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62" r:id="rId3"/>
    <p:sldId id="267" r:id="rId4"/>
    <p:sldId id="263" r:id="rId5"/>
    <p:sldId id="264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677456" cy="3686015"/>
          </a:xfrm>
        </p:spPr>
        <p:txBody>
          <a:bodyPr>
            <a:normAutofit/>
          </a:bodyPr>
          <a:lstStyle/>
          <a:p>
            <a:br>
              <a:rPr lang="pl-PL" sz="3000" dirty="0"/>
            </a:br>
            <a:r>
              <a:rPr lang="pl-PL" sz="3000" dirty="0"/>
              <a:t>Zbiorniki w biogazowni są budowlami</a:t>
            </a:r>
            <a:br>
              <a:rPr lang="pl-PL" sz="3000" dirty="0"/>
            </a:br>
            <a:r>
              <a:rPr lang="pl-PL" sz="2000" dirty="0"/>
              <a:t>wyroku NSA z 7 kwietnia 2021 r., </a:t>
            </a:r>
            <a:r>
              <a:rPr lang="pl-PL" sz="2000" b="1" dirty="0"/>
              <a:t>III FSK 2947/21</a:t>
            </a:r>
            <a:endParaRPr lang="en-US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Paweł banasik</a:t>
            </a:r>
          </a:p>
          <a:p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Deloitte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2127"/>
          </a:xfrm>
        </p:spPr>
        <p:txBody>
          <a:bodyPr/>
          <a:lstStyle/>
          <a:p>
            <a:r>
              <a:rPr lang="pl-PL" dirty="0"/>
              <a:t>Stan faktyczny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pl-PL" sz="2300" dirty="0"/>
              <a:t>Podatnik na podstawie wyroku TK złożył wniosek o wznowienie postępowania podatkowego</a:t>
            </a:r>
          </a:p>
          <a:p>
            <a:pPr lvl="1"/>
            <a:r>
              <a:rPr lang="pl-PL" sz="2300" dirty="0"/>
              <a:t>Chodziło o zmianę klasyfikacji zbiorników magazynowania końcowego i dwóch zbiorników </a:t>
            </a:r>
            <a:r>
              <a:rPr lang="pl-PL" sz="2300" dirty="0" err="1"/>
              <a:t>fermentatora</a:t>
            </a:r>
            <a:r>
              <a:rPr lang="pl-PL" sz="2300" dirty="0"/>
              <a:t> na terenie biogazowni</a:t>
            </a:r>
          </a:p>
          <a:p>
            <a:pPr lvl="1"/>
            <a:r>
              <a:rPr lang="pl-PL" sz="2300" dirty="0"/>
              <a:t>Odmowa wznowienia – w wyroku WSA w Łodzi (I SA/</a:t>
            </a:r>
            <a:r>
              <a:rPr lang="pl-PL" sz="2300" dirty="0" err="1"/>
              <a:t>Łd</a:t>
            </a:r>
            <a:r>
              <a:rPr lang="pl-PL" sz="2300" dirty="0"/>
              <a:t> 622/18) Sąd uchylił decyzję obligując do zweryfikowania przez organ podatkowy czy sporne zbiorniki mają cechy budynku</a:t>
            </a:r>
          </a:p>
          <a:p>
            <a:pPr lvl="1"/>
            <a:r>
              <a:rPr lang="pl-PL" sz="2300" dirty="0"/>
              <a:t>SKO wznowiło postępowanie jednak odmówiło zmiany klasyfikacji zbiorników</a:t>
            </a:r>
          </a:p>
          <a:p>
            <a:pPr lvl="1"/>
            <a:r>
              <a:rPr lang="pl-PL" sz="2300" dirty="0"/>
              <a:t>Opinia biegłego – wprawdzie mają cechy konstrukcyjne budynku ale to za mało</a:t>
            </a:r>
          </a:p>
        </p:txBody>
      </p:sp>
    </p:spTree>
    <p:extLst>
      <p:ext uri="{BB962C8B-B14F-4D97-AF65-F5344CB8AC3E}">
        <p14:creationId xmlns:p14="http://schemas.microsoft.com/office/powerpoint/2010/main" val="117685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2127"/>
          </a:xfrm>
        </p:spPr>
        <p:txBody>
          <a:bodyPr/>
          <a:lstStyle/>
          <a:p>
            <a:r>
              <a:rPr lang="pl-PL" dirty="0"/>
              <a:t>Opinia biegłego – argumenty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pl-PL" sz="1800" dirty="0" err="1"/>
              <a:t>Zbiorniiki</a:t>
            </a:r>
            <a:r>
              <a:rPr lang="pl-PL" sz="1800" dirty="0"/>
              <a:t> są elementami ciągu technologicznego pomiędzy magazynem surowca a układem kogeneracyjnym</a:t>
            </a:r>
          </a:p>
          <a:p>
            <a:pPr lvl="1"/>
            <a:r>
              <a:rPr lang="pl-PL" sz="1800" dirty="0"/>
              <a:t> Elementy ciągu produkcyjnego są ze sobą połączone siecią rurociągów i przewodów, a cała produkcja sterowana jest automatycznie</a:t>
            </a:r>
          </a:p>
          <a:p>
            <a:pPr lvl="1"/>
            <a:r>
              <a:rPr lang="pl-PL" sz="1800" dirty="0"/>
              <a:t>Wszystkie elementy stanowią jednolity technologicznie zintegrowany ustrój, nie istnieje możliwość odłączenia zbiorników bez wpływu na możliwości eksploatacyjne i użytkowe Biogazowni.</a:t>
            </a:r>
          </a:p>
          <a:p>
            <a:pPr lvl="1"/>
            <a:r>
              <a:rPr lang="pl-PL" sz="1800" dirty="0"/>
              <a:t>Przedmiotowe zbiorniki nie posiadają instalacji związanych z nimi i takich jakie są wymienione w art. 3 pkt 9 ustawy Prawo budowlane.</a:t>
            </a:r>
          </a:p>
          <a:p>
            <a:pPr lvl="1"/>
            <a:r>
              <a:rPr lang="pl-PL" sz="1800" dirty="0"/>
              <a:t>Ze względu na wyposażenie i związane z nimi urządzenia nie są obiektami magazynowymi lecz elementami ciągu produkcyjnego. </a:t>
            </a:r>
          </a:p>
          <a:p>
            <a:pPr lvl="1"/>
            <a:r>
              <a:rPr lang="pl-PL" sz="1800" b="1" u="sng" dirty="0"/>
              <a:t>Chociaż mają wszystkie cechy budynku </a:t>
            </a:r>
            <a:r>
              <a:rPr lang="pl-PL" sz="1800" dirty="0"/>
              <a:t>to nie posiadają wszystkich ustawowo określonych w art. 3 pkt 9, art. 5 i art. 7 elementów wymaganych dla budynków, a tym samym nie są budynkami w rozumieniu art. 1a ust. 1 pkt 1 ustawy. </a:t>
            </a:r>
          </a:p>
        </p:txBody>
      </p:sp>
    </p:spTree>
    <p:extLst>
      <p:ext uri="{BB962C8B-B14F-4D97-AF65-F5344CB8AC3E}">
        <p14:creationId xmlns:p14="http://schemas.microsoft.com/office/powerpoint/2010/main" val="22910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Biogazownia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52" y="2217384"/>
            <a:ext cx="9163367" cy="3361885"/>
          </a:xfrm>
        </p:spPr>
      </p:pic>
    </p:spTree>
    <p:extLst>
      <p:ext uri="{BB962C8B-B14F-4D97-AF65-F5344CB8AC3E}">
        <p14:creationId xmlns:p14="http://schemas.microsoft.com/office/powerpoint/2010/main" val="13565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18073"/>
            <a:ext cx="10058400" cy="879257"/>
          </a:xfrm>
        </p:spPr>
        <p:txBody>
          <a:bodyPr>
            <a:normAutofit/>
          </a:bodyPr>
          <a:lstStyle/>
          <a:p>
            <a:r>
              <a:rPr lang="pl-PL" dirty="0"/>
              <a:t>WSA w Łodzi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pl-PL" sz="2400" dirty="0"/>
              <a:t>Organy podatkowe trafnie wywiodły, iż przedmiotowe obiekty stanowią budowle w rozumieniu art. 1a ust. 1 pkt 2 ustawy. Ocena taka została prawidłowo wywiedziona przez organ po analizie zgromadzonego materiału dowodowego i nie jest sprzeczna z powołanym wyrokiem TK oraz zawartych w nim odniesień do innych rozstrzygnięć Trybunału. Dokonując kwalifikacji zbiorników uwzględniono bowiem elementy funkcjonalne, czyli przeznaczenie, wyposażenie jak również sposób i możliwości wykorzystania z obiektu jako całości, a wszystkie zostały wymienione w definicji sformułowanej w art. 3 pkt 3 Prawa budowlanego. </a:t>
            </a:r>
          </a:p>
        </p:txBody>
      </p:sp>
    </p:spTree>
    <p:extLst>
      <p:ext uri="{BB962C8B-B14F-4D97-AF65-F5344CB8AC3E}">
        <p14:creationId xmlns:p14="http://schemas.microsoft.com/office/powerpoint/2010/main" val="150985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Wyrok NSA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pl-PL" sz="2200" dirty="0"/>
              <a:t>Sąd przede wszystkim zacytował obszerny fragment opinii biegłego</a:t>
            </a:r>
          </a:p>
          <a:p>
            <a:pPr lvl="1" algn="just"/>
            <a:r>
              <a:rPr lang="pl-PL" sz="2200" dirty="0"/>
              <a:t>NSA uznał, że na podstawie zgromadzonego materiału dowodowego organy wydały prawidłową decyzję, a tym samym wyrok WSA był zgodny z prawem</a:t>
            </a:r>
          </a:p>
          <a:p>
            <a:pPr lvl="1" algn="just"/>
            <a:r>
              <a:rPr lang="pl-PL" sz="2200" dirty="0"/>
              <a:t>Biogazownia rolnicza jako całość, nie spełnia warunków do uznania jej za budynek.</a:t>
            </a:r>
          </a:p>
          <a:p>
            <a:pPr lvl="1" algn="just"/>
            <a:r>
              <a:rPr lang="pl-PL" sz="2200" dirty="0"/>
              <a:t>Przedmiotowe zbiorniki nie spełniają wymagań w zakresie projektowania, budowania i użytkowania jak dla budynków, a w toku ich budowy uwzględnione zostały inne warunki </a:t>
            </a:r>
            <a:r>
              <a:rPr lang="pl-PL" sz="2200" dirty="0" err="1"/>
              <a:t>techniczno</a:t>
            </a:r>
            <a:r>
              <a:rPr lang="pl-PL" sz="2200" dirty="0"/>
              <a:t> - budowlane, niż te które powinny odpowiadać budynkom. </a:t>
            </a:r>
          </a:p>
          <a:p>
            <a:pPr lvl="1" algn="just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3479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Tezy wyroku NSA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pl-PL" sz="2400" dirty="0"/>
              <a:t>Wyjątkowa specyfika zbiorników nie czyni z nich budynków, w rozumieniu art. 1a ust. 1 pkt 1 </a:t>
            </a:r>
            <a:r>
              <a:rPr lang="pl-PL" sz="2400" dirty="0" err="1"/>
              <a:t>u.p.o.l</a:t>
            </a:r>
            <a:r>
              <a:rPr lang="pl-PL" sz="2400" dirty="0"/>
              <a:t>. </a:t>
            </a:r>
          </a:p>
          <a:p>
            <a:pPr lvl="1" algn="just"/>
            <a:r>
              <a:rPr lang="pl-PL" sz="2400" dirty="0"/>
              <a:t>Zbiorniki, jako przykładowe budowle zostały wprost wymienione w art. 3 pkt 3 Prawa budowlanego, zawierającym wyliczenie obiektów budowlanych uznawanych w świetle prawa za budowle. Nie wątpliwie przyporządkowanie nazwy danego obiektu budowlanego w postaci zbiorników w definicji budowli zawartej w ustawie Prawo budowlane, a także określenie ich charakterystycznych cech konstrukcyjnych przez biegłego, pozwala na uznanie zbiorników </a:t>
            </a:r>
            <a:r>
              <a:rPr lang="pl-PL" sz="2400" dirty="0" err="1"/>
              <a:t>fermentatora</a:t>
            </a:r>
            <a:r>
              <a:rPr lang="pl-PL" sz="2400" dirty="0"/>
              <a:t> oraz zbiorników magazynowania końcowego za budowlę w rozumieniu art. 1a ust. 1 pkt 2 ustawy. 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448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2363"/>
            <a:ext cx="10058400" cy="799247"/>
          </a:xfrm>
        </p:spPr>
        <p:txBody>
          <a:bodyPr>
            <a:normAutofit/>
          </a:bodyPr>
          <a:lstStyle/>
          <a:p>
            <a:r>
              <a:rPr lang="pl-PL" dirty="0"/>
              <a:t>Wnioski</a:t>
            </a:r>
            <a:endParaRPr lang="pl-PL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pl-PL" sz="2800" dirty="0"/>
              <a:t>Czy całość funkcjonalna ma znaczenie?</a:t>
            </a:r>
          </a:p>
          <a:p>
            <a:pPr lvl="1"/>
            <a:r>
              <a:rPr lang="pl-PL" sz="2800" dirty="0"/>
              <a:t>Czy elektrownia, cementownia, cukrownia </a:t>
            </a:r>
            <a:r>
              <a:rPr lang="pl-PL" sz="2800" b="1" dirty="0"/>
              <a:t>jako całość </a:t>
            </a:r>
            <a:r>
              <a:rPr lang="pl-PL" sz="2800" dirty="0"/>
              <a:t>spełnia warunki do uznania je za budynek? </a:t>
            </a:r>
          </a:p>
          <a:p>
            <a:pPr lvl="1"/>
            <a:r>
              <a:rPr lang="pl-PL" sz="2800" dirty="0"/>
              <a:t>Rola biegłego – to nie biegły ocenia czy coś jest budynkiem lub budowlą!</a:t>
            </a:r>
          </a:p>
          <a:p>
            <a:pPr lvl="1"/>
            <a:r>
              <a:rPr lang="pl-PL" sz="2800" dirty="0"/>
              <a:t>Czy Sąd w ogóle może kontrolować prawidłowość opinii biegłego, czy też jest nią związany?</a:t>
            </a:r>
          </a:p>
          <a:p>
            <a:pPr lvl="1"/>
            <a:r>
              <a:rPr lang="pl-PL" sz="2800" dirty="0"/>
              <a:t>Granica prawa budowlanego – znaczenie ma tylko obiekt budowlany</a:t>
            </a:r>
          </a:p>
          <a:p>
            <a:pPr marL="201168" lvl="1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54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593</Words>
  <Application>Microsoft Office PowerPoint</Application>
  <PresentationFormat>Panoramiczny</PresentationFormat>
  <Paragraphs>33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1_RetrospectVTI</vt:lpstr>
      <vt:lpstr> Zbiorniki w biogazowni są budowlami wyroku NSA z 7 kwietnia 2021 r., III FSK 2947/21</vt:lpstr>
      <vt:lpstr>Stan faktyczny</vt:lpstr>
      <vt:lpstr>Opinia biegłego – argumenty</vt:lpstr>
      <vt:lpstr>Biogazownia</vt:lpstr>
      <vt:lpstr>WSA w Łodzi</vt:lpstr>
      <vt:lpstr>Wyrok NSA</vt:lpstr>
      <vt:lpstr>Tezy wyroku NSA</vt:lpstr>
      <vt:lpstr>Wnioski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2021-06-02T09:32:14Z</dcterms:created>
  <dcterms:modified xsi:type="dcterms:W3CDTF">2021-06-07T19:01:16Z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2021-06-02T09:32:14Z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e300c0be-cc8f-4c67-840b-6c5389d2a658</vt:lpwstr>
  </property>
  <property fmtid="{D5CDD505-2E9C-101B-9397-08002B2CF9AE}" pid="8" name="MSIP_Label_ea60d57e-af5b-4752-ac57-3e4f28ca11dc_ContentBits">
    <vt:lpwstr>0</vt:lpwstr>
  </property>
</Properties>
</file>