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0" r:id="rId2"/>
    <p:sldId id="493" r:id="rId3"/>
    <p:sldId id="489" r:id="rId4"/>
    <p:sldId id="495" r:id="rId5"/>
    <p:sldId id="496" r:id="rId6"/>
    <p:sldId id="498" r:id="rId7"/>
    <p:sldId id="455" r:id="rId8"/>
    <p:sldId id="497" r:id="rId9"/>
    <p:sldId id="499" r:id="rId10"/>
  </p:sldIdLst>
  <p:sldSz cx="9144000" cy="6858000" type="screen4x3"/>
  <p:notesSz cx="7315200" cy="96012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0">
          <p15:clr>
            <a:srgbClr val="A4A3A4"/>
          </p15:clr>
        </p15:guide>
        <p15:guide id="11" orient="horz" pos="2160">
          <p15:clr>
            <a:srgbClr val="A4A3A4"/>
          </p15:clr>
        </p15:guide>
        <p15:guide id="12" orient="horz" pos="3336" userDrawn="1">
          <p15:clr>
            <a:srgbClr val="A4A3A4"/>
          </p15:clr>
        </p15:guide>
        <p15:guide id="13" orient="horz" pos="960" userDrawn="1">
          <p15:clr>
            <a:srgbClr val="A4A3A4"/>
          </p15:clr>
        </p15:guide>
        <p15:guide id="14" pos="1728" userDrawn="1">
          <p15:clr>
            <a:srgbClr val="A4A3A4"/>
          </p15:clr>
        </p15:guide>
        <p15:guide id="15" pos="40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DB291C"/>
    <a:srgbClr val="000000"/>
    <a:srgbClr val="FFCD00"/>
    <a:srgbClr val="ED8B00"/>
    <a:srgbClr val="FF9900"/>
    <a:srgbClr val="C00000"/>
    <a:srgbClr val="3C8A2E"/>
    <a:srgbClr val="DCDCDC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984" autoAdjust="0"/>
  </p:normalViewPr>
  <p:slideViewPr>
    <p:cSldViewPr snapToGrid="0" showGuides="1">
      <p:cViewPr varScale="1">
        <p:scale>
          <a:sx n="86" d="100"/>
          <a:sy n="86" d="100"/>
        </p:scale>
        <p:origin x="1382" y="58"/>
      </p:cViewPr>
      <p:guideLst>
        <p:guide/>
        <p:guide orient="horz" pos="2160"/>
        <p:guide orient="horz" pos="3336"/>
        <p:guide orient="horz" pos="960"/>
        <p:guide pos="1728"/>
        <p:guide pos="4008"/>
      </p:guideLst>
    </p:cSldViewPr>
  </p:slideViewPr>
  <p:outlineViewPr>
    <p:cViewPr>
      <p:scale>
        <a:sx n="33" d="100"/>
        <a:sy n="33" d="100"/>
      </p:scale>
      <p:origin x="0" y="-59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0160"/>
    </p:cViewPr>
  </p:sorterViewPr>
  <p:notesViewPr>
    <p:cSldViewPr snapToGrid="0" showGuides="1">
      <p:cViewPr varScale="1">
        <p:scale>
          <a:sx n="57" d="100"/>
          <a:sy n="57" d="100"/>
        </p:scale>
        <p:origin x="1992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427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r">
              <a:defRPr sz="1100"/>
            </a:lvl1pPr>
          </a:lstStyle>
          <a:p>
            <a:fld id="{B4AD245C-091B-44E2-BFB0-BD94217887F7}" type="datetimeFigureOut">
              <a:rPr lang="en-US" smtClean="0">
                <a:latin typeface="Arial" panose="020B0604020202020204" pitchFamily="34" charset="0"/>
              </a:rPr>
              <a:t>6/7/2021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427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r">
              <a:defRPr sz="1100"/>
            </a:lvl1pPr>
          </a:lstStyle>
          <a:p>
            <a:fld id="{9A913F39-CFF6-40F1-84D1-700840B41EAB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3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BA5BBE4-AEA3-489A-A28E-0C2FAF2506E3}" type="datetimeFigureOut">
              <a:rPr lang="en-US" smtClean="0"/>
              <a:pPr/>
              <a:t>6/7/2021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8" tIns="49238" rIns="98478" bIns="4923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8478" tIns="49238" rIns="98478" bIns="4923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F4A2C8-6C88-4E71-83EE-698B9D4FE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30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836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7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23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20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00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710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596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37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10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9392" y="727200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4557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951509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864277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688157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7200"/>
            <a:ext cx="6958012" cy="4759584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856764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3754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248670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2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6958012" cy="4716463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85174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651087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087763" y="1701801"/>
            <a:ext cx="4680000" cy="4679950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342322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6397904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8109111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26471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307946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700213"/>
            <a:ext cx="8374062" cy="46789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77893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6239" y="2051999"/>
            <a:ext cx="8391524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9" y="1665289"/>
            <a:ext cx="8391524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8" y="6121013"/>
            <a:ext cx="8391525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70294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8000" y="2051999"/>
            <a:ext cx="266216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7" y="1665289"/>
            <a:ext cx="2671763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27388" y="2051999"/>
            <a:ext cx="267121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27388" y="1665289"/>
            <a:ext cx="2671211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094797" y="2051999"/>
            <a:ext cx="2672965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659145"/>
            <a:ext cx="2672966" cy="39825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508164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499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40200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979184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665288"/>
            <a:ext cx="3992086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28912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979185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7999" y="1665288"/>
            <a:ext cx="3979763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103631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88"/>
            <a:ext cx="4016374" cy="4455725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4011846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665288"/>
            <a:ext cx="4011846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91525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946623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5" y="2125013"/>
            <a:ext cx="401184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6" y="1665288"/>
            <a:ext cx="4011847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76238" y="2125013"/>
            <a:ext cx="400429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76237" y="1665288"/>
            <a:ext cx="4004298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028567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91524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323893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087762" y="1700213"/>
            <a:ext cx="4680000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90274777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683411" y="1658680"/>
            <a:ext cx="3084351" cy="472307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24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76238" y="1665288"/>
            <a:ext cx="4879761" cy="4716462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0"/>
            <a:ext cx="8391524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019857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623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495412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61458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733763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6237" y="3124200"/>
            <a:ext cx="2040351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12472" y="3120550"/>
            <a:ext cx="2034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97530" y="3124199"/>
            <a:ext cx="2034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744876" y="3108508"/>
            <a:ext cx="2022887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76237" y="651600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3032526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500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0504324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6238" y="1700213"/>
            <a:ext cx="2771775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4798" y="1700213"/>
            <a:ext cx="2762965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204806" y="1700213"/>
            <a:ext cx="2743200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376238" y="3832225"/>
            <a:ext cx="2762962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3200400" y="3832225"/>
            <a:ext cx="2743200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6004798" y="3832225"/>
            <a:ext cx="2762965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9556094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819593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83117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23940897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170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9100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78000" y="424968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684645" y="4249682"/>
            <a:ext cx="408971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78000" y="4103518"/>
            <a:ext cx="410170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84645" y="4103518"/>
            <a:ext cx="408353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3565870" y="4255706"/>
            <a:ext cx="929536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7818463" y="4249682"/>
            <a:ext cx="93312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81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7561385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3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851441"/>
            <a:ext cx="265543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5999" y="1851441"/>
            <a:ext cx="2678365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3586747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2627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6209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441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2430734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lumn ic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7" y="317500"/>
            <a:ext cx="8391526" cy="3701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5564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718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6376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87694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70876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76237" y="1665288"/>
            <a:ext cx="4195763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7089491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422787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816280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2393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457412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80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8263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2145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37144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97899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1"/>
            <a:ext cx="8391525" cy="6921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7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  <p:pic>
        <p:nvPicPr>
          <p:cNvPr id="2385" name="Picture 337">
            <a:extLst>
              <a:ext uri="{FF2B5EF4-FFF2-40B4-BE49-F238E27FC236}">
                <a16:creationId xmlns:a16="http://schemas.microsoft.com/office/drawing/2014/main" id="{39A72598-0F3C-478D-AB2E-3658A4253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56" r:id="rId3"/>
    <p:sldLayoutId id="2147483755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13" r:id="rId10"/>
    <p:sldLayoutId id="2147483708" r:id="rId11"/>
    <p:sldLayoutId id="2147483710" r:id="rId12"/>
    <p:sldLayoutId id="2147483754" r:id="rId13"/>
    <p:sldLayoutId id="2147483711" r:id="rId14"/>
    <p:sldLayoutId id="2147483753" r:id="rId15"/>
    <p:sldLayoutId id="2147483679" r:id="rId16"/>
    <p:sldLayoutId id="2147483712" r:id="rId17"/>
    <p:sldLayoutId id="2147483678" r:id="rId18"/>
    <p:sldLayoutId id="2147483681" r:id="rId19"/>
    <p:sldLayoutId id="2147483735" r:id="rId20"/>
    <p:sldLayoutId id="2147483699" r:id="rId21"/>
    <p:sldLayoutId id="2147483714" r:id="rId22"/>
    <p:sldLayoutId id="2147483697" r:id="rId23"/>
    <p:sldLayoutId id="2147483715" r:id="rId24"/>
    <p:sldLayoutId id="2147483716" r:id="rId25"/>
    <p:sldLayoutId id="2147483717" r:id="rId26"/>
    <p:sldLayoutId id="2147483718" r:id="rId27"/>
    <p:sldLayoutId id="2147483728" r:id="rId28"/>
    <p:sldLayoutId id="2147483720" r:id="rId29"/>
    <p:sldLayoutId id="2147483721" r:id="rId30"/>
    <p:sldLayoutId id="2147483722" r:id="rId31"/>
    <p:sldLayoutId id="2147483695" r:id="rId32"/>
    <p:sldLayoutId id="2147483751" r:id="rId33"/>
    <p:sldLayoutId id="2147483724" r:id="rId34"/>
    <p:sldLayoutId id="2147483725" r:id="rId35"/>
    <p:sldLayoutId id="2147483726" r:id="rId36"/>
    <p:sldLayoutId id="2147483727" r:id="rId37"/>
    <p:sldLayoutId id="2147483698" r:id="rId38"/>
    <p:sldLayoutId id="2147483752" r:id="rId39"/>
    <p:sldLayoutId id="2147483696" r:id="rId40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2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4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4020" userDrawn="1">
          <p15:clr>
            <a:srgbClr val="F26B43"/>
          </p15:clr>
        </p15:guide>
        <p15:guide id="4" pos="237" userDrawn="1">
          <p15:clr>
            <a:srgbClr val="F26B43"/>
          </p15:clr>
        </p15:guide>
        <p15:guide id="5" pos="5523" userDrawn="1">
          <p15:clr>
            <a:srgbClr val="F26B43"/>
          </p15:clr>
        </p15:guide>
        <p15:guide id="6" orient="horz" pos="1071" userDrawn="1">
          <p15:clr>
            <a:srgbClr val="F26B43"/>
          </p15:clr>
        </p15:guide>
        <p15:guide id="7" orient="horz" pos="200" userDrawn="1">
          <p15:clr>
            <a:srgbClr val="F26B43"/>
          </p15:clr>
        </p15:guide>
        <p15:guide id="8" orient="horz" pos="4080" userDrawn="1">
          <p15:clr>
            <a:srgbClr val="F26B43"/>
          </p15:clr>
        </p15:guide>
        <p15:guide id="10" pos="3721" userDrawn="1">
          <p15:clr>
            <a:srgbClr val="F26B43"/>
          </p15:clr>
        </p15:guide>
        <p15:guide id="11" orient="horz" pos="236" userDrawn="1">
          <p15:clr>
            <a:srgbClr val="F26B43"/>
          </p15:clr>
        </p15:guide>
        <p15:guide id="12" pos="1022" userDrawn="1">
          <p15:clr>
            <a:srgbClr val="F26B43"/>
          </p15:clr>
        </p15:guide>
        <p15:guide id="13" pos="1137" userDrawn="1">
          <p15:clr>
            <a:srgbClr val="F26B43"/>
          </p15:clr>
        </p15:guide>
        <p15:guide id="14" pos="1920" userDrawn="1">
          <p15:clr>
            <a:srgbClr val="F26B43"/>
          </p15:clr>
        </p15:guide>
        <p15:guide id="15" pos="2033" userDrawn="1">
          <p15:clr>
            <a:srgbClr val="F26B43"/>
          </p15:clr>
        </p15:guide>
        <p15:guide id="16" pos="4620" userDrawn="1">
          <p15:clr>
            <a:srgbClr val="F26B43"/>
          </p15:clr>
        </p15:guide>
        <p15:guide id="17" pos="2823" userDrawn="1">
          <p15:clr>
            <a:srgbClr val="F26B43"/>
          </p15:clr>
        </p15:guide>
        <p15:guide id="18" pos="2937" userDrawn="1">
          <p15:clr>
            <a:srgbClr val="F26B43"/>
          </p15:clr>
        </p15:guide>
        <p15:guide id="19" pos="2880" userDrawn="1">
          <p15:clr>
            <a:srgbClr val="F26B43"/>
          </p15:clr>
        </p15:guide>
        <p15:guide id="20" pos="4734" userDrawn="1">
          <p15:clr>
            <a:srgbClr val="F26B43"/>
          </p15:clr>
        </p15:guide>
        <p15:guide id="21" orient="horz" pos="1049" userDrawn="1">
          <p15:clr>
            <a:srgbClr val="F26B43"/>
          </p15:clr>
        </p15:guide>
        <p15:guide id="22" orient="horz" pos="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77991" y="5549440"/>
            <a:ext cx="4194009" cy="324000"/>
          </a:xfrm>
        </p:spPr>
        <p:txBody>
          <a:bodyPr/>
          <a:lstStyle/>
          <a:p>
            <a:r>
              <a:rPr lang="en-US" noProof="0" dirty="0"/>
              <a:t>Headline Verdana Bold</a:t>
            </a:r>
          </a:p>
        </p:txBody>
      </p:sp>
      <p:sp>
        <p:nvSpPr>
          <p:cNvPr id="13" name="Subtitle 3"/>
          <p:cNvSpPr>
            <a:spLocks noGrp="1"/>
          </p:cNvSpPr>
          <p:nvPr>
            <p:ph type="subTitle" idx="1"/>
          </p:nvPr>
        </p:nvSpPr>
        <p:spPr>
          <a:xfrm>
            <a:off x="143039" y="4566851"/>
            <a:ext cx="9046724" cy="147990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l-PL" dirty="0"/>
              <a:t>Czy kwalifikacji obiektu namiotowego jako przedmiotu opodatkowania podatkiem od nieruchomości powinna decydować jego funkcja?</a:t>
            </a:r>
          </a:p>
          <a:p>
            <a:pPr algn="ctr">
              <a:lnSpc>
                <a:spcPct val="150000"/>
              </a:lnSpc>
            </a:pPr>
            <a:r>
              <a:rPr lang="pl-PL" sz="1600" dirty="0"/>
              <a:t>(wyrok NSA z 30 czerwca 2020 r., II FSK 839/20)</a:t>
            </a:r>
            <a:endParaRPr lang="en-US" sz="1600" noProof="0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698731" y="6220078"/>
            <a:ext cx="4382812" cy="298451"/>
          </a:xfrm>
        </p:spPr>
        <p:txBody>
          <a:bodyPr/>
          <a:lstStyle/>
          <a:p>
            <a:r>
              <a:rPr lang="pl-PL" sz="1400" b="1" dirty="0"/>
              <a:t>dr Adam Kałążny – </a:t>
            </a:r>
            <a:r>
              <a:rPr lang="pl-PL" sz="1400" b="1" noProof="0" dirty="0"/>
              <a:t>8 czerwca 2021 r.</a:t>
            </a:r>
            <a:endParaRPr lang="en-US" sz="1400" b="1" noProof="0" dirty="0"/>
          </a:p>
        </p:txBody>
      </p:sp>
      <p:pic>
        <p:nvPicPr>
          <p:cNvPr id="6" name="Picture 5" descr="Kryte boisko u nas? - Pabianice - portal informacyjny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54" y="808795"/>
            <a:ext cx="5740292" cy="3584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492645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Czego dotyczył wyrok?</a:t>
            </a:r>
            <a:endParaRPr lang="en-US" b="1" noProof="0" dirty="0"/>
          </a:p>
        </p:txBody>
      </p:sp>
      <p:sp>
        <p:nvSpPr>
          <p:cNvPr id="4" name="Rectangle 3"/>
          <p:cNvSpPr/>
          <p:nvPr/>
        </p:nvSpPr>
        <p:spPr>
          <a:xfrm>
            <a:off x="280049" y="1137679"/>
            <a:ext cx="86661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>
                <a:latin typeface="+mj-lt"/>
                <a:cs typeface="Calibri" panose="020F0502020204030204" pitchFamily="34" charset="0"/>
              </a:rPr>
              <a:t>Czy</a:t>
            </a:r>
            <a:r>
              <a:rPr lang="pl-PL" sz="2400" b="1" dirty="0">
                <a:latin typeface="+mj-lt"/>
                <a:cs typeface="Calibri" panose="020F0502020204030204" pitchFamily="34" charset="0"/>
              </a:rPr>
              <a:t> </a:t>
            </a:r>
            <a:r>
              <a:rPr lang="pl-PL" sz="2400" dirty="0" err="1">
                <a:latin typeface="+mj-lt"/>
                <a:cs typeface="Calibri" panose="020F0502020204030204" pitchFamily="34" charset="0"/>
              </a:rPr>
              <a:t>przekrycie</a:t>
            </a:r>
            <a:r>
              <a:rPr lang="pl-PL" sz="2400" dirty="0">
                <a:latin typeface="+mj-lt"/>
                <a:cs typeface="Calibri" panose="020F0502020204030204" pitchFamily="34" charset="0"/>
              </a:rPr>
              <a:t> namiotowe nad boiskiem piłkarskim będące </a:t>
            </a:r>
            <a:r>
              <a:rPr lang="pl-PL" sz="2400" b="1" dirty="0">
                <a:solidFill>
                  <a:schemeClr val="accent1"/>
                </a:solidFill>
                <a:latin typeface="+mj-lt"/>
                <a:cs typeface="Calibri" panose="020F0502020204030204" pitchFamily="34" charset="0"/>
              </a:rPr>
              <a:t>tymczasowym obiektem budowlanym</a:t>
            </a:r>
            <a:r>
              <a:rPr lang="pl-PL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pl-PL" sz="2400" dirty="0">
                <a:latin typeface="+mj-lt"/>
                <a:cs typeface="Calibri" panose="020F0502020204030204" pitchFamily="34" charset="0"/>
              </a:rPr>
              <a:t>to: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717964" y="2355273"/>
            <a:ext cx="1717963" cy="2438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380183" y="2355273"/>
            <a:ext cx="1741054" cy="24153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54060" y="4793673"/>
            <a:ext cx="34666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400" b="1" dirty="0">
                <a:solidFill>
                  <a:srgbClr val="FF0000"/>
                </a:solidFill>
              </a:rPr>
              <a:t>Budowla sportowa 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400" b="1" dirty="0">
                <a:solidFill>
                  <a:srgbClr val="FF0000"/>
                </a:solidFill>
              </a:rPr>
              <a:t>wymieniona w 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400" b="1" dirty="0">
                <a:solidFill>
                  <a:srgbClr val="FF0000"/>
                </a:solidFill>
              </a:rPr>
              <a:t>art. 3 pkt 3 UPB</a:t>
            </a:r>
          </a:p>
          <a:p>
            <a:pPr algn="just">
              <a:lnSpc>
                <a:spcPct val="150000"/>
              </a:lnSpc>
              <a:defRPr/>
            </a:pP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05460" y="4770582"/>
            <a:ext cx="4118435" cy="11256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l-PL" sz="2400" b="1" dirty="0"/>
              <a:t>Obiekt poza zakresem </a:t>
            </a:r>
          </a:p>
          <a:p>
            <a:pPr algn="ctr">
              <a:lnSpc>
                <a:spcPct val="150000"/>
              </a:lnSpc>
              <a:defRPr/>
            </a:pPr>
            <a:r>
              <a:rPr lang="pl-PL" sz="2400" b="1" dirty="0"/>
              <a:t>PON</a:t>
            </a:r>
          </a:p>
        </p:txBody>
      </p:sp>
    </p:spTree>
    <p:extLst>
      <p:ext uri="{BB962C8B-B14F-4D97-AF65-F5344CB8AC3E}">
        <p14:creationId xmlns:p14="http://schemas.microsoft.com/office/powerpoint/2010/main" val="34022216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Uchwała NSA z 3 lutego 2014 r. (II FPS 11/13)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76238" y="1231737"/>
            <a:ext cx="85915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Tymczasowy obiekt budowlany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o którym mowa w art. 3 pkt 5 ustawy z dnia 7 lipca 1994 r. - Prawo budowlane (Dz.U. z 2013 r., poz. 1409)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może być budowlą w rozumieniu art. 1a ust. 1 pkt 2 ustawy z dnia 12 stycznia 1991 r. o podatkach i opłatach lokalnych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( Dz. U. z 2010 r., Nr 95, poz. 613, z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późn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. zm.),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jeżeli jest budowlą wprost wymienioną w art. 3 pkt 3 Prawa budowlanego lub w innych przepisach tej ustawy oraz załączniku do niej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stanowiącą całość techniczno-użytkową wraz z instalacjami i urządzeniami w rozumieniu art. 3 pkt 1 lit. b Prawa budowlanego. Spełniający wskazane kryteria tymczasowy obiekt budowlany, o ile jest związany z prowadzeniem działalności gospodarczej, podlega opodatkowaniu na podstawie art. 2 ust. 1 pkt 3 ustawy o podatkach i opłatach lokalnych”</a:t>
            </a:r>
          </a:p>
        </p:txBody>
      </p:sp>
    </p:spTree>
    <p:extLst>
      <p:ext uri="{BB962C8B-B14F-4D97-AF65-F5344CB8AC3E}">
        <p14:creationId xmlns:p14="http://schemas.microsoft.com/office/powerpoint/2010/main" val="17963149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Hala namiotowa a podatek od nieruchomości</a:t>
            </a:r>
            <a:endParaRPr lang="en-US" b="1" noProof="0" dirty="0"/>
          </a:p>
        </p:txBody>
      </p:sp>
      <p:sp>
        <p:nvSpPr>
          <p:cNvPr id="11" name="Rectangle 10"/>
          <p:cNvSpPr/>
          <p:nvPr/>
        </p:nvSpPr>
        <p:spPr>
          <a:xfrm>
            <a:off x="326231" y="812407"/>
            <a:ext cx="8770499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art. 3 pkt 5 UPB </a:t>
            </a:r>
          </a:p>
          <a:p>
            <a:pPr algn="just"/>
            <a:r>
              <a:rPr lang="pl-PL" sz="1700" b="1" u="sng" dirty="0">
                <a:latin typeface="Calibri" panose="020F0502020204030204" pitchFamily="34" charset="0"/>
                <a:cs typeface="Calibri" panose="020F0502020204030204" pitchFamily="34" charset="0"/>
              </a:rPr>
              <a:t>Tymczasowy obiekt budowlany 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– należy przez to rozumieć obiekt </a:t>
            </a: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budowlany przeznaczony do czasowego użytkowania w okresie krótszym od jego trwałości technicznej, przewidziany do przeniesienia w inne miejsce lub rozbiórki, a także obiekt budowlany niepołączony trwale z gruntem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, jak: strzelnice, kioski uliczne, pawilony sprzedaży ulicznej i wystawowe, </a:t>
            </a:r>
            <a:r>
              <a:rPr lang="pl-PL" sz="17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przekrycia</a:t>
            </a: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 namiotowe i powłoki pneumatyczne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, urządzenia rozrywkowe, barakowozy, obiekty kontenerowe, przenośne wolno stojące maszty antenowe.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6231" y="2896818"/>
            <a:ext cx="8701037" cy="3684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art. 3 pkt </a:t>
            </a:r>
            <a:r>
              <a:rPr lang="pl-PL" sz="1700" b="1" dirty="0" err="1">
                <a:latin typeface="Calibri" panose="020F0502020204030204" pitchFamily="34" charset="0"/>
                <a:cs typeface="Calibri" panose="020F0502020204030204" pitchFamily="34" charset="0"/>
              </a:rPr>
              <a:t>pkt</a:t>
            </a: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 3 UPB </a:t>
            </a:r>
            <a:endParaRPr lang="pl-PL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700" b="1" u="sng" dirty="0">
                <a:latin typeface="Calibri" panose="020F0502020204030204" pitchFamily="34" charset="0"/>
                <a:cs typeface="Calibri" panose="020F0502020204030204" pitchFamily="34" charset="0"/>
              </a:rPr>
              <a:t>Budowla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 – należy przez to rozumieć </a:t>
            </a: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każdy obiekt budowlany niebędący budynkiem lub obiektem małej architektury, jak: 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obiekty liniowe, lotniska, mosty, wiadukty, estakady, tunele, przepusty, sieci techniczne, wolno stojące maszty antenowe, wolno stojące trwale związane z gruntem tablice reklamowe i urządzenia reklamowe, budowle ziemne, obronne (fortyfikacje), ochronne, hydrotechniczne, zbiorniki, wolno stojące instalacje przemysłowe lub urządzenia techniczne, oczyszczalnie ścieków, składowiska odpadów, stacje uzdatniania wody, konstrukcje oporowe, nadziemne i podziemne przejścia dla pieszych, sieci uzbrojenia terenu, </a:t>
            </a:r>
            <a:r>
              <a:rPr lang="pl-PL" sz="1700" b="1" dirty="0">
                <a:latin typeface="Calibri" panose="020F0502020204030204" pitchFamily="34" charset="0"/>
                <a:cs typeface="Calibri" panose="020F0502020204030204" pitchFamily="34" charset="0"/>
              </a:rPr>
              <a:t>budowle sportowe</a:t>
            </a: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, cmentarze, pomniki, a także części budowlane urządzeń technicznych (kotłów, pieców przemysłowych, elektrowni jądrowych, elektrowni wiatrowych, morskich turbin wiatrowych i innych urządzeń) oraz fundamenty pod maszyny i urządzenia, jako odrębne pod względem technicznym części przedmiotów składających się na całość użytkową;</a:t>
            </a:r>
          </a:p>
        </p:txBody>
      </p:sp>
    </p:spTree>
    <p:extLst>
      <p:ext uri="{BB962C8B-B14F-4D97-AF65-F5344CB8AC3E}">
        <p14:creationId xmlns:p14="http://schemas.microsoft.com/office/powerpoint/2010/main" val="168463579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Czy funkcja może decydować o kwalifikacji podatkowej na gruncie </a:t>
            </a:r>
            <a:r>
              <a:rPr lang="pl-PL" b="1" dirty="0" err="1"/>
              <a:t>PoN</a:t>
            </a:r>
            <a:r>
              <a:rPr lang="pl-PL" b="1" dirty="0"/>
              <a:t>?</a:t>
            </a:r>
            <a:endParaRPr lang="en-US" b="1" noProof="0" dirty="0"/>
          </a:p>
        </p:txBody>
      </p:sp>
      <p:sp>
        <p:nvSpPr>
          <p:cNvPr id="11" name="Rectangle 10"/>
          <p:cNvSpPr/>
          <p:nvPr/>
        </p:nvSpPr>
        <p:spPr>
          <a:xfrm>
            <a:off x="247042" y="1234138"/>
            <a:ext cx="85915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przypadku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budynków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pl-PL" sz="2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decyduje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W ocenie zatem Naczelnego Sądu Administracyjnego o kwalifikacji obiektu budowlanego do kategorii budynków </a:t>
            </a:r>
            <a:r>
              <a:rPr lang="pl-PL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decyduje nie aspekt funkcjonalny, a techniczny</a:t>
            </a:r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, związany wyłącznie ze spełnieniem warunków wyszczególnionych w art. 1a ust. 1 pkt 1 </a:t>
            </a:r>
            <a:r>
              <a:rPr lang="pl-PL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u.p.o.l</a:t>
            </a:r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(wyrok NSA 16 marca 2021 r., III FSK 3294/21) </a:t>
            </a:r>
          </a:p>
        </p:txBody>
      </p:sp>
      <p:sp>
        <p:nvSpPr>
          <p:cNvPr id="2" name="Rectangle 1"/>
          <p:cNvSpPr/>
          <p:nvPr/>
        </p:nvSpPr>
        <p:spPr>
          <a:xfrm>
            <a:off x="247042" y="4676133"/>
            <a:ext cx="2565189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A co z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budowlami?</a:t>
            </a:r>
          </a:p>
        </p:txBody>
      </p:sp>
    </p:spTree>
    <p:extLst>
      <p:ext uri="{BB962C8B-B14F-4D97-AF65-F5344CB8AC3E}">
        <p14:creationId xmlns:p14="http://schemas.microsoft.com/office/powerpoint/2010/main" val="27231523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Wyrok NSA z 30 czerwca 2020 r., II FSK 839/20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278962" y="1203056"/>
            <a:ext cx="8767762" cy="4318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Odwołując się do reguł wykładni językowej należy uznać, że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budowla sportowa to budowla przeznaczona do uprawiania sportu. W tym sensie zaś będą to, m.in. zagospodarowane tereny sportowe przeznaczone do uprawiania poszczególnych dyscyplin sportu zarówno w sposób profesjonalny jak i amatorski czy też rekreacyjny.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(…) Nie ma przy tym żadnych podstaw do "dzielenia" budowli sportowej na halę namiotową oraz na boisko do piłki nożnej. Zatem przyjmując zgodnie z niespornym stanem faktycznym, że hala namiotowa okrywająca boisko do gry w piłkę nie jest trwale związana z gruntem, będąc tymczasowym obiektem budowlanym (jednak obiektem budowlanym), należy także przyjąć, że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nie stanowi odrębnej budowli lecz łącznie z boiskiem do gry w piłkę nożną jako hala piłkarska budowlę sportową (…), podlegającą opodatkowaniu podatkiem od nieruchomości 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(…).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1090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Konsekwencje omawianego wyroku</a:t>
            </a:r>
            <a:endParaRPr lang="en-US" b="1" noProof="0" dirty="0"/>
          </a:p>
        </p:txBody>
      </p:sp>
      <p:sp>
        <p:nvSpPr>
          <p:cNvPr id="11" name="Rectangle 10"/>
          <p:cNvSpPr/>
          <p:nvPr/>
        </p:nvSpPr>
        <p:spPr>
          <a:xfrm>
            <a:off x="185383" y="1029858"/>
            <a:ext cx="877323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Jeśli o kwalifikacji podatkowej decyduje funkcja to czy jesteśmy gotowi na takie konsekwencje: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Namiot/balon o identycznej konstrukcji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będzie opodatkowany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jeśli pod nim będą rozgrywane mecze w piłkę nożną, ale</a:t>
            </a:r>
            <a:r>
              <a:rPr lang="pl-P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będzie opodatkowany</a:t>
            </a:r>
            <a:r>
              <a:rPr lang="pl-PL" sz="2400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jeśli urządzi się w nim np. koncert.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Impreza taneczna nie wywołuje opodatkowania, chyba że jest to taniec sportowy? Czy sport to tylko dyscypliny olimpijskie?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 z lotniskami, oczyszczalniami ścieków, składowiskami odpadów?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Czy wszystkie tymczasowe obiekty budowlane (np. namioty lub obiekty kontenerowe) wykorzystywane na nich są opodatkowanymi budowlami, ale identyczne obiekty w wykorzystywane w innych branżach już nie podlegają opodatkowaniu?</a:t>
            </a: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endParaRPr lang="pl-PL" sz="2400" dirty="0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24849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Sens uchwały NSA</a:t>
            </a:r>
            <a:endParaRPr lang="en-US" b="1" noProof="0" dirty="0"/>
          </a:p>
        </p:txBody>
      </p:sp>
      <p:sp>
        <p:nvSpPr>
          <p:cNvPr id="11" name="Rectangle 10"/>
          <p:cNvSpPr/>
          <p:nvPr/>
        </p:nvSpPr>
        <p:spPr>
          <a:xfrm>
            <a:off x="276225" y="3140760"/>
            <a:ext cx="85915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„(…) w każdej sprawie dotyczącej ciężarów publicznoprawnych związanych z tymczasowym obiektem budowlanym niezbędne jest ustalenie, czy dany obiekt można zakwalifikować jako budowlę według wskazanych powyżej kryteriów istotnych w sferze podatkowej, co przy niejednolitej grupie tymczasowych obiektów budowlanych (zob. pkt 16 uzasadnienia) pozwoli wykluczyć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ryzyko opierania się w tym względzie na niedopuszczalnych uproszczeniach i uogólnieniach.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175098" y="1296015"/>
            <a:ext cx="84046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Zagwarantowanie realizacji zasady określoności przy nakładaniu daniny publicznoprawnej w zakresie podatku od nieruchomości </a:t>
            </a:r>
          </a:p>
          <a:p>
            <a:pPr algn="just"/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(realizacja wyroku TK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13 września 2011 r., P 33 /09)</a:t>
            </a:r>
          </a:p>
        </p:txBody>
      </p:sp>
    </p:spTree>
    <p:extLst>
      <p:ext uri="{BB962C8B-B14F-4D97-AF65-F5344CB8AC3E}">
        <p14:creationId xmlns:p14="http://schemas.microsoft.com/office/powerpoint/2010/main" val="287265906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02684" y="2673832"/>
            <a:ext cx="85915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Czy wymienione w art. 3 pkt 3 UPB przykłady budowli takie jak budowle sportowe, lotniska, oczyszczalnie ścieków, składowiska odpadów są kategoriami wystarczająco precyzyjnymi i obiektywnymi by realizować zasadę określoności przy nakładaniu zobowiązań podatkowych?</a:t>
            </a:r>
          </a:p>
        </p:txBody>
      </p:sp>
      <p:sp>
        <p:nvSpPr>
          <p:cNvPr id="2" name="Rectangle 1"/>
          <p:cNvSpPr/>
          <p:nvPr/>
        </p:nvSpPr>
        <p:spPr>
          <a:xfrm>
            <a:off x="3511685" y="1383564"/>
            <a:ext cx="17898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PYTANIE</a:t>
            </a: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278" y="1149509"/>
            <a:ext cx="1185862" cy="1171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278" y="1149510"/>
            <a:ext cx="1185862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416715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Deloitte 16_9 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resentation3" id="{295E6C7F-709B-1249-A0BE-41768A07CB20}" vid="{649D5150-96A8-7F48-BEC9-4A20DA9A4A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TAX_4_3_Onscreen</Template>
  <TotalTime>9306</TotalTime>
  <Words>966</Words>
  <Application>Microsoft Office PowerPoint</Application>
  <PresentationFormat>Pokaz na ekranie (4:3)</PresentationFormat>
  <Paragraphs>46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Deloitte 16_9 onscreen</vt:lpstr>
      <vt:lpstr>Headline Verdana Bold</vt:lpstr>
      <vt:lpstr>Czego dotyczył wyrok?</vt:lpstr>
      <vt:lpstr>Uchwała NSA z 3 lutego 2014 r. (II FPS 11/13)</vt:lpstr>
      <vt:lpstr>Hala namiotowa a podatek od nieruchomości</vt:lpstr>
      <vt:lpstr>Czy funkcja może decydować o kwalifikacji podatkowej na gruncie PoN?</vt:lpstr>
      <vt:lpstr>Wyrok NSA z 30 czerwca 2020 r., II FSK 839/20</vt:lpstr>
      <vt:lpstr>Konsekwencje omawianego wyroku</vt:lpstr>
      <vt:lpstr>Sens uchwały NSA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Verdana Bold</dc:title>
  <dc:creator>Krzysztof Franiak</dc:creator>
  <cp:lastModifiedBy>Wojciech Morawski (wmoraw)</cp:lastModifiedBy>
  <cp:revision>186</cp:revision>
  <cp:lastPrinted>2014-06-25T02:16:22Z</cp:lastPrinted>
  <dcterms:created xsi:type="dcterms:W3CDTF">2017-03-23T14:15:36Z</dcterms:created>
  <dcterms:modified xsi:type="dcterms:W3CDTF">2021-06-07T18:53:04Z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2021-05-31T10:21:52Z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eb8524b6-b973-49a1-9e15-6c8c589f8099</vt:lpwstr>
  </property>
  <property fmtid="{D5CDD505-2E9C-101B-9397-08002B2CF9AE}" pid="8" name="MSIP_Label_ea60d57e-af5b-4752-ac57-3e4f28ca11dc_ContentBits">
    <vt:lpwstr>0</vt:lpwstr>
  </property>
</Properties>
</file>