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3" r:id="rId3"/>
    <p:sldId id="265" r:id="rId4"/>
    <p:sldId id="278" r:id="rId5"/>
    <p:sldId id="280" r:id="rId6"/>
    <p:sldId id="279" r:id="rId7"/>
    <p:sldId id="281" r:id="rId8"/>
    <p:sldId id="282" r:id="rId9"/>
    <p:sldId id="283" r:id="rId10"/>
    <p:sldId id="32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1pPr>
    <a:lvl2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2pPr>
    <a:lvl3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3pPr>
    <a:lvl4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4pPr>
    <a:lvl5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5pPr>
    <a:lvl6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6pPr>
    <a:lvl7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7pPr>
    <a:lvl8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8pPr>
    <a:lvl9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1"/>
    <p:restoredTop sz="94677"/>
  </p:normalViewPr>
  <p:slideViewPr>
    <p:cSldViewPr snapToGrid="0">
      <p:cViewPr varScale="1">
        <p:scale>
          <a:sx n="41" d="100"/>
          <a:sy n="41" d="100"/>
        </p:scale>
        <p:origin x="74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xfrm>
            <a:off x="1143000" y="685800"/>
            <a:ext cx="4572000" cy="3429000"/>
          </a:xfrm>
          <a:prstGeom prst="rect">
            <a:avLst/>
          </a:prstGeom>
        </p:spPr>
        <p:txBody>
          <a:bodyPr/>
          <a:lstStyle/>
          <a:p>
            <a:endParaRPr/>
          </a:p>
        </p:txBody>
      </p:sp>
      <p:sp>
        <p:nvSpPr>
          <p:cNvPr id="458" name="Shape 4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Okładka photo">
    <p:spTree>
      <p:nvGrpSpPr>
        <p:cNvPr id="1" name=""/>
        <p:cNvGrpSpPr/>
        <p:nvPr/>
      </p:nvGrpSpPr>
      <p:grpSpPr>
        <a:xfrm>
          <a:off x="0" y="0"/>
          <a:ext cx="0" cy="0"/>
          <a:chOff x="0" y="0"/>
          <a:chExt cx="0" cy="0"/>
        </a:xfrm>
      </p:grpSpPr>
      <p:pic>
        <p:nvPicPr>
          <p:cNvPr id="17" name="01_okladka_photo.png" descr="01_okladka_photo.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8" name="thedypl.png" descr="thedypl.png"/>
          <p:cNvPicPr>
            <a:picLocks noChangeAspect="1"/>
          </p:cNvPicPr>
          <p:nvPr/>
        </p:nvPicPr>
        <p:blipFill>
          <a:blip r:embed="rId3"/>
          <a:stretch>
            <a:fillRect/>
          </a:stretch>
        </p:blipFill>
        <p:spPr>
          <a:xfrm>
            <a:off x="23056254" y="9344818"/>
            <a:ext cx="1333501" cy="2120901"/>
          </a:xfrm>
          <a:prstGeom prst="rect">
            <a:avLst/>
          </a:prstGeom>
          <a:ln w="12700">
            <a:miter lim="400000"/>
          </a:ln>
        </p:spPr>
      </p:pic>
      <p:pic>
        <p:nvPicPr>
          <p:cNvPr id="19" name="logo-thedyy.png" descr="logo-thedyy.png"/>
          <p:cNvPicPr>
            <a:picLocks noChangeAspect="1"/>
          </p:cNvPicPr>
          <p:nvPr/>
        </p:nvPicPr>
        <p:blipFill>
          <a:blip r:embed="rId4"/>
          <a:stretch>
            <a:fillRect/>
          </a:stretch>
        </p:blipFill>
        <p:spPr>
          <a:xfrm>
            <a:off x="49907" y="11498560"/>
            <a:ext cx="4673601" cy="2311401"/>
          </a:xfrm>
          <a:prstGeom prst="rect">
            <a:avLst/>
          </a:prstGeom>
          <a:ln w="12700">
            <a:miter lim="400000"/>
          </a:ln>
        </p:spPr>
      </p:pic>
      <p:sp>
        <p:nvSpPr>
          <p:cNvPr id="20"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latin typeface="Roboto Slab Light"/>
                <a:ea typeface="Roboto Slab Light"/>
                <a:cs typeface="Roboto Slab Light"/>
                <a:sym typeface="Roboto Slab Light"/>
              </a:defRPr>
            </a:lvl1pPr>
          </a:lstStyle>
          <a:p>
            <a:r>
              <a:t>Thedy &amp; Partners oferta dla XYZ</a:t>
            </a:r>
          </a:p>
        </p:txBody>
      </p:sp>
      <p:sp>
        <p:nvSpPr>
          <p:cNvPr id="21" name="Linia"/>
          <p:cNvSpPr/>
          <p:nvPr/>
        </p:nvSpPr>
        <p:spPr>
          <a:xfrm>
            <a:off x="3009900" y="6141640"/>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22" name="Treść - poziom 1…"/>
          <p:cNvSpPr txBox="1">
            <a:spLocks noGrp="1"/>
          </p:cNvSpPr>
          <p:nvPr>
            <p:ph type="body" sz="quarter" idx="1" hasCustomPrompt="1"/>
          </p:nvPr>
        </p:nvSpPr>
        <p:spPr>
          <a:xfrm>
            <a:off x="2992042" y="6924426"/>
            <a:ext cx="8533310" cy="3406578"/>
          </a:xfrm>
          <a:prstGeom prst="rect">
            <a:avLst/>
          </a:prstGeom>
        </p:spPr>
        <p:txBody>
          <a:bodyPr/>
          <a:lstStyle>
            <a:lvl1pPr>
              <a:defRPr sz="4600" b="0">
                <a:solidFill>
                  <a:srgbClr val="FFFFFF"/>
                </a:solidFill>
                <a:latin typeface="Helvetica Neue Light"/>
                <a:ea typeface="Helvetica Neue Light"/>
                <a:cs typeface="Helvetica Neue Light"/>
                <a:sym typeface="Helvetica Neue Light"/>
              </a:defRPr>
            </a:lvl1pPr>
            <a:lvl2pPr>
              <a:defRPr sz="4600" b="0">
                <a:solidFill>
                  <a:srgbClr val="FFFFFF"/>
                </a:solidFill>
                <a:latin typeface="Helvetica Neue Light"/>
                <a:ea typeface="Helvetica Neue Light"/>
                <a:cs typeface="Helvetica Neue Light"/>
                <a:sym typeface="Helvetica Neue Light"/>
              </a:defRPr>
            </a:lvl2pPr>
            <a:lvl3pPr>
              <a:defRPr sz="4600" b="0">
                <a:solidFill>
                  <a:srgbClr val="FFFFFF"/>
                </a:solidFill>
                <a:latin typeface="Helvetica Neue Light"/>
                <a:ea typeface="Helvetica Neue Light"/>
                <a:cs typeface="Helvetica Neue Light"/>
                <a:sym typeface="Helvetica Neue Light"/>
              </a:defRPr>
            </a:lvl3pPr>
            <a:lvl4pPr>
              <a:defRPr sz="4600" b="0">
                <a:solidFill>
                  <a:srgbClr val="FFFFFF"/>
                </a:solidFill>
                <a:latin typeface="Helvetica Neue Light"/>
                <a:ea typeface="Helvetica Neue Light"/>
                <a:cs typeface="Helvetica Neue Light"/>
                <a:sym typeface="Helvetica Neue Light"/>
              </a:defRPr>
            </a:lvl4pPr>
            <a:lvl5pPr>
              <a:defRPr sz="4600" b="0">
                <a:solidFill>
                  <a:srgbClr val="FFFFFF"/>
                </a:solidFill>
                <a:latin typeface="Helvetica Neue Light"/>
                <a:ea typeface="Helvetica Neue Light"/>
                <a:cs typeface="Helvetica Neue Light"/>
                <a:sym typeface="Helvetica Neue Light"/>
              </a:defRPr>
            </a:lvl5pPr>
          </a:lstStyle>
          <a:p>
            <a:r>
              <a:t>Podtytuł prezentacji</a:t>
            </a:r>
          </a:p>
          <a:p>
            <a:pPr lvl="1"/>
            <a:endParaRPr/>
          </a:p>
          <a:p>
            <a:pPr lvl="2"/>
            <a:endParaRPr/>
          </a:p>
          <a:p>
            <a:pPr lvl="3"/>
            <a:endParaRPr/>
          </a:p>
          <a:p>
            <a:pPr lvl="4"/>
            <a:endParaRPr/>
          </a:p>
        </p:txBody>
      </p:sp>
      <p:sp>
        <p:nvSpPr>
          <p:cNvPr id="23" name="Tytuł prezentacji"/>
          <p:cNvSpPr txBox="1">
            <a:spLocks noGrp="1"/>
          </p:cNvSpPr>
          <p:nvPr>
            <p:ph type="title" hasCustomPrompt="1"/>
          </p:nvPr>
        </p:nvSpPr>
        <p:spPr>
          <a:xfrm>
            <a:off x="2984496" y="3327350"/>
            <a:ext cx="9943807" cy="2031505"/>
          </a:xfrm>
          <a:prstGeom prst="rect">
            <a:avLst/>
          </a:prstGeom>
        </p:spPr>
        <p:txBody>
          <a:bodyPr anchor="ctr"/>
          <a:lstStyle>
            <a:lvl1pPr>
              <a:defRPr sz="10000" b="0" spc="-200">
                <a:latin typeface="Roboto Slab Light"/>
                <a:ea typeface="Roboto Slab Light"/>
                <a:cs typeface="Roboto Slab Light"/>
                <a:sym typeface="Roboto Slab Light"/>
              </a:defRPr>
            </a:lvl1pPr>
          </a:lstStyle>
          <a:p>
            <a:r>
              <a:t>Tytuł prezentacji</a:t>
            </a:r>
          </a:p>
        </p:txBody>
      </p:sp>
      <p:sp>
        <p:nvSpPr>
          <p:cNvPr id="26" name="Numer slajdu"/>
          <p:cNvSpPr txBox="1">
            <a:spLocks noGrp="1"/>
          </p:cNvSpPr>
          <p:nvPr>
            <p:ph type="sldNum" sz="quarter" idx="2"/>
          </p:nvPr>
        </p:nvSpPr>
        <p:spPr>
          <a:xfrm>
            <a:off x="22805228" y="1063922"/>
            <a:ext cx="684615" cy="723901"/>
          </a:xfrm>
          <a:prstGeom prst="rect">
            <a:avLst/>
          </a:prstGeom>
        </p:spPr>
        <p:txBody>
          <a:bodyPr wrap="square"/>
          <a:lstStyle>
            <a:lvl1pPr>
              <a:defRPr sz="3700">
                <a:solidFill>
                  <a:srgbClr val="FFFFFF"/>
                </a:solidFill>
                <a:latin typeface="Roboto Slab Regular"/>
                <a:ea typeface="Roboto Slab Regular"/>
                <a:cs typeface="Roboto Slab Regular"/>
                <a:sym typeface="Roboto Slab Regular"/>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lajd przekladkowy">
    <p:spTree>
      <p:nvGrpSpPr>
        <p:cNvPr id="1" name=""/>
        <p:cNvGrpSpPr/>
        <p:nvPr/>
      </p:nvGrpSpPr>
      <p:grpSpPr>
        <a:xfrm>
          <a:off x="0" y="0"/>
          <a:ext cx="0" cy="0"/>
          <a:chOff x="0" y="0"/>
          <a:chExt cx="0" cy="0"/>
        </a:xfrm>
      </p:grpSpPr>
      <p:pic>
        <p:nvPicPr>
          <p:cNvPr id="159" name="przekładka copy.png" descr="przekładka copy.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60" name="kolo.png" descr="kolo.png"/>
          <p:cNvPicPr>
            <a:picLocks noChangeAspect="1"/>
          </p:cNvPicPr>
          <p:nvPr userDrawn="1"/>
        </p:nvPicPr>
        <p:blipFill>
          <a:blip r:embed="rId3"/>
          <a:stretch>
            <a:fillRect/>
          </a:stretch>
        </p:blipFill>
        <p:spPr>
          <a:xfrm>
            <a:off x="20821451" y="-2878"/>
            <a:ext cx="3556001" cy="2857501"/>
          </a:xfrm>
          <a:prstGeom prst="rect">
            <a:avLst/>
          </a:prstGeom>
          <a:ln w="12700">
            <a:miter lim="400000"/>
          </a:ln>
        </p:spPr>
      </p:pic>
      <p:sp>
        <p:nvSpPr>
          <p:cNvPr id="161"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solidFill>
                  <a:srgbClr val="FFFFFF"/>
                </a:solidFill>
                <a:latin typeface="Roboto Slab Light"/>
                <a:ea typeface="Roboto Slab Light"/>
                <a:cs typeface="Roboto Slab Light"/>
                <a:sym typeface="Roboto Slab Light"/>
              </a:defRPr>
            </a:lvl1pPr>
          </a:lstStyle>
          <a:p>
            <a:r>
              <a:t>Thedy &amp; Partners oferta dla XYZ</a:t>
            </a:r>
          </a:p>
        </p:txBody>
      </p:sp>
      <p:sp>
        <p:nvSpPr>
          <p:cNvPr id="162" name="Linia"/>
          <p:cNvSpPr/>
          <p:nvPr/>
        </p:nvSpPr>
        <p:spPr>
          <a:xfrm>
            <a:off x="3009900" y="7500540"/>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163" name="Tytuł prezentacji"/>
          <p:cNvSpPr txBox="1">
            <a:spLocks noGrp="1"/>
          </p:cNvSpPr>
          <p:nvPr>
            <p:ph type="body" sz="quarter" idx="14"/>
          </p:nvPr>
        </p:nvSpPr>
        <p:spPr>
          <a:xfrm>
            <a:off x="2908296" y="5857726"/>
            <a:ext cx="10433848" cy="1342629"/>
          </a:xfrm>
          <a:prstGeom prst="rect">
            <a:avLst/>
          </a:prstGeom>
        </p:spPr>
        <p:txBody>
          <a:bodyPr/>
          <a:lstStyle>
            <a:lvl1pPr defTabSz="1804370">
              <a:lnSpc>
                <a:spcPct val="80000"/>
              </a:lnSpc>
              <a:defRPr sz="7400" b="0" spc="-148">
                <a:solidFill>
                  <a:srgbClr val="FFFFFF"/>
                </a:solidFill>
                <a:latin typeface="Roboto Slab Light"/>
                <a:ea typeface="Roboto Slab Light"/>
                <a:cs typeface="Roboto Slab Light"/>
                <a:sym typeface="Roboto Slab Light"/>
              </a:defRPr>
            </a:lvl1pPr>
          </a:lstStyle>
          <a:p>
            <a:r>
              <a:t>Tytuł prezentacji</a:t>
            </a:r>
          </a:p>
        </p:txBody>
      </p:sp>
      <p:sp>
        <p:nvSpPr>
          <p:cNvPr id="164" name="4/15"/>
          <p:cNvSpPr txBox="1"/>
          <p:nvPr userDrawn="1"/>
        </p:nvSpPr>
        <p:spPr>
          <a:xfrm>
            <a:off x="22637546" y="1037527"/>
            <a:ext cx="950581" cy="573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90000"/>
              </a:lnSpc>
              <a:spcBef>
                <a:spcPts val="4500"/>
              </a:spcBef>
              <a:defRPr sz="3400" spc="0">
                <a:solidFill>
                  <a:srgbClr val="FFFFFF"/>
                </a:solidFill>
              </a:defRPr>
            </a:lvl1pPr>
          </a:lstStyle>
          <a:p>
            <a:r>
              <a:rPr lang="pl-PL" dirty="0"/>
              <a:t>2</a:t>
            </a:r>
            <a:r>
              <a:rPr dirty="0"/>
              <a:t>/1</a:t>
            </a:r>
            <a:r>
              <a:rPr lang="pl-PL" dirty="0"/>
              <a:t>0</a:t>
            </a:r>
            <a:endParaRPr dirty="0"/>
          </a:p>
        </p:txBody>
      </p:sp>
      <p:sp>
        <p:nvSpPr>
          <p:cNvPr id="165" name="O CZYM LOREM IPSUM DOLOE"/>
          <p:cNvSpPr txBox="1">
            <a:spLocks noGrp="1"/>
          </p:cNvSpPr>
          <p:nvPr>
            <p:ph type="body" sz="quarter" idx="15"/>
          </p:nvPr>
        </p:nvSpPr>
        <p:spPr>
          <a:xfrm>
            <a:off x="15707410" y="1176106"/>
            <a:ext cx="5670054" cy="330201"/>
          </a:xfrm>
          <a:prstGeom prst="rect">
            <a:avLst/>
          </a:prstGeom>
        </p:spPr>
        <p:txBody>
          <a:bodyPr anchor="ctr">
            <a:spAutoFit/>
          </a:bodyPr>
          <a:lstStyle>
            <a:lvl1pPr algn="r" defTabSz="2438338">
              <a:lnSpc>
                <a:spcPct val="90000"/>
              </a:lnSpc>
              <a:spcBef>
                <a:spcPts val="4500"/>
              </a:spcBef>
              <a:defRPr sz="1300" b="0">
                <a:solidFill>
                  <a:srgbClr val="FFFFFF"/>
                </a:solidFill>
                <a:latin typeface="Roboto Slab Light"/>
                <a:ea typeface="Roboto Slab Light"/>
                <a:cs typeface="Roboto Slab Light"/>
                <a:sym typeface="Roboto Slab Light"/>
              </a:defRPr>
            </a:lvl1pPr>
          </a:lstStyle>
          <a:p>
            <a:r>
              <a:t>O CZYM LOREM IPSUM DOLOE</a:t>
            </a:r>
          </a:p>
        </p:txBody>
      </p:sp>
      <p:pic>
        <p:nvPicPr>
          <p:cNvPr id="166" name="thedy-pl-bialy.png" descr="thedy-pl-bialy.png"/>
          <p:cNvPicPr>
            <a:picLocks noChangeAspect="1"/>
          </p:cNvPicPr>
          <p:nvPr/>
        </p:nvPicPr>
        <p:blipFill>
          <a:blip r:embed="rId4"/>
          <a:stretch>
            <a:fillRect/>
          </a:stretch>
        </p:blipFill>
        <p:spPr>
          <a:xfrm>
            <a:off x="23576954" y="9404085"/>
            <a:ext cx="393701" cy="2108201"/>
          </a:xfrm>
          <a:prstGeom prst="rect">
            <a:avLst/>
          </a:prstGeom>
          <a:ln w="12700">
            <a:miter lim="400000"/>
          </a:ln>
        </p:spPr>
      </p:pic>
      <p:sp>
        <p:nvSpPr>
          <p:cNvPr id="16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lajd do tresci tekst">
    <p:spTree>
      <p:nvGrpSpPr>
        <p:cNvPr id="1" name=""/>
        <p:cNvGrpSpPr/>
        <p:nvPr/>
      </p:nvGrpSpPr>
      <p:grpSpPr>
        <a:xfrm>
          <a:off x="0" y="0"/>
          <a:ext cx="0" cy="0"/>
          <a:chOff x="0" y="0"/>
          <a:chExt cx="0" cy="0"/>
        </a:xfrm>
      </p:grpSpPr>
      <p:pic>
        <p:nvPicPr>
          <p:cNvPr id="192" name="glowny.png" descr="glowny.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3" name="kolo.png" descr="kolo.png"/>
          <p:cNvPicPr>
            <a:picLocks noChangeAspect="1"/>
          </p:cNvPicPr>
          <p:nvPr/>
        </p:nvPicPr>
        <p:blipFill>
          <a:blip r:embed="rId3"/>
          <a:stretch>
            <a:fillRect/>
          </a:stretch>
        </p:blipFill>
        <p:spPr>
          <a:xfrm>
            <a:off x="20821451" y="-2878"/>
            <a:ext cx="3556001" cy="2857501"/>
          </a:xfrm>
          <a:prstGeom prst="rect">
            <a:avLst/>
          </a:prstGeom>
          <a:ln w="12700">
            <a:miter lim="400000"/>
          </a:ln>
        </p:spPr>
      </p:pic>
      <p:pic>
        <p:nvPicPr>
          <p:cNvPr id="194" name="thedypl.png" descr="thedypl.png"/>
          <p:cNvPicPr>
            <a:picLocks noChangeAspect="1"/>
          </p:cNvPicPr>
          <p:nvPr/>
        </p:nvPicPr>
        <p:blipFill>
          <a:blip r:embed="rId4"/>
          <a:stretch>
            <a:fillRect/>
          </a:stretch>
        </p:blipFill>
        <p:spPr>
          <a:xfrm>
            <a:off x="23056254" y="9344818"/>
            <a:ext cx="1333501" cy="2120901"/>
          </a:xfrm>
          <a:prstGeom prst="rect">
            <a:avLst/>
          </a:prstGeom>
          <a:ln w="12700">
            <a:miter lim="400000"/>
          </a:ln>
        </p:spPr>
      </p:pic>
      <p:sp>
        <p:nvSpPr>
          <p:cNvPr id="195"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solidFill>
                  <a:srgbClr val="FFFFFF"/>
                </a:solidFill>
                <a:latin typeface="Roboto Slab Light"/>
                <a:ea typeface="Roboto Slab Light"/>
                <a:cs typeface="Roboto Slab Light"/>
                <a:sym typeface="Roboto Slab Light"/>
              </a:defRPr>
            </a:lvl1pPr>
          </a:lstStyle>
          <a:p>
            <a:r>
              <a:t>Thedy &amp; Partners oferta dla XYZ</a:t>
            </a:r>
          </a:p>
        </p:txBody>
      </p:sp>
      <p:sp>
        <p:nvSpPr>
          <p:cNvPr id="196" name="O CZYM LOREM IPSUM DOLOE"/>
          <p:cNvSpPr txBox="1">
            <a:spLocks noGrp="1"/>
          </p:cNvSpPr>
          <p:nvPr>
            <p:ph type="body" sz="quarter" idx="14"/>
          </p:nvPr>
        </p:nvSpPr>
        <p:spPr>
          <a:xfrm>
            <a:off x="15707410" y="1176106"/>
            <a:ext cx="5670054" cy="330201"/>
          </a:xfrm>
          <a:prstGeom prst="rect">
            <a:avLst/>
          </a:prstGeom>
        </p:spPr>
        <p:txBody>
          <a:bodyPr anchor="ctr">
            <a:spAutoFit/>
          </a:bodyPr>
          <a:lstStyle>
            <a:lvl1pPr algn="r" defTabSz="2438338">
              <a:lnSpc>
                <a:spcPct val="90000"/>
              </a:lnSpc>
              <a:spcBef>
                <a:spcPts val="4500"/>
              </a:spcBef>
              <a:defRPr sz="1300" b="0">
                <a:latin typeface="Roboto Slab Light"/>
                <a:ea typeface="Roboto Slab Light"/>
                <a:cs typeface="Roboto Slab Light"/>
                <a:sym typeface="Roboto Slab Light"/>
              </a:defRPr>
            </a:lvl1pPr>
          </a:lstStyle>
          <a:p>
            <a:r>
              <a:t>O CZYM LOREM IPSUM DOLOE</a:t>
            </a:r>
          </a:p>
        </p:txBody>
      </p:sp>
      <p:sp>
        <p:nvSpPr>
          <p:cNvPr id="197" name="4/15"/>
          <p:cNvSpPr txBox="1">
            <a:spLocks noGrp="1"/>
          </p:cNvSpPr>
          <p:nvPr>
            <p:ph type="body" sz="quarter" idx="15" hasCustomPrompt="1"/>
          </p:nvPr>
        </p:nvSpPr>
        <p:spPr>
          <a:xfrm>
            <a:off x="22637546" y="1037527"/>
            <a:ext cx="950581" cy="573490"/>
          </a:xfrm>
          <a:prstGeom prst="rect">
            <a:avLst/>
          </a:prstGeom>
        </p:spPr>
        <p:txBody>
          <a:bodyPr wrap="none" anchor="ctr">
            <a:spAutoFit/>
          </a:bodyPr>
          <a:lstStyle>
            <a:lvl1pPr defTabSz="2438338">
              <a:lnSpc>
                <a:spcPct val="90000"/>
              </a:lnSpc>
              <a:spcBef>
                <a:spcPts val="4500"/>
              </a:spcBef>
              <a:defRPr sz="3400" b="0">
                <a:latin typeface="Roboto Slab Light"/>
                <a:ea typeface="Roboto Slab Light"/>
                <a:cs typeface="Roboto Slab Light"/>
                <a:sym typeface="Roboto Slab Light"/>
              </a:defRPr>
            </a:lvl1pPr>
          </a:lstStyle>
          <a:p>
            <a:r>
              <a:rPr lang="pl-PL" dirty="0"/>
              <a:t>2</a:t>
            </a:r>
            <a:r>
              <a:rPr dirty="0"/>
              <a:t>/1</a:t>
            </a:r>
            <a:r>
              <a:rPr lang="pl-PL" dirty="0"/>
              <a:t>0</a:t>
            </a:r>
            <a:endParaRPr dirty="0"/>
          </a:p>
        </p:txBody>
      </p:sp>
      <p:sp>
        <p:nvSpPr>
          <p:cNvPr id="198" name="Tytuł prezentacji"/>
          <p:cNvSpPr txBox="1">
            <a:spLocks noGrp="1"/>
          </p:cNvSpPr>
          <p:nvPr>
            <p:ph type="body" sz="quarter" idx="16"/>
          </p:nvPr>
        </p:nvSpPr>
        <p:spPr>
          <a:xfrm>
            <a:off x="2645416" y="1560512"/>
            <a:ext cx="5845374" cy="1159273"/>
          </a:xfrm>
          <a:prstGeom prst="rect">
            <a:avLst/>
          </a:prstGeom>
        </p:spPr>
        <p:txBody>
          <a:bodyPr anchor="ctr"/>
          <a:lstStyle>
            <a:lvl1pPr defTabSz="2121354">
              <a:lnSpc>
                <a:spcPct val="80000"/>
              </a:lnSpc>
              <a:defRPr sz="5916" b="0" spc="-118">
                <a:latin typeface="Roboto Slab Light"/>
                <a:ea typeface="Roboto Slab Light"/>
                <a:cs typeface="Roboto Slab Light"/>
                <a:sym typeface="Roboto Slab Light"/>
              </a:defRPr>
            </a:lvl1pPr>
          </a:lstStyle>
          <a:p>
            <a:r>
              <a:t>Tytuł prezentacji</a:t>
            </a:r>
          </a:p>
        </p:txBody>
      </p:sp>
      <p:sp>
        <p:nvSpPr>
          <p:cNvPr id="199" name="Treść - poziom 1…"/>
          <p:cNvSpPr txBox="1">
            <a:spLocks noGrp="1"/>
          </p:cNvSpPr>
          <p:nvPr>
            <p:ph type="body" sz="quarter" idx="17"/>
          </p:nvPr>
        </p:nvSpPr>
        <p:spPr>
          <a:xfrm>
            <a:off x="2741706" y="4415184"/>
            <a:ext cx="9078420" cy="5782073"/>
          </a:xfrm>
          <a:prstGeom prst="rect">
            <a:avLst/>
          </a:prstGeom>
        </p:spPr>
        <p:txBody>
          <a:bodyPr/>
          <a:lstStyle>
            <a:lvl1pPr>
              <a:defRPr sz="1800" b="0">
                <a:latin typeface="Roboto Slab Light"/>
                <a:ea typeface="Roboto Slab Light"/>
                <a:cs typeface="Roboto Slab Light"/>
                <a:sym typeface="Roboto Slab Light"/>
              </a:defRPr>
            </a:lvl1pPr>
            <a:lvl2pPr>
              <a:defRPr sz="1800" b="0">
                <a:latin typeface="Roboto Slab Light"/>
                <a:ea typeface="Roboto Slab Light"/>
                <a:cs typeface="Roboto Slab Light"/>
                <a:sym typeface="Roboto Slab Light"/>
              </a:defRPr>
            </a:lvl2pPr>
            <a:lvl3pPr>
              <a:defRPr sz="1800" b="0">
                <a:latin typeface="Roboto Slab Light"/>
                <a:ea typeface="Roboto Slab Light"/>
                <a:cs typeface="Roboto Slab Light"/>
                <a:sym typeface="Roboto Slab Light"/>
              </a:defRPr>
            </a:lvl3pPr>
            <a:lvl4pPr>
              <a:defRPr sz="1800" b="0">
                <a:latin typeface="Roboto Slab Light"/>
                <a:ea typeface="Roboto Slab Light"/>
                <a:cs typeface="Roboto Slab Light"/>
                <a:sym typeface="Roboto Slab Light"/>
              </a:defRPr>
            </a:lvl4pPr>
            <a:lvl5pPr>
              <a:defRPr sz="1800" b="0">
                <a:latin typeface="Roboto Slab Light"/>
                <a:ea typeface="Roboto Slab Light"/>
                <a:cs typeface="Roboto Slab Light"/>
                <a:sym typeface="Roboto Slab Light"/>
              </a:defRPr>
            </a:lvl5pPr>
          </a:lstStyle>
          <a:p>
            <a:r>
              <a:t>Treść - poziom 1</a:t>
            </a:r>
          </a:p>
          <a:p>
            <a:pPr lvl="1"/>
            <a:r>
              <a:t>Treść - poziom 2</a:t>
            </a:r>
          </a:p>
          <a:p>
            <a:pPr lvl="2"/>
            <a:r>
              <a:t>Treść - poziom 3</a:t>
            </a:r>
          </a:p>
          <a:p>
            <a:pPr lvl="3"/>
            <a:r>
              <a:t>Treść - poziom 4</a:t>
            </a:r>
          </a:p>
          <a:p>
            <a:pPr lvl="4"/>
            <a:r>
              <a:t>Treść - poziom 5</a:t>
            </a:r>
          </a:p>
        </p:txBody>
      </p:sp>
      <p:sp>
        <p:nvSpPr>
          <p:cNvPr id="200" name="Treść - poziom 1…"/>
          <p:cNvSpPr txBox="1">
            <a:spLocks noGrp="1"/>
          </p:cNvSpPr>
          <p:nvPr>
            <p:ph type="body" sz="quarter" idx="18"/>
          </p:nvPr>
        </p:nvSpPr>
        <p:spPr>
          <a:xfrm>
            <a:off x="12836221" y="4415184"/>
            <a:ext cx="8813705" cy="5782073"/>
          </a:xfrm>
          <a:prstGeom prst="rect">
            <a:avLst/>
          </a:prstGeom>
        </p:spPr>
        <p:txBody>
          <a:bodyPr/>
          <a:lstStyle>
            <a:lvl1pPr>
              <a:defRPr sz="1800" b="0">
                <a:latin typeface="Roboto Slab Light"/>
                <a:ea typeface="Roboto Slab Light"/>
                <a:cs typeface="Roboto Slab Light"/>
                <a:sym typeface="Roboto Slab Light"/>
              </a:defRPr>
            </a:lvl1pPr>
            <a:lvl2pPr>
              <a:defRPr sz="1800" b="0">
                <a:latin typeface="Roboto Slab Light"/>
                <a:ea typeface="Roboto Slab Light"/>
                <a:cs typeface="Roboto Slab Light"/>
                <a:sym typeface="Roboto Slab Light"/>
              </a:defRPr>
            </a:lvl2pPr>
            <a:lvl3pPr>
              <a:defRPr sz="1800" b="0">
                <a:latin typeface="Roboto Slab Light"/>
                <a:ea typeface="Roboto Slab Light"/>
                <a:cs typeface="Roboto Slab Light"/>
                <a:sym typeface="Roboto Slab Light"/>
              </a:defRPr>
            </a:lvl3pPr>
            <a:lvl4pPr>
              <a:defRPr sz="1800" b="0">
                <a:latin typeface="Roboto Slab Light"/>
                <a:ea typeface="Roboto Slab Light"/>
                <a:cs typeface="Roboto Slab Light"/>
                <a:sym typeface="Roboto Slab Light"/>
              </a:defRPr>
            </a:lvl4pPr>
            <a:lvl5pPr>
              <a:defRPr sz="1800" b="0">
                <a:latin typeface="Roboto Slab Light"/>
                <a:ea typeface="Roboto Slab Light"/>
                <a:cs typeface="Roboto Slab Light"/>
                <a:sym typeface="Roboto Slab Light"/>
              </a:defRPr>
            </a:lvl5pPr>
          </a:lstStyle>
          <a:p>
            <a:r>
              <a:t>Treść - poziom 1</a:t>
            </a:r>
          </a:p>
          <a:p>
            <a:pPr lvl="1"/>
            <a:r>
              <a:t>Treść - poziom 2</a:t>
            </a:r>
          </a:p>
          <a:p>
            <a:pPr lvl="2"/>
            <a:r>
              <a:t>Treść - poziom 3</a:t>
            </a:r>
          </a:p>
          <a:p>
            <a:pPr lvl="3"/>
            <a:r>
              <a:t>Treść - poziom 4</a:t>
            </a:r>
          </a:p>
          <a:p>
            <a:pPr lvl="4"/>
            <a:r>
              <a:t>Treść - poziom 5</a:t>
            </a:r>
          </a:p>
        </p:txBody>
      </p:sp>
      <p:sp>
        <p:nvSpPr>
          <p:cNvPr id="201" name="Linia"/>
          <p:cNvSpPr/>
          <p:nvPr/>
        </p:nvSpPr>
        <p:spPr>
          <a:xfrm>
            <a:off x="2712720" y="3086405"/>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20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Slajd koncowy">
    <p:spTree>
      <p:nvGrpSpPr>
        <p:cNvPr id="1" name=""/>
        <p:cNvGrpSpPr/>
        <p:nvPr/>
      </p:nvGrpSpPr>
      <p:grpSpPr>
        <a:xfrm>
          <a:off x="0" y="0"/>
          <a:ext cx="0" cy="0"/>
          <a:chOff x="0" y="0"/>
          <a:chExt cx="0" cy="0"/>
        </a:xfrm>
      </p:grpSpPr>
      <p:pic>
        <p:nvPicPr>
          <p:cNvPr id="444" name="przekładka copy.png" descr="przekładka copy.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46" name="Thedy &amp; Partners oferta dla XYZ"/>
          <p:cNvSpPr txBox="1">
            <a:spLocks noGrp="1"/>
          </p:cNvSpPr>
          <p:nvPr>
            <p:ph type="body" sz="quarter" idx="13"/>
          </p:nvPr>
        </p:nvSpPr>
        <p:spPr>
          <a:xfrm>
            <a:off x="19589546" y="12679660"/>
            <a:ext cx="3544418" cy="406401"/>
          </a:xfrm>
          <a:prstGeom prst="rect">
            <a:avLst/>
          </a:prstGeom>
        </p:spPr>
        <p:txBody>
          <a:bodyPr wrap="none" anchor="ctr">
            <a:spAutoFit/>
          </a:bodyPr>
          <a:lstStyle>
            <a:lvl1pPr defTabSz="2438338">
              <a:lnSpc>
                <a:spcPct val="90000"/>
              </a:lnSpc>
              <a:spcBef>
                <a:spcPts val="4500"/>
              </a:spcBef>
              <a:defRPr sz="1800" b="0">
                <a:solidFill>
                  <a:srgbClr val="FFFFFF"/>
                </a:solidFill>
                <a:latin typeface="Roboto Slab Light"/>
                <a:ea typeface="Roboto Slab Light"/>
                <a:cs typeface="Roboto Slab Light"/>
                <a:sym typeface="Roboto Slab Light"/>
              </a:defRPr>
            </a:lvl1pPr>
          </a:lstStyle>
          <a:p>
            <a:r>
              <a:t>Thedy &amp; Partners oferta dla XYZ</a:t>
            </a:r>
          </a:p>
        </p:txBody>
      </p:sp>
      <p:sp>
        <p:nvSpPr>
          <p:cNvPr id="447" name="Tytuł prezentacji"/>
          <p:cNvSpPr txBox="1">
            <a:spLocks noGrp="1"/>
          </p:cNvSpPr>
          <p:nvPr>
            <p:ph type="title" hasCustomPrompt="1"/>
          </p:nvPr>
        </p:nvSpPr>
        <p:spPr>
          <a:xfrm>
            <a:off x="2425696" y="2009576"/>
            <a:ext cx="11670412" cy="1740397"/>
          </a:xfrm>
          <a:prstGeom prst="rect">
            <a:avLst/>
          </a:prstGeom>
        </p:spPr>
        <p:txBody>
          <a:bodyPr/>
          <a:lstStyle>
            <a:lvl1pPr>
              <a:defRPr b="0">
                <a:latin typeface="Roboto Slab Light"/>
                <a:ea typeface="Roboto Slab Light"/>
                <a:cs typeface="Roboto Slab Light"/>
                <a:sym typeface="Roboto Slab Light"/>
              </a:defRPr>
            </a:lvl1pPr>
          </a:lstStyle>
          <a:p>
            <a:r>
              <a:t>Tytuł prezentacji</a:t>
            </a:r>
          </a:p>
        </p:txBody>
      </p:sp>
      <p:sp>
        <p:nvSpPr>
          <p:cNvPr id="449" name="O CZYM LOREM IPSUM DOLOE"/>
          <p:cNvSpPr txBox="1">
            <a:spLocks noGrp="1"/>
          </p:cNvSpPr>
          <p:nvPr>
            <p:ph type="body" sz="quarter" idx="15"/>
          </p:nvPr>
        </p:nvSpPr>
        <p:spPr>
          <a:xfrm>
            <a:off x="15707410" y="1176106"/>
            <a:ext cx="5670054" cy="330201"/>
          </a:xfrm>
          <a:prstGeom prst="rect">
            <a:avLst/>
          </a:prstGeom>
        </p:spPr>
        <p:txBody>
          <a:bodyPr anchor="ctr">
            <a:spAutoFit/>
          </a:bodyPr>
          <a:lstStyle>
            <a:lvl1pPr algn="r" defTabSz="2438338">
              <a:lnSpc>
                <a:spcPct val="90000"/>
              </a:lnSpc>
              <a:spcBef>
                <a:spcPts val="4500"/>
              </a:spcBef>
              <a:defRPr sz="1300" b="0">
                <a:solidFill>
                  <a:srgbClr val="FFFFFF"/>
                </a:solidFill>
                <a:latin typeface="Roboto Slab Light"/>
                <a:ea typeface="Roboto Slab Light"/>
                <a:cs typeface="Roboto Slab Light"/>
                <a:sym typeface="Roboto Slab Light"/>
              </a:defRPr>
            </a:lvl1pPr>
          </a:lstStyle>
          <a:p>
            <a:r>
              <a:t>O CZYM LOREM IPSUM DOLOE</a:t>
            </a:r>
          </a:p>
        </p:txBody>
      </p:sp>
      <p:pic>
        <p:nvPicPr>
          <p:cNvPr id="450" name="thedy-pl-bialy.png" descr="thedy-pl-bialy.png"/>
          <p:cNvPicPr>
            <a:picLocks noChangeAspect="1"/>
          </p:cNvPicPr>
          <p:nvPr/>
        </p:nvPicPr>
        <p:blipFill>
          <a:blip r:embed="rId3"/>
          <a:stretch>
            <a:fillRect/>
          </a:stretch>
        </p:blipFill>
        <p:spPr>
          <a:xfrm>
            <a:off x="23576954" y="9404085"/>
            <a:ext cx="393701" cy="2108201"/>
          </a:xfrm>
          <a:prstGeom prst="rect">
            <a:avLst/>
          </a:prstGeom>
          <a:ln w="12700">
            <a:miter lim="400000"/>
          </a:ln>
        </p:spPr>
      </p:pic>
      <p:sp>
        <p:nvSpPr>
          <p:cNvPr id="45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142187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02_listprzewodni_B.png" descr="02_listprzewodni_B.png"/>
          <p:cNvPicPr>
            <a:picLocks noChangeAspect="1"/>
          </p:cNvPicPr>
          <p:nvPr/>
        </p:nvPicPr>
        <p:blipFill>
          <a:blip r:embed="rId6"/>
          <a:stretch>
            <a:fillRect/>
          </a:stretch>
        </p:blipFill>
        <p:spPr>
          <a:xfrm>
            <a:off x="0" y="0"/>
            <a:ext cx="24384000" cy="13716000"/>
          </a:xfrm>
          <a:prstGeom prst="rect">
            <a:avLst/>
          </a:prstGeom>
          <a:ln w="12700">
            <a:miter lim="400000"/>
          </a:ln>
        </p:spPr>
      </p:pic>
      <p:pic>
        <p:nvPicPr>
          <p:cNvPr id="3" name="kolo.png" descr="kolo.png"/>
          <p:cNvPicPr>
            <a:picLocks noChangeAspect="1"/>
          </p:cNvPicPr>
          <p:nvPr/>
        </p:nvPicPr>
        <p:blipFill>
          <a:blip r:embed="rId7"/>
          <a:stretch>
            <a:fillRect/>
          </a:stretch>
        </p:blipFill>
        <p:spPr>
          <a:xfrm>
            <a:off x="20821451" y="-2878"/>
            <a:ext cx="3556001" cy="2857501"/>
          </a:xfrm>
          <a:prstGeom prst="rect">
            <a:avLst/>
          </a:prstGeom>
          <a:ln w="12700">
            <a:miter lim="400000"/>
          </a:ln>
        </p:spPr>
      </p:pic>
      <p:pic>
        <p:nvPicPr>
          <p:cNvPr id="4" name="thedypl.png" descr="thedypl.png"/>
          <p:cNvPicPr>
            <a:picLocks noChangeAspect="1"/>
          </p:cNvPicPr>
          <p:nvPr/>
        </p:nvPicPr>
        <p:blipFill>
          <a:blip r:embed="rId8"/>
          <a:stretch>
            <a:fillRect/>
          </a:stretch>
        </p:blipFill>
        <p:spPr>
          <a:xfrm>
            <a:off x="23056254" y="9344818"/>
            <a:ext cx="1333501" cy="2120901"/>
          </a:xfrm>
          <a:prstGeom prst="rect">
            <a:avLst/>
          </a:prstGeom>
          <a:ln w="12700">
            <a:miter lim="400000"/>
          </a:ln>
        </p:spPr>
      </p:pic>
      <p:sp>
        <p:nvSpPr>
          <p:cNvPr id="5" name="Linia"/>
          <p:cNvSpPr/>
          <p:nvPr/>
        </p:nvSpPr>
        <p:spPr>
          <a:xfrm>
            <a:off x="9245600" y="3353105"/>
            <a:ext cx="2008030" cy="1"/>
          </a:xfrm>
          <a:prstGeom prst="line">
            <a:avLst/>
          </a:prstGeom>
          <a:ln w="889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6" name="Linia"/>
          <p:cNvSpPr/>
          <p:nvPr/>
        </p:nvSpPr>
        <p:spPr>
          <a:xfrm>
            <a:off x="15735300" y="8255000"/>
            <a:ext cx="1333500" cy="0"/>
          </a:xfrm>
          <a:prstGeom prst="line">
            <a:avLst/>
          </a:prstGeom>
          <a:ln w="254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7" name="Linia"/>
          <p:cNvSpPr/>
          <p:nvPr/>
        </p:nvSpPr>
        <p:spPr>
          <a:xfrm>
            <a:off x="15735300" y="3390900"/>
            <a:ext cx="1333500" cy="0"/>
          </a:xfrm>
          <a:prstGeom prst="line">
            <a:avLst/>
          </a:prstGeom>
          <a:ln w="25400">
            <a:solidFill>
              <a:srgbClr val="992D0B"/>
            </a:solidFill>
            <a:miter lim="400000"/>
          </a:ln>
        </p:spPr>
        <p:txBody>
          <a:bodyPr lIns="50800" tIns="50800" rIns="50800" bIns="50800" anchor="ctr"/>
          <a:lstStyle/>
          <a:p>
            <a:pPr>
              <a:lnSpc>
                <a:spcPct val="90000"/>
              </a:lnSpc>
              <a:spcBef>
                <a:spcPts val="4500"/>
              </a:spcBef>
              <a:defRPr sz="4800" spc="0">
                <a:latin typeface="+mn-lt"/>
                <a:ea typeface="+mn-ea"/>
                <a:cs typeface="+mn-cs"/>
                <a:sym typeface="Helvetica Neue"/>
              </a:defRPr>
            </a:pPr>
            <a:endParaRPr/>
          </a:p>
        </p:txBody>
      </p:sp>
      <p:sp>
        <p:nvSpPr>
          <p:cNvPr id="8" name="Tytuł prezentacji"/>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Tytuł prezentacji</a:t>
            </a:r>
          </a:p>
        </p:txBody>
      </p:sp>
      <p:sp>
        <p:nvSpPr>
          <p:cNvPr id="9" name="Treść - poziom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Podtytuł prezentacji</a:t>
            </a:r>
          </a:p>
          <a:p>
            <a:pPr lvl="1"/>
            <a:endParaRPr/>
          </a:p>
          <a:p>
            <a:pPr lvl="2"/>
            <a:endParaRPr/>
          </a:p>
          <a:p>
            <a:pPr lvl="3"/>
            <a:endParaRPr/>
          </a:p>
          <a:p>
            <a:pPr lvl="4"/>
            <a:endParaRPr/>
          </a:p>
        </p:txBody>
      </p:sp>
      <p:sp>
        <p:nvSpPr>
          <p:cNvPr id="10" name="Numer slajdu"/>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spc="0">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71" r:id="rId4"/>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461" name="Podtytuł prezentacji"/>
          <p:cNvSpPr txBox="1">
            <a:spLocks noGrp="1"/>
          </p:cNvSpPr>
          <p:nvPr>
            <p:ph type="subTitle" sz="quarter" idx="1"/>
          </p:nvPr>
        </p:nvSpPr>
        <p:spPr>
          <a:xfrm>
            <a:off x="2992042" y="6924426"/>
            <a:ext cx="9504758" cy="3406578"/>
          </a:xfrm>
          <a:prstGeom prst="rect">
            <a:avLst/>
          </a:prstGeom>
        </p:spPr>
        <p:txBody>
          <a:bodyPr>
            <a:normAutofit/>
          </a:bodyPr>
          <a:lstStyle/>
          <a:p>
            <a:r>
              <a:rPr lang="pl-PL" sz="3600" b="1" dirty="0"/>
              <a:t>Opodatkowanie transformatorów w budynku (wyrok NSA z 22 lipca 2020 r., II FSK 1011/20) – Michał Nielepkowicz, </a:t>
            </a:r>
            <a:r>
              <a:rPr lang="pl-PL" sz="3600" b="1" dirty="0" err="1"/>
              <a:t>Thedy&amp;Partners</a:t>
            </a:r>
            <a:endParaRPr lang="pl-PL" sz="3600" b="1" dirty="0"/>
          </a:p>
          <a:p>
            <a:endParaRPr lang="pl-PL" sz="2400" b="1" dirty="0"/>
          </a:p>
          <a:p>
            <a:endParaRPr lang="pl-PL" sz="2400" b="1" dirty="0"/>
          </a:p>
          <a:p>
            <a:endParaRPr lang="pl-PL" sz="2400" b="1" dirty="0"/>
          </a:p>
          <a:p>
            <a:r>
              <a:rPr lang="pl-PL" sz="2400" b="1" dirty="0"/>
              <a:t>8 czerwca 2021 r.</a:t>
            </a:r>
            <a:endParaRPr sz="2400" b="1" dirty="0"/>
          </a:p>
        </p:txBody>
      </p:sp>
      <p:sp>
        <p:nvSpPr>
          <p:cNvPr id="462" name="Tytuł prezentacji"/>
          <p:cNvSpPr txBox="1">
            <a:spLocks noGrp="1"/>
          </p:cNvSpPr>
          <p:nvPr>
            <p:ph type="ctrTitle"/>
          </p:nvPr>
        </p:nvSpPr>
        <p:spPr>
          <a:prstGeom prst="rect">
            <a:avLst/>
          </a:prstGeom>
        </p:spPr>
        <p:txBody>
          <a:bodyPr>
            <a:normAutofit/>
          </a:bodyPr>
          <a:lstStyle/>
          <a:p>
            <a:r>
              <a:rPr lang="pl-PL" sz="5000" b="1" dirty="0"/>
              <a:t>PODATKI I OPŁATY LOKALNE – TORUŃSKI PRZEGLĄD ORZECZNICTWA</a:t>
            </a:r>
            <a:endParaRPr sz="5000" b="1" dirty="0"/>
          </a:p>
        </p:txBody>
      </p:sp>
      <p:sp>
        <p:nvSpPr>
          <p:cNvPr id="2" name="pole tekstowe 1">
            <a:extLst>
              <a:ext uri="{FF2B5EF4-FFF2-40B4-BE49-F238E27FC236}">
                <a16:creationId xmlns:a16="http://schemas.microsoft.com/office/drawing/2014/main" id="{100E1894-F0A1-D64A-8169-15082436AA62}"/>
              </a:ext>
            </a:extLst>
          </p:cNvPr>
          <p:cNvSpPr txBox="1"/>
          <p:nvPr/>
        </p:nvSpPr>
        <p:spPr>
          <a:xfrm>
            <a:off x="17659350" y="542925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b">
            <a:normAutofit fontScale="25000" lnSpcReduction="20000"/>
          </a:bodyPr>
          <a:lstStyle/>
          <a:p>
            <a:pPr marL="0" marR="0" indent="0" algn="l" defTabSz="2438338" rtl="0" fontAlgn="auto" latinLnBrk="0" hangingPunct="0">
              <a:lnSpc>
                <a:spcPct val="80000"/>
              </a:lnSpc>
              <a:spcBef>
                <a:spcPts val="0"/>
              </a:spcBef>
              <a:spcAft>
                <a:spcPts val="0"/>
              </a:spcAft>
              <a:buClrTx/>
              <a:buSzTx/>
              <a:buFontTx/>
              <a:buNone/>
              <a:tabLst/>
            </a:pPr>
            <a:endParaRPr kumimoji="0" lang="pl-PL" sz="6800" b="0" i="0" u="none" strike="noStrike" cap="none" spc="-136" normalizeH="0" baseline="0" dirty="0">
              <a:ln>
                <a:noFill/>
              </a:ln>
              <a:solidFill>
                <a:srgbClr val="000000"/>
              </a:solidFill>
              <a:effectLst/>
              <a:uFillTx/>
              <a:latin typeface="Roboto Slab Light"/>
              <a:ea typeface="Roboto Slab Light"/>
              <a:cs typeface="Roboto Slab Light"/>
              <a:sym typeface="Roboto Slab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4F5D6F4B-F01C-4B0C-A732-5F661C737787}"/>
              </a:ext>
            </a:extLst>
          </p:cNvPr>
          <p:cNvGrpSpPr/>
          <p:nvPr/>
        </p:nvGrpSpPr>
        <p:grpSpPr>
          <a:xfrm>
            <a:off x="14016000" y="835726"/>
            <a:ext cx="10368000" cy="10044000"/>
            <a:chOff x="5743666" y="1115428"/>
            <a:chExt cx="3258761" cy="3287844"/>
          </a:xfrm>
        </p:grpSpPr>
        <p:pic>
          <p:nvPicPr>
            <p:cNvPr id="5" name="Obraz 4">
              <a:extLst>
                <a:ext uri="{FF2B5EF4-FFF2-40B4-BE49-F238E27FC236}">
                  <a16:creationId xmlns:a16="http://schemas.microsoft.com/office/drawing/2014/main" id="{EDC33E04-E489-457C-AA1B-8CA331B1C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666" y="1115428"/>
              <a:ext cx="3258761" cy="3287844"/>
            </a:xfrm>
            <a:prstGeom prst="rect">
              <a:avLst/>
            </a:prstGeom>
          </p:spPr>
        </p:pic>
        <p:pic>
          <p:nvPicPr>
            <p:cNvPr id="6" name="Obraz 5">
              <a:extLst>
                <a:ext uri="{FF2B5EF4-FFF2-40B4-BE49-F238E27FC236}">
                  <a16:creationId xmlns:a16="http://schemas.microsoft.com/office/drawing/2014/main" id="{57B3A572-9705-4C83-80B2-116078A27FD7}"/>
                </a:ext>
              </a:extLst>
            </p:cNvPr>
            <p:cNvPicPr>
              <a:picLocks noChangeAspect="1"/>
            </p:cNvPicPr>
            <p:nvPr/>
          </p:nvPicPr>
          <p:blipFill>
            <a:blip r:embed="rId3"/>
            <a:stretch>
              <a:fillRect/>
            </a:stretch>
          </p:blipFill>
          <p:spPr>
            <a:xfrm>
              <a:off x="6863930" y="1699579"/>
              <a:ext cx="1018233" cy="553536"/>
            </a:xfrm>
            <a:prstGeom prst="rect">
              <a:avLst/>
            </a:prstGeom>
          </p:spPr>
        </p:pic>
      </p:grpSp>
      <p:sp>
        <p:nvSpPr>
          <p:cNvPr id="9" name="pole tekstowe 8">
            <a:extLst>
              <a:ext uri="{FF2B5EF4-FFF2-40B4-BE49-F238E27FC236}">
                <a16:creationId xmlns:a16="http://schemas.microsoft.com/office/drawing/2014/main" id="{4DBEB6BA-154E-4F2A-8BC6-BFB923528432}"/>
              </a:ext>
            </a:extLst>
          </p:cNvPr>
          <p:cNvSpPr txBox="1"/>
          <p:nvPr/>
        </p:nvSpPr>
        <p:spPr>
          <a:xfrm>
            <a:off x="14804695" y="4774506"/>
            <a:ext cx="8790609" cy="7331238"/>
          </a:xfrm>
          <a:prstGeom prst="rect">
            <a:avLst/>
          </a:prstGeom>
          <a:noFill/>
        </p:spPr>
        <p:txBody>
          <a:bodyPr wrap="square" rtlCol="0">
            <a:spAutoFit/>
          </a:bodyPr>
          <a:lstStyle/>
          <a:p>
            <a:pPr algn="ctr"/>
            <a:r>
              <a:rPr lang="pl-PL" sz="2800" b="1" dirty="0">
                <a:solidFill>
                  <a:srgbClr val="172D56"/>
                </a:solidFill>
              </a:rPr>
              <a:t>Centrala w Warszawie</a:t>
            </a:r>
            <a:r>
              <a:rPr lang="pl-PL" sz="2800" dirty="0">
                <a:solidFill>
                  <a:srgbClr val="172D56"/>
                </a:solidFill>
              </a:rPr>
              <a:t>:</a:t>
            </a:r>
          </a:p>
          <a:p>
            <a:pPr algn="ctr"/>
            <a:endParaRPr lang="pl-PL" sz="2800" dirty="0">
              <a:solidFill>
                <a:srgbClr val="172D56"/>
              </a:solidFill>
            </a:endParaRPr>
          </a:p>
          <a:p>
            <a:pPr algn="ctr"/>
            <a:r>
              <a:rPr lang="pl-PL" sz="2800" dirty="0">
                <a:solidFill>
                  <a:srgbClr val="172D56"/>
                </a:solidFill>
              </a:rPr>
              <a:t>ul. Moniuszki 1A</a:t>
            </a:r>
          </a:p>
          <a:p>
            <a:pPr algn="ctr"/>
            <a:r>
              <a:rPr lang="pl-PL" sz="2800" dirty="0">
                <a:solidFill>
                  <a:srgbClr val="172D56"/>
                </a:solidFill>
              </a:rPr>
              <a:t>00-014 Warszawa</a:t>
            </a:r>
          </a:p>
          <a:p>
            <a:pPr algn="ctr"/>
            <a:endParaRPr lang="pl-PL" sz="2800" dirty="0">
              <a:solidFill>
                <a:srgbClr val="172D56"/>
              </a:solidFill>
            </a:endParaRPr>
          </a:p>
          <a:p>
            <a:pPr algn="ctr"/>
            <a:r>
              <a:rPr lang="pl-PL" sz="2800" dirty="0">
                <a:solidFill>
                  <a:srgbClr val="172D56"/>
                </a:solidFill>
              </a:rPr>
              <a:t>Tel: +48 (22) 629 09 17</a:t>
            </a:r>
          </a:p>
          <a:p>
            <a:pPr algn="ctr"/>
            <a:r>
              <a:rPr lang="pl-PL" sz="2800" dirty="0">
                <a:solidFill>
                  <a:srgbClr val="172D56"/>
                </a:solidFill>
              </a:rPr>
              <a:t>biuro@thedy.pl</a:t>
            </a:r>
          </a:p>
          <a:p>
            <a:pPr algn="ctr"/>
            <a:endParaRPr lang="pl-PL" sz="2800" dirty="0">
              <a:solidFill>
                <a:srgbClr val="172D56"/>
              </a:solidFill>
            </a:endParaRPr>
          </a:p>
          <a:p>
            <a:pPr algn="ctr"/>
            <a:endParaRPr lang="pl-PL" sz="2800" dirty="0">
              <a:solidFill>
                <a:srgbClr val="172D56"/>
              </a:solidFill>
            </a:endParaRPr>
          </a:p>
          <a:p>
            <a:pPr algn="ctr"/>
            <a:r>
              <a:rPr lang="pl-PL" sz="2800" b="1" dirty="0">
                <a:solidFill>
                  <a:srgbClr val="172D56"/>
                </a:solidFill>
              </a:rPr>
              <a:t>Oddział w Katowicach</a:t>
            </a:r>
            <a:r>
              <a:rPr lang="pl-PL" sz="2800" dirty="0">
                <a:solidFill>
                  <a:srgbClr val="172D56"/>
                </a:solidFill>
              </a:rPr>
              <a:t>:</a:t>
            </a:r>
          </a:p>
          <a:p>
            <a:pPr algn="ctr"/>
            <a:endParaRPr lang="pl-PL" sz="2800" dirty="0">
              <a:solidFill>
                <a:srgbClr val="172D56"/>
              </a:solidFill>
            </a:endParaRPr>
          </a:p>
          <a:p>
            <a:pPr algn="ctr"/>
            <a:r>
              <a:rPr lang="pl-PL" sz="2800" dirty="0">
                <a:solidFill>
                  <a:srgbClr val="172D56"/>
                </a:solidFill>
              </a:rPr>
              <a:t>ul. Dworcowa 4 (Stary Dworzec)</a:t>
            </a:r>
          </a:p>
          <a:p>
            <a:pPr algn="ctr"/>
            <a:r>
              <a:rPr lang="pl-PL" sz="2800" dirty="0">
                <a:solidFill>
                  <a:srgbClr val="172D56"/>
                </a:solidFill>
              </a:rPr>
              <a:t>40-012 Katowice</a:t>
            </a:r>
          </a:p>
          <a:p>
            <a:pPr algn="ctr"/>
            <a:endParaRPr lang="pl-PL" sz="2800" dirty="0">
              <a:solidFill>
                <a:srgbClr val="172D56"/>
              </a:solidFill>
            </a:endParaRPr>
          </a:p>
          <a:p>
            <a:pPr algn="ctr"/>
            <a:r>
              <a:rPr lang="pl-PL" sz="2800" dirty="0">
                <a:solidFill>
                  <a:srgbClr val="172D56"/>
                </a:solidFill>
              </a:rPr>
              <a:t>Tel: +48 508 018 322</a:t>
            </a:r>
          </a:p>
          <a:p>
            <a:pPr algn="ctr"/>
            <a:r>
              <a:rPr lang="pl-PL" sz="2800" dirty="0">
                <a:solidFill>
                  <a:srgbClr val="172D56"/>
                </a:solidFill>
              </a:rPr>
              <a:t>biuro@thedy.pl</a:t>
            </a:r>
          </a:p>
          <a:p>
            <a:pPr algn="ctr"/>
            <a:endParaRPr lang="pl-PL" sz="2800" dirty="0">
              <a:solidFill>
                <a:srgbClr val="172D56"/>
              </a:solidFill>
            </a:endParaRPr>
          </a:p>
          <a:p>
            <a:pPr algn="ctr"/>
            <a:endParaRPr lang="pl-PL" sz="2800" dirty="0">
              <a:solidFill>
                <a:srgbClr val="172D56"/>
              </a:solidFill>
            </a:endParaRPr>
          </a:p>
          <a:p>
            <a:pPr algn="ctr"/>
            <a:endParaRPr lang="pl-PL" sz="2800" dirty="0">
              <a:solidFill>
                <a:srgbClr val="172D56"/>
              </a:solidFill>
            </a:endParaRPr>
          </a:p>
          <a:p>
            <a:pPr algn="ctr"/>
            <a:endParaRPr lang="pl-PL" sz="2800" dirty="0">
              <a:solidFill>
                <a:srgbClr val="172D56"/>
              </a:solidFill>
            </a:endParaRPr>
          </a:p>
          <a:p>
            <a:pPr algn="ctr"/>
            <a:endParaRPr lang="pl-PL" sz="2800" dirty="0">
              <a:solidFill>
                <a:srgbClr val="172D56"/>
              </a:solidFill>
            </a:endParaRPr>
          </a:p>
        </p:txBody>
      </p:sp>
      <p:sp>
        <p:nvSpPr>
          <p:cNvPr id="10" name="Tytuł prezentacji">
            <a:extLst>
              <a:ext uri="{FF2B5EF4-FFF2-40B4-BE49-F238E27FC236}">
                <a16:creationId xmlns:a16="http://schemas.microsoft.com/office/drawing/2014/main" id="{CF58847D-59C2-4866-841A-4F7BC61D5A3B}"/>
              </a:ext>
            </a:extLst>
          </p:cNvPr>
          <p:cNvSpPr txBox="1">
            <a:spLocks/>
          </p:cNvSpPr>
          <p:nvPr/>
        </p:nvSpPr>
        <p:spPr>
          <a:xfrm>
            <a:off x="2908296" y="5857726"/>
            <a:ext cx="12941304" cy="1342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marL="0" marR="0" indent="0" algn="l" defTabSz="2438338" rtl="0" latinLnBrk="0">
              <a:lnSpc>
                <a:spcPct val="90000"/>
              </a:lnSpc>
              <a:spcBef>
                <a:spcPts val="4500"/>
              </a:spcBef>
              <a:spcAft>
                <a:spcPts val="0"/>
              </a:spcAft>
              <a:buClrTx/>
              <a:buSzTx/>
              <a:buFontTx/>
              <a:buNone/>
              <a:tabLst/>
              <a:defRPr sz="3400" b="0" i="0" u="none" strike="noStrike" cap="none" spc="0" baseline="0">
                <a:solidFill>
                  <a:srgbClr val="FFFFFF"/>
                </a:solidFill>
                <a:uFillTx/>
                <a:latin typeface="Roboto Slab Light"/>
                <a:ea typeface="Roboto Slab Light"/>
                <a:cs typeface="Roboto Slab Light"/>
                <a:sym typeface="Roboto Slab Light"/>
              </a:defRPr>
            </a:lvl1pPr>
            <a:lvl2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pl-PL" sz="4800" dirty="0"/>
              <a:t>Dane kontaktowe</a:t>
            </a:r>
          </a:p>
        </p:txBody>
      </p:sp>
    </p:spTree>
    <p:extLst>
      <p:ext uri="{BB962C8B-B14F-4D97-AF65-F5344CB8AC3E}">
        <p14:creationId xmlns:p14="http://schemas.microsoft.com/office/powerpoint/2010/main" val="19256292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23" name="Tytuł prezentacji"/>
          <p:cNvSpPr txBox="1">
            <a:spLocks noGrp="1"/>
          </p:cNvSpPr>
          <p:nvPr>
            <p:ph type="body" idx="14"/>
          </p:nvPr>
        </p:nvSpPr>
        <p:spPr>
          <a:xfrm>
            <a:off x="2908296" y="2647950"/>
            <a:ext cx="12922254" cy="4552405"/>
          </a:xfrm>
          <a:prstGeom prst="rect">
            <a:avLst/>
          </a:prstGeom>
        </p:spPr>
        <p:txBody>
          <a:bodyPr>
            <a:normAutofit fontScale="62500" lnSpcReduction="20000"/>
          </a:bodyPr>
          <a:lstStyle/>
          <a:p>
            <a:r>
              <a:rPr lang="pl-PL" dirty="0"/>
              <a:t>Wyrok NSA z 22 lipca 2020 r., II FSK 1011/20:</a:t>
            </a:r>
          </a:p>
          <a:p>
            <a:endParaRPr lang="pl-PL" dirty="0"/>
          </a:p>
          <a:p>
            <a:pPr>
              <a:lnSpc>
                <a:spcPct val="120000"/>
              </a:lnSpc>
            </a:pPr>
            <a:r>
              <a:rPr lang="pl-PL" sz="6400" dirty="0"/>
              <a:t>Urządzenie energetyczne może stanowić element sieci technicznej, stosowany m.in. w procesach przesyłania i dystrybucji energii. Oznacza to, że stanowi ono przedmiot opodatkowania podatkiem od nieruchomości wraz z pozostałymi elementami sieci elektroenergetycznej.</a:t>
            </a:r>
          </a:p>
          <a:p>
            <a:endParaRPr lang="pl-PL" dirty="0" err="1"/>
          </a:p>
        </p:txBody>
      </p:sp>
      <p:sp>
        <p:nvSpPr>
          <p:cNvPr id="4" name="pole tekstowe 3">
            <a:extLst>
              <a:ext uri="{FF2B5EF4-FFF2-40B4-BE49-F238E27FC236}">
                <a16:creationId xmlns:a16="http://schemas.microsoft.com/office/drawing/2014/main" id="{E420B9CD-DA4A-5E45-9A38-49EAF55FE001}"/>
              </a:ext>
            </a:extLst>
          </p:cNvPr>
          <p:cNvSpPr txBox="1"/>
          <p:nvPr/>
        </p:nvSpPr>
        <p:spPr>
          <a:xfrm>
            <a:off x="22898100" y="127635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b">
            <a:normAutofit fontScale="25000" lnSpcReduction="20000"/>
          </a:bodyPr>
          <a:lstStyle/>
          <a:p>
            <a:pPr marL="0" marR="0" indent="0" algn="l" defTabSz="2438338" rtl="0" fontAlgn="auto" latinLnBrk="0" hangingPunct="0">
              <a:lnSpc>
                <a:spcPct val="80000"/>
              </a:lnSpc>
              <a:spcBef>
                <a:spcPts val="0"/>
              </a:spcBef>
              <a:spcAft>
                <a:spcPts val="0"/>
              </a:spcAft>
              <a:buClrTx/>
              <a:buSzTx/>
              <a:buFontTx/>
              <a:buNone/>
              <a:tabLst/>
            </a:pPr>
            <a:endParaRPr kumimoji="0" lang="pl-PL" sz="6800" b="0" i="0" u="none" strike="noStrike" cap="none" spc="-136" normalizeH="0" baseline="0" dirty="0">
              <a:ln>
                <a:noFill/>
              </a:ln>
              <a:solidFill>
                <a:srgbClr val="000000"/>
              </a:solidFill>
              <a:effectLst/>
              <a:uFillTx/>
              <a:latin typeface="Roboto Slab Light"/>
              <a:ea typeface="Roboto Slab Light"/>
              <a:cs typeface="Roboto Slab Light"/>
              <a:sym typeface="Roboto Slab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3</a:t>
            </a:r>
            <a:r>
              <a:rPr dirty="0"/>
              <a:t>/1</a:t>
            </a:r>
            <a:r>
              <a:rPr lang="pl-PL" dirty="0"/>
              <a:t>0</a:t>
            </a:r>
            <a:endParaRPr dirty="0"/>
          </a:p>
        </p:txBody>
      </p:sp>
      <p:sp>
        <p:nvSpPr>
          <p:cNvPr id="537" name="Tytuł prezentacji"/>
          <p:cNvSpPr txBox="1">
            <a:spLocks noGrp="1"/>
          </p:cNvSpPr>
          <p:nvPr>
            <p:ph type="body" idx="16"/>
          </p:nvPr>
        </p:nvSpPr>
        <p:spPr>
          <a:prstGeom prst="rect">
            <a:avLst/>
          </a:prstGeom>
        </p:spPr>
        <p:txBody>
          <a:bodyPr/>
          <a:lstStyle/>
          <a:p>
            <a:r>
              <a:rPr lang="pl-PL" dirty="0"/>
              <a:t>Przepisy prawa</a:t>
            </a:r>
            <a:endParaRPr dirty="0"/>
          </a:p>
        </p:txBody>
      </p:sp>
      <p:sp>
        <p:nvSpPr>
          <p:cNvPr id="538" name="Treść - poziom 1…"/>
          <p:cNvSpPr txBox="1">
            <a:spLocks noGrp="1"/>
          </p:cNvSpPr>
          <p:nvPr>
            <p:ph type="body" idx="17"/>
          </p:nvPr>
        </p:nvSpPr>
        <p:spPr>
          <a:prstGeom prst="rect">
            <a:avLst/>
          </a:prstGeom>
        </p:spPr>
        <p:txBody>
          <a:bodyPr/>
          <a:lstStyle/>
          <a:p>
            <a:r>
              <a:rPr lang="pl-PL" b="1" dirty="0"/>
              <a:t>Ustawa z dnia 12 stycznia 1991 r. o podatkach i opłatach lokalnych (</a:t>
            </a:r>
            <a:r>
              <a:rPr lang="pl-PL" b="1" dirty="0" err="1"/>
              <a:t>t.j</a:t>
            </a:r>
            <a:r>
              <a:rPr lang="pl-PL" b="1" dirty="0"/>
              <a:t>. Dz. U. z 2019 r. poz. 1170 ze zm.):</a:t>
            </a:r>
            <a:endParaRPr lang="pl-PL" dirty="0"/>
          </a:p>
          <a:p>
            <a:r>
              <a:rPr lang="pl-PL" b="1" dirty="0"/>
              <a:t>Art. 1a. 1. </a:t>
            </a:r>
            <a:r>
              <a:rPr lang="pl-PL" dirty="0"/>
              <a:t>Użyte w ustawie określenia oznaczają:</a:t>
            </a:r>
          </a:p>
          <a:p>
            <a:r>
              <a:rPr lang="pl-PL" b="1" dirty="0"/>
              <a:t>1) budynek </a:t>
            </a:r>
            <a:r>
              <a:rPr lang="pl-PL" dirty="0"/>
              <a:t>– obiekt budowlany w rozumieniu przepisów prawa budowlanego, który jest trwale związany z gruntem, wydzielony z przestrzeni za pomocą przegród budowlanych oraz posiada fundamenty i dach;</a:t>
            </a:r>
          </a:p>
          <a:p>
            <a:r>
              <a:rPr lang="pl-PL" b="1" dirty="0"/>
              <a:t>2) budowla </a:t>
            </a:r>
            <a:r>
              <a:rPr lang="pl-PL" dirty="0"/>
              <a:t>– obiekt budowlany w rozumieniu przepisów prawa budowlanego niebędący budynkiem lub obiektem małej architektury, a także urządzenie budowlane w rozumieniu przepisów prawa budowlanego związane z obiektem budowlanym, które zapewnia możliwość użytkowania obiektu zgodnie z jego przeznaczeniem;</a:t>
            </a:r>
          </a:p>
        </p:txBody>
      </p:sp>
      <p:sp>
        <p:nvSpPr>
          <p:cNvPr id="539" name="Treść - poziom 1…"/>
          <p:cNvSpPr txBox="1">
            <a:spLocks noGrp="1"/>
          </p:cNvSpPr>
          <p:nvPr>
            <p:ph type="body" idx="18"/>
          </p:nvPr>
        </p:nvSpPr>
        <p:spPr>
          <a:prstGeom prst="rect">
            <a:avLst/>
          </a:prstGeom>
        </p:spPr>
        <p:txBody>
          <a:bodyPr>
            <a:normAutofit lnSpcReduction="10000"/>
          </a:bodyPr>
          <a:lstStyle/>
          <a:p>
            <a:r>
              <a:rPr lang="pl-PL" b="1" dirty="0"/>
              <a:t>Ustawa z dnia 4 lipca 1994 r. Prawo budowlane (</a:t>
            </a:r>
            <a:r>
              <a:rPr lang="pl-PL" b="1" dirty="0" err="1"/>
              <a:t>t.j</a:t>
            </a:r>
            <a:r>
              <a:rPr lang="pl-PL" b="1" dirty="0"/>
              <a:t>. Dz. U. z 2020 r. poz. 1333 ze zm.):</a:t>
            </a:r>
            <a:endParaRPr lang="pl-PL" dirty="0"/>
          </a:p>
          <a:p>
            <a:r>
              <a:rPr lang="pl-PL" b="1" dirty="0"/>
              <a:t>Art. 3. </a:t>
            </a:r>
            <a:r>
              <a:rPr lang="pl-PL" dirty="0"/>
              <a:t>Ilekroć w ustawie jest mowa o:</a:t>
            </a:r>
          </a:p>
          <a:p>
            <a:r>
              <a:rPr lang="pl-PL" b="1" dirty="0"/>
              <a:t>1) obiekcie budowlanym </a:t>
            </a:r>
            <a:r>
              <a:rPr lang="pl-PL" dirty="0"/>
              <a:t>– należy przez to rozumieć budynek, budowlę bądź obiekt małej architektury, wraz z instalacjami zapewniającymi możliwość użytkowania obiektu zgodnie z jego przeznaczeniem, wzniesiony z użyciem wyrobów budowlanych;</a:t>
            </a:r>
          </a:p>
          <a:p>
            <a:r>
              <a:rPr lang="pl-PL" b="1" dirty="0"/>
              <a:t>2) budynku </a:t>
            </a:r>
            <a:r>
              <a:rPr lang="pl-PL" dirty="0"/>
              <a:t>– należy przez to rozumieć taki obiekt budowlany, który jest trwale związany z gruntem, wydzielony z przestrzeni za pomocą przegród budowlanych oraz posiada fundamenty i dach;</a:t>
            </a:r>
          </a:p>
          <a:p>
            <a:r>
              <a:rPr lang="pl-PL" b="1" dirty="0"/>
              <a:t>3) budowli </a:t>
            </a:r>
            <a:r>
              <a:rPr lang="pl-PL" dirty="0"/>
              <a:t>– należy przez to rozumieć każdy obiekt budowlany niebędący budynkiem lub obiektem małej architektury, jak: obiekty liniowe, lotniska, mosty, wiadukty, estakady, tunele, przepusty, sieci techniczne, wolno stojące maszty antenowe, wolno stojące trwale związane z gruntem tablice reklamowe i urządzenia reklamowe, budowle ziemne, obronne (fortyfikacje), ochronne, hydrotechniczne, zbiorniki, wolno stojące instalacje przemysłowe lub urządzenia techniczne, oczyszczalnie ścieków, składowiska odpadów, stacje uzdatniania wody, konstrukcje oporowe, nadziemne i podziemne przejścia dla pieszych, sieci uzbrojenia terenu, budowle sportowe, cmentarze, pomniki, a także części budowlane urządzeń technicznych (kotłów, pieców przemysłowych, elektrowni jądrowych, elektrowni wiatrowych, morskich turbin wiatrowych i innych urządzeń) oraz fundamenty pod maszyny i urządzenia, jako odrębne pod względem technicznym części przedmiotów składających się na całość użytkową;</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4</a:t>
            </a:r>
            <a:r>
              <a:rPr dirty="0"/>
              <a:t>/1</a:t>
            </a:r>
            <a:r>
              <a:rPr lang="pl-PL" dirty="0"/>
              <a:t>0</a:t>
            </a:r>
            <a:endParaRPr dirty="0"/>
          </a:p>
        </p:txBody>
      </p:sp>
      <p:sp>
        <p:nvSpPr>
          <p:cNvPr id="538" name="Treść - poziom 1…"/>
          <p:cNvSpPr txBox="1">
            <a:spLocks noGrp="1"/>
          </p:cNvSpPr>
          <p:nvPr>
            <p:ph type="body" idx="17"/>
          </p:nvPr>
        </p:nvSpPr>
        <p:spPr>
          <a:prstGeom prst="rect">
            <a:avLst/>
          </a:prstGeom>
        </p:spPr>
        <p:txBody>
          <a:bodyPr>
            <a:normAutofit lnSpcReduction="10000"/>
          </a:bodyPr>
          <a:lstStyle/>
          <a:p>
            <a:r>
              <a:rPr lang="pl-PL" i="1" dirty="0"/>
              <a:t>Za trafne należy w tej mierze uznać wnioski, że wymóg całości techniczno-użytkowej (do 28 czerwca 2015 r.) determinował fizyczne i funkcjonalne powiązanie części budowlanych z niebudowlanymi o takim charakterze, że związek ten jest trwały oraz jedynie z wykorzystaniem wszystkich połączonych elementów obiekt realizuje swoje funkcje. Po tej dacie wzmocniono wymogi trwałości fizycznego i funkcjonalnego związku pomiędzy częściami budowlanymi i niebudowlanymi, a warunek zapewnienia użytkowania obiektu zgodnie z przeznaczeniem (w miejsce "całości techniczno-użytkowej") przesądził, że instalacje muszą pełnić wobec niego rolę służebną (zob. K. Radzikowski, Opodatkowanie podatkiem od nieruchomości "budowli w budynku" w świetle wyroku Trybunału Konstytucyjnego w sprawie SK 48/15, ZNSA 5/2018 s. 49-50). Pomimo zmiany definicji nie ma podstaw do twierdzenia, że aktualnie w przypadku budowli instalacje te nie podlegają już opodatkowaniu. Przedmiotem podatku jest budowla jako obiekt budowlany, a zatem budowla wraz z instalacjami, które warunkują normalne jej funkcjonowanie. </a:t>
            </a:r>
            <a:r>
              <a:rPr lang="pl-PL" b="1" i="1" dirty="0"/>
              <a:t>Jeżeli na podstawie przeprowadzonego postępowania dowodowego można stwierdzić, że instalacja zapewnia możliwość funkcjonowania budowli, to zasadniczo powinna być traktowana jako części budowli, a nie odrębny przedmiot opodatkowania. Zatem wartość takich instalacji powinna być skumulowana z wartością pozostałych części budowli i być podstawą do naliczenia podatku od nieruchomości </a:t>
            </a:r>
            <a:r>
              <a:rPr lang="pl-PL" i="1" dirty="0"/>
              <a:t>(zob. szerzej: L. </a:t>
            </a:r>
            <a:r>
              <a:rPr lang="pl-PL" i="1" dirty="0" err="1"/>
              <a:t>Etel</a:t>
            </a:r>
            <a:r>
              <a:rPr lang="pl-PL" i="1" dirty="0"/>
              <a:t>, Opodatkowanie instalacji zapewniających funkcjonowanie budowli zgodnie z jej przeznaczeniem, </a:t>
            </a:r>
            <a:r>
              <a:rPr lang="pl-PL" i="1" dirty="0" err="1"/>
              <a:t>PPLiFS</a:t>
            </a:r>
            <a:r>
              <a:rPr lang="pl-PL" i="1" dirty="0"/>
              <a:t> 2019/8 oraz R. </a:t>
            </a:r>
            <a:r>
              <a:rPr lang="pl-PL" i="1" dirty="0" err="1"/>
              <a:t>Dowgier</a:t>
            </a:r>
            <a:r>
              <a:rPr lang="pl-PL" i="1" dirty="0"/>
              <a:t>, L. </a:t>
            </a:r>
            <a:r>
              <a:rPr lang="pl-PL" i="1" dirty="0" err="1"/>
              <a:t>Etel</a:t>
            </a:r>
            <a:r>
              <a:rPr lang="pl-PL" i="1" dirty="0"/>
              <a:t>, G. Liszewski, B. </a:t>
            </a:r>
            <a:r>
              <a:rPr lang="pl-PL" i="1" dirty="0" err="1"/>
              <a:t>Pahl</a:t>
            </a:r>
            <a:r>
              <a:rPr lang="pl-PL" i="1" dirty="0"/>
              <a:t>, Podatki i opłaty lokalne. Komentarz, WKP 2020, pkt 12 i 14 komentarza do art. 1a </a:t>
            </a:r>
            <a:r>
              <a:rPr lang="pl-PL" i="1" dirty="0" err="1"/>
              <a:t>u.p.o.l</a:t>
            </a:r>
            <a:r>
              <a:rPr lang="pl-PL" i="1" dirty="0"/>
              <a:t>.).</a:t>
            </a:r>
          </a:p>
        </p:txBody>
      </p:sp>
      <p:sp>
        <p:nvSpPr>
          <p:cNvPr id="539" name="Treść - poziom 1…"/>
          <p:cNvSpPr txBox="1">
            <a:spLocks noGrp="1"/>
          </p:cNvSpPr>
          <p:nvPr>
            <p:ph type="body" idx="18"/>
          </p:nvPr>
        </p:nvSpPr>
        <p:spPr>
          <a:prstGeom prst="rect">
            <a:avLst/>
          </a:prstGeom>
        </p:spPr>
        <p:txBody>
          <a:bodyPr>
            <a:normAutofit/>
          </a:bodyPr>
          <a:lstStyle/>
          <a:p>
            <a:r>
              <a:rPr lang="pl-PL" i="1" dirty="0"/>
              <a:t>W kontekście kwalifikacji prawnopodatkowej danych urządzeń (tu: transformatorów, urządzeń rozdzielczych oraz baterii akumulatorów), które znajdują się w budynkach spełniających dla nich funkcje osłony, przywołać należy również wyrok Trybunału Konstytucyjnego z 13 grudnia 2017 r. sygn. akt SK 48/15, w którym podkreślono, że definicja budowli zawarta zarówno w </a:t>
            </a:r>
            <a:r>
              <a:rPr lang="pl-PL" i="1" dirty="0" err="1"/>
              <a:t>u.p.o.l</a:t>
            </a:r>
            <a:r>
              <a:rPr lang="pl-PL" i="1" dirty="0"/>
              <a:t>., jak i </a:t>
            </a:r>
            <a:r>
              <a:rPr lang="pl-PL" i="1" dirty="0" err="1"/>
              <a:t>u.p.b</a:t>
            </a:r>
            <a:r>
              <a:rPr lang="pl-PL" i="1" dirty="0"/>
              <a:t>., przewiduje, że budowlą jest obiekt budowlany niebędący budynkiem lub obiektem małej architektury. To oznacza, że najpierw trzeba ustalić, czy dany obiekt należy zakwalifikować jako budynek albo obiekt małej architektury, a dopiero później można rozważać jego kwalifikację jako budowli. W przypadku pojęć budynku i budowli mamy do czynienia z ich jednoznacznym rozgraniczeniem przez ustawodawcę, a w konsekwencji za niedopuszczalne należy uznać modyfikowanie tych pojęć w oparciu o przesłankę nieprzewidzianą w przepisach prawnych. Inaczej rzecz ujmując, zakwalifikowanie danego obiektu jako budynku wyłącza jego zakwalifikowanie jako budowli (zob. np. wyroki NSA z dnia 8 marca 2018 r. sygn. akt II FSK 2479/17, II FSK 2802/17, II FSK 3341/17 i II FSK 2412/17 oraz z dnia 14 maja 2019 r. sygn. akt II FSK 1563/17 i II FSK 1599/17).</a:t>
            </a:r>
          </a:p>
        </p:txBody>
      </p:sp>
      <p:sp>
        <p:nvSpPr>
          <p:cNvPr id="10" name="Tytuł prezentacji">
            <a:extLst>
              <a:ext uri="{FF2B5EF4-FFF2-40B4-BE49-F238E27FC236}">
                <a16:creationId xmlns:a16="http://schemas.microsoft.com/office/drawing/2014/main" id="{0224F11F-3286-BA43-8C0E-487A2EC46A0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(1)</a:t>
            </a:r>
          </a:p>
        </p:txBody>
      </p:sp>
    </p:spTree>
    <p:extLst>
      <p:ext uri="{BB962C8B-B14F-4D97-AF65-F5344CB8AC3E}">
        <p14:creationId xmlns:p14="http://schemas.microsoft.com/office/powerpoint/2010/main" val="24083547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5</a:t>
            </a:r>
            <a:r>
              <a:rPr dirty="0"/>
              <a:t>/1</a:t>
            </a:r>
            <a:r>
              <a:rPr lang="pl-PL" dirty="0"/>
              <a:t>0</a:t>
            </a:r>
            <a:endParaRPr dirty="0"/>
          </a:p>
        </p:txBody>
      </p:sp>
      <p:sp>
        <p:nvSpPr>
          <p:cNvPr id="537" name="Tytuł prezentacji"/>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(2)</a:t>
            </a:r>
          </a:p>
        </p:txBody>
      </p:sp>
      <p:sp>
        <p:nvSpPr>
          <p:cNvPr id="538" name="Treść - poziom 1…"/>
          <p:cNvSpPr txBox="1">
            <a:spLocks noGrp="1"/>
          </p:cNvSpPr>
          <p:nvPr>
            <p:ph type="body" idx="17"/>
          </p:nvPr>
        </p:nvSpPr>
        <p:spPr>
          <a:prstGeom prst="rect">
            <a:avLst/>
          </a:prstGeom>
        </p:spPr>
        <p:txBody>
          <a:bodyPr>
            <a:normAutofit/>
          </a:bodyPr>
          <a:lstStyle/>
          <a:p>
            <a:r>
              <a:rPr lang="pl-PL" i="1" dirty="0"/>
              <a:t>Pogląd ten Naczelny Sąd Administracyjny podziela jednocześnie wskazując, że </a:t>
            </a:r>
            <a:r>
              <a:rPr lang="pl-PL" b="1" i="1" dirty="0"/>
              <a:t>samo zakwalifikowanie danego obiektu jako budynku nie powoduje, że automatycznie urządzenia, czy instalacje znajdujące się w tym budynku nie mogą stanowić, czy też składać się na budowlę. Tym samym Naczelny Sąd Administracyjny podziela stanowisko wyrażone w zaskarżonym wyroku, że jeżeli w budynku została usytuowana budowla lub część innej budowli (np. sieciowej), która stanowi odrębny od budynku, samodzielny obiekt budowlany lub urządzenia budowlane, budowla ta stanowi wówczas odrębny od budynku przedmiot opodatkowania podatkiem od nieruchomości. Umiejscowienie bowiem budowli w budynku nie oznacza, że opodatkowaniu podlega tylko jeden z tych obiektów. </a:t>
            </a:r>
            <a:r>
              <a:rPr lang="pl-PL" i="1" dirty="0"/>
              <a:t>Z przepisów </a:t>
            </a:r>
            <a:r>
              <a:rPr lang="pl-PL" i="1" dirty="0" err="1"/>
              <a:t>u.p.o.l</a:t>
            </a:r>
            <a:r>
              <a:rPr lang="pl-PL" i="1" dirty="0"/>
              <a:t>., ani z wyroków TK z dnia 13 września 2011 r. sygn. akt P 33/09, czy też z dnia 13 grudnia 2018 r. sygn. akt SK 48/15, nie wynika aby budowla znajdująca się wewnątrz budynku nie mogła być przedmiotem odrębnego opodatkowania, szczególnie, jeżeli budynek pełni wobec budowli tylko funkcję ochronną. Na możliwość zaistnienia takiej sytuacji, a zatem jej dopuszczalność wskazywano już w dotychczasowym orzecznictwie Naczelnego Sądu Administracyjnego (zob. np. wyroki NSA: z 27 lutego 2019 r., II FSK 1383/17, z 28 września 2017 r., II FSK 2221/15, z 7 października 2016 r., II FSK 2532/14, czy też z 19 grudnia 2012 r., II FSK 2897/11).</a:t>
            </a:r>
          </a:p>
        </p:txBody>
      </p:sp>
      <p:sp>
        <p:nvSpPr>
          <p:cNvPr id="539" name="Treść - poziom 1…"/>
          <p:cNvSpPr txBox="1">
            <a:spLocks noGrp="1"/>
          </p:cNvSpPr>
          <p:nvPr>
            <p:ph type="body" idx="18"/>
          </p:nvPr>
        </p:nvSpPr>
        <p:spPr>
          <a:prstGeom prst="rect">
            <a:avLst/>
          </a:prstGeom>
        </p:spPr>
        <p:txBody>
          <a:bodyPr>
            <a:normAutofit/>
          </a:bodyPr>
          <a:lstStyle/>
          <a:p>
            <a:r>
              <a:rPr lang="pl-PL" i="1" dirty="0"/>
              <a:t>Na akceptację zasługuje również wyrażane w tej materii stanowisko przedstawicieli doktryny prawa podatkowego, w którym eksponuje się, że </a:t>
            </a:r>
            <a:r>
              <a:rPr lang="pl-PL" b="1" i="1" dirty="0"/>
              <a:t>budynek podlega opodatkowaniu niezależnie od tego, co się w nim bądź na nim znajduje, budowla zaś niezależnie od tego, gdzie została zlokalizowana. </a:t>
            </a:r>
            <a:r>
              <a:rPr lang="pl-PL" i="1" dirty="0"/>
              <a:t>Opodatkowując niezależnie od siebie grunt oraz posadowione na nim budynki lub budowle </a:t>
            </a:r>
            <a:r>
              <a:rPr lang="pl-PL" i="1" dirty="0" err="1"/>
              <a:t>u.p.o.l</a:t>
            </a:r>
            <a:r>
              <a:rPr lang="pl-PL" i="1" dirty="0"/>
              <a:t>. wyraźnie dopuszcza przestrzenny zbieg różnych przedmiotów opodatkowania. Podobnie dzieje się z obiektami budowlanymi i służącymi im urządzeniami budowlanymi (art. 3 pkt 9 </a:t>
            </a:r>
            <a:r>
              <a:rPr lang="pl-PL" i="1" dirty="0" err="1"/>
              <a:t>u.p.b</a:t>
            </a:r>
            <a:r>
              <a:rPr lang="pl-PL" i="1" dirty="0"/>
              <a:t>.), które stanowią samodzielne budowle w rozumieniu art. 1a ust. 1 pkt 2 in fine </a:t>
            </a:r>
            <a:r>
              <a:rPr lang="pl-PL" i="1" dirty="0" err="1"/>
              <a:t>u.p.o.l</a:t>
            </a:r>
            <a:r>
              <a:rPr lang="pl-PL" i="1" dirty="0"/>
              <a:t>. Z żadnej regulacji prawa budowlanego nie wynika zakaz tego rodzaju lokalizacji dwóch lub więcej obiektów budowlanych. Zaakcentowana w wyroku TK z dnia 13 grudnia 2018 r. SK 48/15 zasada rozłączności i pierwszeństwa kwalifikacji obiektu budowlanego jako budynku wyklucza jedynie wielokrotne zaliczenie do budowli elementów składowych budynku oraz przekształcenie w budowlę elementów składowych budynku. Omawiana zasada nie wyklucza kwalifikacji jako budowli obiektów nieodpowiadających definicji budynku, nawet jeżeli znajdują się one w przestrzeni zamkniętej przez elementy definiujące budynek (zobacz szerzej: K. Radzikowski, Opodatkowanie podatkiem od nieruchomości "budowli w budynku" w świetle wyroku Trybunału Konstytucyjnego w sprawie SK 48/15, ZNSA 5/2018, s. 41).</a:t>
            </a:r>
          </a:p>
        </p:txBody>
      </p:sp>
    </p:spTree>
    <p:extLst>
      <p:ext uri="{BB962C8B-B14F-4D97-AF65-F5344CB8AC3E}">
        <p14:creationId xmlns:p14="http://schemas.microsoft.com/office/powerpoint/2010/main" val="12775478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6</a:t>
            </a:r>
            <a:r>
              <a:rPr dirty="0"/>
              <a:t>/1</a:t>
            </a:r>
            <a:r>
              <a:rPr lang="pl-PL" dirty="0"/>
              <a:t>0</a:t>
            </a:r>
            <a:endParaRPr dirty="0"/>
          </a:p>
        </p:txBody>
      </p:sp>
      <p:sp>
        <p:nvSpPr>
          <p:cNvPr id="538" name="Treść - poziom 1…"/>
          <p:cNvSpPr txBox="1">
            <a:spLocks noGrp="1"/>
          </p:cNvSpPr>
          <p:nvPr>
            <p:ph type="body" idx="17"/>
          </p:nvPr>
        </p:nvSpPr>
        <p:spPr>
          <a:prstGeom prst="rect">
            <a:avLst/>
          </a:prstGeom>
        </p:spPr>
        <p:txBody>
          <a:bodyPr>
            <a:normAutofit/>
          </a:bodyPr>
          <a:lstStyle/>
          <a:p>
            <a:r>
              <a:rPr lang="pl-PL" i="1" dirty="0"/>
              <a:t>Powyższe wnioski pozwalają na przyjęcie dyrektywy klasyfikacyjnej, że dla uznania, że dane urządzenia, podlegają opodatkowaniu jako element (część) budowli (tu: sieci elektroenergetycznej) obowiązkiem organu podatkowego jest wykazanie, że budowla ta mieści się w katalogu wymienionych w art. 3 pkt 3 </a:t>
            </a:r>
            <a:r>
              <a:rPr lang="pl-PL" i="1" dirty="0" err="1"/>
              <a:t>u.p.b</a:t>
            </a:r>
            <a:r>
              <a:rPr lang="pl-PL" i="1" dirty="0"/>
              <a:t>. i urządzenia te są powiązane z tą budowlą (tu: siecią elektroenergetyczną) w taki sposób, że tworzą całość zarówno pod względem technicznym, jak i użytkowym, a w stanie prawnym po 28 czerwca 2015 r., jako instalacje zapewniają możliwość użytkowania tej budowli zgodnie z jej przeznaczeniem. Konieczne pozostaje więc odpowiednio zbadanie związku techniczno-użytkowego albo uwzględnienie elementów funkcjonalnych, czyli przeznaczenia, wyposażenia oraz sposobu i możliwości wykorzystania obiektu jako całości (teorii funkcjonalnej budowli), dla ustalenia, co składa się na tę konkretną budowlę (tu: sieć elektroenergetyczną). Należy też podkreślić, że </a:t>
            </a:r>
            <a:r>
              <a:rPr lang="pl-PL" b="1" i="1" dirty="0"/>
              <a:t>w definicji budowli zawartej w ustawie o podatkach i opłatach lokalnych ustawodawca konsekwentnie od momentu jej wprowadzenia (od 1 stycznia 2003 r.) podkreśla funkcjonalność obiektu, poprzez zapis o możliwości jego użytkowania zgodnie z jego przeznaczeniem</a:t>
            </a:r>
            <a:r>
              <a:rPr lang="pl-PL" i="1" dirty="0"/>
              <a:t>.</a:t>
            </a:r>
          </a:p>
        </p:txBody>
      </p:sp>
      <p:sp>
        <p:nvSpPr>
          <p:cNvPr id="539" name="Treść - poziom 1…"/>
          <p:cNvSpPr txBox="1">
            <a:spLocks noGrp="1"/>
          </p:cNvSpPr>
          <p:nvPr>
            <p:ph type="body" idx="18"/>
          </p:nvPr>
        </p:nvSpPr>
        <p:spPr>
          <a:prstGeom prst="rect">
            <a:avLst/>
          </a:prstGeom>
        </p:spPr>
        <p:txBody>
          <a:bodyPr>
            <a:normAutofit/>
          </a:bodyPr>
          <a:lstStyle/>
          <a:p>
            <a:r>
              <a:rPr lang="pl-PL" i="1" dirty="0"/>
              <a:t>W realiach niniejszej sprawy niesporna jest kwalifikacja prawnopodatkowa sieci elektroenergetycznej. Sieć taka mieści się bowiem w pojęciu wymienionej w art. 3 pkt 3 </a:t>
            </a:r>
            <a:r>
              <a:rPr lang="pl-PL" i="1" dirty="0" err="1"/>
              <a:t>u.p.b</a:t>
            </a:r>
            <a:r>
              <a:rPr lang="pl-PL" i="1" dirty="0"/>
              <a:t>. sieci technicznej, która zgodnie z art. 3 pkt 1 tej ustawy, stanowi wraz z instalacjami i urządzeniami obiekt budowlany. Ponadto z dalszych przepisów tej ustawy wynika, że do obiektów budowlanych zalicza się, m.in. sieci elektroenergetyczne, wodociągowe, kanalizacyjne, gazowe, cieplne i telekomunikacyjne (art. 29 ust. 2 pkt 11, załącznik do ustawy - kategoria XXVI). Sieć elektroenergetyczną zakwalifikować należy zatem jako budowlę także na gruncie </a:t>
            </a:r>
            <a:r>
              <a:rPr lang="pl-PL" i="1" dirty="0" err="1"/>
              <a:t>u.p.o.l</a:t>
            </a:r>
            <a:r>
              <a:rPr lang="pl-PL" i="1" dirty="0"/>
              <a:t>. i uznać za przedmiot podatku od nieruchomości wraz z poszczególnymi elementami wchodzącymi w jej skład. Powyżej przeprowadzony wywód potwierdza też prawidłowość wniosków interpretacyjnych, co do możliwości zaliczenia do budowli jej składników znajdujących się w budynku, którego nie są częścią. Pozostawała więc w niniejszej sprawie odpowiedź na pytanie czy transformatory, urządzenia rozdzielcze oraz baterie akumulatorów są składnikiem tej budowli (sieci elektroenergetycznej), przyjmując jako dyrektywę tej oceny kompletność (funkcjonalność) obiektu budowlanego, wynikającą z normatywnej definicji obiektu budowlanego.</a:t>
            </a:r>
          </a:p>
        </p:txBody>
      </p:sp>
      <p:sp>
        <p:nvSpPr>
          <p:cNvPr id="10" name="Tytuł prezentacji">
            <a:extLst>
              <a:ext uri="{FF2B5EF4-FFF2-40B4-BE49-F238E27FC236}">
                <a16:creationId xmlns:a16="http://schemas.microsoft.com/office/drawing/2014/main" id="{CAC63BAF-D69B-4D4A-8058-8573FC8E714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(3)</a:t>
            </a:r>
          </a:p>
        </p:txBody>
      </p:sp>
    </p:spTree>
    <p:extLst>
      <p:ext uri="{BB962C8B-B14F-4D97-AF65-F5344CB8AC3E}">
        <p14:creationId xmlns:p14="http://schemas.microsoft.com/office/powerpoint/2010/main" val="2064029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7</a:t>
            </a:r>
            <a:r>
              <a:rPr dirty="0"/>
              <a:t>/1</a:t>
            </a:r>
            <a:r>
              <a:rPr lang="pl-PL" dirty="0"/>
              <a:t>0</a:t>
            </a:r>
            <a:endParaRPr dirty="0"/>
          </a:p>
        </p:txBody>
      </p:sp>
      <p:sp>
        <p:nvSpPr>
          <p:cNvPr id="538" name="Treść - poziom 1…"/>
          <p:cNvSpPr txBox="1">
            <a:spLocks noGrp="1"/>
          </p:cNvSpPr>
          <p:nvPr>
            <p:ph type="body" idx="17"/>
          </p:nvPr>
        </p:nvSpPr>
        <p:spPr>
          <a:prstGeom prst="rect">
            <a:avLst/>
          </a:prstGeom>
        </p:spPr>
        <p:txBody>
          <a:bodyPr>
            <a:normAutofit lnSpcReduction="10000"/>
          </a:bodyPr>
          <a:lstStyle/>
          <a:p>
            <a:r>
              <a:rPr lang="pl-PL" i="1" dirty="0"/>
              <a:t>Naczelny Sąd Administracyjny potwierdza, że </a:t>
            </a:r>
            <a:r>
              <a:rPr lang="pl-PL" b="1" i="1" dirty="0"/>
              <a:t>wynik przeprowadzonego w niniejszej sprawie postępowania dowodowego, który też nie został zakwestionowany w skardze kasacyjnej, pozwalał na przyjęcie, że w świetle art. 1a ust. 1 pkt 2 </a:t>
            </a:r>
            <a:r>
              <a:rPr lang="pl-PL" b="1" i="1" dirty="0" err="1"/>
              <a:t>u.p.o.l</a:t>
            </a:r>
            <a:r>
              <a:rPr lang="pl-PL" b="1" i="1" dirty="0"/>
              <a:t>. w związku z art. 3 pkt 1 i pkt 3 </a:t>
            </a:r>
            <a:r>
              <a:rPr lang="pl-PL" b="1" i="1" dirty="0" err="1"/>
              <a:t>u.p.b</a:t>
            </a:r>
            <a:r>
              <a:rPr lang="pl-PL" b="1" i="1" dirty="0"/>
              <a:t>., przedmiotowe obiekty - transformatory, urządzenia rozdzielcze oraz baterie akumulatorów stanowią część sieci elektroenergetycznej, składają się na całość techniczno-użytkową (w stanie prawnym do 28 czerwca 2015 r.) oraz są instalacjami zapewniającymi możliwość użytkowania obiektu zgodnie z jego przeznaczeniem (w stanie prawnym od 28 czerwca 2015 r.) - są niezbędne dla funkcjonowania budowli.</a:t>
            </a:r>
          </a:p>
          <a:p>
            <a:r>
              <a:rPr lang="pl-PL" i="1" dirty="0"/>
              <a:t> </a:t>
            </a:r>
          </a:p>
          <a:p>
            <a:r>
              <a:rPr lang="pl-PL" i="1" dirty="0"/>
              <a:t>Kwalifikacja ta znajduje również potwierdzenie w wyniku wykładni językowej powyższych przepisów, wspartej definicją słownikową, gdzie przez sieć elektroenergetyczną należy rozumieć układ urządzeń i przewodów przeznaczonych do przesyłania energii elektrycznej z elektrowni do punktu odbioru (tak: Słownik Języka Polskiego PWN, dostępny na: </a:t>
            </a:r>
            <a:r>
              <a:rPr lang="pl-PL" i="1" dirty="0" err="1"/>
              <a:t>sjp.pwn.pl</a:t>
            </a:r>
            <a:r>
              <a:rPr lang="pl-PL" i="1" dirty="0"/>
              <a:t>). Należy też wskazać, że Naczelny Sąd Administracyjny w reprezentatywnym dla kwestii opodatkowania budowli wyroku z 22 dnia października 2018 r. sygn. akt II FSK 2983/17 (pkt 6.8 uzasadnienia tego wyroku) za usprawiedliwiony uznał pogląd o istnieniu podstaw dla przyjęcia, że przepisy innej ustawy, mogą mieć zastosowanie do skonstruowania normy prawnej regulującej przedmiot opodatkowania podatkiem od nieruchomości, które to uzupełniają, a nawet modyfikują regulacje </a:t>
            </a:r>
            <a:r>
              <a:rPr lang="pl-PL" i="1" dirty="0" err="1"/>
              <a:t>u.p.b</a:t>
            </a:r>
            <a:r>
              <a:rPr lang="pl-PL" i="1" dirty="0"/>
              <a:t>.</a:t>
            </a:r>
          </a:p>
        </p:txBody>
      </p:sp>
      <p:sp>
        <p:nvSpPr>
          <p:cNvPr id="539" name="Treść - poziom 1…"/>
          <p:cNvSpPr txBox="1">
            <a:spLocks noGrp="1"/>
          </p:cNvSpPr>
          <p:nvPr>
            <p:ph type="body" idx="18"/>
          </p:nvPr>
        </p:nvSpPr>
        <p:spPr>
          <a:prstGeom prst="rect">
            <a:avLst/>
          </a:prstGeom>
        </p:spPr>
        <p:txBody>
          <a:bodyPr>
            <a:normAutofit lnSpcReduction="10000"/>
          </a:bodyPr>
          <a:lstStyle/>
          <a:p>
            <a:r>
              <a:rPr lang="pl-PL" i="1" dirty="0"/>
              <a:t>Przedstawiciele doktryny prawa podatkowego również potwierdzają taką możliwość, czyniąc to podobnie jak Naczelny Sąd Administracyjny, w kontekście wypowiedzi Trybunału Konstytucyjnego w wyroku z dnia 13 września 2011 r. sygn. akt P 33/09, gdzie zwrócono uwagę na to, że przepisy innych ustaw, które uzupełniają lub modyfikują prawo budowlane, mogą być pomocne na etapie </a:t>
            </a:r>
            <a:r>
              <a:rPr lang="pl-PL" i="1" dirty="0" err="1"/>
              <a:t>podatkowoprawnej</a:t>
            </a:r>
            <a:r>
              <a:rPr lang="pl-PL" i="1" dirty="0"/>
              <a:t> klasyfikacji danego przedmiotu. Podkreślić jednakże należy, że pojęcia uregulowane w innych aktach prawnych rangi ustawowej powinny być stosowane, ale tylko posiłkowo. Nie można ich zaś zupełnie pominąć, gdyż mogą one umożliwić doprecyzowanie pojęć z zakresu prawa budowlanego, do których odsyła ustawa podatkowa. Takimi przepisami rangi ustawowej są przepisy ustawy z 10 kwietnia 1997 r. – Prawo energetyczne (Dz. U. z 2012 r. poz. 1059, z </a:t>
            </a:r>
            <a:r>
              <a:rPr lang="pl-PL" i="1" dirty="0" err="1"/>
              <a:t>póź</a:t>
            </a:r>
            <a:r>
              <a:rPr lang="pl-PL" i="1" dirty="0"/>
              <a:t>. zm.) – powoływanej dalej jako "</a:t>
            </a:r>
            <a:r>
              <a:rPr lang="pl-PL" i="1" dirty="0" err="1"/>
              <a:t>u.p.e</a:t>
            </a:r>
            <a:r>
              <a:rPr lang="pl-PL" i="1" dirty="0"/>
              <a:t>." W art. 3 pkt 11 tej ustawy ustawodawca </a:t>
            </a:r>
            <a:r>
              <a:rPr lang="pl-PL" b="1" i="1" dirty="0"/>
              <a:t>zdefiniował pojęcie sieci, które obejmuje instalacje połączone i współpracujące ze sobą, służące do przesyłania lub dystrybucji paliw lub energii, należące do przedsiębiorstwa energetycznego. Z kolei przez instalacje rozumie się urządzenia z układami połączeń między nimi (art. 3 pkt 10 </a:t>
            </a:r>
            <a:r>
              <a:rPr lang="pl-PL" b="1" i="1" dirty="0" err="1"/>
              <a:t>u.p.e</a:t>
            </a:r>
            <a:r>
              <a:rPr lang="pl-PL" b="1" i="1" dirty="0"/>
              <a:t>.). "Urządzenie" zaś jest urządzeniem technicznym stosowanym w procesach energetycznych (art. 3 pkt 9 </a:t>
            </a:r>
            <a:r>
              <a:rPr lang="pl-PL" b="1" i="1" dirty="0" err="1"/>
              <a:t>u.p.e</a:t>
            </a:r>
            <a:r>
              <a:rPr lang="pl-PL" b="1" i="1" dirty="0"/>
              <a:t>.), a zatem technicznych procesach w zakresie wytwarzania, przetwarzania, przesyłania, magazynowania, dystrybucji oraz użytkowania paliw lub energii</a:t>
            </a:r>
            <a:r>
              <a:rPr lang="pl-PL" i="1" dirty="0"/>
              <a:t> (art. 3 pkt 7 </a:t>
            </a:r>
            <a:r>
              <a:rPr lang="pl-PL" i="1" dirty="0" err="1"/>
              <a:t>u.p.e</a:t>
            </a:r>
            <a:r>
              <a:rPr lang="pl-PL" i="1" dirty="0"/>
              <a:t>.) - zob. szerzej: B. </a:t>
            </a:r>
            <a:r>
              <a:rPr lang="pl-PL" i="1" dirty="0" err="1"/>
              <a:t>Pahl</a:t>
            </a:r>
            <a:r>
              <a:rPr lang="pl-PL" i="1" dirty="0"/>
              <a:t>, Opodatkowanie stacji elektroenergetycznej. Glosa do wyroku WSA w Olsztynie z dnia 7 lutego 2018 r. sygn. akt I SA/Ol 935/17, Orzecznictwo w Sprawach Samorządowych, 2018, nr 2.</a:t>
            </a:r>
          </a:p>
        </p:txBody>
      </p:sp>
      <p:sp>
        <p:nvSpPr>
          <p:cNvPr id="10" name="Tytuł prezentacji">
            <a:extLst>
              <a:ext uri="{FF2B5EF4-FFF2-40B4-BE49-F238E27FC236}">
                <a16:creationId xmlns:a16="http://schemas.microsoft.com/office/drawing/2014/main" id="{CAC63BAF-D69B-4D4A-8058-8573FC8E714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(4)</a:t>
            </a:r>
          </a:p>
        </p:txBody>
      </p:sp>
    </p:spTree>
    <p:extLst>
      <p:ext uri="{BB962C8B-B14F-4D97-AF65-F5344CB8AC3E}">
        <p14:creationId xmlns:p14="http://schemas.microsoft.com/office/powerpoint/2010/main" val="31934951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8</a:t>
            </a:r>
            <a:r>
              <a:rPr dirty="0"/>
              <a:t>/1</a:t>
            </a:r>
            <a:r>
              <a:rPr lang="pl-PL" dirty="0"/>
              <a:t>0</a:t>
            </a:r>
            <a:endParaRPr dirty="0"/>
          </a:p>
        </p:txBody>
      </p:sp>
      <p:sp>
        <p:nvSpPr>
          <p:cNvPr id="538" name="Treść - poziom 1…"/>
          <p:cNvSpPr txBox="1">
            <a:spLocks noGrp="1"/>
          </p:cNvSpPr>
          <p:nvPr>
            <p:ph type="body" idx="17"/>
          </p:nvPr>
        </p:nvSpPr>
        <p:spPr>
          <a:xfrm>
            <a:off x="2741706" y="4415184"/>
            <a:ext cx="9078420" cy="6367116"/>
          </a:xfrm>
          <a:prstGeom prst="rect">
            <a:avLst/>
          </a:prstGeom>
        </p:spPr>
        <p:txBody>
          <a:bodyPr>
            <a:normAutofit lnSpcReduction="10000"/>
          </a:bodyPr>
          <a:lstStyle/>
          <a:p>
            <a:r>
              <a:rPr lang="pl-PL" i="1" dirty="0"/>
              <a:t>Ściśle posiłkowa analiza tych przepisów prawa energetycznego potwierdza powyżej zaprezentowane przez Naczelny Sąd Administracyjny wnioski interpretacyjne, że </a:t>
            </a:r>
            <a:r>
              <a:rPr lang="pl-PL" b="1" i="1" dirty="0"/>
              <a:t>urządzenie energetyczne może stanowić element sieci technicznej, stosowany m.in. w procesach przesyłania i dystrybucji energii. Oznacza to, że stanowi ono przedmiot opodatkowania podatkiem od nieruchomości wraz z pozostałymi elementami sieci elektroenergetycznej.</a:t>
            </a:r>
          </a:p>
          <a:p>
            <a:r>
              <a:rPr lang="pl-PL" i="1" dirty="0"/>
              <a:t> </a:t>
            </a:r>
          </a:p>
          <a:p>
            <a:r>
              <a:rPr lang="pl-PL" i="1" dirty="0"/>
              <a:t>W realiach niniejszej sprawy, uwzględniając kontekst materialnoprawny, wynik postępowania dowodowego potwierdził, że status takiego urządzenia posiadają transformatory, urządzenia rozdzielcze oraz baterie akumulatorów. Zasadnie w zakresie szczegółowej kwalifikacji spornych obiektów organ podatkowy, co prawidłowo zaakceptował Sąd pierwszej instancji, odwołał się do wyniku oględzin (z dnia 13 i 14 października 2016 r.) oraz ustaleń technicznych wynikających z opinii biegłego (z października 2016 r. i września 2018 r.), których celem było też przyporządkowanie poszczególnych elementów do typowych elementów sieci elektroenergetycznej. Przedmiotowe obiekty, jak potwierdził to jednoznacznie biegły, w sposób </a:t>
            </a:r>
            <a:r>
              <a:rPr lang="pl-PL" i="1" dirty="0" err="1"/>
              <a:t>techniczo</a:t>
            </a:r>
            <a:r>
              <a:rPr lang="pl-PL" i="1" dirty="0"/>
              <a:t>-funkcjonalny powiązane są z siecią elektroenergetyczną poprzez ich wbudowanie (zamontowanie). Stanowią elementy tej sieci, a zrealizowane zostały na podstawie dokumentacji projektowej jako składowe tej sieci związanej z zasilaniem w energię elektryczną innych obiektów. W konsekwencji, na podstawie tychże opinii biegłego zasadnie przyjęto, że transformatory stanowią podstawowy element sieci elektroenergetycznej, umożliwiają zmianę napięcia z wysokiego (odpowiedniego do </a:t>
            </a:r>
            <a:r>
              <a:rPr lang="pl-PL" i="1" dirty="0" err="1"/>
              <a:t>przesyłu</a:t>
            </a:r>
            <a:r>
              <a:rPr lang="pl-PL" i="1" dirty="0"/>
              <a:t> energii na dalekie odległości) na napięcie niskie, które pozwala na dostarczanie energii do odbiorców indywidulanych. Zdaniem biegłego, nie było wątpliwości, że transformatory stanowią niezbędny element sieci elektroenergetycznej. </a:t>
            </a:r>
          </a:p>
        </p:txBody>
      </p:sp>
      <p:sp>
        <p:nvSpPr>
          <p:cNvPr id="539" name="Treść - poziom 1…"/>
          <p:cNvSpPr txBox="1">
            <a:spLocks noGrp="1"/>
          </p:cNvSpPr>
          <p:nvPr>
            <p:ph type="body" idx="18"/>
          </p:nvPr>
        </p:nvSpPr>
        <p:spPr>
          <a:prstGeom prst="rect">
            <a:avLst/>
          </a:prstGeom>
        </p:spPr>
        <p:txBody>
          <a:bodyPr>
            <a:normAutofit lnSpcReduction="10000"/>
          </a:bodyPr>
          <a:lstStyle/>
          <a:p>
            <a:r>
              <a:rPr lang="pl-PL" i="1" dirty="0"/>
              <a:t>Wymontowanie tych urządzeń uniemożliwiałoby dostarczanie energii elektrycznej do odbiorców o dostosowanym napięciu do poziomu przez nich oczekiwanego. Zgodnie z wymogami techniki i wymogami użytkowymi, transformatory, jak i urządzenia rozdzielcze (służące do rozdziału energii elektrycznej przez skierowanie jej do odbiorców), baterie akumulatorów (służące zapewnieniu zasilania awaryjnego) oraz inne szczegółowo opisane przez biegłego urządzenia (m.in. dławiki, wyłączniki) stanowią całość z liniami elektroenergetycznymi, wspólnie z nimi i innymi elementami sieci umożliwiając prawidłowy </a:t>
            </a:r>
            <a:r>
              <a:rPr lang="pl-PL" i="1" dirty="0" err="1"/>
              <a:t>przesył</a:t>
            </a:r>
            <a:r>
              <a:rPr lang="pl-PL" i="1" dirty="0"/>
              <a:t> energii elektrycznej. Tym samym, zdaniem Naczelnego Sądu Administracyjnego, uznać należało, że organy podatkowe prawidłowo wywiodły, że sporne obiekty stanowią element sieci elektroenergetycznej, a wydanie decyzji podatkowej zostało poprzedzone analizą każdego z typów obiektów skarżącej celem stwierdzenia, które z nich są niezbędne do dystrybucji energii elektrycznej i mają faktyczny wpływ na jej </a:t>
            </a:r>
            <a:r>
              <a:rPr lang="pl-PL" i="1" dirty="0" err="1"/>
              <a:t>przesył</a:t>
            </a:r>
            <a:r>
              <a:rPr lang="pl-PL" i="1" dirty="0"/>
              <a:t> oraz są połączone w taki sposób, aby zgodnie z wymogami techniki nadawały się do takiego użytku. Zdaniem Naczelnego Sądu Administracyjnego, nie ulega też wątpliwości, że w tego typu sprawach oparcie się na opinii biegłego, której rzetelność nie jest kwestionowana, i jego fachowych informacjach dotyczących przedmiotu opodatkowania, w szczególności co do funkcjonalnego i technicznego związku poszczególnych obiektów, należy uznać za w pełni uzasadnione. Taki kierunek i zakres postępowania dowodowego został potwierdzony w orzecznictwie sądów administracyjnych. Spółka w skardze kasacyjnej nie zakwestionowała natomiast, że stan faktyczny opisany w opiniach, czy wynikający z przeprowadzonych oględzin, odbiegał od stanu rzeczywistego.</a:t>
            </a:r>
          </a:p>
        </p:txBody>
      </p:sp>
      <p:sp>
        <p:nvSpPr>
          <p:cNvPr id="10" name="Tytuł prezentacji">
            <a:extLst>
              <a:ext uri="{FF2B5EF4-FFF2-40B4-BE49-F238E27FC236}">
                <a16:creationId xmlns:a16="http://schemas.microsoft.com/office/drawing/2014/main" id="{CAC63BAF-D69B-4D4A-8058-8573FC8E714A}"/>
              </a:ext>
            </a:extLst>
          </p:cNvPr>
          <p:cNvSpPr txBox="1">
            <a:spLocks noGrp="1"/>
          </p:cNvSpPr>
          <p:nvPr>
            <p:ph type="body" idx="16"/>
          </p:nvPr>
        </p:nvSpPr>
        <p:spPr>
          <a:xfrm>
            <a:off x="2645416" y="1560512"/>
            <a:ext cx="15223484" cy="1159273"/>
          </a:xfrm>
          <a:prstGeom prst="rect">
            <a:avLst/>
          </a:prstGeom>
        </p:spPr>
        <p:txBody>
          <a:bodyPr>
            <a:normAutofit fontScale="92500"/>
          </a:bodyPr>
          <a:lstStyle/>
          <a:p>
            <a:r>
              <a:rPr lang="pl-PL" dirty="0"/>
              <a:t>Najważniejsze fragmenty uzasadnienia wyroku (5)</a:t>
            </a:r>
          </a:p>
        </p:txBody>
      </p:sp>
    </p:spTree>
    <p:extLst>
      <p:ext uri="{BB962C8B-B14F-4D97-AF65-F5344CB8AC3E}">
        <p14:creationId xmlns:p14="http://schemas.microsoft.com/office/powerpoint/2010/main" val="24299613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dy &amp; Partners oferta dla XYZ"/>
          <p:cNvSpPr txBox="1">
            <a:spLocks noGrp="1"/>
          </p:cNvSpPr>
          <p:nvPr>
            <p:ph type="body" idx="13"/>
          </p:nvPr>
        </p:nvSpPr>
        <p:spPr>
          <a:xfrm>
            <a:off x="19589546" y="12706915"/>
            <a:ext cx="1897955" cy="351891"/>
          </a:xfrm>
          <a:prstGeom prst="rect">
            <a:avLst/>
          </a:prstGeom>
        </p:spPr>
        <p:txBody>
          <a:bodyPr/>
          <a:lstStyle/>
          <a:p>
            <a:r>
              <a:rPr dirty="0" err="1"/>
              <a:t>Thedy</a:t>
            </a:r>
            <a:r>
              <a:rPr dirty="0"/>
              <a:t> &amp; Partners</a:t>
            </a:r>
          </a:p>
        </p:txBody>
      </p:sp>
      <p:sp>
        <p:nvSpPr>
          <p:cNvPr id="535" name="O CZYM LOREM IPSUM DOLOE"/>
          <p:cNvSpPr txBox="1">
            <a:spLocks noGrp="1"/>
          </p:cNvSpPr>
          <p:nvPr>
            <p:ph type="body" idx="14"/>
          </p:nvPr>
        </p:nvSpPr>
        <p:spPr>
          <a:xfrm>
            <a:off x="15707410" y="1199886"/>
            <a:ext cx="5670054" cy="282641"/>
          </a:xfrm>
          <a:prstGeom prst="rect">
            <a:avLst/>
          </a:prstGeom>
        </p:spPr>
        <p:txBody>
          <a:bodyPr/>
          <a:lstStyle/>
          <a:p>
            <a:r>
              <a:rPr lang="pl-PL" dirty="0"/>
              <a:t>Wyrok NSA z 22 lipca 2020 r., II FSK 1011/20</a:t>
            </a:r>
            <a:endParaRPr dirty="0"/>
          </a:p>
        </p:txBody>
      </p:sp>
      <p:sp>
        <p:nvSpPr>
          <p:cNvPr id="536" name="4/15"/>
          <p:cNvSpPr txBox="1">
            <a:spLocks noGrp="1"/>
          </p:cNvSpPr>
          <p:nvPr>
            <p:ph type="body" idx="15"/>
          </p:nvPr>
        </p:nvSpPr>
        <p:spPr>
          <a:xfrm>
            <a:off x="22637546" y="1037527"/>
            <a:ext cx="950581" cy="573490"/>
          </a:xfrm>
          <a:prstGeom prst="rect">
            <a:avLst/>
          </a:prstGeom>
        </p:spPr>
        <p:txBody>
          <a:bodyPr/>
          <a:lstStyle/>
          <a:p>
            <a:r>
              <a:rPr lang="pl-PL" dirty="0"/>
              <a:t>9</a:t>
            </a:r>
            <a:r>
              <a:rPr dirty="0"/>
              <a:t>/1</a:t>
            </a:r>
            <a:r>
              <a:rPr lang="pl-PL" dirty="0"/>
              <a:t>0</a:t>
            </a:r>
            <a:endParaRPr dirty="0"/>
          </a:p>
        </p:txBody>
      </p:sp>
      <p:sp>
        <p:nvSpPr>
          <p:cNvPr id="538" name="Treść - poziom 1…"/>
          <p:cNvSpPr txBox="1">
            <a:spLocks noGrp="1"/>
          </p:cNvSpPr>
          <p:nvPr>
            <p:ph type="body" idx="17"/>
          </p:nvPr>
        </p:nvSpPr>
        <p:spPr>
          <a:prstGeom prst="rect">
            <a:avLst/>
          </a:prstGeom>
        </p:spPr>
        <p:txBody>
          <a:bodyPr>
            <a:normAutofit/>
          </a:bodyPr>
          <a:lstStyle/>
          <a:p>
            <a:r>
              <a:rPr lang="pl-PL" sz="2400" b="1" dirty="0"/>
              <a:t>Wyroki powiązane:</a:t>
            </a:r>
            <a:endParaRPr lang="pl-PL" sz="2400" dirty="0"/>
          </a:p>
          <a:p>
            <a:pPr marL="285750" indent="-285750">
              <a:buFont typeface="Wingdings" pitchFamily="2" charset="2"/>
              <a:buChar char="§"/>
            </a:pPr>
            <a:r>
              <a:rPr lang="pl-PL" sz="2400" dirty="0"/>
              <a:t>wyrok NSA z 24 lipca 2008 r., sygn. akt II FSK 418/08</a:t>
            </a:r>
          </a:p>
          <a:p>
            <a:pPr marL="285750" indent="-285750">
              <a:buFont typeface="Wingdings" pitchFamily="2" charset="2"/>
              <a:buChar char="§"/>
            </a:pPr>
            <a:r>
              <a:rPr lang="pl-PL" sz="2400" dirty="0"/>
              <a:t>wyrok NSA z 26 lutego 2019 r., sygn. akt II FSK 692/17</a:t>
            </a:r>
          </a:p>
          <a:p>
            <a:pPr marL="285750" indent="-285750">
              <a:buFont typeface="Wingdings" pitchFamily="2" charset="2"/>
              <a:buChar char="§"/>
            </a:pPr>
            <a:r>
              <a:rPr lang="pl-PL" sz="2400" dirty="0"/>
              <a:t>wyrok NSA z 7 lipca 2015 r., sygn. akt II FSK 1552/13</a:t>
            </a:r>
          </a:p>
          <a:p>
            <a:pPr marL="285750" indent="-285750">
              <a:buFont typeface="Wingdings" pitchFamily="2" charset="2"/>
              <a:buChar char="§"/>
            </a:pPr>
            <a:r>
              <a:rPr lang="pl-PL" sz="2400" dirty="0"/>
              <a:t>wyrok NSA z 9 lipca 2019 r., sygn. akt II FSK 2693/17</a:t>
            </a:r>
          </a:p>
        </p:txBody>
      </p:sp>
      <p:sp>
        <p:nvSpPr>
          <p:cNvPr id="539" name="Treść - poziom 1…"/>
          <p:cNvSpPr txBox="1">
            <a:spLocks noGrp="1"/>
          </p:cNvSpPr>
          <p:nvPr>
            <p:ph type="body" idx="18"/>
          </p:nvPr>
        </p:nvSpPr>
        <p:spPr>
          <a:prstGeom prst="rect">
            <a:avLst/>
          </a:prstGeom>
        </p:spPr>
        <p:txBody>
          <a:bodyPr>
            <a:normAutofit/>
          </a:bodyPr>
          <a:lstStyle/>
          <a:p>
            <a:r>
              <a:rPr lang="pl-PL" sz="2400" b="1" dirty="0"/>
              <a:t>Główne problemy:</a:t>
            </a:r>
            <a:endParaRPr lang="pl-PL" sz="2400" dirty="0"/>
          </a:p>
          <a:p>
            <a:pPr marL="342900" lvl="0" indent="-342900">
              <a:buFont typeface="+mj-lt"/>
              <a:buAutoNum type="arabicPeriod"/>
            </a:pPr>
            <a:r>
              <a:rPr lang="pl-PL" sz="2400" dirty="0"/>
              <a:t>„Budowle” w budynkach?</a:t>
            </a:r>
          </a:p>
          <a:p>
            <a:pPr marL="342900" lvl="0" indent="-342900">
              <a:buFont typeface="+mj-lt"/>
              <a:buAutoNum type="arabicPeriod"/>
            </a:pPr>
            <a:r>
              <a:rPr lang="pl-PL" sz="2400" dirty="0"/>
              <a:t>Opodatkowanie podatkiem od nieruchomości urządzeń technicznych.</a:t>
            </a:r>
          </a:p>
          <a:p>
            <a:pPr marL="342900" lvl="0" indent="-342900">
              <a:buFont typeface="+mj-lt"/>
              <a:buAutoNum type="arabicPeriod"/>
            </a:pPr>
            <a:r>
              <a:rPr lang="pl-PL" sz="2400" dirty="0"/>
              <a:t>Opodatkowanie podatkiem od nieruchomości transformatorów.</a:t>
            </a:r>
          </a:p>
          <a:p>
            <a:pPr marL="342900" lvl="0" indent="-342900">
              <a:buFont typeface="+mj-lt"/>
              <a:buAutoNum type="arabicPeriod"/>
            </a:pPr>
            <a:r>
              <a:rPr lang="pl-PL" sz="2400" dirty="0"/>
              <a:t>Ocena roli „biegłego”.</a:t>
            </a:r>
          </a:p>
          <a:p>
            <a:pPr marL="342900" lvl="0" indent="-342900">
              <a:buFont typeface="+mj-lt"/>
              <a:buAutoNum type="arabicPeriod"/>
            </a:pPr>
            <a:r>
              <a:rPr lang="pl-PL" sz="2400" dirty="0"/>
              <a:t>Przewrót kopernikański i skutki stanowiska NSA?</a:t>
            </a:r>
          </a:p>
        </p:txBody>
      </p:sp>
      <p:sp>
        <p:nvSpPr>
          <p:cNvPr id="10" name="Tytuł prezentacji">
            <a:extLst>
              <a:ext uri="{FF2B5EF4-FFF2-40B4-BE49-F238E27FC236}">
                <a16:creationId xmlns:a16="http://schemas.microsoft.com/office/drawing/2014/main" id="{C8B9F633-F4B2-FD40-9966-B6CF71144315}"/>
              </a:ext>
            </a:extLst>
          </p:cNvPr>
          <p:cNvSpPr txBox="1">
            <a:spLocks noGrp="1"/>
          </p:cNvSpPr>
          <p:nvPr>
            <p:ph type="body" idx="16"/>
          </p:nvPr>
        </p:nvSpPr>
        <p:spPr>
          <a:xfrm>
            <a:off x="2645416" y="1560512"/>
            <a:ext cx="15223484" cy="1159273"/>
          </a:xfrm>
          <a:prstGeom prst="rect">
            <a:avLst/>
          </a:prstGeom>
        </p:spPr>
        <p:txBody>
          <a:bodyPr>
            <a:normAutofit/>
          </a:bodyPr>
          <a:lstStyle/>
          <a:p>
            <a:r>
              <a:rPr lang="pl-PL" dirty="0"/>
              <a:t>Wyroki powiązane i główne problemy</a:t>
            </a:r>
          </a:p>
        </p:txBody>
      </p:sp>
    </p:spTree>
    <p:extLst>
      <p:ext uri="{BB962C8B-B14F-4D97-AF65-F5344CB8AC3E}">
        <p14:creationId xmlns:p14="http://schemas.microsoft.com/office/powerpoint/2010/main" val="400893341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b">
        <a:normAutofit/>
      </a:bodyPr>
      <a:lstStyle>
        <a:def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b">
        <a:normAutofit/>
      </a:bodyPr>
      <a:lstStyle>
        <a:defPPr marL="0" marR="0" indent="0" algn="l" defTabSz="2438338" rtl="0" fontAlgn="auto" latinLnBrk="0" hangingPunct="0">
          <a:lnSpc>
            <a:spcPct val="80000"/>
          </a:lnSpc>
          <a:spcBef>
            <a:spcPts val="0"/>
          </a:spcBef>
          <a:spcAft>
            <a:spcPts val="0"/>
          </a:spcAft>
          <a:buClrTx/>
          <a:buSzTx/>
          <a:buFontTx/>
          <a:buNone/>
          <a:tabLst/>
          <a:defRPr kumimoji="0" sz="6800" b="0" i="0" u="none" strike="noStrike" cap="none" spc="-136" normalizeH="0" baseline="0">
            <a:ln>
              <a:noFill/>
            </a:ln>
            <a:solidFill>
              <a:srgbClr val="000000"/>
            </a:solidFill>
            <a:effectLst/>
            <a:uFillTx/>
            <a:latin typeface="Roboto Slab Light"/>
            <a:ea typeface="Roboto Slab Light"/>
            <a:cs typeface="Roboto Slab Light"/>
            <a:sym typeface="Roboto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356</TotalTime>
  <Words>3238</Words>
  <Application>Microsoft Office PowerPoint</Application>
  <PresentationFormat>Niestandardowy</PresentationFormat>
  <Paragraphs>93</Paragraphs>
  <Slides>10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Helvetica Neue</vt:lpstr>
      <vt:lpstr>Helvetica Neue Light</vt:lpstr>
      <vt:lpstr>Roboto Slab Light</vt:lpstr>
      <vt:lpstr>Roboto Slab Regular</vt:lpstr>
      <vt:lpstr>Wingdings</vt:lpstr>
      <vt:lpstr>21_BasicWhite</vt:lpstr>
      <vt:lpstr>PODATKI I OPŁATY LOKALNE – TORUŃSKI PRZEGLĄD ORZECZNICTWA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Wojciech Morawski (wmoraw)</cp:lastModifiedBy>
  <cp:revision>14</cp:revision>
  <dcterms:modified xsi:type="dcterms:W3CDTF">2021-06-07T18:59:54Z</dcterms:modified>
</cp:coreProperties>
</file>