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2" r:id="rId6"/>
    <p:sldId id="260" r:id="rId7"/>
    <p:sldId id="263" r:id="rId8"/>
    <p:sldId id="261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data id="0">
      <cx:strDim type="cat">
        <cx:f>Arkusz1!$A$2:$A$3</cx:f>
        <cx:lvl ptCount="2">
          <cx:pt idx="0">Kategoria 1</cx:pt>
          <cx:pt idx="1">Kategoria 1</cx:pt>
        </cx:lvl>
      </cx:strDim>
      <cx:numDim type="val">
        <cx:f>Arkusz1!$B$2:$B$3</cx:f>
        <cx:lvl ptCount="2" formatCode="Standardowy">
          <cx:pt idx="0">5010000</cx:pt>
          <cx:pt idx="1">5010000</cx:pt>
        </cx:lvl>
      </cx:numDim>
    </cx:data>
    <cx:data id="1">
      <cx:strDim type="cat">
        <cx:f>Arkusz1!$A$2:$A$3</cx:f>
        <cx:lvl ptCount="2">
          <cx:pt idx="0">Kategoria 1</cx:pt>
          <cx:pt idx="1">Kategoria 1</cx:pt>
        </cx:lvl>
      </cx:strDim>
      <cx:numDim type="val">
        <cx:f>Arkusz1!$C$2:$C$3</cx:f>
        <cx:lvl ptCount="2" formatCode="Standardowy">
          <cx:pt idx="0">60000</cx:pt>
          <cx:pt idx="1">60000</cx:pt>
        </cx:lvl>
      </cx:numDim>
    </cx:data>
    <cx:data id="2">
      <cx:strDim type="cat">
        <cx:f>Arkusz1!$A$2:$A$3</cx:f>
        <cx:lvl ptCount="2">
          <cx:pt idx="0">Kategoria 1</cx:pt>
          <cx:pt idx="1">Kategoria 1</cx:pt>
        </cx:lvl>
      </cx:strDim>
      <cx:numDim type="val">
        <cx:f>Arkusz1!$D$2:$D$3</cx:f>
        <cx:lvl ptCount="2" formatCode="Standardowy">
          <cx:pt idx="0">0</cx:pt>
          <cx:pt idx="1">1350000</cx:pt>
        </cx:lvl>
      </cx:numDim>
    </cx:data>
  </cx:chartData>
  <cx:chart>
    <cx:plotArea>
      <cx:plotAreaRegion>
        <cx:series layoutId="boxWhisker" uniqueId="{F1076AD8-A71B-4269-A8F7-8A77E19A059F}">
          <cx:tx>
            <cx:txData>
              <cx:f>Arkusz1!$B$1</cx:f>
              <cx:v>Seria1</cx:v>
            </cx:txData>
          </cx:tx>
          <cx:dataId val="0"/>
          <cx:layoutPr>
            <cx:statistics quartileMethod="exclusive"/>
          </cx:layoutPr>
        </cx:series>
        <cx:series layoutId="boxWhisker" uniqueId="{C269210B-FB6E-48B3-B01C-96BB98D06C23}">
          <cx:tx>
            <cx:txData>
              <cx:f>Arkusz1!$C$1</cx:f>
              <cx:v>Seria2</cx:v>
            </cx:txData>
          </cx:tx>
          <cx:dataId val="1"/>
          <cx:layoutPr>
            <cx:statistics quartileMethod="exclusive"/>
          </cx:layoutPr>
        </cx:series>
        <cx:series layoutId="boxWhisker" uniqueId="{96A59A81-67C4-4DB5-9BDE-5049F994A8E0}">
          <cx:tx>
            <cx:txData>
              <cx:f>Arkusz1!$D$1</cx:f>
              <cx:v>Seria3</cx:v>
            </cx:txData>
          </cx:tx>
          <cx:dataId val="2"/>
          <cx:layoutPr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 max="5100000"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47B52E-0507-4846-9AFF-76553940D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Podstawa opodatkowania budowli zamortyzowanych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3563188-EC8F-4B97-A2DF-D3E3FE7889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+mj-lt"/>
              </a:rPr>
              <a:t>Aleksander Jarosz, doradca podatkowy, </a:t>
            </a:r>
            <a:r>
              <a:rPr lang="pl-PL" sz="3600" dirty="0" err="1">
                <a:latin typeface="+mj-lt"/>
              </a:rPr>
              <a:t>PwC</a:t>
            </a:r>
            <a:endParaRPr lang="pl-PL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8837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B978147B-AD38-47E3-8758-4135E7B68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 przepis budzi niedające się rozstrzygnąć wątpliwości?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954A425-1C47-4C1F-9226-08E6D2570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ts val="2500"/>
              </a:lnSpc>
              <a:buNone/>
            </a:pPr>
            <a:r>
              <a:rPr lang="pl-PL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Art. 2a. Ordynacji podatkowej:</a:t>
            </a:r>
          </a:p>
          <a:p>
            <a:pPr marL="0" indent="0">
              <a:lnSpc>
                <a:spcPts val="2500"/>
              </a:lnSpc>
              <a:buNone/>
            </a:pPr>
            <a:r>
              <a:rPr lang="pl-PL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Niedające się rozstrzygnąć wątpliwości </a:t>
            </a:r>
            <a:r>
              <a:rPr lang="pl-PL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 do treści przepisów prawa podatkowego rozstrzyga się </a:t>
            </a:r>
            <a:r>
              <a:rPr lang="pl-PL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 korzyść podatnika</a:t>
            </a:r>
            <a:r>
              <a:rPr lang="pl-PL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4000" dirty="0">
              <a:latin typeface="+mj-lt"/>
            </a:endParaRPr>
          </a:p>
          <a:p>
            <a:pPr>
              <a:lnSpc>
                <a:spcPts val="2500"/>
              </a:lnSpc>
            </a:pPr>
            <a:endParaRPr lang="pl-PL" dirty="0">
              <a:latin typeface="+mj-lt"/>
            </a:endParaRPr>
          </a:p>
          <a:p>
            <a:pPr>
              <a:lnSpc>
                <a:spcPts val="2500"/>
              </a:lnSpc>
            </a:pPr>
            <a:r>
              <a:rPr lang="pl-PL" dirty="0">
                <a:latin typeface="+mj-lt"/>
              </a:rPr>
              <a:t>Wykładnia literalna:		wartość rynkowa</a:t>
            </a:r>
          </a:p>
          <a:p>
            <a:pPr>
              <a:lnSpc>
                <a:spcPts val="2500"/>
              </a:lnSpc>
            </a:pPr>
            <a:r>
              <a:rPr lang="pl-PL" dirty="0">
                <a:latin typeface="+mj-lt"/>
              </a:rPr>
              <a:t>Wykładnia historyczna:		nierozstrzygająca</a:t>
            </a:r>
          </a:p>
          <a:p>
            <a:pPr>
              <a:lnSpc>
                <a:spcPts val="2500"/>
              </a:lnSpc>
            </a:pPr>
            <a:r>
              <a:rPr lang="pl-PL" dirty="0">
                <a:latin typeface="+mj-lt"/>
              </a:rPr>
              <a:t>Wykładnia funkcjonalna:	nierozstrzygająca</a:t>
            </a:r>
          </a:p>
          <a:p>
            <a:pPr>
              <a:lnSpc>
                <a:spcPts val="2500"/>
              </a:lnSpc>
            </a:pPr>
            <a:endParaRPr lang="pl-PL" dirty="0">
              <a:latin typeface="+mj-lt"/>
            </a:endParaRPr>
          </a:p>
          <a:p>
            <a:pPr marL="0" indent="0">
              <a:lnSpc>
                <a:spcPts val="2500"/>
              </a:lnSpc>
              <a:buNone/>
            </a:pPr>
            <a:r>
              <a:rPr lang="pl-PL" dirty="0">
                <a:latin typeface="+mj-lt"/>
              </a:rPr>
              <a:t>Które rozwiązanie jest najkorzystniejsze dla podatnika?</a:t>
            </a:r>
          </a:p>
        </p:txBody>
      </p:sp>
    </p:spTree>
    <p:extLst>
      <p:ext uri="{BB962C8B-B14F-4D97-AF65-F5344CB8AC3E}">
        <p14:creationId xmlns:p14="http://schemas.microsoft.com/office/powerpoint/2010/main" val="530048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1F51C9-6DEA-4F62-92A4-4FFD9A20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powinien brzmieć przepis, aby był postrzegany jako sprawiedliwy?</a:t>
            </a:r>
          </a:p>
        </p:txBody>
      </p:sp>
    </p:spTree>
    <p:extLst>
      <p:ext uri="{BB962C8B-B14F-4D97-AF65-F5344CB8AC3E}">
        <p14:creationId xmlns:p14="http://schemas.microsoft.com/office/powerpoint/2010/main" val="273984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E21BBC-DD7B-4B7F-8F55-FDB5DBA8A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52C6B84-A1A0-4F81-80C3-6E0CFE5C5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54639" y="1897586"/>
            <a:ext cx="5799161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pl-PL" sz="4400" b="1" dirty="0">
                <a:latin typeface="+mj-lt"/>
              </a:rPr>
              <a:t>Aleksander Jarosz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doradca podatkowy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www.podatekodnieruchomosci.com</a:t>
            </a:r>
          </a:p>
          <a:p>
            <a:pPr marL="0" indent="0">
              <a:buNone/>
            </a:pPr>
            <a:endParaRPr lang="pl-PL" dirty="0">
              <a:latin typeface="+mj-lt"/>
            </a:endParaRPr>
          </a:p>
          <a:p>
            <a:pPr marL="0" indent="0">
              <a:buNone/>
            </a:pPr>
            <a:r>
              <a:rPr lang="pl-PL" sz="1800" dirty="0">
                <a:latin typeface="+mj-lt"/>
              </a:rPr>
              <a:t>T   +48 784 808 269</a:t>
            </a:r>
          </a:p>
          <a:p>
            <a:pPr marL="0" indent="0">
              <a:buNone/>
            </a:pPr>
            <a:r>
              <a:rPr lang="pl-PL" sz="1800" dirty="0">
                <a:latin typeface="+mj-lt"/>
              </a:rPr>
              <a:t>E   aleksander.jarosz@podatekodnieruchomosci.com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3DEE142-0D73-4919-8BE8-FD711E752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  <p:pic>
        <p:nvPicPr>
          <p:cNvPr id="9" name="Symbol zastępczy zawartości 8">
            <a:extLst>
              <a:ext uri="{FF2B5EF4-FFF2-40B4-BE49-F238E27FC236}">
                <a16:creationId xmlns:a16="http://schemas.microsoft.com/office/drawing/2014/main" id="{B4B187E9-51B2-45A1-B6B8-DF730D2D4A2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00200" y="2782094"/>
            <a:ext cx="3657600" cy="2438400"/>
          </a:xfrm>
        </p:spPr>
      </p:pic>
    </p:spTree>
    <p:extLst>
      <p:ext uri="{BB962C8B-B14F-4D97-AF65-F5344CB8AC3E}">
        <p14:creationId xmlns:p14="http://schemas.microsoft.com/office/powerpoint/2010/main" val="20404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BE0C1C-735A-4F89-87D5-68AE96D42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Teza wyroku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E2A9A4-1E2C-4860-94E7-E35EF72A8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dirty="0">
                <a:effectLst/>
                <a:latin typeface="+mj-lt"/>
                <a:ea typeface="Times New Roman" panose="02020603050405020304" pitchFamily="18" charset="0"/>
              </a:rPr>
              <a:t>W przypadku </a:t>
            </a:r>
            <a:r>
              <a:rPr lang="pl-PL" sz="36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budowli całkowicie zamortyzowanych </a:t>
            </a:r>
            <a:r>
              <a:rPr lang="pl-PL" sz="3600" dirty="0">
                <a:effectLst/>
                <a:latin typeface="+mj-lt"/>
                <a:ea typeface="Times New Roman" panose="02020603050405020304" pitchFamily="18" charset="0"/>
              </a:rPr>
              <a:t>podstawę opodatkowania w podatku od nieruchomości (…) stanowi ich </a:t>
            </a:r>
            <a:r>
              <a:rPr lang="pl-PL" sz="36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wartość stanowiąca podstawę obliczania amortyzacji </a:t>
            </a:r>
            <a:r>
              <a:rPr lang="pl-PL" sz="3600" dirty="0">
                <a:effectLst/>
                <a:latin typeface="+mj-lt"/>
                <a:ea typeface="Times New Roman" panose="02020603050405020304" pitchFamily="18" charset="0"/>
              </a:rPr>
              <a:t>z dnia 1 stycznia roku, w którym dokonano ostatniego odpisu amortyzacyjnego - </a:t>
            </a:r>
            <a:r>
              <a:rPr lang="pl-PL" sz="36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niepomniejszona o odpisy amortyzacyjne</a:t>
            </a:r>
            <a:r>
              <a:rPr lang="pl-PL" sz="3600" dirty="0"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pl-PL" sz="3600" dirty="0">
              <a:latin typeface="+mj-lt"/>
            </a:endParaRPr>
          </a:p>
          <a:p>
            <a:pPr marL="0" indent="0" algn="r">
              <a:buNone/>
            </a:pPr>
            <a:r>
              <a:rPr lang="pl-PL" sz="3600" dirty="0">
                <a:latin typeface="+mj-lt"/>
              </a:rPr>
              <a:t>NSA</a:t>
            </a:r>
            <a:r>
              <a:rPr lang="pl-PL" sz="3600">
                <a:latin typeface="+mj-lt"/>
              </a:rPr>
              <a:t>, 3.3.2021</a:t>
            </a:r>
            <a:r>
              <a:rPr lang="pl-PL" sz="3600" dirty="0">
                <a:latin typeface="+mj-lt"/>
              </a:rPr>
              <a:t>, sygn. akt III FSK 999/21</a:t>
            </a:r>
            <a:endParaRPr lang="pl-PL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0496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5EB73A-9B35-41D6-B591-D8DB27107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 pierwsze – wykładnia literalna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2F2A67-7A04-4B43-AEAD-36639F35D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[ZASADA]</a:t>
            </a:r>
          </a:p>
          <a:p>
            <a:pPr marL="0" indent="0">
              <a:buNone/>
            </a:pPr>
            <a:r>
              <a:rPr lang="pl-PL" dirty="0">
                <a:effectLst/>
                <a:latin typeface="+mj-lt"/>
                <a:ea typeface="Times New Roman" panose="02020603050405020304" pitchFamily="18" charset="0"/>
              </a:rPr>
              <a:t>dla budowli (…) - </a:t>
            </a:r>
            <a:r>
              <a:rPr lang="pl-PL" b="1" dirty="0">
                <a:effectLst/>
                <a:latin typeface="+mj-lt"/>
                <a:ea typeface="Times New Roman" panose="02020603050405020304" pitchFamily="18" charset="0"/>
              </a:rPr>
              <a:t>wartość, o której mowa w przepisach o podatkach dochodowych, ustalona na dzień 1 stycznia roku podatkowego, stanowiąca podstawę obliczania amortyzacji w tym roku</a:t>
            </a:r>
            <a:r>
              <a:rPr lang="pl-PL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pl-PL" b="1" dirty="0">
                <a:effectLst/>
                <a:latin typeface="+mj-lt"/>
                <a:ea typeface="Times New Roman" panose="02020603050405020304" pitchFamily="18" charset="0"/>
              </a:rPr>
              <a:t>niepomniejszona o odpisy amortyzacyjne</a:t>
            </a:r>
            <a:r>
              <a:rPr lang="pl-PL" dirty="0">
                <a:effectLst/>
                <a:latin typeface="+mj-lt"/>
                <a:ea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endParaRPr lang="pl-PL" dirty="0"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[WYJĄTEK]</a:t>
            </a:r>
            <a:endParaRPr lang="pl-PL" dirty="0">
              <a:solidFill>
                <a:srgbClr val="FF000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>
                <a:effectLst/>
                <a:latin typeface="+mj-lt"/>
                <a:ea typeface="Times New Roman" panose="02020603050405020304" pitchFamily="18" charset="0"/>
              </a:rPr>
              <a:t>a w przypadku budowli całkowicie zamortyzowanych - </a:t>
            </a:r>
            <a:r>
              <a:rPr lang="pl-PL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ich wartość </a:t>
            </a:r>
            <a:r>
              <a:rPr lang="pl-PL" b="1" dirty="0">
                <a:effectLst/>
                <a:latin typeface="+mj-lt"/>
                <a:ea typeface="Times New Roman" panose="02020603050405020304" pitchFamily="18" charset="0"/>
              </a:rPr>
              <a:t>z dnia 1 stycznia roku, w którym dokonano ostatniego odpisu amortyzacyjnego</a:t>
            </a:r>
            <a:endParaRPr lang="pl-PL" sz="4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9528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4B3BC5-D619-4B2C-8C26-6F19C2513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„wartość”?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3C3405-C684-4397-A05E-5ECA0A6DD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>
                <a:latin typeface="+mj-lt"/>
              </a:rPr>
              <a:t>„Wartości” występujące na gruncie podatku od nieruchomości:</a:t>
            </a:r>
          </a:p>
          <a:p>
            <a:pPr marL="914400" lvl="1" indent="-457200">
              <a:buFont typeface="+mj-lt"/>
              <a:buAutoNum type="arabicPeriod"/>
            </a:pPr>
            <a:r>
              <a:rPr lang="pl-PL" dirty="0">
                <a:latin typeface="+mj-lt"/>
              </a:rPr>
              <a:t>wartość stanowiąca podstawę obliczania amortyzacji (wartość początkowa brutto?);</a:t>
            </a:r>
          </a:p>
          <a:p>
            <a:pPr marL="914400" lvl="1" indent="-457200">
              <a:buFont typeface="+mj-lt"/>
              <a:buAutoNum type="arabicPeriod"/>
            </a:pPr>
            <a:r>
              <a:rPr lang="pl-PL" dirty="0">
                <a:latin typeface="+mj-lt"/>
              </a:rPr>
              <a:t>wartość rynkowa;</a:t>
            </a:r>
          </a:p>
          <a:p>
            <a:pPr marL="914400" lvl="1" indent="-457200">
              <a:buFont typeface="+mj-lt"/>
              <a:buAutoNum type="arabicPeriod"/>
            </a:pPr>
            <a:r>
              <a:rPr lang="pl-PL" i="1" dirty="0">
                <a:latin typeface="+mj-lt"/>
              </a:rPr>
              <a:t>wartość podatkowa netto?</a:t>
            </a:r>
          </a:p>
          <a:p>
            <a:pPr marL="0" indent="0">
              <a:buNone/>
            </a:pPr>
            <a:endParaRPr lang="pl-PL" dirty="0">
              <a:latin typeface="+mj-lt"/>
            </a:endParaRPr>
          </a:p>
          <a:p>
            <a:pPr marL="0" indent="0">
              <a:buNone/>
            </a:pPr>
            <a:r>
              <a:rPr lang="pl-PL" dirty="0">
                <a:latin typeface="+mj-lt"/>
              </a:rPr>
              <a:t>Inne „wartości”: np. wartość księgowa (brutto / netto)</a:t>
            </a:r>
          </a:p>
          <a:p>
            <a:pPr marL="0" indent="0">
              <a:buNone/>
            </a:pPr>
            <a:endParaRPr lang="pl-PL" dirty="0">
              <a:latin typeface="+mj-lt"/>
            </a:endParaRPr>
          </a:p>
          <a:p>
            <a:pPr marL="0" indent="0">
              <a:buNone/>
            </a:pPr>
            <a:r>
              <a:rPr lang="pl-PL" dirty="0">
                <a:latin typeface="+mj-lt"/>
              </a:rPr>
              <a:t>Definicja słownikowa:</a:t>
            </a:r>
          </a:p>
          <a:p>
            <a:pPr marL="0" indent="0" algn="ctr">
              <a:buNone/>
            </a:pPr>
            <a:r>
              <a:rPr lang="pl-PL" sz="3600" b="1" i="1" dirty="0">
                <a:latin typeface="+mj-lt"/>
              </a:rPr>
              <a:t>„to, ile coś jest warte pod względem materialnym”</a:t>
            </a:r>
          </a:p>
        </p:txBody>
      </p:sp>
    </p:spTree>
    <p:extLst>
      <p:ext uri="{BB962C8B-B14F-4D97-AF65-F5344CB8AC3E}">
        <p14:creationId xmlns:p14="http://schemas.microsoft.com/office/powerpoint/2010/main" val="481973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2F81CC-E87A-4BBF-9406-C0A8F1CEE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Wykładnia historyczna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1FADFC-EF51-44DD-A4B7-E234BA5E6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ts val="2500"/>
              </a:lnSpc>
              <a:spcAft>
                <a:spcPts val="800"/>
              </a:spcAft>
              <a:buNone/>
            </a:pPr>
            <a:r>
              <a:rPr lang="pl-PL" sz="22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Art. 4 ust. 1. </a:t>
            </a:r>
            <a:r>
              <a:rPr lang="pl-PL" sz="2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Podstawę opodatkowania stanowi dla budowli:</a:t>
            </a:r>
            <a:endParaRPr lang="pl-PL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2500"/>
              </a:lnSpc>
              <a:spcAft>
                <a:spcPts val="800"/>
              </a:spcAft>
            </a:pPr>
            <a:r>
              <a:rPr lang="pl-PL" sz="2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ich wartość określona według zasad przewidzianych w odrębnych przepisach dla celów amortyzacji, chociażby były one całkowicie zamortyzowane </a:t>
            </a:r>
            <a:r>
              <a:rPr lang="pl-PL" sz="2200" b="1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[do 31.12.1996]</a:t>
            </a:r>
            <a:endParaRPr lang="pl-PL" sz="2200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ts val="2500"/>
              </a:lnSpc>
              <a:spcAft>
                <a:spcPts val="1200"/>
              </a:spcAft>
            </a:pPr>
            <a:r>
              <a:rPr lang="pl-PL" sz="2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ich wartość ustalona na dzień 1 stycznia roku podatkowego, stanowiąca podstawę obliczania amortyzacji w tym roku, a w przypadku budowli całkowicie zamortyzowanych – ich wartość z dnia 1 stycznia roku, w którym dokonano ostatniego odpisu amortyzacyjnego </a:t>
            </a:r>
            <a:r>
              <a:rPr lang="pl-PL" sz="2200" b="1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[1.01.1997 – 31.12.2002]</a:t>
            </a:r>
            <a:endParaRPr lang="pl-PL" sz="2200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ts val="2500"/>
              </a:lnSpc>
            </a:pPr>
            <a:r>
              <a:rPr lang="pl-PL" sz="2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wartość, </a:t>
            </a:r>
            <a:r>
              <a:rPr lang="pl-PL" sz="22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 której mowa w przepisach o podatkach dochodowych</a:t>
            </a:r>
            <a:r>
              <a:rPr lang="pl-PL" sz="2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ustalona na dzień 1 stycznia roku podatkowego, stanowiąca podstawę obliczania amortyzacji w tym roku, </a:t>
            </a:r>
            <a:r>
              <a:rPr lang="pl-PL" sz="22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niepomniejszona o odpisy amortyzacyjne</a:t>
            </a:r>
            <a:r>
              <a:rPr lang="pl-PL" sz="2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a w przypadku budowli całkowicie zamortyzowanych – ich wartość z dnia 1 stycznia roku, w którym dokonano ostatniego odpisu amortyzacyjnego. </a:t>
            </a:r>
            <a:r>
              <a:rPr lang="pl-PL" sz="2200" b="1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[po 1.01.2003]</a:t>
            </a:r>
          </a:p>
        </p:txBody>
      </p:sp>
    </p:spTree>
    <p:extLst>
      <p:ext uri="{BB962C8B-B14F-4D97-AF65-F5344CB8AC3E}">
        <p14:creationId xmlns:p14="http://schemas.microsoft.com/office/powerpoint/2010/main" val="1597836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D8B0C4-47E2-4C03-BCF5-7B6C38581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Wykładnia funkcjonalna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996CC6-1594-464B-9F15-CAC5A92AC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pl-PL" dirty="0">
                <a:latin typeface="+mj-lt"/>
                <a:sym typeface="Wingdings" panose="05000000000000000000" pitchFamily="2" charset="2"/>
              </a:rPr>
              <a:t>Intencja Sądu:</a:t>
            </a:r>
          </a:p>
          <a:p>
            <a:pPr marL="0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pl-PL" dirty="0">
                <a:latin typeface="+mj-lt"/>
                <a:sym typeface="Wingdings" panose="05000000000000000000" pitchFamily="2" charset="2"/>
              </a:rPr>
              <a:t>Niewprowadzanie </a:t>
            </a:r>
            <a:r>
              <a:rPr lang="pl-PL" b="1" dirty="0">
                <a:latin typeface="+mj-lt"/>
                <a:sym typeface="Wingdings" panose="05000000000000000000" pitchFamily="2" charset="2"/>
              </a:rPr>
              <a:t>nieuzasadnionego rozróżnienia </a:t>
            </a:r>
            <a:r>
              <a:rPr lang="pl-PL" dirty="0">
                <a:latin typeface="+mj-lt"/>
                <a:sym typeface="Wingdings" panose="05000000000000000000" pitchFamily="2" charset="2"/>
              </a:rPr>
              <a:t>dla budowli amortyzowanych i zamortyzowanych</a:t>
            </a:r>
          </a:p>
          <a:p>
            <a:pPr marL="1428750" lvl="2" indent="-514350">
              <a:lnSpc>
                <a:spcPts val="3000"/>
              </a:lnSpc>
              <a:buFont typeface="Wingdings" panose="05000000000000000000" pitchFamily="2" charset="2"/>
              <a:buChar char=""/>
            </a:pPr>
            <a:r>
              <a:rPr lang="pl-PL" sz="2400" dirty="0">
                <a:latin typeface="+mj-lt"/>
                <a:sym typeface="Wingdings" panose="05000000000000000000" pitchFamily="2" charset="2"/>
              </a:rPr>
              <a:t>Pojęcie amortyzacji i istota zamortyzowanego środka trwałego</a:t>
            </a:r>
          </a:p>
          <a:p>
            <a:pPr marL="1428750" lvl="2" indent="-514350">
              <a:lnSpc>
                <a:spcPts val="3000"/>
              </a:lnSpc>
              <a:buFont typeface="Wingdings" panose="05000000000000000000" pitchFamily="2" charset="2"/>
              <a:buChar char=""/>
            </a:pPr>
            <a:r>
              <a:rPr lang="pl-PL" sz="2400" dirty="0">
                <a:latin typeface="+mj-lt"/>
                <a:sym typeface="Wingdings" panose="05000000000000000000" pitchFamily="2" charset="2"/>
              </a:rPr>
              <a:t>Okres ekonomicznej przydatności środka trwałego się zakończył</a:t>
            </a:r>
          </a:p>
          <a:p>
            <a:pPr marL="1428750" lvl="2" indent="-514350">
              <a:lnSpc>
                <a:spcPts val="3000"/>
              </a:lnSpc>
              <a:buFont typeface="Wingdings" panose="05000000000000000000" pitchFamily="2" charset="2"/>
              <a:buChar char=""/>
            </a:pPr>
            <a:r>
              <a:rPr lang="pl-PL" sz="2400" dirty="0">
                <a:latin typeface="+mj-lt"/>
                <a:sym typeface="Wingdings" panose="05000000000000000000" pitchFamily="2" charset="2"/>
              </a:rPr>
              <a:t>Sztywne zasady amortyzacji</a:t>
            </a:r>
          </a:p>
          <a:p>
            <a:pPr marL="914400" lvl="2" indent="0">
              <a:lnSpc>
                <a:spcPts val="3000"/>
              </a:lnSpc>
              <a:buNone/>
            </a:pPr>
            <a:endParaRPr lang="pl-PL" sz="3200" dirty="0">
              <a:latin typeface="+mj-lt"/>
              <a:sym typeface="Wingdings" panose="05000000000000000000" pitchFamily="2" charset="2"/>
            </a:endParaRPr>
          </a:p>
          <a:p>
            <a:pPr marL="0" lvl="2" indent="0">
              <a:lnSpc>
                <a:spcPts val="3000"/>
              </a:lnSpc>
              <a:buNone/>
            </a:pPr>
            <a:r>
              <a:rPr lang="pl-PL" sz="3200" dirty="0">
                <a:latin typeface="+mj-lt"/>
                <a:sym typeface="Wingdings" panose="05000000000000000000" pitchFamily="2" charset="2"/>
              </a:rPr>
              <a:t>Czy zatem podejście Sądu rzeczywiście jest „sprawiedliwe”?</a:t>
            </a:r>
          </a:p>
        </p:txBody>
      </p:sp>
    </p:spTree>
    <p:extLst>
      <p:ext uri="{BB962C8B-B14F-4D97-AF65-F5344CB8AC3E}">
        <p14:creationId xmlns:p14="http://schemas.microsoft.com/office/powerpoint/2010/main" val="2153033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BD5853-301A-490D-8044-C9B0CE4BB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Wykładnia funkcjonalna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45C6814-AA99-496D-93A5-1A08B98E2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sz="3600" dirty="0">
                <a:latin typeface="+mj-lt"/>
              </a:rPr>
              <a:t>Przyjęcie stanowiska zaprezentowanego przez podatnika </a:t>
            </a:r>
            <a:r>
              <a:rPr lang="pl-PL" sz="3600" b="1" dirty="0">
                <a:latin typeface="+mj-lt"/>
              </a:rPr>
              <a:t>prowadziłoby „do </a:t>
            </a:r>
            <a:r>
              <a:rPr lang="pl-PL" sz="3600" b="1" dirty="0">
                <a:solidFill>
                  <a:schemeClr val="accent5"/>
                </a:solidFill>
                <a:latin typeface="+mj-lt"/>
              </a:rPr>
              <a:t>niczym nieuzasadnionego uprzywilejowania</a:t>
            </a:r>
            <a:r>
              <a:rPr lang="pl-PL" sz="3600" b="1" dirty="0">
                <a:latin typeface="+mj-lt"/>
              </a:rPr>
              <a:t> podatników, którzy dokonywali amortyzacji budowli, wobec podatników, którzy naliczali podatek według wartości rynkowej.”</a:t>
            </a:r>
          </a:p>
        </p:txBody>
      </p:sp>
    </p:spTree>
    <p:extLst>
      <p:ext uri="{BB962C8B-B14F-4D97-AF65-F5344CB8AC3E}">
        <p14:creationId xmlns:p14="http://schemas.microsoft.com/office/powerpoint/2010/main" val="4211761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3E793C-8F76-4E30-B989-65079AE05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Trzy wartości budowli - 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B8D19E-8EA9-40C8-9815-B5D401965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50829"/>
          </a:xfrm>
        </p:spPr>
        <p:txBody>
          <a:bodyPr numCol="2">
            <a:normAutofit/>
          </a:bodyPr>
          <a:lstStyle/>
          <a:p>
            <a:r>
              <a:rPr lang="pl-PL" sz="2400" dirty="0">
                <a:latin typeface="+mj-lt"/>
              </a:rPr>
              <a:t>Droga asfaltowa</a:t>
            </a:r>
          </a:p>
          <a:p>
            <a:r>
              <a:rPr lang="pl-PL" sz="2400" dirty="0">
                <a:latin typeface="+mj-lt"/>
              </a:rPr>
              <a:t>Środek trwały </a:t>
            </a:r>
            <a:r>
              <a:rPr lang="pl-PL" sz="2400" b="1" dirty="0">
                <a:latin typeface="+mj-lt"/>
              </a:rPr>
              <a:t>(opcja 1) </a:t>
            </a:r>
            <a:r>
              <a:rPr lang="pl-PL" sz="2400" dirty="0">
                <a:latin typeface="+mj-lt"/>
              </a:rPr>
              <a:t>lub budowla niebędąca środkiem trwałym </a:t>
            </a:r>
            <a:r>
              <a:rPr lang="pl-PL" sz="2400" b="1" dirty="0">
                <a:latin typeface="+mj-lt"/>
              </a:rPr>
              <a:t>(opcja 2)</a:t>
            </a:r>
          </a:p>
          <a:p>
            <a:r>
              <a:rPr lang="pl-PL" sz="2400" dirty="0">
                <a:latin typeface="+mj-lt"/>
              </a:rPr>
              <a:t>Oddana do używania 31 grudnia 1996 r.</a:t>
            </a:r>
          </a:p>
          <a:p>
            <a:r>
              <a:rPr lang="pl-PL" sz="2400" dirty="0">
                <a:latin typeface="+mj-lt"/>
              </a:rPr>
              <a:t>Wartości początkowa (pierwotna wartość rynkowa) 5 mln zł</a:t>
            </a:r>
          </a:p>
          <a:p>
            <a:r>
              <a:rPr lang="pl-PL" sz="2400" dirty="0">
                <a:latin typeface="+mj-lt"/>
              </a:rPr>
              <a:t>Ulepszenie (nakład 10.000 zł) w 2018 r.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FF52C53A-7100-4FAB-85F1-C23E4E6BBD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357239"/>
              </p:ext>
            </p:extLst>
          </p:nvPr>
        </p:nvGraphicFramePr>
        <p:xfrm>
          <a:off x="911469" y="3859730"/>
          <a:ext cx="10369062" cy="2452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54">
                  <a:extLst>
                    <a:ext uri="{9D8B030D-6E8A-4147-A177-3AD203B41FA5}">
                      <a16:colId xmlns:a16="http://schemas.microsoft.com/office/drawing/2014/main" val="3989718157"/>
                    </a:ext>
                  </a:extLst>
                </a:gridCol>
                <a:gridCol w="3456354">
                  <a:extLst>
                    <a:ext uri="{9D8B030D-6E8A-4147-A177-3AD203B41FA5}">
                      <a16:colId xmlns:a16="http://schemas.microsoft.com/office/drawing/2014/main" val="2894184639"/>
                    </a:ext>
                  </a:extLst>
                </a:gridCol>
                <a:gridCol w="3456354">
                  <a:extLst>
                    <a:ext uri="{9D8B030D-6E8A-4147-A177-3AD203B41FA5}">
                      <a16:colId xmlns:a16="http://schemas.microsoft.com/office/drawing/2014/main" val="2477315337"/>
                    </a:ext>
                  </a:extLst>
                </a:gridCol>
              </a:tblGrid>
              <a:tr h="636542">
                <a:tc gridSpan="3"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Wartość na 1 stycznia 2019 r.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753124"/>
                  </a:ext>
                </a:extLst>
              </a:tr>
              <a:tr h="907814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Wartość początkowa brutto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Wartość początkowa netto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Wartość rynkowa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741334"/>
                  </a:ext>
                </a:extLst>
              </a:tr>
              <a:tr h="907814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5.010.000 zł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60.000 zł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0 zł – 1.370.000 zł</a:t>
                      </a:r>
                    </a:p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(średnia: 685.000 zł)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4703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474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59E2BE-50BD-4A91-8349-F4D909440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Uprzywilejowanie?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Symbol zastępczy zawartości 6">
                <a:extLst>
                  <a:ext uri="{FF2B5EF4-FFF2-40B4-BE49-F238E27FC236}">
                    <a16:creationId xmlns:a16="http://schemas.microsoft.com/office/drawing/2014/main" id="{59EFF5E5-C2B3-48C5-B5BD-6660FF5CD324}"/>
                  </a:ext>
                </a:extLst>
              </p:cNvPr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587005162"/>
                  </p:ext>
                </p:extLst>
              </p:nvPr>
            </p:nvGraphicFramePr>
            <p:xfrm>
              <a:off x="838200" y="1825625"/>
              <a:ext cx="5181600" cy="435133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7" name="Symbol zastępczy zawartości 6">
                <a:extLst>
                  <a:ext uri="{FF2B5EF4-FFF2-40B4-BE49-F238E27FC236}">
                    <a16:creationId xmlns:a16="http://schemas.microsoft.com/office/drawing/2014/main" id="{59EFF5E5-C2B3-48C5-B5BD-6660FF5CD32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0" y="1825625"/>
                <a:ext cx="5181600" cy="4351338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1C2F62D2-75B6-44AC-BEAB-0937CD03D99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38697302"/>
              </p:ext>
            </p:extLst>
          </p:nvPr>
        </p:nvGraphicFramePr>
        <p:xfrm>
          <a:off x="6172202" y="1539023"/>
          <a:ext cx="5181601" cy="44932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5197">
                  <a:extLst>
                    <a:ext uri="{9D8B030D-6E8A-4147-A177-3AD203B41FA5}">
                      <a16:colId xmlns:a16="http://schemas.microsoft.com/office/drawing/2014/main" val="957020263"/>
                    </a:ext>
                  </a:extLst>
                </a:gridCol>
                <a:gridCol w="2496404">
                  <a:extLst>
                    <a:ext uri="{9D8B030D-6E8A-4147-A177-3AD203B41FA5}">
                      <a16:colId xmlns:a16="http://schemas.microsoft.com/office/drawing/2014/main" val="2117059333"/>
                    </a:ext>
                  </a:extLst>
                </a:gridCol>
              </a:tblGrid>
              <a:tr h="759952">
                <a:tc gridSpan="2">
                  <a:txBody>
                    <a:bodyPr/>
                    <a:lstStyle/>
                    <a:p>
                      <a:pPr algn="ctr"/>
                      <a:r>
                        <a:rPr lang="pl-PL" sz="2600" b="1" dirty="0"/>
                        <a:t>Wartość na dzień 1 stycznia 2019 r.</a:t>
                      </a:r>
                      <a:endParaRPr lang="pl-PL" sz="2600" b="1" dirty="0"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092148"/>
                  </a:ext>
                </a:extLst>
              </a:tr>
              <a:tr h="1178737">
                <a:tc>
                  <a:txBody>
                    <a:bodyPr/>
                    <a:lstStyle/>
                    <a:p>
                      <a:r>
                        <a:rPr lang="pl-PL" sz="2400" dirty="0"/>
                        <a:t>Wartość początkowa brutto</a:t>
                      </a:r>
                      <a:endParaRPr lang="pl-PL" sz="24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1">
                        <a:alpha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dirty="0"/>
                        <a:t>5.010.000 zł</a:t>
                      </a:r>
                      <a:endParaRPr lang="pl-PL" sz="24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1">
                        <a:alpha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643993"/>
                  </a:ext>
                </a:extLst>
              </a:tr>
              <a:tr h="1312652">
                <a:tc>
                  <a:txBody>
                    <a:bodyPr/>
                    <a:lstStyle/>
                    <a:p>
                      <a:r>
                        <a:rPr lang="pl-PL" sz="2400" dirty="0"/>
                        <a:t>Wartość początkowa netto</a:t>
                      </a:r>
                      <a:endParaRPr lang="pl-PL" sz="24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alpha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dirty="0"/>
                        <a:t>60.000 zł</a:t>
                      </a:r>
                      <a:endParaRPr lang="pl-PL" sz="24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alpha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793191"/>
                  </a:ext>
                </a:extLst>
              </a:tr>
              <a:tr h="12419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Wartość rynkowa</a:t>
                      </a:r>
                      <a:endParaRPr lang="pl-PL" sz="24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3">
                        <a:alpha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dirty="0"/>
                        <a:t>0 zł – 1.370.000 zł</a:t>
                      </a:r>
                      <a:endParaRPr lang="pl-PL" sz="24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3">
                        <a:alpha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203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19616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9865</TotalTime>
  <Words>596</Words>
  <Application>Microsoft Office PowerPoint</Application>
  <PresentationFormat>Panoramiczny</PresentationFormat>
  <Paragraphs>77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Motyw pakietu Office</vt:lpstr>
      <vt:lpstr>Podstawa opodatkowania budowli zamortyzowanych</vt:lpstr>
      <vt:lpstr>Teza wyroku</vt:lpstr>
      <vt:lpstr>Po pierwsze – wykładnia literalna</vt:lpstr>
      <vt:lpstr>Czym jest „wartość”?</vt:lpstr>
      <vt:lpstr>Wykładnia historyczna</vt:lpstr>
      <vt:lpstr>Wykładnia funkcjonalna</vt:lpstr>
      <vt:lpstr>Wykładnia funkcjonalna</vt:lpstr>
      <vt:lpstr>Trzy wartości budowli - przykład</vt:lpstr>
      <vt:lpstr>Uprzywilejowanie?</vt:lpstr>
      <vt:lpstr>Czy przepis budzi niedające się rozstrzygnąć wątpliwości?</vt:lpstr>
      <vt:lpstr>Jak powinien brzmieć przepis, aby był postrzegany jako sprawiedliwy?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Podstawa opodatkowania budowli zamortyzowanych</dc:title>
  <dc:creator>48784808269</dc:creator>
  <cp:lastModifiedBy>Wojciech Morawski (wmoraw)</cp:lastModifiedBy>
  <cp:revision>30</cp:revision>
  <dcterms:created xsi:type="dcterms:W3CDTF">2021-05-26T20:14:18Z</dcterms:created>
  <dcterms:modified xsi:type="dcterms:W3CDTF">2021-06-07T18:57:47Z</dcterms:modified>
</cp:coreProperties>
</file>