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0" r:id="rId2"/>
    <p:sldId id="493" r:id="rId3"/>
    <p:sldId id="489" r:id="rId4"/>
    <p:sldId id="500" r:id="rId5"/>
    <p:sldId id="495" r:id="rId6"/>
    <p:sldId id="503" r:id="rId7"/>
    <p:sldId id="501" r:id="rId8"/>
    <p:sldId id="502" r:id="rId9"/>
    <p:sldId id="499" r:id="rId10"/>
  </p:sldIdLst>
  <p:sldSz cx="9144000" cy="6858000" type="screen4x3"/>
  <p:notesSz cx="7315200" cy="96012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0">
          <p15:clr>
            <a:srgbClr val="A4A3A4"/>
          </p15:clr>
        </p15:guide>
        <p15:guide id="11" orient="horz" pos="2160">
          <p15:clr>
            <a:srgbClr val="A4A3A4"/>
          </p15:clr>
        </p15:guide>
        <p15:guide id="12" orient="horz" pos="3336" userDrawn="1">
          <p15:clr>
            <a:srgbClr val="A4A3A4"/>
          </p15:clr>
        </p15:guide>
        <p15:guide id="13" orient="horz" pos="960" userDrawn="1">
          <p15:clr>
            <a:srgbClr val="A4A3A4"/>
          </p15:clr>
        </p15:guide>
        <p15:guide id="14" pos="1728" userDrawn="1">
          <p15:clr>
            <a:srgbClr val="A4A3A4"/>
          </p15:clr>
        </p15:guide>
        <p15:guide id="15" pos="40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00"/>
    <a:srgbClr val="DB291C"/>
    <a:srgbClr val="FFCD00"/>
    <a:srgbClr val="ED8B00"/>
    <a:srgbClr val="FF9900"/>
    <a:srgbClr val="C00000"/>
    <a:srgbClr val="3C8A2E"/>
    <a:srgbClr val="DCDCDC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984" autoAdjust="0"/>
  </p:normalViewPr>
  <p:slideViewPr>
    <p:cSldViewPr snapToGrid="0" showGuides="1">
      <p:cViewPr varScale="1">
        <p:scale>
          <a:sx n="81" d="100"/>
          <a:sy n="81" d="100"/>
        </p:scale>
        <p:origin x="1478" y="67"/>
      </p:cViewPr>
      <p:guideLst>
        <p:guide/>
        <p:guide orient="horz" pos="2160"/>
        <p:guide orient="horz" pos="3336"/>
        <p:guide orient="horz" pos="960"/>
        <p:guide pos="1728"/>
        <p:guide pos="4008"/>
      </p:guideLst>
    </p:cSldViewPr>
  </p:slideViewPr>
  <p:outlineViewPr>
    <p:cViewPr>
      <p:scale>
        <a:sx n="33" d="100"/>
        <a:sy n="33" d="100"/>
      </p:scale>
      <p:origin x="0" y="-59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0160"/>
    </p:cViewPr>
  </p:sorterViewPr>
  <p:notesViewPr>
    <p:cSldViewPr snapToGrid="0" showGuides="1">
      <p:cViewPr varScale="1">
        <p:scale>
          <a:sx n="57" d="100"/>
          <a:sy n="57" d="100"/>
        </p:scale>
        <p:origin x="1992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427" y="1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r">
              <a:defRPr sz="1100"/>
            </a:lvl1pPr>
          </a:lstStyle>
          <a:p>
            <a:fld id="{B4AD245C-091B-44E2-BFB0-BD94217887F7}" type="datetimeFigureOut">
              <a:rPr lang="en-US" smtClean="0">
                <a:latin typeface="Arial" panose="020B0604020202020204" pitchFamily="34" charset="0"/>
              </a:rPr>
              <a:t>6/7/2021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427" y="9120173"/>
            <a:ext cx="3170138" cy="479539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r">
              <a:defRPr sz="1100"/>
            </a:lvl1pPr>
          </a:lstStyle>
          <a:p>
            <a:fld id="{9A913F39-CFF6-40F1-84D1-700840B41EAB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3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BA5BBE4-AEA3-489A-A28E-0C2FAF2506E3}" type="datetimeFigureOut">
              <a:rPr lang="en-US" smtClean="0"/>
              <a:pPr/>
              <a:t>6/7/2021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8" tIns="49238" rIns="98478" bIns="4923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8478" tIns="49238" rIns="98478" bIns="4923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F4A2C8-6C88-4E71-83EE-698B9D4FE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30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836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7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323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37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20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81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029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91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10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9392" y="727200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4557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951509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864277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688157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dark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7200"/>
            <a:ext cx="6958012" cy="4759584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8567645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3754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248670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2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6958012" cy="4716463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85174" cy="6985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6510875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1"/>
            <a:ext cx="8391525" cy="6985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087763" y="1701801"/>
            <a:ext cx="4680000" cy="4679950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342322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6397904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8109111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7264712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307946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700213"/>
            <a:ext cx="8374062" cy="46789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778938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6239" y="2051999"/>
            <a:ext cx="8391524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9" y="1665289"/>
            <a:ext cx="8391524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8" y="6121013"/>
            <a:ext cx="8391525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70294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78000" y="2051999"/>
            <a:ext cx="266216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6237" y="1665289"/>
            <a:ext cx="2671763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7" name="Chart Placeholder 3"/>
          <p:cNvSpPr>
            <a:spLocks noGrp="1"/>
          </p:cNvSpPr>
          <p:nvPr>
            <p:ph type="chart" sz="quarter" idx="19"/>
          </p:nvPr>
        </p:nvSpPr>
        <p:spPr>
          <a:xfrm>
            <a:off x="3227388" y="2051999"/>
            <a:ext cx="2671212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227388" y="1665289"/>
            <a:ext cx="2671211" cy="39211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3"/>
          <p:cNvSpPr>
            <a:spLocks noGrp="1"/>
          </p:cNvSpPr>
          <p:nvPr>
            <p:ph type="chart" sz="quarter" idx="21"/>
          </p:nvPr>
        </p:nvSpPr>
        <p:spPr>
          <a:xfrm>
            <a:off x="6094797" y="2051999"/>
            <a:ext cx="2672965" cy="4069014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6094797" y="1659145"/>
            <a:ext cx="2672966" cy="39825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508164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499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40200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979184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665288"/>
            <a:ext cx="3992086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289120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979185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7999" y="1665288"/>
            <a:ext cx="3979763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1036312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76239" y="1665288"/>
            <a:ext cx="4016374" cy="4455725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4011846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665288"/>
            <a:ext cx="4011846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91525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946623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5" y="2125013"/>
            <a:ext cx="401184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6" y="1665288"/>
            <a:ext cx="4011847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6237" y="6121013"/>
            <a:ext cx="8374064" cy="26073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4"/>
          </p:nvPr>
        </p:nvSpPr>
        <p:spPr>
          <a:xfrm>
            <a:off x="376238" y="2125013"/>
            <a:ext cx="4004297" cy="3996000"/>
          </a:xfrm>
        </p:spPr>
        <p:txBody>
          <a:bodyPr/>
          <a:lstStyle/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5"/>
          </p:nvPr>
        </p:nvSpPr>
        <p:spPr>
          <a:xfrm>
            <a:off x="376237" y="1665288"/>
            <a:ext cx="4004298" cy="42068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0285679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9" y="317499"/>
            <a:ext cx="8391524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323893" cy="4716463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4087762" y="1700213"/>
            <a:ext cx="4680000" cy="4681537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890274777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with quo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0"/>
          </p:nvPr>
        </p:nvSpPr>
        <p:spPr>
          <a:xfrm>
            <a:off x="5683411" y="1658680"/>
            <a:ext cx="3084351" cy="4723072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2400">
                <a:solidFill>
                  <a:schemeClr val="accent3"/>
                </a:solidFill>
              </a:defRPr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6"/>
          </p:nvPr>
        </p:nvSpPr>
        <p:spPr>
          <a:xfrm>
            <a:off x="376238" y="1665288"/>
            <a:ext cx="4879761" cy="4716462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9" y="651600"/>
            <a:ext cx="8391524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0198571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7623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495412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614587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733763" y="1700213"/>
            <a:ext cx="2034000" cy="1260000"/>
          </a:xfrm>
        </p:spPr>
        <p:txBody>
          <a:bodyPr lIns="0" tIns="0" rIns="0" bIns="0">
            <a:noAutofit/>
          </a:bodyPr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6237" y="3124200"/>
            <a:ext cx="2040351" cy="3257548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12472" y="3120550"/>
            <a:ext cx="2034000" cy="326119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497530" y="3124199"/>
            <a:ext cx="2034000" cy="325754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744876" y="3108508"/>
            <a:ext cx="2022887" cy="327324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buNone/>
              <a:defRPr/>
            </a:lvl3pPr>
            <a:lvl4pPr marL="176400" indent="-176400">
              <a:spcAft>
                <a:spcPts val="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0"/>
              </a:spcAft>
              <a:defRPr baseline="0"/>
            </a:lvl5pPr>
            <a:lvl6pPr marL="356400" indent="-176400">
              <a:spcAft>
                <a:spcPts val="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0"/>
              </a:spcAft>
              <a:defRPr/>
            </a:lvl7pPr>
            <a:lvl8pPr marL="356400" indent="-176400">
              <a:spcAft>
                <a:spcPts val="0"/>
              </a:spcAft>
              <a:defRPr/>
            </a:lvl8pPr>
            <a:lvl9pPr marL="356400" indent="-176400">
              <a:spcAft>
                <a:spcPts val="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76237" y="651600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3032526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bg1"/>
          </a:solidFill>
        </p:grpSpPr>
        <p:sp>
          <p:nvSpPr>
            <p:cNvPr id="11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500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0504324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376238" y="1700213"/>
            <a:ext cx="2771775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4798" y="1700213"/>
            <a:ext cx="2762965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3204806" y="1700213"/>
            <a:ext cx="2743200" cy="1971675"/>
          </a:xfrm>
        </p:spPr>
        <p:txBody>
          <a:bodyPr/>
          <a:lstStyle/>
          <a:p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9" name="Text Placeholder 18"/>
          <p:cNvSpPr>
            <a:spLocks noGrp="1"/>
          </p:cNvSpPr>
          <p:nvPr>
            <p:ph idx="1" hasCustomPrompt="1"/>
          </p:nvPr>
        </p:nvSpPr>
        <p:spPr>
          <a:xfrm>
            <a:off x="376238" y="3832225"/>
            <a:ext cx="2762962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8"/>
          <p:cNvSpPr>
            <a:spLocks noGrp="1"/>
          </p:cNvSpPr>
          <p:nvPr>
            <p:ph idx="16" hasCustomPrompt="1"/>
          </p:nvPr>
        </p:nvSpPr>
        <p:spPr>
          <a:xfrm>
            <a:off x="3200400" y="3832225"/>
            <a:ext cx="2743200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7" hasCustomPrompt="1"/>
          </p:nvPr>
        </p:nvSpPr>
        <p:spPr>
          <a:xfrm>
            <a:off x="6004798" y="3832225"/>
            <a:ext cx="2762965" cy="209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39556094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8195933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83117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23940897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lifications 2 x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1857892"/>
            <a:ext cx="4101706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4684646" y="1857892"/>
            <a:ext cx="4091001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5378"/>
            <a:ext cx="41001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84646" y="1705378"/>
            <a:ext cx="4089718" cy="530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Picture Placeholder 29"/>
          <p:cNvSpPr>
            <a:spLocks noGrp="1"/>
          </p:cNvSpPr>
          <p:nvPr>
            <p:ph type="pic" sz="quarter" idx="20" hasCustomPrompt="1"/>
          </p:nvPr>
        </p:nvSpPr>
        <p:spPr>
          <a:xfrm>
            <a:off x="7818462" y="1857892"/>
            <a:ext cx="933121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378000" y="4249682"/>
            <a:ext cx="4100118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4684645" y="4249682"/>
            <a:ext cx="4089719" cy="1695450"/>
          </a:xfrm>
        </p:spPr>
        <p:txBody>
          <a:bodyPr/>
          <a:lstStyle>
            <a:lvl1pPr>
              <a:spcAft>
                <a:spcPts val="1000"/>
              </a:spcAft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78000" y="4103518"/>
            <a:ext cx="410170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84645" y="4103518"/>
            <a:ext cx="4083537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1000"/>
              </a:spcAft>
            </a:pPr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4" name="Picture Placeholder 29"/>
          <p:cNvSpPr>
            <a:spLocks noGrp="1"/>
          </p:cNvSpPr>
          <p:nvPr>
            <p:ph type="pic" sz="quarter" idx="24" hasCustomPrompt="1"/>
          </p:nvPr>
        </p:nvSpPr>
        <p:spPr>
          <a:xfrm>
            <a:off x="3565870" y="4255706"/>
            <a:ext cx="929536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5" name="Picture Placeholder 29"/>
          <p:cNvSpPr>
            <a:spLocks noGrp="1"/>
          </p:cNvSpPr>
          <p:nvPr>
            <p:ph type="pic" sz="quarter" idx="25" hasCustomPrompt="1"/>
          </p:nvPr>
        </p:nvSpPr>
        <p:spPr>
          <a:xfrm>
            <a:off x="7818463" y="4249682"/>
            <a:ext cx="933120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981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7" name="Picture Placeholder 29"/>
          <p:cNvSpPr>
            <a:spLocks noGrp="1"/>
          </p:cNvSpPr>
          <p:nvPr>
            <p:ph type="pic" sz="quarter" idx="19" hasCustomPrompt="1"/>
          </p:nvPr>
        </p:nvSpPr>
        <p:spPr>
          <a:xfrm>
            <a:off x="3577118" y="1863916"/>
            <a:ext cx="907655" cy="5492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tabLst/>
              <a:defRPr sz="900"/>
            </a:lvl1pPr>
          </a:lstStyle>
          <a:p>
            <a:pPr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Co-brand</a:t>
            </a:r>
            <a:br>
              <a:rPr lang="en-US" sz="1200" noProof="0" dirty="0">
                <a:solidFill>
                  <a:schemeClr val="bg1"/>
                </a:solidFill>
              </a:rPr>
            </a:br>
            <a:r>
              <a:rPr lang="en-US" sz="1200" noProof="0" dirty="0">
                <a:solidFill>
                  <a:schemeClr val="bg1"/>
                </a:solidFill>
              </a:rPr>
              <a:t>Logo</a:t>
            </a:r>
          </a:p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97561385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3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851441"/>
            <a:ext cx="265543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5999" y="1851441"/>
            <a:ext cx="2678365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3586747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2627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6209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441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0" indent="0">
              <a:spcAft>
                <a:spcPts val="1000"/>
              </a:spcAft>
              <a:buNone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2430734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olumn icon 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7" y="317500"/>
            <a:ext cx="8391526" cy="3701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78000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6825564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2527188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4676376" y="2556000"/>
            <a:ext cx="1944000" cy="33948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spcAft>
                <a:spcPts val="1000"/>
              </a:spcAft>
              <a:defRPr>
                <a:solidFill>
                  <a:schemeClr val="bg1"/>
                </a:solidFill>
              </a:defRPr>
            </a:lvl2pPr>
            <a:lvl3pPr marL="0" indent="0">
              <a:spcAft>
                <a:spcPts val="1000"/>
              </a:spcAft>
              <a:buNone/>
              <a:defRPr>
                <a:solidFill>
                  <a:schemeClr val="bg1"/>
                </a:solidFill>
              </a:defRPr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4pPr>
            <a:lvl5pPr marL="356400" indent="-176400">
              <a:spcAft>
                <a:spcPts val="1000"/>
              </a:spcAft>
              <a:defRPr baseline="0">
                <a:solidFill>
                  <a:schemeClr val="bg1"/>
                </a:solidFill>
              </a:defRPr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>
                <a:solidFill>
                  <a:schemeClr val="bg1"/>
                </a:solidFill>
              </a:defRPr>
            </a:lvl6pPr>
            <a:lvl7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7pPr>
            <a:lvl8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8pPr>
            <a:lvl9pPr marL="356400" indent="-176400">
              <a:spcAft>
                <a:spcPts val="1000"/>
              </a:spcAft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87694"/>
            <a:ext cx="8391526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70876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1 column text with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idx="1"/>
          </p:nvPr>
        </p:nvSpPr>
        <p:spPr>
          <a:xfrm>
            <a:off x="376237" y="1665288"/>
            <a:ext cx="4195763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67089491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4227870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377991" y="378000"/>
            <a:ext cx="1620000" cy="307976"/>
            <a:chOff x="398463" y="404813"/>
            <a:chExt cx="1627187" cy="307976"/>
          </a:xfrm>
          <a:solidFill>
            <a:schemeClr val="tx1"/>
          </a:solidFill>
        </p:grpSpPr>
        <p:sp>
          <p:nvSpPr>
            <p:cNvPr id="8" name="Oval 5"/>
            <p:cNvSpPr>
              <a:spLocks noChangeArrowheads="1"/>
            </p:cNvSpPr>
            <p:nvPr userDrawn="1"/>
          </p:nvSpPr>
          <p:spPr bwMode="auto">
            <a:xfrm>
              <a:off x="1938338" y="625476"/>
              <a:ext cx="87312" cy="873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 userDrawn="1"/>
          </p:nvSpPr>
          <p:spPr bwMode="auto">
            <a:xfrm>
              <a:off x="398463" y="406401"/>
              <a:ext cx="247650" cy="301625"/>
            </a:xfrm>
            <a:custGeom>
              <a:avLst/>
              <a:gdLst>
                <a:gd name="T0" fmla="*/ 287 w 287"/>
                <a:gd name="T1" fmla="*/ 166 h 347"/>
                <a:gd name="T2" fmla="*/ 240 w 287"/>
                <a:gd name="T3" fmla="*/ 300 h 347"/>
                <a:gd name="T4" fmla="*/ 109 w 287"/>
                <a:gd name="T5" fmla="*/ 347 h 347"/>
                <a:gd name="T6" fmla="*/ 0 w 287"/>
                <a:gd name="T7" fmla="*/ 347 h 347"/>
                <a:gd name="T8" fmla="*/ 0 w 287"/>
                <a:gd name="T9" fmla="*/ 0 h 347"/>
                <a:gd name="T10" fmla="*/ 117 w 287"/>
                <a:gd name="T11" fmla="*/ 0 h 347"/>
                <a:gd name="T12" fmla="*/ 243 w 287"/>
                <a:gd name="T13" fmla="*/ 43 h 347"/>
                <a:gd name="T14" fmla="*/ 287 w 287"/>
                <a:gd name="T15" fmla="*/ 166 h 347"/>
                <a:gd name="T16" fmla="*/ 192 w 287"/>
                <a:gd name="T17" fmla="*/ 170 h 347"/>
                <a:gd name="T18" fmla="*/ 174 w 287"/>
                <a:gd name="T19" fmla="*/ 99 h 347"/>
                <a:gd name="T20" fmla="*/ 118 w 287"/>
                <a:gd name="T21" fmla="*/ 76 h 347"/>
                <a:gd name="T22" fmla="*/ 91 w 287"/>
                <a:gd name="T23" fmla="*/ 76 h 347"/>
                <a:gd name="T24" fmla="*/ 91 w 287"/>
                <a:gd name="T25" fmla="*/ 270 h 347"/>
                <a:gd name="T26" fmla="*/ 111 w 287"/>
                <a:gd name="T27" fmla="*/ 270 h 347"/>
                <a:gd name="T28" fmla="*/ 173 w 287"/>
                <a:gd name="T29" fmla="*/ 245 h 347"/>
                <a:gd name="T30" fmla="*/ 192 w 287"/>
                <a:gd name="T31" fmla="*/ 17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347">
                  <a:moveTo>
                    <a:pt x="287" y="166"/>
                  </a:moveTo>
                  <a:cubicBezTo>
                    <a:pt x="287" y="224"/>
                    <a:pt x="271" y="269"/>
                    <a:pt x="240" y="300"/>
                  </a:cubicBezTo>
                  <a:cubicBezTo>
                    <a:pt x="209" y="331"/>
                    <a:pt x="165" y="347"/>
                    <a:pt x="109" y="347"/>
                  </a:cubicBezTo>
                  <a:cubicBezTo>
                    <a:pt x="0" y="347"/>
                    <a:pt x="0" y="347"/>
                    <a:pt x="0" y="34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71" y="0"/>
                    <a:pt x="213" y="15"/>
                    <a:pt x="243" y="43"/>
                  </a:cubicBezTo>
                  <a:cubicBezTo>
                    <a:pt x="272" y="72"/>
                    <a:pt x="287" y="113"/>
                    <a:pt x="287" y="166"/>
                  </a:cubicBezTo>
                  <a:moveTo>
                    <a:pt x="192" y="170"/>
                  </a:moveTo>
                  <a:cubicBezTo>
                    <a:pt x="192" y="138"/>
                    <a:pt x="186" y="114"/>
                    <a:pt x="174" y="99"/>
                  </a:cubicBezTo>
                  <a:cubicBezTo>
                    <a:pt x="161" y="84"/>
                    <a:pt x="143" y="76"/>
                    <a:pt x="118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1" y="270"/>
                    <a:pt x="91" y="270"/>
                    <a:pt x="91" y="270"/>
                  </a:cubicBezTo>
                  <a:cubicBezTo>
                    <a:pt x="111" y="270"/>
                    <a:pt x="111" y="270"/>
                    <a:pt x="111" y="270"/>
                  </a:cubicBezTo>
                  <a:cubicBezTo>
                    <a:pt x="139" y="270"/>
                    <a:pt x="160" y="262"/>
                    <a:pt x="173" y="245"/>
                  </a:cubicBezTo>
                  <a:cubicBezTo>
                    <a:pt x="186" y="229"/>
                    <a:pt x="192" y="204"/>
                    <a:pt x="192" y="17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906463" y="404813"/>
              <a:ext cx="74612" cy="3032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1011238" y="479426"/>
              <a:ext cx="215900" cy="231775"/>
            </a:xfrm>
            <a:custGeom>
              <a:avLst/>
              <a:gdLst>
                <a:gd name="T0" fmla="*/ 252 w 252"/>
                <a:gd name="T1" fmla="*/ 133 h 267"/>
                <a:gd name="T2" fmla="*/ 218 w 252"/>
                <a:gd name="T3" fmla="*/ 232 h 267"/>
                <a:gd name="T4" fmla="*/ 125 w 252"/>
                <a:gd name="T5" fmla="*/ 267 h 267"/>
                <a:gd name="T6" fmla="*/ 34 w 252"/>
                <a:gd name="T7" fmla="*/ 231 h 267"/>
                <a:gd name="T8" fmla="*/ 0 w 252"/>
                <a:gd name="T9" fmla="*/ 133 h 267"/>
                <a:gd name="T10" fmla="*/ 33 w 252"/>
                <a:gd name="T11" fmla="*/ 35 h 267"/>
                <a:gd name="T12" fmla="*/ 127 w 252"/>
                <a:gd name="T13" fmla="*/ 0 h 267"/>
                <a:gd name="T14" fmla="*/ 192 w 252"/>
                <a:gd name="T15" fmla="*/ 16 h 267"/>
                <a:gd name="T16" fmla="*/ 236 w 252"/>
                <a:gd name="T17" fmla="*/ 63 h 267"/>
                <a:gd name="T18" fmla="*/ 252 w 252"/>
                <a:gd name="T19" fmla="*/ 133 h 267"/>
                <a:gd name="T20" fmla="*/ 88 w 252"/>
                <a:gd name="T21" fmla="*/ 133 h 267"/>
                <a:gd name="T22" fmla="*/ 97 w 252"/>
                <a:gd name="T23" fmla="*/ 184 h 267"/>
                <a:gd name="T24" fmla="*/ 126 w 252"/>
                <a:gd name="T25" fmla="*/ 201 h 267"/>
                <a:gd name="T26" fmla="*/ 155 w 252"/>
                <a:gd name="T27" fmla="*/ 184 h 267"/>
                <a:gd name="T28" fmla="*/ 163 w 252"/>
                <a:gd name="T29" fmla="*/ 133 h 267"/>
                <a:gd name="T30" fmla="*/ 155 w 252"/>
                <a:gd name="T31" fmla="*/ 83 h 267"/>
                <a:gd name="T32" fmla="*/ 126 w 252"/>
                <a:gd name="T33" fmla="*/ 66 h 267"/>
                <a:gd name="T34" fmla="*/ 97 w 252"/>
                <a:gd name="T35" fmla="*/ 83 h 267"/>
                <a:gd name="T36" fmla="*/ 88 w 252"/>
                <a:gd name="T37" fmla="*/ 133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2" h="267">
                  <a:moveTo>
                    <a:pt x="252" y="133"/>
                  </a:moveTo>
                  <a:cubicBezTo>
                    <a:pt x="252" y="175"/>
                    <a:pt x="241" y="208"/>
                    <a:pt x="218" y="232"/>
                  </a:cubicBezTo>
                  <a:cubicBezTo>
                    <a:pt x="196" y="256"/>
                    <a:pt x="165" y="267"/>
                    <a:pt x="125" y="267"/>
                  </a:cubicBezTo>
                  <a:cubicBezTo>
                    <a:pt x="87" y="267"/>
                    <a:pt x="56" y="255"/>
                    <a:pt x="34" y="231"/>
                  </a:cubicBezTo>
                  <a:cubicBezTo>
                    <a:pt x="11" y="207"/>
                    <a:pt x="0" y="174"/>
                    <a:pt x="0" y="133"/>
                  </a:cubicBezTo>
                  <a:cubicBezTo>
                    <a:pt x="0" y="91"/>
                    <a:pt x="11" y="58"/>
                    <a:pt x="33" y="35"/>
                  </a:cubicBezTo>
                  <a:cubicBezTo>
                    <a:pt x="55" y="12"/>
                    <a:pt x="86" y="0"/>
                    <a:pt x="127" y="0"/>
                  </a:cubicBezTo>
                  <a:cubicBezTo>
                    <a:pt x="151" y="0"/>
                    <a:pt x="173" y="5"/>
                    <a:pt x="192" y="16"/>
                  </a:cubicBezTo>
                  <a:cubicBezTo>
                    <a:pt x="211" y="27"/>
                    <a:pt x="226" y="42"/>
                    <a:pt x="236" y="63"/>
                  </a:cubicBezTo>
                  <a:cubicBezTo>
                    <a:pt x="247" y="83"/>
                    <a:pt x="252" y="106"/>
                    <a:pt x="252" y="133"/>
                  </a:cubicBezTo>
                  <a:moveTo>
                    <a:pt x="88" y="133"/>
                  </a:moveTo>
                  <a:cubicBezTo>
                    <a:pt x="88" y="155"/>
                    <a:pt x="91" y="172"/>
                    <a:pt x="97" y="184"/>
                  </a:cubicBezTo>
                  <a:cubicBezTo>
                    <a:pt x="103" y="195"/>
                    <a:pt x="112" y="201"/>
                    <a:pt x="126" y="201"/>
                  </a:cubicBezTo>
                  <a:cubicBezTo>
                    <a:pt x="140" y="201"/>
                    <a:pt x="149" y="195"/>
                    <a:pt x="155" y="184"/>
                  </a:cubicBezTo>
                  <a:cubicBezTo>
                    <a:pt x="160" y="172"/>
                    <a:pt x="163" y="155"/>
                    <a:pt x="163" y="133"/>
                  </a:cubicBezTo>
                  <a:cubicBezTo>
                    <a:pt x="163" y="111"/>
                    <a:pt x="160" y="94"/>
                    <a:pt x="155" y="83"/>
                  </a:cubicBezTo>
                  <a:cubicBezTo>
                    <a:pt x="149" y="72"/>
                    <a:pt x="139" y="66"/>
                    <a:pt x="126" y="66"/>
                  </a:cubicBezTo>
                  <a:cubicBezTo>
                    <a:pt x="112" y="66"/>
                    <a:pt x="103" y="72"/>
                    <a:pt x="97" y="83"/>
                  </a:cubicBezTo>
                  <a:cubicBezTo>
                    <a:pt x="91" y="94"/>
                    <a:pt x="88" y="111"/>
                    <a:pt x="88" y="13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 userDrawn="1"/>
          </p:nvSpPr>
          <p:spPr bwMode="auto">
            <a:xfrm>
              <a:off x="1257300" y="482601"/>
              <a:ext cx="74612" cy="2254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 userDrawn="1"/>
          </p:nvSpPr>
          <p:spPr bwMode="auto">
            <a:xfrm>
              <a:off x="1257300" y="404813"/>
              <a:ext cx="74612" cy="50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1362075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0 w 184"/>
                <a:gd name="T7" fmla="*/ 341 h 344"/>
                <a:gd name="T8" fmla="*/ 113 w 184"/>
                <a:gd name="T9" fmla="*/ 344 h 344"/>
                <a:gd name="T10" fmla="*/ 50 w 184"/>
                <a:gd name="T11" fmla="*/ 322 h 344"/>
                <a:gd name="T12" fmla="*/ 30 w 184"/>
                <a:gd name="T13" fmla="*/ 255 h 344"/>
                <a:gd name="T14" fmla="*/ 30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0 w 184"/>
                <a:gd name="T21" fmla="*/ 81 h 344"/>
                <a:gd name="T22" fmla="*/ 30 w 184"/>
                <a:gd name="T23" fmla="*/ 16 h 344"/>
                <a:gd name="T24" fmla="*/ 118 w 184"/>
                <a:gd name="T25" fmla="*/ 0 h 344"/>
                <a:gd name="T26" fmla="*/ 118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8 w 184"/>
                <a:gd name="T33" fmla="*/ 148 h 344"/>
                <a:gd name="T34" fmla="*/ 118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3" y="274"/>
                    <a:pt x="167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2" y="335"/>
                    <a:pt x="161" y="339"/>
                    <a:pt x="150" y="341"/>
                  </a:cubicBezTo>
                  <a:cubicBezTo>
                    <a:pt x="140" y="343"/>
                    <a:pt x="127" y="344"/>
                    <a:pt x="113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0" y="285"/>
                    <a:pt x="30" y="255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18" y="81"/>
                    <a:pt x="118" y="81"/>
                    <a:pt x="118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8" y="148"/>
                    <a:pt x="118" y="148"/>
                    <a:pt x="118" y="148"/>
                  </a:cubicBezTo>
                  <a:cubicBezTo>
                    <a:pt x="118" y="249"/>
                    <a:pt x="118" y="249"/>
                    <a:pt x="118" y="249"/>
                  </a:cubicBezTo>
                  <a:cubicBezTo>
                    <a:pt x="118" y="266"/>
                    <a:pt x="126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1535113" y="411163"/>
              <a:ext cx="158750" cy="300038"/>
            </a:xfrm>
            <a:custGeom>
              <a:avLst/>
              <a:gdLst>
                <a:gd name="T0" fmla="*/ 142 w 184"/>
                <a:gd name="T1" fmla="*/ 274 h 344"/>
                <a:gd name="T2" fmla="*/ 184 w 184"/>
                <a:gd name="T3" fmla="*/ 265 h 344"/>
                <a:gd name="T4" fmla="*/ 184 w 184"/>
                <a:gd name="T5" fmla="*/ 330 h 344"/>
                <a:gd name="T6" fmla="*/ 151 w 184"/>
                <a:gd name="T7" fmla="*/ 341 h 344"/>
                <a:gd name="T8" fmla="*/ 114 w 184"/>
                <a:gd name="T9" fmla="*/ 344 h 344"/>
                <a:gd name="T10" fmla="*/ 50 w 184"/>
                <a:gd name="T11" fmla="*/ 322 h 344"/>
                <a:gd name="T12" fmla="*/ 31 w 184"/>
                <a:gd name="T13" fmla="*/ 255 h 344"/>
                <a:gd name="T14" fmla="*/ 31 w 184"/>
                <a:gd name="T15" fmla="*/ 148 h 344"/>
                <a:gd name="T16" fmla="*/ 0 w 184"/>
                <a:gd name="T17" fmla="*/ 148 h 344"/>
                <a:gd name="T18" fmla="*/ 0 w 184"/>
                <a:gd name="T19" fmla="*/ 81 h 344"/>
                <a:gd name="T20" fmla="*/ 31 w 184"/>
                <a:gd name="T21" fmla="*/ 81 h 344"/>
                <a:gd name="T22" fmla="*/ 31 w 184"/>
                <a:gd name="T23" fmla="*/ 15 h 344"/>
                <a:gd name="T24" fmla="*/ 119 w 184"/>
                <a:gd name="T25" fmla="*/ 0 h 344"/>
                <a:gd name="T26" fmla="*/ 119 w 184"/>
                <a:gd name="T27" fmla="*/ 81 h 344"/>
                <a:gd name="T28" fmla="*/ 174 w 184"/>
                <a:gd name="T29" fmla="*/ 81 h 344"/>
                <a:gd name="T30" fmla="*/ 174 w 184"/>
                <a:gd name="T31" fmla="*/ 148 h 344"/>
                <a:gd name="T32" fmla="*/ 119 w 184"/>
                <a:gd name="T33" fmla="*/ 148 h 344"/>
                <a:gd name="T34" fmla="*/ 119 w 184"/>
                <a:gd name="T35" fmla="*/ 249 h 344"/>
                <a:gd name="T36" fmla="*/ 142 w 184"/>
                <a:gd name="T37" fmla="*/ 274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4" h="344">
                  <a:moveTo>
                    <a:pt x="142" y="274"/>
                  </a:moveTo>
                  <a:cubicBezTo>
                    <a:pt x="154" y="274"/>
                    <a:pt x="168" y="271"/>
                    <a:pt x="184" y="265"/>
                  </a:cubicBezTo>
                  <a:cubicBezTo>
                    <a:pt x="184" y="330"/>
                    <a:pt x="184" y="330"/>
                    <a:pt x="184" y="330"/>
                  </a:cubicBezTo>
                  <a:cubicBezTo>
                    <a:pt x="173" y="335"/>
                    <a:pt x="161" y="339"/>
                    <a:pt x="151" y="341"/>
                  </a:cubicBezTo>
                  <a:cubicBezTo>
                    <a:pt x="140" y="343"/>
                    <a:pt x="128" y="344"/>
                    <a:pt x="114" y="344"/>
                  </a:cubicBezTo>
                  <a:cubicBezTo>
                    <a:pt x="84" y="344"/>
                    <a:pt x="63" y="337"/>
                    <a:pt x="50" y="322"/>
                  </a:cubicBezTo>
                  <a:cubicBezTo>
                    <a:pt x="37" y="308"/>
                    <a:pt x="31" y="285"/>
                    <a:pt x="31" y="255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31" y="81"/>
                    <a:pt x="31" y="81"/>
                    <a:pt x="31" y="8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19" y="81"/>
                    <a:pt x="119" y="81"/>
                    <a:pt x="119" y="81"/>
                  </a:cubicBezTo>
                  <a:cubicBezTo>
                    <a:pt x="174" y="81"/>
                    <a:pt x="174" y="81"/>
                    <a:pt x="174" y="81"/>
                  </a:cubicBezTo>
                  <a:cubicBezTo>
                    <a:pt x="174" y="148"/>
                    <a:pt x="174" y="148"/>
                    <a:pt x="174" y="148"/>
                  </a:cubicBezTo>
                  <a:cubicBezTo>
                    <a:pt x="119" y="148"/>
                    <a:pt x="119" y="148"/>
                    <a:pt x="119" y="148"/>
                  </a:cubicBezTo>
                  <a:cubicBezTo>
                    <a:pt x="119" y="249"/>
                    <a:pt x="119" y="249"/>
                    <a:pt x="119" y="249"/>
                  </a:cubicBezTo>
                  <a:cubicBezTo>
                    <a:pt x="119" y="266"/>
                    <a:pt x="127" y="274"/>
                    <a:pt x="142" y="27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3"/>
            <p:cNvSpPr>
              <a:spLocks noEditPoints="1"/>
            </p:cNvSpPr>
            <p:nvPr userDrawn="1"/>
          </p:nvSpPr>
          <p:spPr bwMode="auto">
            <a:xfrm>
              <a:off x="1709738" y="479426"/>
              <a:ext cx="211137" cy="231775"/>
            </a:xfrm>
            <a:custGeom>
              <a:avLst/>
              <a:gdLst>
                <a:gd name="T0" fmla="*/ 213 w 244"/>
                <a:gd name="T1" fmla="*/ 30 h 267"/>
                <a:gd name="T2" fmla="*/ 125 w 244"/>
                <a:gd name="T3" fmla="*/ 0 h 267"/>
                <a:gd name="T4" fmla="*/ 33 w 244"/>
                <a:gd name="T5" fmla="*/ 35 h 267"/>
                <a:gd name="T6" fmla="*/ 0 w 244"/>
                <a:gd name="T7" fmla="*/ 135 h 267"/>
                <a:gd name="T8" fmla="*/ 35 w 244"/>
                <a:gd name="T9" fmla="*/ 233 h 267"/>
                <a:gd name="T10" fmla="*/ 133 w 244"/>
                <a:gd name="T11" fmla="*/ 267 h 267"/>
                <a:gd name="T12" fmla="*/ 185 w 244"/>
                <a:gd name="T13" fmla="*/ 263 h 267"/>
                <a:gd name="T14" fmla="*/ 227 w 244"/>
                <a:gd name="T15" fmla="*/ 249 h 267"/>
                <a:gd name="T16" fmla="*/ 214 w 244"/>
                <a:gd name="T17" fmla="*/ 190 h 267"/>
                <a:gd name="T18" fmla="*/ 186 w 244"/>
                <a:gd name="T19" fmla="*/ 200 h 267"/>
                <a:gd name="T20" fmla="*/ 144 w 244"/>
                <a:gd name="T21" fmla="*/ 204 h 267"/>
                <a:gd name="T22" fmla="*/ 104 w 244"/>
                <a:gd name="T23" fmla="*/ 192 h 267"/>
                <a:gd name="T24" fmla="*/ 88 w 244"/>
                <a:gd name="T25" fmla="*/ 158 h 267"/>
                <a:gd name="T26" fmla="*/ 244 w 244"/>
                <a:gd name="T27" fmla="*/ 158 h 267"/>
                <a:gd name="T28" fmla="*/ 244 w 244"/>
                <a:gd name="T29" fmla="*/ 118 h 267"/>
                <a:gd name="T30" fmla="*/ 213 w 244"/>
                <a:gd name="T31" fmla="*/ 30 h 267"/>
                <a:gd name="T32" fmla="*/ 90 w 244"/>
                <a:gd name="T33" fmla="*/ 102 h 267"/>
                <a:gd name="T34" fmla="*/ 102 w 244"/>
                <a:gd name="T35" fmla="*/ 70 h 267"/>
                <a:gd name="T36" fmla="*/ 128 w 244"/>
                <a:gd name="T37" fmla="*/ 61 h 267"/>
                <a:gd name="T38" fmla="*/ 155 w 244"/>
                <a:gd name="T39" fmla="*/ 72 h 267"/>
                <a:gd name="T40" fmla="*/ 165 w 244"/>
                <a:gd name="T41" fmla="*/ 102 h 267"/>
                <a:gd name="T42" fmla="*/ 90 w 244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4" h="267">
                  <a:moveTo>
                    <a:pt x="213" y="30"/>
                  </a:moveTo>
                  <a:cubicBezTo>
                    <a:pt x="192" y="10"/>
                    <a:pt x="163" y="0"/>
                    <a:pt x="125" y="0"/>
                  </a:cubicBezTo>
                  <a:cubicBezTo>
                    <a:pt x="85" y="0"/>
                    <a:pt x="54" y="12"/>
                    <a:pt x="33" y="35"/>
                  </a:cubicBezTo>
                  <a:cubicBezTo>
                    <a:pt x="11" y="58"/>
                    <a:pt x="0" y="92"/>
                    <a:pt x="0" y="135"/>
                  </a:cubicBezTo>
                  <a:cubicBezTo>
                    <a:pt x="0" y="178"/>
                    <a:pt x="12" y="210"/>
                    <a:pt x="35" y="233"/>
                  </a:cubicBezTo>
                  <a:cubicBezTo>
                    <a:pt x="59" y="256"/>
                    <a:pt x="91" y="267"/>
                    <a:pt x="133" y="267"/>
                  </a:cubicBezTo>
                  <a:cubicBezTo>
                    <a:pt x="153" y="267"/>
                    <a:pt x="171" y="266"/>
                    <a:pt x="185" y="263"/>
                  </a:cubicBezTo>
                  <a:cubicBezTo>
                    <a:pt x="200" y="261"/>
                    <a:pt x="214" y="256"/>
                    <a:pt x="227" y="249"/>
                  </a:cubicBezTo>
                  <a:cubicBezTo>
                    <a:pt x="214" y="190"/>
                    <a:pt x="214" y="190"/>
                    <a:pt x="214" y="190"/>
                  </a:cubicBezTo>
                  <a:cubicBezTo>
                    <a:pt x="204" y="194"/>
                    <a:pt x="195" y="197"/>
                    <a:pt x="186" y="200"/>
                  </a:cubicBezTo>
                  <a:cubicBezTo>
                    <a:pt x="173" y="202"/>
                    <a:pt x="159" y="204"/>
                    <a:pt x="144" y="204"/>
                  </a:cubicBezTo>
                  <a:cubicBezTo>
                    <a:pt x="127" y="204"/>
                    <a:pt x="114" y="200"/>
                    <a:pt x="104" y="192"/>
                  </a:cubicBezTo>
                  <a:cubicBezTo>
                    <a:pt x="94" y="183"/>
                    <a:pt x="89" y="172"/>
                    <a:pt x="88" y="158"/>
                  </a:cubicBezTo>
                  <a:cubicBezTo>
                    <a:pt x="244" y="158"/>
                    <a:pt x="244" y="158"/>
                    <a:pt x="244" y="158"/>
                  </a:cubicBezTo>
                  <a:cubicBezTo>
                    <a:pt x="244" y="118"/>
                    <a:pt x="244" y="118"/>
                    <a:pt x="244" y="118"/>
                  </a:cubicBezTo>
                  <a:cubicBezTo>
                    <a:pt x="244" y="80"/>
                    <a:pt x="234" y="51"/>
                    <a:pt x="213" y="30"/>
                  </a:cubicBezTo>
                  <a:moveTo>
                    <a:pt x="90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9" y="64"/>
                    <a:pt x="118" y="61"/>
                    <a:pt x="128" y="61"/>
                  </a:cubicBezTo>
                  <a:cubicBezTo>
                    <a:pt x="139" y="61"/>
                    <a:pt x="148" y="64"/>
                    <a:pt x="155" y="72"/>
                  </a:cubicBezTo>
                  <a:cubicBezTo>
                    <a:pt x="161" y="79"/>
                    <a:pt x="165" y="89"/>
                    <a:pt x="165" y="102"/>
                  </a:cubicBezTo>
                  <a:lnTo>
                    <a:pt x="90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  <p:sp>
          <p:nvSpPr>
            <p:cNvPr id="18" name="Freeform 14"/>
            <p:cNvSpPr>
              <a:spLocks noEditPoints="1"/>
            </p:cNvSpPr>
            <p:nvPr userDrawn="1"/>
          </p:nvSpPr>
          <p:spPr bwMode="auto">
            <a:xfrm>
              <a:off x="668338" y="479426"/>
              <a:ext cx="209550" cy="231775"/>
            </a:xfrm>
            <a:custGeom>
              <a:avLst/>
              <a:gdLst>
                <a:gd name="T0" fmla="*/ 212 w 243"/>
                <a:gd name="T1" fmla="*/ 30 h 267"/>
                <a:gd name="T2" fmla="*/ 124 w 243"/>
                <a:gd name="T3" fmla="*/ 0 h 267"/>
                <a:gd name="T4" fmla="*/ 32 w 243"/>
                <a:gd name="T5" fmla="*/ 35 h 267"/>
                <a:gd name="T6" fmla="*/ 0 w 243"/>
                <a:gd name="T7" fmla="*/ 135 h 267"/>
                <a:gd name="T8" fmla="*/ 35 w 243"/>
                <a:gd name="T9" fmla="*/ 233 h 267"/>
                <a:gd name="T10" fmla="*/ 132 w 243"/>
                <a:gd name="T11" fmla="*/ 267 h 267"/>
                <a:gd name="T12" fmla="*/ 184 w 243"/>
                <a:gd name="T13" fmla="*/ 263 h 267"/>
                <a:gd name="T14" fmla="*/ 227 w 243"/>
                <a:gd name="T15" fmla="*/ 249 h 267"/>
                <a:gd name="T16" fmla="*/ 213 w 243"/>
                <a:gd name="T17" fmla="*/ 190 h 267"/>
                <a:gd name="T18" fmla="*/ 185 w 243"/>
                <a:gd name="T19" fmla="*/ 200 h 267"/>
                <a:gd name="T20" fmla="*/ 143 w 243"/>
                <a:gd name="T21" fmla="*/ 204 h 267"/>
                <a:gd name="T22" fmla="*/ 103 w 243"/>
                <a:gd name="T23" fmla="*/ 192 h 267"/>
                <a:gd name="T24" fmla="*/ 88 w 243"/>
                <a:gd name="T25" fmla="*/ 158 h 267"/>
                <a:gd name="T26" fmla="*/ 243 w 243"/>
                <a:gd name="T27" fmla="*/ 158 h 267"/>
                <a:gd name="T28" fmla="*/ 243 w 243"/>
                <a:gd name="T29" fmla="*/ 118 h 267"/>
                <a:gd name="T30" fmla="*/ 212 w 243"/>
                <a:gd name="T31" fmla="*/ 30 h 267"/>
                <a:gd name="T32" fmla="*/ 89 w 243"/>
                <a:gd name="T33" fmla="*/ 102 h 267"/>
                <a:gd name="T34" fmla="*/ 102 w 243"/>
                <a:gd name="T35" fmla="*/ 70 h 267"/>
                <a:gd name="T36" fmla="*/ 127 w 243"/>
                <a:gd name="T37" fmla="*/ 61 h 267"/>
                <a:gd name="T38" fmla="*/ 154 w 243"/>
                <a:gd name="T39" fmla="*/ 72 h 267"/>
                <a:gd name="T40" fmla="*/ 164 w 243"/>
                <a:gd name="T41" fmla="*/ 102 h 267"/>
                <a:gd name="T42" fmla="*/ 89 w 243"/>
                <a:gd name="T43" fmla="*/ 102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43" h="267">
                  <a:moveTo>
                    <a:pt x="212" y="30"/>
                  </a:moveTo>
                  <a:cubicBezTo>
                    <a:pt x="191" y="10"/>
                    <a:pt x="162" y="0"/>
                    <a:pt x="124" y="0"/>
                  </a:cubicBezTo>
                  <a:cubicBezTo>
                    <a:pt x="84" y="0"/>
                    <a:pt x="53" y="12"/>
                    <a:pt x="32" y="35"/>
                  </a:cubicBezTo>
                  <a:cubicBezTo>
                    <a:pt x="10" y="58"/>
                    <a:pt x="0" y="92"/>
                    <a:pt x="0" y="135"/>
                  </a:cubicBezTo>
                  <a:cubicBezTo>
                    <a:pt x="0" y="178"/>
                    <a:pt x="11" y="210"/>
                    <a:pt x="35" y="233"/>
                  </a:cubicBezTo>
                  <a:cubicBezTo>
                    <a:pt x="58" y="256"/>
                    <a:pt x="90" y="267"/>
                    <a:pt x="132" y="267"/>
                  </a:cubicBezTo>
                  <a:cubicBezTo>
                    <a:pt x="153" y="267"/>
                    <a:pt x="170" y="266"/>
                    <a:pt x="184" y="263"/>
                  </a:cubicBezTo>
                  <a:cubicBezTo>
                    <a:pt x="199" y="261"/>
                    <a:pt x="213" y="256"/>
                    <a:pt x="227" y="249"/>
                  </a:cubicBezTo>
                  <a:cubicBezTo>
                    <a:pt x="213" y="190"/>
                    <a:pt x="213" y="190"/>
                    <a:pt x="213" y="190"/>
                  </a:cubicBezTo>
                  <a:cubicBezTo>
                    <a:pt x="203" y="194"/>
                    <a:pt x="194" y="197"/>
                    <a:pt x="185" y="200"/>
                  </a:cubicBezTo>
                  <a:cubicBezTo>
                    <a:pt x="172" y="202"/>
                    <a:pt x="158" y="204"/>
                    <a:pt x="143" y="204"/>
                  </a:cubicBezTo>
                  <a:cubicBezTo>
                    <a:pt x="126" y="204"/>
                    <a:pt x="113" y="200"/>
                    <a:pt x="103" y="192"/>
                  </a:cubicBezTo>
                  <a:cubicBezTo>
                    <a:pt x="93" y="183"/>
                    <a:pt x="88" y="172"/>
                    <a:pt x="88" y="158"/>
                  </a:cubicBezTo>
                  <a:cubicBezTo>
                    <a:pt x="243" y="158"/>
                    <a:pt x="243" y="158"/>
                    <a:pt x="243" y="158"/>
                  </a:cubicBezTo>
                  <a:cubicBezTo>
                    <a:pt x="243" y="118"/>
                    <a:pt x="243" y="118"/>
                    <a:pt x="243" y="118"/>
                  </a:cubicBezTo>
                  <a:cubicBezTo>
                    <a:pt x="243" y="80"/>
                    <a:pt x="233" y="51"/>
                    <a:pt x="212" y="30"/>
                  </a:cubicBezTo>
                  <a:moveTo>
                    <a:pt x="89" y="102"/>
                  </a:moveTo>
                  <a:cubicBezTo>
                    <a:pt x="91" y="87"/>
                    <a:pt x="95" y="77"/>
                    <a:pt x="102" y="70"/>
                  </a:cubicBezTo>
                  <a:cubicBezTo>
                    <a:pt x="108" y="64"/>
                    <a:pt x="117" y="61"/>
                    <a:pt x="127" y="61"/>
                  </a:cubicBezTo>
                  <a:cubicBezTo>
                    <a:pt x="138" y="61"/>
                    <a:pt x="147" y="64"/>
                    <a:pt x="154" y="72"/>
                  </a:cubicBezTo>
                  <a:cubicBezTo>
                    <a:pt x="160" y="79"/>
                    <a:pt x="164" y="89"/>
                    <a:pt x="164" y="102"/>
                  </a:cubicBezTo>
                  <a:lnTo>
                    <a:pt x="89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816280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2393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pl-PL" sz="650" noProof="0" dirty="0" err="1">
                <a:solidFill>
                  <a:schemeClr val="bg1"/>
                </a:solidFill>
              </a:rPr>
              <a:t>Webcast</a:t>
            </a:r>
            <a:r>
              <a:rPr lang="pl-PL" sz="650" noProof="0" dirty="0">
                <a:solidFill>
                  <a:schemeClr val="bg1"/>
                </a:solidFill>
              </a:rPr>
              <a:t>:</a:t>
            </a:r>
            <a:r>
              <a:rPr lang="pl-PL" sz="650" baseline="0" noProof="0" dirty="0">
                <a:solidFill>
                  <a:schemeClr val="bg1"/>
                </a:solidFill>
              </a:rPr>
              <a:t> Rozliczanie inwestycji</a:t>
            </a:r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76238" y="6477000"/>
            <a:ext cx="4016375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© 201</a:t>
            </a:r>
            <a:r>
              <a:rPr lang="pl-PL" sz="650" dirty="0">
                <a:solidFill>
                  <a:schemeClr val="bg1"/>
                </a:solidFill>
                <a:effectLst/>
                <a:latin typeface="+mn-lt"/>
              </a:rPr>
              <a:t>7</a:t>
            </a:r>
            <a:r>
              <a:rPr lang="en-US" sz="650" dirty="0">
                <a:solidFill>
                  <a:schemeClr val="bg1"/>
                </a:solidFill>
                <a:effectLst/>
                <a:latin typeface="+mn-lt"/>
              </a:rPr>
              <a:t> Deloitte </a:t>
            </a:r>
            <a:r>
              <a:rPr lang="en-US" sz="650" dirty="0" err="1">
                <a:solidFill>
                  <a:schemeClr val="bg1"/>
                </a:solidFill>
                <a:effectLst/>
                <a:latin typeface="+mn-lt"/>
              </a:rPr>
              <a:t>Polska</a:t>
            </a:r>
            <a:endParaRPr lang="en-US" sz="650" dirty="0"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457412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green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80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8263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2145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dark blue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37144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Presentation title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76238" y="6477000"/>
            <a:ext cx="4016375" cy="201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spcBef>
                <a:spcPts val="600"/>
              </a:spcBef>
              <a:buSzPct val="100000"/>
              <a:buFont typeface="Arial"/>
              <a:buNone/>
            </a:pPr>
            <a:r>
              <a:rPr lang="en-US" sz="650" noProof="0" dirty="0">
                <a:solidFill>
                  <a:schemeClr val="bg1"/>
                </a:solidFill>
              </a:rPr>
              <a:t>Member firms and DTTL: Insert appropriate copyright</a:t>
            </a:r>
            <a:br>
              <a:rPr lang="en-US" sz="650" noProof="0" dirty="0">
                <a:solidFill>
                  <a:schemeClr val="bg1"/>
                </a:solidFill>
              </a:rPr>
            </a:br>
            <a:r>
              <a:rPr lang="en-US" sz="650" noProof="0" dirty="0">
                <a:solidFill>
                  <a:schemeClr val="bg1"/>
                </a:solidFill>
              </a:rPr>
              <a:t>[To edit, click View &gt; Slide Master &gt; Slide Master]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97899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1"/>
            <a:ext cx="8391525" cy="6921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7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  <p:pic>
        <p:nvPicPr>
          <p:cNvPr id="2390" name="Picture 342">
            <a:extLst>
              <a:ext uri="{FF2B5EF4-FFF2-40B4-BE49-F238E27FC236}">
                <a16:creationId xmlns:a16="http://schemas.microsoft.com/office/drawing/2014/main" id="{3C08E427-D3A9-4DAF-BDCD-2695B73B2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56" r:id="rId3"/>
    <p:sldLayoutId id="2147483755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13" r:id="rId10"/>
    <p:sldLayoutId id="2147483708" r:id="rId11"/>
    <p:sldLayoutId id="2147483710" r:id="rId12"/>
    <p:sldLayoutId id="2147483754" r:id="rId13"/>
    <p:sldLayoutId id="2147483711" r:id="rId14"/>
    <p:sldLayoutId id="2147483753" r:id="rId15"/>
    <p:sldLayoutId id="2147483679" r:id="rId16"/>
    <p:sldLayoutId id="2147483712" r:id="rId17"/>
    <p:sldLayoutId id="2147483678" r:id="rId18"/>
    <p:sldLayoutId id="2147483681" r:id="rId19"/>
    <p:sldLayoutId id="2147483735" r:id="rId20"/>
    <p:sldLayoutId id="2147483699" r:id="rId21"/>
    <p:sldLayoutId id="2147483714" r:id="rId22"/>
    <p:sldLayoutId id="2147483697" r:id="rId23"/>
    <p:sldLayoutId id="2147483715" r:id="rId24"/>
    <p:sldLayoutId id="2147483716" r:id="rId25"/>
    <p:sldLayoutId id="2147483717" r:id="rId26"/>
    <p:sldLayoutId id="2147483718" r:id="rId27"/>
    <p:sldLayoutId id="2147483728" r:id="rId28"/>
    <p:sldLayoutId id="2147483720" r:id="rId29"/>
    <p:sldLayoutId id="2147483721" r:id="rId30"/>
    <p:sldLayoutId id="2147483722" r:id="rId31"/>
    <p:sldLayoutId id="2147483695" r:id="rId32"/>
    <p:sldLayoutId id="2147483751" r:id="rId33"/>
    <p:sldLayoutId id="2147483724" r:id="rId34"/>
    <p:sldLayoutId id="2147483725" r:id="rId35"/>
    <p:sldLayoutId id="2147483726" r:id="rId36"/>
    <p:sldLayoutId id="2147483727" r:id="rId37"/>
    <p:sldLayoutId id="2147483698" r:id="rId38"/>
    <p:sldLayoutId id="2147483752" r:id="rId39"/>
    <p:sldLayoutId id="2147483696" r:id="rId40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/>
        <a:buNone/>
        <a:defRPr lang="en-US" sz="12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7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356400" indent="-1764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532800" indent="-1764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4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4020" userDrawn="1">
          <p15:clr>
            <a:srgbClr val="F26B43"/>
          </p15:clr>
        </p15:guide>
        <p15:guide id="4" pos="237" userDrawn="1">
          <p15:clr>
            <a:srgbClr val="F26B43"/>
          </p15:clr>
        </p15:guide>
        <p15:guide id="5" pos="5523" userDrawn="1">
          <p15:clr>
            <a:srgbClr val="F26B43"/>
          </p15:clr>
        </p15:guide>
        <p15:guide id="6" orient="horz" pos="1071" userDrawn="1">
          <p15:clr>
            <a:srgbClr val="F26B43"/>
          </p15:clr>
        </p15:guide>
        <p15:guide id="7" orient="horz" pos="200" userDrawn="1">
          <p15:clr>
            <a:srgbClr val="F26B43"/>
          </p15:clr>
        </p15:guide>
        <p15:guide id="8" orient="horz" pos="4080" userDrawn="1">
          <p15:clr>
            <a:srgbClr val="F26B43"/>
          </p15:clr>
        </p15:guide>
        <p15:guide id="10" pos="3721" userDrawn="1">
          <p15:clr>
            <a:srgbClr val="F26B43"/>
          </p15:clr>
        </p15:guide>
        <p15:guide id="11" orient="horz" pos="236" userDrawn="1">
          <p15:clr>
            <a:srgbClr val="F26B43"/>
          </p15:clr>
        </p15:guide>
        <p15:guide id="12" pos="1022" userDrawn="1">
          <p15:clr>
            <a:srgbClr val="F26B43"/>
          </p15:clr>
        </p15:guide>
        <p15:guide id="13" pos="1137" userDrawn="1">
          <p15:clr>
            <a:srgbClr val="F26B43"/>
          </p15:clr>
        </p15:guide>
        <p15:guide id="14" pos="1920" userDrawn="1">
          <p15:clr>
            <a:srgbClr val="F26B43"/>
          </p15:clr>
        </p15:guide>
        <p15:guide id="15" pos="2033" userDrawn="1">
          <p15:clr>
            <a:srgbClr val="F26B43"/>
          </p15:clr>
        </p15:guide>
        <p15:guide id="16" pos="4620" userDrawn="1">
          <p15:clr>
            <a:srgbClr val="F26B43"/>
          </p15:clr>
        </p15:guide>
        <p15:guide id="17" pos="2823" userDrawn="1">
          <p15:clr>
            <a:srgbClr val="F26B43"/>
          </p15:clr>
        </p15:guide>
        <p15:guide id="18" pos="2937" userDrawn="1">
          <p15:clr>
            <a:srgbClr val="F26B43"/>
          </p15:clr>
        </p15:guide>
        <p15:guide id="19" pos="2880" userDrawn="1">
          <p15:clr>
            <a:srgbClr val="F26B43"/>
          </p15:clr>
        </p15:guide>
        <p15:guide id="20" pos="4734" userDrawn="1">
          <p15:clr>
            <a:srgbClr val="F26B43"/>
          </p15:clr>
        </p15:guide>
        <p15:guide id="21" orient="horz" pos="1049" userDrawn="1">
          <p15:clr>
            <a:srgbClr val="F26B43"/>
          </p15:clr>
        </p15:guide>
        <p15:guide id="22" orient="horz" pos="6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377991" y="5549440"/>
            <a:ext cx="4194009" cy="324000"/>
          </a:xfrm>
        </p:spPr>
        <p:txBody>
          <a:bodyPr/>
          <a:lstStyle/>
          <a:p>
            <a:r>
              <a:rPr lang="en-US" noProof="0" dirty="0"/>
              <a:t>Headline Verdana Bold</a:t>
            </a:r>
          </a:p>
        </p:txBody>
      </p:sp>
      <p:sp>
        <p:nvSpPr>
          <p:cNvPr id="13" name="Subtitle 3"/>
          <p:cNvSpPr>
            <a:spLocks noGrp="1"/>
          </p:cNvSpPr>
          <p:nvPr>
            <p:ph type="subTitle" idx="1"/>
          </p:nvPr>
        </p:nvSpPr>
        <p:spPr>
          <a:xfrm>
            <a:off x="143039" y="4566851"/>
            <a:ext cx="9046724" cy="1479908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pl-PL" dirty="0"/>
              <a:t>Podatnik podatku od nieruchomości od tablic reklamowych na cudzym gruncie - czy zawsze </a:t>
            </a:r>
            <a:r>
              <a:rPr lang="pl-PL" dirty="0" err="1"/>
              <a:t>superficies</a:t>
            </a:r>
            <a:r>
              <a:rPr lang="pl-PL" dirty="0"/>
              <a:t> solo </a:t>
            </a:r>
            <a:r>
              <a:rPr lang="pl-PL" dirty="0" err="1"/>
              <a:t>cedit</a:t>
            </a:r>
            <a:r>
              <a:rPr lang="pl-PL" dirty="0"/>
              <a:t>? </a:t>
            </a:r>
          </a:p>
          <a:p>
            <a:pPr algn="ctr">
              <a:lnSpc>
                <a:spcPct val="150000"/>
              </a:lnSpc>
            </a:pPr>
            <a:r>
              <a:rPr lang="pl-PL" sz="1600" dirty="0"/>
              <a:t>(wyrok WSA w Poznaniu z 10 września 2020 r., I SA/Po 384/20)</a:t>
            </a:r>
            <a:endParaRPr lang="en-US" sz="1600" noProof="0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698731" y="6220078"/>
            <a:ext cx="4382812" cy="298451"/>
          </a:xfrm>
        </p:spPr>
        <p:txBody>
          <a:bodyPr/>
          <a:lstStyle/>
          <a:p>
            <a:r>
              <a:rPr lang="pl-PL" sz="1400" b="1" dirty="0"/>
              <a:t>dr Adam Kałążny – </a:t>
            </a:r>
            <a:r>
              <a:rPr lang="pl-PL" sz="1400" b="1" noProof="0" dirty="0"/>
              <a:t>8 czerwca 2021 r.</a:t>
            </a:r>
            <a:endParaRPr lang="en-US" sz="1400" b="1" noProof="0" dirty="0"/>
          </a:p>
        </p:txBody>
      </p:sp>
      <p:pic>
        <p:nvPicPr>
          <p:cNvPr id="3074" name="Picture 2" descr="GEOtarget, czyli precyzyjne dotarcie do wąskich grup docelowych - Blog JU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155" y="1182042"/>
            <a:ext cx="6295690" cy="3462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92645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Czego dotyczył wyrok?</a:t>
            </a:r>
            <a:endParaRPr lang="en-US" b="1" noProof="0" dirty="0"/>
          </a:p>
        </p:txBody>
      </p:sp>
      <p:sp>
        <p:nvSpPr>
          <p:cNvPr id="4" name="Rectangle 3"/>
          <p:cNvSpPr/>
          <p:nvPr/>
        </p:nvSpPr>
        <p:spPr>
          <a:xfrm>
            <a:off x="280049" y="1137679"/>
            <a:ext cx="86661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dirty="0">
                <a:latin typeface="+mj-lt"/>
                <a:cs typeface="Calibri" panose="020F0502020204030204" pitchFamily="34" charset="0"/>
              </a:rPr>
              <a:t>Kto jest </a:t>
            </a:r>
            <a:r>
              <a:rPr lang="pl-PL" sz="2400" b="1" dirty="0">
                <a:solidFill>
                  <a:schemeClr val="accent1"/>
                </a:solidFill>
                <a:latin typeface="+mj-lt"/>
                <a:cs typeface="Calibri" panose="020F0502020204030204" pitchFamily="34" charset="0"/>
              </a:rPr>
              <a:t>podatnikiem podatku od nieruchomości </a:t>
            </a:r>
            <a:r>
              <a:rPr lang="pl-PL" sz="2400" dirty="0">
                <a:latin typeface="+mj-lt"/>
                <a:cs typeface="Calibri" panose="020F0502020204030204" pitchFamily="34" charset="0"/>
              </a:rPr>
              <a:t>od wmurowanych tablic reklamowych posadowionych na cudzym gruncie?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717964" y="2355273"/>
            <a:ext cx="1717963" cy="2438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380183" y="2355273"/>
            <a:ext cx="1741054" cy="24153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54060" y="4793673"/>
            <a:ext cx="34666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400" b="1" dirty="0"/>
              <a:t>Właściciel gruntu</a:t>
            </a:r>
          </a:p>
          <a:p>
            <a:pPr algn="just">
              <a:lnSpc>
                <a:spcPct val="150000"/>
              </a:lnSpc>
              <a:defRPr/>
            </a:pP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48372" y="4770582"/>
            <a:ext cx="4432624" cy="11256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l-PL" sz="2400" b="1" dirty="0"/>
              <a:t>Podmiot</a:t>
            </a:r>
          </a:p>
          <a:p>
            <a:pPr algn="ctr">
              <a:lnSpc>
                <a:spcPct val="150000"/>
              </a:lnSpc>
              <a:defRPr/>
            </a:pPr>
            <a:r>
              <a:rPr lang="pl-PL" sz="2400" b="1" dirty="0"/>
              <a:t> który posadowił tablicę </a:t>
            </a:r>
          </a:p>
        </p:txBody>
      </p:sp>
    </p:spTree>
    <p:extLst>
      <p:ext uri="{BB962C8B-B14F-4D97-AF65-F5344CB8AC3E}">
        <p14:creationId xmlns:p14="http://schemas.microsoft.com/office/powerpoint/2010/main" val="340222169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Posadowienie tablicy reklamowej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76225" y="1504111"/>
            <a:ext cx="85915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art. 1a ust. 1 pkt 2 UPOL</a:t>
            </a:r>
          </a:p>
          <a:p>
            <a:pPr algn="just"/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budowla – obiekt budowlany w rozumieniu przepisów prawa budowlanego niebędący budynkiem lub obiektem małej architektury, a także urządzenie budowlane w rozumieniu przepisów prawa budowlanego związane z obiektem budowlanym, które zapewnia możliwość użytkowania obiektu zgodnie z jego przeznaczeniem.</a:t>
            </a:r>
          </a:p>
          <a:p>
            <a:pPr algn="just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6225" y="4107882"/>
            <a:ext cx="85915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art. 3 pkt 3 UPB</a:t>
            </a:r>
          </a:p>
          <a:p>
            <a:pPr algn="just"/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Ilekroć w ustawie jest mowa o budowli – należy przez to rozumieć każdy obiekt budowlany niebędący budynkiem lub obiektem małej architektury, jak: (…) wolno stojące </a:t>
            </a:r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trwale związane z gruntem tablice reklamowe 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i urządzenia reklamowe (…).  </a:t>
            </a:r>
          </a:p>
        </p:txBody>
      </p:sp>
    </p:spTree>
    <p:extLst>
      <p:ext uri="{BB962C8B-B14F-4D97-AF65-F5344CB8AC3E}">
        <p14:creationId xmlns:p14="http://schemas.microsoft.com/office/powerpoint/2010/main" val="17963149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Dwie koncepcje trwałego związku z gruntem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76225" y="1504111"/>
            <a:ext cx="85915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„Związany (…) trwale z gruntem jest budynek, którego </a:t>
            </a:r>
            <a:r>
              <a:rPr lang="pl-PL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nie można od gruntu odłączyć bez uszkodzenia jego konstrukcji</a:t>
            </a:r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 (…) Kontener posadowiony na fundamencie i utrzymujący się na nim za sprawą masy własnej i siły grawitacji, wbrew stanowisku prezentowanemu przez skarżących, nie jest trwale związany z gruntem.”</a:t>
            </a:r>
          </a:p>
          <a:p>
            <a:pPr algn="just"/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(wyrok NSA z 26 stycznia 2017 r., II FSK 3711/14)</a:t>
            </a:r>
          </a:p>
        </p:txBody>
      </p:sp>
      <p:sp>
        <p:nvSpPr>
          <p:cNvPr id="5" name="Rectangle 4"/>
          <p:cNvSpPr/>
          <p:nvPr/>
        </p:nvSpPr>
        <p:spPr>
          <a:xfrm>
            <a:off x="176213" y="4295614"/>
            <a:ext cx="859155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„O tym, czy obiekt jest trwale związany z gruntem, czy też nie, </a:t>
            </a:r>
            <a:r>
              <a:rPr lang="pl-PL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nie świadczy sposób, w jaki zagłębiono go w gruncie ani technika, w jakiej to wykonano, ale masa całkowita obiektu i jego rozmiary,</a:t>
            </a:r>
            <a:r>
              <a:rPr lang="pl-PL" sz="2000" i="1" dirty="0">
                <a:latin typeface="Calibri" panose="020F0502020204030204" pitchFamily="34" charset="0"/>
                <a:cs typeface="Calibri" panose="020F0502020204030204" pitchFamily="34" charset="0"/>
              </a:rPr>
              <a:t> które wymagają trwałego związania z gruntem ze względów bezpieczeństwa (…) Fundament, przekazując na podłoże gruntowe całość obciążeń budowli, ma zapewniać trwałość konstrukcji, </a:t>
            </a:r>
            <a:r>
              <a:rPr lang="pl-PL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uniemożliwić jej przesunięcie czy zniszczenie przez działanie sił przyrody.”</a:t>
            </a:r>
          </a:p>
          <a:p>
            <a:pPr algn="just"/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(wyrok NSA z 7 sierpnia 2018 r., II FSK 1983/16)</a:t>
            </a:r>
          </a:p>
        </p:txBody>
      </p:sp>
      <p:sp>
        <p:nvSpPr>
          <p:cNvPr id="2" name="Rectangle 1"/>
          <p:cNvSpPr/>
          <p:nvPr/>
        </p:nvSpPr>
        <p:spPr>
          <a:xfrm>
            <a:off x="176213" y="1042446"/>
            <a:ext cx="370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Odłączenie bez uszkodzenia</a:t>
            </a:r>
          </a:p>
        </p:txBody>
      </p:sp>
      <p:sp>
        <p:nvSpPr>
          <p:cNvPr id="6" name="Rectangle 5"/>
          <p:cNvSpPr/>
          <p:nvPr/>
        </p:nvSpPr>
        <p:spPr>
          <a:xfrm>
            <a:off x="176213" y="3833949"/>
            <a:ext cx="38171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Opieranie się siłom przyrody</a:t>
            </a:r>
          </a:p>
        </p:txBody>
      </p:sp>
    </p:spTree>
    <p:extLst>
      <p:ext uri="{BB962C8B-B14F-4D97-AF65-F5344CB8AC3E}">
        <p14:creationId xmlns:p14="http://schemas.microsoft.com/office/powerpoint/2010/main" val="237934038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Właściciel gruntu i część składowa</a:t>
            </a:r>
            <a:endParaRPr lang="en-US" b="1" noProof="0" dirty="0"/>
          </a:p>
        </p:txBody>
      </p:sp>
      <p:sp>
        <p:nvSpPr>
          <p:cNvPr id="5" name="Rectangle 4"/>
          <p:cNvSpPr/>
          <p:nvPr/>
        </p:nvSpPr>
        <p:spPr>
          <a:xfrm>
            <a:off x="291679" y="806407"/>
            <a:ext cx="8414425" cy="2903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art. 47 KC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§ 1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Część składowa rzeczy nie może być odrębnym przedmiotem własności i innych praw rzeczowych.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§ 2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Częścią składową rzeczy jest wszystko, co nie może być od niej odłączone bez uszkodzenia lub istotnej zmiany całości albo bez uszkodzenia lub istotnej zmiany przedmiotu odłączonego.</a:t>
            </a: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§ 3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Przedmioty połączone z rzeczą tylko dla przemijającego użytku nie stanowią jej części składowych.</a:t>
            </a:r>
            <a:endParaRPr lang="pl-PL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679" y="4234803"/>
            <a:ext cx="829110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art. 48 KC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zastrzeżeniem wyjątków w ustawie przewidzianych,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 części składowych gruntu należą w szczególności budynki i inne urządzenia trwale z gruntem związane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jak również drzewa i inne rośliny od chwili zasadzenia lub zasiania.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6357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Przemijający użytek</a:t>
            </a:r>
            <a:endParaRPr lang="en-US" b="1" noProof="0" dirty="0"/>
          </a:p>
        </p:txBody>
      </p:sp>
      <p:sp>
        <p:nvSpPr>
          <p:cNvPr id="5" name="Rectangle 4"/>
          <p:cNvSpPr/>
          <p:nvPr/>
        </p:nvSpPr>
        <p:spPr>
          <a:xfrm>
            <a:off x="291679" y="806407"/>
            <a:ext cx="8414425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„Zgodnie z powszechnie przyjętym poglądem (…) określenie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"chwilowy" użytek nie oznacza użytku krótkotrwałego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 może on być nawet długi, byleby tylko z okoliczności wynikało, że nie chodzi o połączenie na stałe. (…)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Jeżeli więc w myśl umowy połączenie nastąpiło tylko na czas trwania umowy dzierżawy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z tym zastrzeżeniem, że po jej upływie dzierżawca ma przyłączone rzeczy oddzielić (z ewentualnym przywróceniem budynku do stanu poprzedniego),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użytek ma charakter chwilowy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(…)”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(wyrok Sądu Najwyższego z 4 listopada 1963 r., I CR 855/62).</a:t>
            </a:r>
            <a:endParaRPr lang="pl-PL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1679" y="3808621"/>
            <a:ext cx="83463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„Działka stanowiła przedmiot jego [</a:t>
            </a:r>
            <a:r>
              <a:rPr lang="pl-PL" sz="20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powoda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 dzierżawy, a powód przymocował na niej do gruntu obiekt w celach reklamowych. Wykonał podmurówkę na której posadowił okno, jednakże mogło ono zostać usunięte w każdej chwili bez uszkodzenia, bowiem z założenia miało on tam stać tylko przez okres dzierżawy (…) Zgodnie natomiast z treścią art. 47 § 3 k.c. przedmioty połączone z rzeczą tylko dla przemijającego użytku nie stanowią jej części składowych. </a:t>
            </a:r>
            <a:r>
              <a:rPr lang="pl-PL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 ugruntowanego orzecznictwa wynika, że o tym, czy ma miejsce połączenie dla przemijającego użytku, decyduje wola stron</a:t>
            </a:r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.”</a:t>
            </a:r>
          </a:p>
          <a:p>
            <a:pPr algn="just"/>
            <a:r>
              <a:rPr lang="pl-PL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(wyrok Sądu Okręgowego w Krakowie z 16 czerwca 2014 r., I C 905/13)</a:t>
            </a:r>
          </a:p>
        </p:txBody>
      </p:sp>
    </p:spTree>
    <p:extLst>
      <p:ext uri="{BB962C8B-B14F-4D97-AF65-F5344CB8AC3E}">
        <p14:creationId xmlns:p14="http://schemas.microsoft.com/office/powerpoint/2010/main" val="317125599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Trwały związek a część składowa</a:t>
            </a:r>
            <a:endParaRPr lang="en-US" b="1" noProof="0" dirty="0"/>
          </a:p>
        </p:txBody>
      </p:sp>
      <p:sp>
        <p:nvSpPr>
          <p:cNvPr id="6" name="Rectangle 5"/>
          <p:cNvSpPr/>
          <p:nvPr/>
        </p:nvSpPr>
        <p:spPr>
          <a:xfrm>
            <a:off x="505738" y="3900805"/>
            <a:ext cx="8291108" cy="1932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Część składowa gruntu na gruncie KC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Trwały związek z gruntem przesłanką konieczną ale nie decydującą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Decyduje wola stron umowy (przemijający użytek)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5738" y="1883937"/>
            <a:ext cx="8291108" cy="1932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Trwały związek z gruntem na gruncie UPB/UPOL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Okoliczność obiektywna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Decydują przesłanki techniczne (konstrukcja / masa)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78266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Wniosek</a:t>
            </a:r>
            <a:endParaRPr lang="en-US" b="1" noProof="0" dirty="0"/>
          </a:p>
        </p:txBody>
      </p:sp>
      <p:sp>
        <p:nvSpPr>
          <p:cNvPr id="6" name="Rectangle 5"/>
          <p:cNvSpPr/>
          <p:nvPr/>
        </p:nvSpPr>
        <p:spPr>
          <a:xfrm>
            <a:off x="455628" y="2625156"/>
            <a:ext cx="5207439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Część składowa gruntu na gruncie KC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6238" y="1008448"/>
            <a:ext cx="8291108" cy="87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43B02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Trwały związek z gruntem na gruncie UPB/UPOL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Not Equal 7"/>
          <p:cNvSpPr/>
          <p:nvPr/>
        </p:nvSpPr>
        <p:spPr bwMode="gray">
          <a:xfrm>
            <a:off x="1809344" y="1713084"/>
            <a:ext cx="2500009" cy="797668"/>
          </a:xfrm>
          <a:prstGeom prst="mathNotEqual">
            <a:avLst/>
          </a:prstGeom>
          <a:solidFill>
            <a:srgbClr val="FF0000"/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pl-PL" sz="16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5628" y="3580352"/>
            <a:ext cx="8211718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kwalifikacja budowlana / podatkowa obiektu nie zależy od woli stron umowy najmu/dzierżawy i jest zależna wyłącznie od fizycznych cech obiektu.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cywilnoprawnej własności obiektu a w konsekwencji o osobie podatnika podatku od nieruchomości decyduje wola stron umowy najmu/dzierżawy.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pl-PL" sz="24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60365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02684" y="2673832"/>
            <a:ext cx="85915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l-PL" sz="3200" dirty="0">
                <a:latin typeface="Calibri" panose="020F0502020204030204" pitchFamily="34" charset="0"/>
                <a:cs typeface="Calibri" panose="020F0502020204030204" pitchFamily="34" charset="0"/>
              </a:rPr>
              <a:t>Dla ustalenia podatnika podatku od nieruchomości w odniesieniu do budynków/budowli wzniesionych na cudzym gruncie konieczne jest zweryfikowanie zapisów umowy aby wykluczyć przesłankę przemijającego użytku.</a:t>
            </a:r>
          </a:p>
        </p:txBody>
      </p:sp>
      <p:sp>
        <p:nvSpPr>
          <p:cNvPr id="2" name="Rectangle 1"/>
          <p:cNvSpPr/>
          <p:nvPr/>
        </p:nvSpPr>
        <p:spPr>
          <a:xfrm>
            <a:off x="3028140" y="1383564"/>
            <a:ext cx="2273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KONKLUZJA</a:t>
            </a: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416715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Deloitte 16_9 onscreen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Presentation3" id="{295E6C7F-709B-1249-A0BE-41768A07CB20}" vid="{649D5150-96A8-7F48-BEC9-4A20DA9A4A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TAX_4_3_Onscreen</Template>
  <TotalTime>9345</TotalTime>
  <Words>799</Words>
  <Application>Microsoft Office PowerPoint</Application>
  <PresentationFormat>Pokaz na ekranie (4:3)</PresentationFormat>
  <Paragraphs>57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Verdana</vt:lpstr>
      <vt:lpstr>Wingdings</vt:lpstr>
      <vt:lpstr>Wingdings 2</vt:lpstr>
      <vt:lpstr>Deloitte 16_9 onscreen</vt:lpstr>
      <vt:lpstr>Headline Verdana Bold</vt:lpstr>
      <vt:lpstr>Czego dotyczył wyrok?</vt:lpstr>
      <vt:lpstr>Posadowienie tablicy reklamowej</vt:lpstr>
      <vt:lpstr>Dwie koncepcje trwałego związku z gruntem</vt:lpstr>
      <vt:lpstr>Właściciel gruntu i część składowa</vt:lpstr>
      <vt:lpstr>Przemijający użytek</vt:lpstr>
      <vt:lpstr>Trwały związek a część składowa</vt:lpstr>
      <vt:lpstr>Wniosek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Verdana Bold</dc:title>
  <dc:creator>Krzysztof Franiak</dc:creator>
  <cp:lastModifiedBy>Wojciech Morawski (wmoraw)</cp:lastModifiedBy>
  <cp:revision>199</cp:revision>
  <cp:lastPrinted>2014-06-25T02:16:22Z</cp:lastPrinted>
  <dcterms:created xsi:type="dcterms:W3CDTF">2017-03-23T14:15:36Z</dcterms:created>
  <dcterms:modified xsi:type="dcterms:W3CDTF">2021-06-07T18:54:36Z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2021-05-31T10:21:52Z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eb8524b6-b973-49a1-9e15-6c8c589f8099</vt:lpwstr>
  </property>
  <property fmtid="{D5CDD505-2E9C-101B-9397-08002B2CF9AE}" pid="8" name="MSIP_Label_ea60d57e-af5b-4752-ac57-3e4f28ca11dc_ContentBits">
    <vt:lpwstr>0</vt:lpwstr>
  </property>
</Properties>
</file>