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62" r:id="rId4"/>
    <p:sldId id="263" r:id="rId5"/>
    <p:sldId id="264" r:id="rId6"/>
    <p:sldId id="261" r:id="rId7"/>
    <p:sldId id="265" r:id="rId8"/>
    <p:sldId id="260"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6/7/2021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6/7/2021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6/7/2021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6/7/2021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6/7/2021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6/7/2021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6/7/2021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br>
              <a:rPr lang="pl-PL" sz="3000" dirty="0"/>
            </a:br>
            <a:r>
              <a:rPr lang="pl-PL" sz="3000" dirty="0"/>
              <a:t>Przegroda budowlana – granica między budynkiem a budowlą. </a:t>
            </a:r>
            <a:r>
              <a:rPr lang="pl-PL" sz="2000" dirty="0"/>
              <a:t>Rozważania po wyroku NSA z 30 lipca 2020 r., </a:t>
            </a:r>
            <a:r>
              <a:rPr lang="pl-PL" sz="2000" b="1" dirty="0"/>
              <a:t>II FSK 2872/18</a:t>
            </a:r>
            <a:endParaRPr lang="en-US" sz="2000" b="1"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pl-PL" sz="2000" dirty="0">
                <a:solidFill>
                  <a:schemeClr val="tx1">
                    <a:lumMod val="85000"/>
                    <a:lumOff val="15000"/>
                  </a:schemeClr>
                </a:solidFill>
                <a:latin typeface="+mj-lt"/>
              </a:rPr>
              <a:t>Paweł banasik</a:t>
            </a:r>
          </a:p>
          <a:p>
            <a:r>
              <a:rPr lang="pl-PL" sz="2000" dirty="0">
                <a:solidFill>
                  <a:schemeClr val="tx1">
                    <a:lumMod val="85000"/>
                    <a:lumOff val="15000"/>
                  </a:schemeClr>
                </a:solidFill>
                <a:latin typeface="+mj-lt"/>
              </a:rPr>
              <a:t>Deloitte</a:t>
            </a:r>
            <a:endParaRPr lang="en-US" sz="2000" dirty="0">
              <a:solidFill>
                <a:schemeClr val="tx1">
                  <a:lumMod val="85000"/>
                  <a:lumOff val="15000"/>
                </a:schemeClr>
              </a:solidFill>
              <a:latin typeface="+mj-lt"/>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8949690" cy="3892168"/>
          </a:xfrm>
        </p:spPr>
        <p:txBody>
          <a:bodyPr anchor="ctr">
            <a:normAutofit fontScale="90000"/>
          </a:bodyPr>
          <a:lstStyle/>
          <a:p>
            <a:pPr lvl="0" algn="just"/>
            <a:r>
              <a:rPr lang="pl-PL" sz="4800" dirty="0">
                <a:solidFill>
                  <a:srgbClr val="FFFFFF"/>
                </a:solidFill>
              </a:rPr>
              <a:t>budynek – obiekt budowlany </a:t>
            </a:r>
            <a:br>
              <a:rPr lang="pl-PL" sz="4800" dirty="0">
                <a:solidFill>
                  <a:srgbClr val="FFFFFF"/>
                </a:solidFill>
              </a:rPr>
            </a:br>
            <a:r>
              <a:rPr lang="pl-PL" sz="4800" dirty="0">
                <a:solidFill>
                  <a:srgbClr val="FFFFFF"/>
                </a:solidFill>
              </a:rPr>
              <a:t>w rozumieniu przepisów prawa budowlanego, który jest trwale związany z gruntem, </a:t>
            </a:r>
            <a:r>
              <a:rPr lang="pl-PL" sz="4800" b="1" u="sng" dirty="0">
                <a:solidFill>
                  <a:srgbClr val="FFFFFF"/>
                </a:solidFill>
              </a:rPr>
              <a:t>wydzielony </a:t>
            </a:r>
            <a:br>
              <a:rPr lang="pl-PL" sz="4800" b="1" u="sng" dirty="0">
                <a:solidFill>
                  <a:srgbClr val="FFFFFF"/>
                </a:solidFill>
              </a:rPr>
            </a:br>
            <a:r>
              <a:rPr lang="pl-PL" sz="4800" b="1" u="sng" dirty="0">
                <a:solidFill>
                  <a:srgbClr val="FFFFFF"/>
                </a:solidFill>
              </a:rPr>
              <a:t>z przestrzeni za pomocą przegród budowlanych</a:t>
            </a:r>
            <a:r>
              <a:rPr lang="pl-PL" sz="4800" dirty="0">
                <a:solidFill>
                  <a:srgbClr val="FFFFFF"/>
                </a:solidFill>
              </a:rPr>
              <a:t> oraz posiada fundamenty i dach </a:t>
            </a:r>
            <a:endParaRPr lang="en-US" sz="4800"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pl-PL" dirty="0">
                <a:solidFill>
                  <a:srgbClr val="FFFFFF"/>
                </a:solidFill>
              </a:rPr>
              <a:t>art.1a ust.1 pkt 1 </a:t>
            </a:r>
            <a:r>
              <a:rPr lang="pl-PL" dirty="0" err="1">
                <a:solidFill>
                  <a:srgbClr val="FFFFFF"/>
                </a:solidFill>
              </a:rPr>
              <a:t>upiol</a:t>
            </a:r>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82127"/>
          </a:xfrm>
        </p:spPr>
        <p:txBody>
          <a:bodyPr/>
          <a:lstStyle/>
          <a:p>
            <a:r>
              <a:rPr lang="pl-PL" dirty="0"/>
              <a:t>Stan faktyczny</a:t>
            </a:r>
          </a:p>
        </p:txBody>
      </p:sp>
      <p:sp>
        <p:nvSpPr>
          <p:cNvPr id="3" name="Content Placeholder 2"/>
          <p:cNvSpPr>
            <a:spLocks noGrp="1"/>
          </p:cNvSpPr>
          <p:nvPr>
            <p:ph idx="1"/>
          </p:nvPr>
        </p:nvSpPr>
        <p:spPr/>
        <p:txBody>
          <a:bodyPr>
            <a:noAutofit/>
          </a:bodyPr>
          <a:lstStyle/>
          <a:p>
            <a:pPr lvl="1"/>
            <a:r>
              <a:rPr lang="pl-PL" sz="2300" dirty="0"/>
              <a:t>Podatnik na terenie zakładu produkcyjnego posiadał wiatę.</a:t>
            </a:r>
          </a:p>
          <a:p>
            <a:pPr lvl="1"/>
            <a:r>
              <a:rPr lang="pl-PL" sz="2300" dirty="0"/>
              <a:t>Obiekt ten był wyposażony tylko w jedną ścianę murowaną oraz był przegrodzony dodatkowo z dwóch stron za pomocą blachy falistej oraz z siatki</a:t>
            </a:r>
          </a:p>
          <a:p>
            <a:pPr lvl="1"/>
            <a:r>
              <a:rPr lang="pl-PL" sz="2300" dirty="0"/>
              <a:t>Podatnik klasyfikował wiatę jako budynek – płacił podatek od jej powierzchni – zdecydował się skorygować swoje podejście zmieniając klasyfikację na budowlę</a:t>
            </a:r>
          </a:p>
          <a:p>
            <a:pPr lvl="1"/>
            <a:r>
              <a:rPr lang="pl-PL" sz="2300" dirty="0"/>
              <a:t>Organ podatkowy, SKO oraz WSA uznały, że obiekt ten jest budynkiem</a:t>
            </a:r>
          </a:p>
          <a:p>
            <a:pPr lvl="1"/>
            <a:r>
              <a:rPr lang="pl-PL" sz="2300" dirty="0"/>
              <a:t>Głównym argumentem było stwierdzenie, że brak ściany, niepełna przegroda nie dyskwalifikuje możliwości uznania obiektu za budynek</a:t>
            </a:r>
          </a:p>
        </p:txBody>
      </p:sp>
    </p:spTree>
    <p:extLst>
      <p:ext uri="{BB962C8B-B14F-4D97-AF65-F5344CB8AC3E}">
        <p14:creationId xmlns:p14="http://schemas.microsoft.com/office/powerpoint/2010/main" val="117685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Jak wygląda wiata?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1158" y="2108200"/>
            <a:ext cx="5650010" cy="3760788"/>
          </a:xfrm>
        </p:spPr>
      </p:pic>
    </p:spTree>
    <p:extLst>
      <p:ext uri="{BB962C8B-B14F-4D97-AF65-F5344CB8AC3E}">
        <p14:creationId xmlns:p14="http://schemas.microsoft.com/office/powerpoint/2010/main" val="13565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18073"/>
            <a:ext cx="10058400" cy="879257"/>
          </a:xfrm>
        </p:spPr>
        <p:txBody>
          <a:bodyPr>
            <a:normAutofit fontScale="90000"/>
          </a:bodyPr>
          <a:lstStyle/>
          <a:p>
            <a:r>
              <a:rPr lang="pl-PL" dirty="0"/>
              <a:t>WSA w Białymstoku, I SA/Bk 159/18</a:t>
            </a:r>
          </a:p>
        </p:txBody>
      </p:sp>
      <p:sp>
        <p:nvSpPr>
          <p:cNvPr id="3" name="Content Placeholder 2"/>
          <p:cNvSpPr>
            <a:spLocks noGrp="1"/>
          </p:cNvSpPr>
          <p:nvPr>
            <p:ph idx="1"/>
          </p:nvPr>
        </p:nvSpPr>
        <p:spPr/>
        <p:txBody>
          <a:bodyPr>
            <a:noAutofit/>
          </a:bodyPr>
          <a:lstStyle/>
          <a:p>
            <a:pPr lvl="1" algn="just"/>
            <a:r>
              <a:rPr lang="pl-PL" sz="2000" dirty="0"/>
              <a:t>Pojęcia przegrody budowlanej, o którym mowa w art. 1a ust. 1 pkt 1 </a:t>
            </a:r>
            <a:r>
              <a:rPr lang="pl-PL" sz="2000" dirty="0" err="1"/>
              <a:t>u.p.o.l</a:t>
            </a:r>
            <a:r>
              <a:rPr lang="pl-PL" sz="2000" dirty="0"/>
              <a:t>., nie można zawężać do ściany w tradycyjnym rozumieniu tego słowa, ale należy objąć tą kategorią również takie elementy struktury budynku, jak np. filary, słupy czy kolumny, które w sensie konstrukcyjnym mogą pełnić tę samą funkcję co ściana, i które strukturalnie wydzielają budynek lub jego część z przestrzeni ( wyroki NSA: II FSK 779/16, II FSK 2122/14; II FSK 1581/15; II FSK 2086/13,)</a:t>
            </a:r>
          </a:p>
          <a:p>
            <a:pPr lvl="1" algn="just"/>
            <a:endParaRPr lang="pl-PL" sz="2000" dirty="0"/>
          </a:p>
          <a:p>
            <a:pPr lvl="1" algn="just"/>
            <a:r>
              <a:rPr lang="pl-PL" sz="2000" dirty="0"/>
              <a:t>To techniczna konstrukcja całego obiektu powinna stanowić miarodajne kryterium i punkt odniesienia dla ustalenia, czy dany obiekt budowlany – dla celów jego opodatkowania – jest, czy nie jest budynkiem (por. wyrok NSA II FSK 2975/13). Jeżeli z przyczyn funkcjonalnych dany budynek nie posiada trwałej ściany, lecz jest możliwym jego wydzielenie z przestrzeni, powinien zostać uznany za budynek.</a:t>
            </a:r>
          </a:p>
          <a:p>
            <a:pPr lvl="1"/>
            <a:endParaRPr lang="pl-PL" sz="2000" dirty="0"/>
          </a:p>
        </p:txBody>
      </p:sp>
    </p:spTree>
    <p:extLst>
      <p:ext uri="{BB962C8B-B14F-4D97-AF65-F5344CB8AC3E}">
        <p14:creationId xmlns:p14="http://schemas.microsoft.com/office/powerpoint/2010/main" val="150985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Tezy wyroku NSA</a:t>
            </a:r>
          </a:p>
        </p:txBody>
      </p:sp>
      <p:sp>
        <p:nvSpPr>
          <p:cNvPr id="3" name="Content Placeholder 2"/>
          <p:cNvSpPr>
            <a:spLocks noGrp="1"/>
          </p:cNvSpPr>
          <p:nvPr>
            <p:ph idx="1"/>
          </p:nvPr>
        </p:nvSpPr>
        <p:spPr/>
        <p:txBody>
          <a:bodyPr>
            <a:noAutofit/>
          </a:bodyPr>
          <a:lstStyle/>
          <a:p>
            <a:pPr lvl="1" algn="just"/>
            <a:r>
              <a:rPr lang="pl-PL" sz="2200" dirty="0"/>
              <a:t>"wydzielenie" wskazuje na oddzielenie trójwymiarowej bryły obiektu budowlanego (budynku) od otaczającej go, również trójwymiarowej, przestrzeni. Nie jest to tylko "oddzielenie" jednej części od drugiej. Powyższe powoduje, że wprawdzie przegroda (ściana) nie musi mieć charakteru jednolitego (np. może być z otworami okiennymi, otworami wentylacyjnymi), jednak brakujące elementy przegrody nie mogą zaburzać w obrysie zewnętrznym charakteru wydzielenia bryły budynku z przestrzeni</a:t>
            </a:r>
          </a:p>
          <a:p>
            <a:pPr marL="201168" lvl="1" indent="0" algn="just">
              <a:buNone/>
            </a:pPr>
            <a:endParaRPr lang="pl-PL" sz="2200" dirty="0"/>
          </a:p>
          <a:p>
            <a:pPr lvl="1" algn="just"/>
            <a:r>
              <a:rPr lang="pl-PL" sz="2200" dirty="0"/>
              <a:t>spełnienie przesłanki "wydzielenia z przestrzeni" oznacza zakreślenie granic obiektu poprzez istniejące przegrody budowlane, przy uwzględnieniu wszystkich kondygnacji budynku.</a:t>
            </a:r>
          </a:p>
        </p:txBody>
      </p:sp>
    </p:spTree>
    <p:extLst>
      <p:ext uri="{BB962C8B-B14F-4D97-AF65-F5344CB8AC3E}">
        <p14:creationId xmlns:p14="http://schemas.microsoft.com/office/powerpoint/2010/main" val="234796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t>Tezy wyroku NSA</a:t>
            </a:r>
          </a:p>
        </p:txBody>
      </p:sp>
      <p:sp>
        <p:nvSpPr>
          <p:cNvPr id="3" name="Content Placeholder 2"/>
          <p:cNvSpPr>
            <a:spLocks noGrp="1"/>
          </p:cNvSpPr>
          <p:nvPr>
            <p:ph idx="1"/>
          </p:nvPr>
        </p:nvSpPr>
        <p:spPr/>
        <p:txBody>
          <a:bodyPr>
            <a:noAutofit/>
          </a:bodyPr>
          <a:lstStyle/>
          <a:p>
            <a:pPr lvl="1" algn="just"/>
            <a:r>
              <a:rPr lang="pl-PL" sz="2400" dirty="0"/>
              <a:t>Aby dany obiekt mógł być uznany za budynek, musi być możliwe określenie jego obrysu poprzez dokładne określenie granic przestrzeni zajmowanej przez budynek.</a:t>
            </a:r>
          </a:p>
          <a:p>
            <a:pPr lvl="1" algn="just"/>
            <a:r>
              <a:rPr lang="pl-PL" sz="2400" dirty="0"/>
              <a:t>Skoro bowiem podstawę opodatkowania stanowi powierzchnia użytkowa budynku, obliczana po wewnętrznej długości ścian, to muszą istnieć przegrody, pozwalające ustalić granice tej powierzchni.</a:t>
            </a:r>
          </a:p>
          <a:p>
            <a:pPr lvl="1" algn="just"/>
            <a:r>
              <a:rPr lang="pl-PL" sz="2400" dirty="0"/>
              <a:t>Dwie przegrody z blachy falistej i panele z siatki trudno uznać za przegrodę budowlaną wydzielającą obiekt z przestrzeni, mogą one stanowić co najwyżej ogrodzenie obiektu. </a:t>
            </a:r>
          </a:p>
        </p:txBody>
      </p:sp>
    </p:spTree>
    <p:extLst>
      <p:ext uri="{BB962C8B-B14F-4D97-AF65-F5344CB8AC3E}">
        <p14:creationId xmlns:p14="http://schemas.microsoft.com/office/powerpoint/2010/main" val="294488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a:t>Co to jest przegroda budowlana? </a:t>
            </a:r>
            <a:r>
              <a:rPr lang="pl-PL" sz="3000" dirty="0"/>
              <a:t>…</a:t>
            </a:r>
            <a:r>
              <a:rPr lang="pl-PL" dirty="0"/>
              <a:t> </a:t>
            </a:r>
            <a:r>
              <a:rPr lang="pl-PL" sz="3000" dirty="0"/>
              <a:t>podatkowe „cofanie do tyłu”</a:t>
            </a:r>
          </a:p>
        </p:txBody>
      </p:sp>
      <p:sp>
        <p:nvSpPr>
          <p:cNvPr id="3" name="Content Placeholder 2"/>
          <p:cNvSpPr>
            <a:spLocks noGrp="1"/>
          </p:cNvSpPr>
          <p:nvPr>
            <p:ph idx="1"/>
          </p:nvPr>
        </p:nvSpPr>
        <p:spPr/>
        <p:txBody>
          <a:bodyPr>
            <a:normAutofit fontScale="92500" lnSpcReduction="10000"/>
          </a:bodyPr>
          <a:lstStyle/>
          <a:p>
            <a:pPr marL="201168" lvl="1" indent="0">
              <a:buNone/>
            </a:pPr>
            <a:r>
              <a:rPr lang="pl-PL" sz="2800" dirty="0"/>
              <a:t>O tym czy obiekt jest budynek nie decyduje przegroda budowla </a:t>
            </a:r>
            <a:r>
              <a:rPr lang="pl-PL" sz="2800" i="1" dirty="0"/>
              <a:t>per </a:t>
            </a:r>
            <a:r>
              <a:rPr lang="pl-PL" sz="2800" i="1" dirty="0" err="1"/>
              <a:t>se</a:t>
            </a:r>
            <a:r>
              <a:rPr lang="pl-PL" sz="2800" dirty="0"/>
              <a:t> ale to, że ma ona wydzielać obiekt z przestrzeni.</a:t>
            </a:r>
          </a:p>
          <a:p>
            <a:pPr marL="201168" lvl="1" indent="0">
              <a:buNone/>
            </a:pPr>
            <a:endParaRPr lang="pl-PL" sz="2800" b="1" dirty="0"/>
          </a:p>
          <a:p>
            <a:pPr lvl="1"/>
            <a:r>
              <a:rPr lang="pl-PL" sz="2800" b="1" dirty="0"/>
              <a:t>Przegroda</a:t>
            </a:r>
            <a:r>
              <a:rPr lang="pl-PL" sz="2400" dirty="0"/>
              <a:t> – zgodnie z SJP, to coś, co przegradza, oddziela, ścianka, przepierzenie</a:t>
            </a:r>
          </a:p>
          <a:p>
            <a:pPr lvl="1"/>
            <a:r>
              <a:rPr lang="pl-PL" sz="2800" b="1" dirty="0"/>
              <a:t>Wydzielić</a:t>
            </a:r>
            <a:r>
              <a:rPr lang="pl-PL" sz="2400" dirty="0"/>
              <a:t>, zgodnie z SJP, to oddzielić coś, co wchodziło w skład większej całości</a:t>
            </a:r>
          </a:p>
          <a:p>
            <a:pPr lvl="1"/>
            <a:r>
              <a:rPr lang="pl-PL" sz="2800" b="1" dirty="0"/>
              <a:t>Przestrzeń</a:t>
            </a:r>
            <a:r>
              <a:rPr lang="pl-PL" sz="2400" b="1" dirty="0"/>
              <a:t> </a:t>
            </a:r>
            <a:r>
              <a:rPr lang="pl-PL" sz="2400" dirty="0"/>
              <a:t> - nieograniczony obszar trójwymiarowy, w którym zachodzą wszystkie zjawiska fizyczne</a:t>
            </a:r>
            <a:endParaRPr lang="pl-PL" sz="2400" b="1" dirty="0"/>
          </a:p>
          <a:p>
            <a:pPr marL="201168" lvl="1" indent="0">
              <a:buNone/>
            </a:pPr>
            <a:r>
              <a:rPr lang="pl-PL" sz="2400" dirty="0"/>
              <a:t> </a:t>
            </a:r>
          </a:p>
          <a:p>
            <a:pPr lvl="1"/>
            <a:endParaRPr lang="pl-PL" sz="2400" dirty="0"/>
          </a:p>
        </p:txBody>
      </p:sp>
    </p:spTree>
    <p:extLst>
      <p:ext uri="{BB962C8B-B14F-4D97-AF65-F5344CB8AC3E}">
        <p14:creationId xmlns:p14="http://schemas.microsoft.com/office/powerpoint/2010/main" val="343214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52363"/>
            <a:ext cx="10058400" cy="799247"/>
          </a:xfrm>
        </p:spPr>
        <p:txBody>
          <a:bodyPr>
            <a:normAutofit/>
          </a:bodyPr>
          <a:lstStyle/>
          <a:p>
            <a:r>
              <a:rPr lang="pl-PL" dirty="0"/>
              <a:t>Wnioski</a:t>
            </a:r>
            <a:endParaRPr lang="pl-PL" sz="3000" dirty="0"/>
          </a:p>
        </p:txBody>
      </p:sp>
      <p:sp>
        <p:nvSpPr>
          <p:cNvPr id="3" name="Content Placeholder 2"/>
          <p:cNvSpPr>
            <a:spLocks noGrp="1"/>
          </p:cNvSpPr>
          <p:nvPr>
            <p:ph idx="1"/>
          </p:nvPr>
        </p:nvSpPr>
        <p:spPr/>
        <p:txBody>
          <a:bodyPr>
            <a:normAutofit/>
          </a:bodyPr>
          <a:lstStyle/>
          <a:p>
            <a:pPr lvl="1"/>
            <a:r>
              <a:rPr lang="pl-PL" sz="2400" dirty="0"/>
              <a:t>Jedno pomieszczenie lub grupa pomieszczeń w ramach dużego budynku, które nie posiadają przegród budowlanych nie dyskwalifikują obiektu jako budynku</a:t>
            </a:r>
          </a:p>
          <a:p>
            <a:pPr lvl="1"/>
            <a:r>
              <a:rPr lang="pl-PL" sz="2400" dirty="0"/>
              <a:t>Słupy nie są przegrodą budowlaną, w tym sensie, że obiekt składający się z czterech słupów trudno uznać za wyodrębniony z przestrzeni (ale to nie dotyczy pomieszczeń stanowiących fragmentu budynku)</a:t>
            </a:r>
          </a:p>
          <a:p>
            <a:pPr lvl="1"/>
            <a:r>
              <a:rPr lang="pl-PL" sz="2400" dirty="0"/>
              <a:t>Choć przegrodą budowlaną może być wszystko co wygradza obiekt to zdrowy rozsądek jest wskazany (ażurowa siatka „średnio” wygradza obiekt z przestrzeni – mysz się w każdym razie spokojnie przeciśnie)</a:t>
            </a:r>
          </a:p>
          <a:p>
            <a:pPr marL="201168" lvl="1" indent="0">
              <a:buNone/>
            </a:pPr>
            <a:endParaRPr lang="pl-PL" sz="2400" dirty="0"/>
          </a:p>
        </p:txBody>
      </p:sp>
    </p:spTree>
    <p:extLst>
      <p:ext uri="{BB962C8B-B14F-4D97-AF65-F5344CB8AC3E}">
        <p14:creationId xmlns:p14="http://schemas.microsoft.com/office/powerpoint/2010/main" val="3454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676</Words>
  <Application>Microsoft Office PowerPoint</Application>
  <PresentationFormat>Panoramiczny</PresentationFormat>
  <Paragraphs>35</Paragraphs>
  <Slides>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9</vt:i4>
      </vt:variant>
    </vt:vector>
  </HeadingPairs>
  <TitlesOfParts>
    <vt:vector size="13" baseType="lpstr">
      <vt:lpstr>Bookman Old Style</vt:lpstr>
      <vt:lpstr>Calibri</vt:lpstr>
      <vt:lpstr>Franklin Gothic Book</vt:lpstr>
      <vt:lpstr>1_RetrospectVTI</vt:lpstr>
      <vt:lpstr> Przegroda budowlana – granica między budynkiem a budowlą. Rozważania po wyroku NSA z 30 lipca 2020 r., II FSK 2872/18</vt:lpstr>
      <vt:lpstr>budynek – obiekt budowlany  w rozumieniu przepisów prawa budowlanego, który jest trwale związany z gruntem, wydzielony  z przestrzeni za pomocą przegród budowlanych oraz posiada fundamenty i dach </vt:lpstr>
      <vt:lpstr>Stan faktyczny</vt:lpstr>
      <vt:lpstr>Jak wygląda wiata?</vt:lpstr>
      <vt:lpstr>WSA w Białymstoku, I SA/Bk 159/18</vt:lpstr>
      <vt:lpstr>Tezy wyroku NSA</vt:lpstr>
      <vt:lpstr>Tezy wyroku NSA</vt:lpstr>
      <vt:lpstr>Co to jest przegroda budowlana? … podatkowe „cofanie do tyłu”</vt:lpstr>
      <vt:lpstr>Wnioski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2021-06-02T09:32:14Z</dcterms:created>
  <dcterms:modified xsi:type="dcterms:W3CDTF">2021-06-07T18:58:17Z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2021-06-02T09:32:14Z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e300c0be-cc8f-4c67-840b-6c5389d2a658</vt:lpwstr>
  </property>
  <property fmtid="{D5CDD505-2E9C-101B-9397-08002B2CF9AE}" pid="8" name="MSIP_Label_ea60d57e-af5b-4752-ac57-3e4f28ca11dc_ContentBits">
    <vt:lpwstr>0</vt:lpwstr>
  </property>
</Properties>
</file>