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5" r:id="rId4"/>
    <p:sldId id="278" r:id="rId5"/>
    <p:sldId id="280" r:id="rId6"/>
    <p:sldId id="279" r:id="rId7"/>
    <p:sldId id="283" r:id="rId8"/>
    <p:sldId id="324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1pPr>
    <a:lvl2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2pPr>
    <a:lvl3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3pPr>
    <a:lvl4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4pPr>
    <a:lvl5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5pPr>
    <a:lvl6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6pPr>
    <a:lvl7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7pPr>
    <a:lvl8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8pPr>
    <a:lvl9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/>
    <p:restoredTop sz="94677"/>
  </p:normalViewPr>
  <p:slideViewPr>
    <p:cSldViewPr snapToGrid="0">
      <p:cViewPr varScale="1">
        <p:scale>
          <a:sx n="41" d="100"/>
          <a:sy n="41" d="100"/>
        </p:scale>
        <p:origin x="7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kładk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01_okladka_photo.png" descr="01_okladka_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hedypl.png" descr="thedyp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254" y="9344818"/>
            <a:ext cx="1333501" cy="212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logo-thedyy.png" descr="logo-thedy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" y="11498560"/>
            <a:ext cx="4673601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21" name="Linia"/>
          <p:cNvSpPr/>
          <p:nvPr/>
        </p:nvSpPr>
        <p:spPr>
          <a:xfrm>
            <a:off x="3009900" y="6141640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92042" y="6924426"/>
            <a:ext cx="8533310" cy="3406578"/>
          </a:xfrm>
          <a:prstGeom prst="rect">
            <a:avLst/>
          </a:prstGeom>
        </p:spPr>
        <p:txBody>
          <a:bodyPr/>
          <a:lstStyle>
            <a:lvl1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2984496" y="3327350"/>
            <a:ext cx="9943807" cy="2031505"/>
          </a:xfrm>
          <a:prstGeom prst="rect">
            <a:avLst/>
          </a:prstGeom>
        </p:spPr>
        <p:txBody>
          <a:bodyPr anchor="ctr"/>
          <a:lstStyle>
            <a:lvl1pPr>
              <a:defRPr sz="10000" b="0" spc="-2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2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22805228" y="1063922"/>
            <a:ext cx="684615" cy="723901"/>
          </a:xfrm>
          <a:prstGeom prst="rect">
            <a:avLst/>
          </a:prstGeom>
        </p:spPr>
        <p:txBody>
          <a:bodyPr wrap="square"/>
          <a:lstStyle>
            <a:lvl1pPr>
              <a:defRPr sz="37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ajd przekl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rzekładka copy.png" descr="przekładka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kolo.png" descr="k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21451" y="-2878"/>
            <a:ext cx="3556001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162" name="Linia"/>
          <p:cNvSpPr/>
          <p:nvPr/>
        </p:nvSpPr>
        <p:spPr>
          <a:xfrm>
            <a:off x="3009900" y="7500540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63" name="Tytuł prezentacji"/>
          <p:cNvSpPr txBox="1">
            <a:spLocks noGrp="1"/>
          </p:cNvSpPr>
          <p:nvPr>
            <p:ph type="body" sz="quarter" idx="14"/>
          </p:nvPr>
        </p:nvSpPr>
        <p:spPr>
          <a:xfrm>
            <a:off x="2908296" y="5857726"/>
            <a:ext cx="10433848" cy="1342629"/>
          </a:xfrm>
          <a:prstGeom prst="rect">
            <a:avLst/>
          </a:prstGeom>
        </p:spPr>
        <p:txBody>
          <a:bodyPr/>
          <a:lstStyle>
            <a:lvl1pPr defTabSz="1804370">
              <a:lnSpc>
                <a:spcPct val="80000"/>
              </a:lnSpc>
              <a:defRPr sz="7400" b="0" spc="-148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164" name="4/15"/>
          <p:cNvSpPr txBox="1"/>
          <p:nvPr userDrawn="1"/>
        </p:nvSpPr>
        <p:spPr>
          <a:xfrm>
            <a:off x="22637546" y="1037527"/>
            <a:ext cx="708527" cy="573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3400" spc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2</a:t>
            </a:r>
            <a:r>
              <a:rPr dirty="0"/>
              <a:t>/</a:t>
            </a:r>
            <a:r>
              <a:rPr lang="pl-PL" dirty="0"/>
              <a:t>8</a:t>
            </a:r>
            <a:endParaRPr dirty="0"/>
          </a:p>
        </p:txBody>
      </p:sp>
      <p:sp>
        <p:nvSpPr>
          <p:cNvPr id="165" name="O CZYM LOREM IPSUM DOLOE"/>
          <p:cNvSpPr txBox="1">
            <a:spLocks noGrp="1"/>
          </p:cNvSpPr>
          <p:nvPr>
            <p:ph type="body" sz="quarter" idx="15"/>
          </p:nvPr>
        </p:nvSpPr>
        <p:spPr>
          <a:xfrm>
            <a:off x="15707410" y="1176106"/>
            <a:ext cx="5670054" cy="3302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 defTabSz="2438338">
              <a:lnSpc>
                <a:spcPct val="90000"/>
              </a:lnSpc>
              <a:spcBef>
                <a:spcPts val="4500"/>
              </a:spcBef>
              <a:defRPr sz="13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O CZYM LOREM IPSUM DOLOE</a:t>
            </a:r>
          </a:p>
        </p:txBody>
      </p:sp>
      <p:pic>
        <p:nvPicPr>
          <p:cNvPr id="166" name="thedy-pl-bialy.png" descr="thedy-pl-bia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6954" y="9404085"/>
            <a:ext cx="393701" cy="210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ajd do tresc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lowny.png" descr="glow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kolo.png" descr="k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451" y="-2878"/>
            <a:ext cx="3556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thedypl.png" descr="thedyp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6254" y="9344818"/>
            <a:ext cx="1333501" cy="212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196" name="O CZYM LOREM IPSUM DOLOE"/>
          <p:cNvSpPr txBox="1">
            <a:spLocks noGrp="1"/>
          </p:cNvSpPr>
          <p:nvPr>
            <p:ph type="body" sz="quarter" idx="14"/>
          </p:nvPr>
        </p:nvSpPr>
        <p:spPr>
          <a:xfrm>
            <a:off x="15707410" y="1176106"/>
            <a:ext cx="5670054" cy="3302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 defTabSz="2438338">
              <a:lnSpc>
                <a:spcPct val="90000"/>
              </a:lnSpc>
              <a:spcBef>
                <a:spcPts val="4500"/>
              </a:spcBef>
              <a:defRPr sz="13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O CZYM LOREM IPSUM DOLOE</a:t>
            </a:r>
          </a:p>
        </p:txBody>
      </p:sp>
      <p:sp>
        <p:nvSpPr>
          <p:cNvPr id="197" name="4/15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34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rPr lang="pl-PL" dirty="0"/>
              <a:t>2</a:t>
            </a:r>
            <a:r>
              <a:rPr dirty="0"/>
              <a:t>/1</a:t>
            </a:r>
            <a:r>
              <a:rPr lang="pl-PL" dirty="0"/>
              <a:t>0</a:t>
            </a:r>
            <a:endParaRPr dirty="0"/>
          </a:p>
        </p:txBody>
      </p:sp>
      <p:sp>
        <p:nvSpPr>
          <p:cNvPr id="198" name="Tytuł prezentacji"/>
          <p:cNvSpPr txBox="1">
            <a:spLocks noGrp="1"/>
          </p:cNvSpPr>
          <p:nvPr>
            <p:ph type="body" sz="quarter" idx="16"/>
          </p:nvPr>
        </p:nvSpPr>
        <p:spPr>
          <a:xfrm>
            <a:off x="2645416" y="1560512"/>
            <a:ext cx="5845374" cy="1159273"/>
          </a:xfrm>
          <a:prstGeom prst="rect">
            <a:avLst/>
          </a:prstGeom>
        </p:spPr>
        <p:txBody>
          <a:bodyPr anchor="ctr"/>
          <a:lstStyle>
            <a:lvl1pPr defTabSz="2121354">
              <a:lnSpc>
                <a:spcPct val="80000"/>
              </a:lnSpc>
              <a:defRPr sz="5916" b="0" spc="-118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199" name="Treść - poziom 1…"/>
          <p:cNvSpPr txBox="1">
            <a:spLocks noGrp="1"/>
          </p:cNvSpPr>
          <p:nvPr>
            <p:ph type="body" sz="quarter" idx="17"/>
          </p:nvPr>
        </p:nvSpPr>
        <p:spPr>
          <a:xfrm>
            <a:off x="2741706" y="4415184"/>
            <a:ext cx="9078420" cy="5782073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00" name="Treść - poziom 1…"/>
          <p:cNvSpPr txBox="1">
            <a:spLocks noGrp="1"/>
          </p:cNvSpPr>
          <p:nvPr>
            <p:ph type="body" sz="quarter" idx="18"/>
          </p:nvPr>
        </p:nvSpPr>
        <p:spPr>
          <a:xfrm>
            <a:off x="12836221" y="4415184"/>
            <a:ext cx="8813705" cy="5782073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01" name="Linia"/>
          <p:cNvSpPr/>
          <p:nvPr/>
        </p:nvSpPr>
        <p:spPr>
          <a:xfrm>
            <a:off x="2712720" y="3086405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0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kon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rzekładka copy.png" descr="przekładka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447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2425696" y="2009576"/>
            <a:ext cx="11670412" cy="1740397"/>
          </a:xfrm>
          <a:prstGeom prst="rect">
            <a:avLst/>
          </a:prstGeom>
        </p:spPr>
        <p:txBody>
          <a:bodyPr/>
          <a:lstStyle>
            <a:lvl1pPr>
              <a:defRPr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449" name="O CZYM LOREM IPSUM DOLOE"/>
          <p:cNvSpPr txBox="1">
            <a:spLocks noGrp="1"/>
          </p:cNvSpPr>
          <p:nvPr>
            <p:ph type="body" sz="quarter" idx="15"/>
          </p:nvPr>
        </p:nvSpPr>
        <p:spPr>
          <a:xfrm>
            <a:off x="15707410" y="1176106"/>
            <a:ext cx="5670054" cy="3302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 defTabSz="2438338">
              <a:lnSpc>
                <a:spcPct val="90000"/>
              </a:lnSpc>
              <a:spcBef>
                <a:spcPts val="4500"/>
              </a:spcBef>
              <a:defRPr sz="13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O CZYM LOREM IPSUM DOLOE</a:t>
            </a:r>
          </a:p>
        </p:txBody>
      </p:sp>
      <p:pic>
        <p:nvPicPr>
          <p:cNvPr id="450" name="thedy-pl-bialy.png" descr="thedy-pl-bia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954" y="9404085"/>
            <a:ext cx="393701" cy="2108201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4218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_listprzewodni_B.png" descr="02_listprzewodni_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kolo.png" descr="kol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1451" y="-2878"/>
            <a:ext cx="3556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thedypl.png" descr="thedyp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6254" y="9344818"/>
            <a:ext cx="1333501" cy="2120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ia"/>
          <p:cNvSpPr/>
          <p:nvPr/>
        </p:nvSpPr>
        <p:spPr>
          <a:xfrm>
            <a:off x="9245600" y="3353105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" name="Linia"/>
          <p:cNvSpPr/>
          <p:nvPr/>
        </p:nvSpPr>
        <p:spPr>
          <a:xfrm>
            <a:off x="15735300" y="8255000"/>
            <a:ext cx="1333500" cy="0"/>
          </a:xfrm>
          <a:prstGeom prst="line">
            <a:avLst/>
          </a:prstGeom>
          <a:ln w="254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7" name="Linia"/>
          <p:cNvSpPr/>
          <p:nvPr/>
        </p:nvSpPr>
        <p:spPr>
          <a:xfrm>
            <a:off x="15735300" y="3390900"/>
            <a:ext cx="1333500" cy="0"/>
          </a:xfrm>
          <a:prstGeom prst="line">
            <a:avLst/>
          </a:prstGeom>
          <a:ln w="254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8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Tytuł prezentacji</a:t>
            </a:r>
          </a:p>
        </p:txBody>
      </p:sp>
      <p:sp>
        <p:nvSpPr>
          <p:cNvPr id="9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1800" spc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71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462" name="Tytuł prezentacji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5000" b="1" dirty="0"/>
              <a:t>PODATKI I OPŁATY LOKALNE – TORUŃSKI PRZEGLĄD ORZECZNICTWA</a:t>
            </a:r>
            <a:endParaRPr sz="50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00E1894-F0A1-D64A-8169-15082436AA62}"/>
              </a:ext>
            </a:extLst>
          </p:cNvPr>
          <p:cNvSpPr txBox="1"/>
          <p:nvPr/>
        </p:nvSpPr>
        <p:spPr>
          <a:xfrm>
            <a:off x="17659350" y="542925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normAutofit fontScale="25000" lnSpcReduction="20000"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6800" b="0" i="0" u="none" strike="noStrike" cap="none" spc="-13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" name="Podtytuł prezentacji">
            <a:extLst>
              <a:ext uri="{FF2B5EF4-FFF2-40B4-BE49-F238E27FC236}">
                <a16:creationId xmlns:a16="http://schemas.microsoft.com/office/drawing/2014/main" id="{AAF25B60-334E-B14C-BE39-33D226A5D63C}"/>
              </a:ext>
            </a:extLst>
          </p:cNvPr>
          <p:cNvSpPr txBox="1">
            <a:spLocks/>
          </p:cNvSpPr>
          <p:nvPr/>
        </p:nvSpPr>
        <p:spPr>
          <a:xfrm>
            <a:off x="2992041" y="6924426"/>
            <a:ext cx="8856247" cy="340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l-PL" sz="3600" b="1"/>
              <a:t>Powierzchnia użytkowa budynku bez ścian (wyrok NSA z 15 października 2020 r., II FSK 1512/18) – Michał Nielepkowicz, Thedy&amp;Partners</a:t>
            </a:r>
            <a:endParaRPr lang="pl-PL" sz="2400" b="1"/>
          </a:p>
          <a:p>
            <a:pPr hangingPunct="1"/>
            <a:endParaRPr lang="pl-PL" sz="2400" b="1"/>
          </a:p>
          <a:p>
            <a:pPr hangingPunct="1"/>
            <a:endParaRPr lang="pl-PL" sz="2400" b="1"/>
          </a:p>
          <a:p>
            <a:pPr hangingPunct="1"/>
            <a:r>
              <a:rPr lang="pl-PL" sz="2400" b="1"/>
              <a:t>8 czerwca 2021 r.</a:t>
            </a:r>
            <a:endParaRPr lang="pl-PL" sz="24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23" name="Tytuł prezentacji"/>
          <p:cNvSpPr txBox="1">
            <a:spLocks noGrp="1"/>
          </p:cNvSpPr>
          <p:nvPr>
            <p:ph type="body" idx="14"/>
          </p:nvPr>
        </p:nvSpPr>
        <p:spPr>
          <a:xfrm>
            <a:off x="2908295" y="2647950"/>
            <a:ext cx="13648181" cy="455240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pl-PL" dirty="0"/>
              <a:t>Wyrok NSA z 15 października 2020 r., II FSK 1512/18:</a:t>
            </a:r>
          </a:p>
          <a:p>
            <a:endParaRPr lang="pl-PL" dirty="0"/>
          </a:p>
          <a:p>
            <a:pPr>
              <a:lnSpc>
                <a:spcPct val="120000"/>
              </a:lnSpc>
            </a:pPr>
            <a:r>
              <a:rPr lang="pl-PL" sz="6400" dirty="0"/>
              <a:t>Skoro przedmiotowy garaż stanowi jedną z kondygnacji marketu, który jest kwalifikowany jako budynek, co jest niesporne, to stanowi on część tego budynku. Zatem podstawę opodatkowania stanowi powierzchnia użytkowa galerii handlowej włącznie z garażem.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20B9CD-DA4A-5E45-9A38-49EAF55FE001}"/>
              </a:ext>
            </a:extLst>
          </p:cNvPr>
          <p:cNvSpPr txBox="1"/>
          <p:nvPr/>
        </p:nvSpPr>
        <p:spPr>
          <a:xfrm>
            <a:off x="22898100" y="127635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normAutofit fontScale="25000" lnSpcReduction="20000"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6800" b="0" i="0" u="none" strike="noStrike" cap="none" spc="-13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5" name="O CZYM LOREM IPSUM DOLOE"/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15 października 2020 r., II FSK 1512/18</a:t>
            </a:r>
            <a:endParaRPr dirty="0"/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708527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3</a:t>
            </a:r>
            <a:r>
              <a:rPr dirty="0"/>
              <a:t>/</a:t>
            </a:r>
            <a:r>
              <a:rPr lang="pl-PL" dirty="0"/>
              <a:t>8</a:t>
            </a:r>
            <a:endParaRPr dirty="0"/>
          </a:p>
        </p:txBody>
      </p:sp>
      <p:sp>
        <p:nvSpPr>
          <p:cNvPr id="537" name="Tytuł prezentacji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Przepisy prawa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xfrm>
            <a:off x="2741705" y="4415184"/>
            <a:ext cx="11966515" cy="5782073"/>
          </a:xfrm>
          <a:prstGeom prst="rect">
            <a:avLst/>
          </a:prstGeom>
        </p:spPr>
        <p:txBody>
          <a:bodyPr/>
          <a:lstStyle/>
          <a:p>
            <a:r>
              <a:rPr lang="pl-PL" b="1" dirty="0"/>
              <a:t>Ustawa z dnia 12 stycznia 1991 r. o podatkach i opłatach lokalnych (</a:t>
            </a:r>
            <a:r>
              <a:rPr lang="pl-PL" b="1" dirty="0" err="1"/>
              <a:t>t.j</a:t>
            </a:r>
            <a:r>
              <a:rPr lang="pl-PL" b="1" dirty="0"/>
              <a:t>. Dz. U. z2019 r. poz. 1170 ze zm.):</a:t>
            </a:r>
            <a:endParaRPr lang="pl-PL" dirty="0"/>
          </a:p>
          <a:p>
            <a:r>
              <a:rPr lang="pl-PL" b="1" dirty="0"/>
              <a:t>Art. 1a. 1. </a:t>
            </a:r>
            <a:r>
              <a:rPr lang="pl-PL" dirty="0"/>
              <a:t>Użyte w ustawie określenia oznaczają:</a:t>
            </a:r>
          </a:p>
          <a:p>
            <a:r>
              <a:rPr lang="pl-PL" b="1" dirty="0"/>
              <a:t>1) budynek </a:t>
            </a:r>
            <a:r>
              <a:rPr lang="pl-PL" dirty="0"/>
              <a:t>– obiekt budowlany w rozumieniu przepisów prawa budowlanego, który jest trwale związany z gruntem, wydzielony z przestrzeni za pomocą przegród budowlanych oraz posiada fundamenty i dach;</a:t>
            </a:r>
          </a:p>
          <a:p>
            <a:r>
              <a:rPr lang="pl-PL" b="1" dirty="0"/>
              <a:t>5) powierzchnia użytkowa budynku lub jego części</a:t>
            </a:r>
            <a:r>
              <a:rPr lang="pl-PL" dirty="0"/>
              <a:t> – powierzchnię mierzoną po wewnętrznej długości ścian na wszystkich kondygnacjach, z wyjątkiem powierzchni klatek schodowych oraz szybów dźwigowych; za kondygnację uważa się również garaże podziemne, piwnice, sutereny i poddasza użytkowe;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Art. 2. 1. </a:t>
            </a:r>
            <a:r>
              <a:rPr lang="pl-PL" dirty="0"/>
              <a:t>Opodatkowaniu podatkiem od nieruchomości podlegają następujące nieruchomości lub obiekty budowlane:</a:t>
            </a:r>
          </a:p>
          <a:p>
            <a:r>
              <a:rPr lang="pl-PL" dirty="0"/>
              <a:t>2) budynki lub ich części;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Art. 4. 1. </a:t>
            </a:r>
            <a:r>
              <a:rPr lang="pl-PL" dirty="0"/>
              <a:t>Podstawę opodatkowania stanowi:</a:t>
            </a:r>
          </a:p>
          <a:p>
            <a:r>
              <a:rPr lang="pl-PL" dirty="0"/>
              <a:t>2) dla budynków lub ich części – powierzchnia użytkowa;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5" name="O CZYM LOREM IPSUM DOLOE"/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15 października 2020 r., II FSK 1512/18</a:t>
            </a:r>
            <a:endParaRPr dirty="0"/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708527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4</a:t>
            </a:r>
            <a:r>
              <a:rPr dirty="0"/>
              <a:t>/</a:t>
            </a:r>
            <a:r>
              <a:rPr lang="pl-PL" dirty="0"/>
              <a:t>8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i="1" dirty="0"/>
              <a:t>Tak więc Spółka zgadza się, że parking jest kondygnacją budynku, ale jego powierzchnia nie może być ujęta w podatku od nieruchomości, bowiem nie jest możliwy pomiar po wewnętrznej długości ścian, skoro parking ten częściowo nie posiada ścian. Wynika to z faktu, że opodatkowaniu podlega powierzchnia, a więc policzalna zamknięta przestrzeń.</a:t>
            </a:r>
          </a:p>
          <a:p>
            <a:r>
              <a:rPr lang="pl-PL" i="1" dirty="0"/>
              <a:t> </a:t>
            </a:r>
          </a:p>
          <a:p>
            <a:r>
              <a:rPr lang="pl-PL" i="1" dirty="0"/>
              <a:t>Powyższy zarzut nie zasługuje na uwzględnienie.</a:t>
            </a:r>
          </a:p>
          <a:p>
            <a:r>
              <a:rPr lang="pl-PL" i="1" dirty="0"/>
              <a:t> </a:t>
            </a:r>
          </a:p>
          <a:p>
            <a:r>
              <a:rPr lang="pl-PL" i="1" dirty="0"/>
              <a:t>Analogiczne zagadnienie prawne było przedmiotem orzekania przez Naczelny Sąd Administracyjny. Wskazać w tym miejscu należy ukształtowanie się jednolitej linii orzeczniczej, wyrażonej m.in. w wyrokach: z 11 maja 2016 r., sygn. akt II FSK 1581/15; z 2 kwietnia 2019 r., sygn. akt II FSK 1527/17; z 29 stycznia 2020 r., sygn. akt II FSK 2896/18; z 11 marca 2020 r., sygn. akt II FSK 1042/18. Orzekający w niniejszej sprawie Sąd, podziela zapatrywania wyrażone w tych wyrokach i w związku z tym wykorzysta argumentację w nich zawartą.</a:t>
            </a:r>
          </a:p>
        </p:txBody>
      </p:sp>
      <p:sp>
        <p:nvSpPr>
          <p:cNvPr id="539" name="Treść - poziom 1…"/>
          <p:cNvSpPr txBox="1"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i="1" dirty="0"/>
              <a:t>Nie jest sporne w sprawie, że skoro przedmiotowy garaż stanowi jedną z kondygnacji marketu, który jest kwalifikowany jako budynek, co jest niesporne, to stanowi on część tego budynku. Zatem podstawę opodatkowania stanowi powierzchnia użytkowa galerii handlowej włącznie z garażem (art. 4 ust. 1 pkt 2 </a:t>
            </a:r>
            <a:r>
              <a:rPr lang="pl-PL" i="1" dirty="0" err="1"/>
              <a:t>u.p.o.l</a:t>
            </a:r>
            <a:r>
              <a:rPr lang="pl-PL" i="1" dirty="0"/>
              <a:t>.). </a:t>
            </a:r>
            <a:r>
              <a:rPr lang="pl-PL" b="1" i="1" dirty="0"/>
              <a:t>Wbrew stanowisku Spółki, w warunkach niniejszej sprawy, garaż nie może być wykluczony z opodatkowania z tej przyczyny, że występują w nim przerwy w ciągłości zabudowy ścian. </a:t>
            </a:r>
            <a:r>
              <a:rPr lang="pl-PL" i="1" dirty="0"/>
              <a:t>Błędne jest wywodzenie braku obowiązku podatkowego wyłącznie z przepisu zawierającego definicję, tj. art. 1a ust. 1 pkt 5 </a:t>
            </a:r>
            <a:r>
              <a:rPr lang="pl-PL" i="1" dirty="0" err="1"/>
              <a:t>u.p.o.l</a:t>
            </a:r>
            <a:r>
              <a:rPr lang="pl-PL" i="1" dirty="0"/>
              <a:t>., a więc przepisu nie kreującego żadnych praw i obowiązków (tym bardziej z jednego słowa użytego w takim przepisie), z zupełnym pominięciem przepisów prawa materialnego określających przedmiot opodatkowania (art. 2 ust. 1 </a:t>
            </a:r>
            <a:r>
              <a:rPr lang="pl-PL" i="1" dirty="0" err="1"/>
              <a:t>u.p.o.l</a:t>
            </a:r>
            <a:r>
              <a:rPr lang="pl-PL" i="1" dirty="0"/>
              <a:t>.), czy też podstawę opodatkowania (art. 4 ust. 1 </a:t>
            </a:r>
            <a:r>
              <a:rPr lang="pl-PL" i="1" dirty="0" err="1"/>
              <a:t>u.p.o.l</a:t>
            </a:r>
            <a:r>
              <a:rPr lang="pl-PL" i="1" dirty="0"/>
              <a:t>.). Równie błędne jest uwzględnienie w rozważaniach wyłącznie jednej definicji, podczas gdy w rzeczy samej kluczowa jest inna definicja. Otóż Spółka cały swój wywód zbudowała na definicji powierzchni użytkowej budynku z pominięciem definicji budynku. Tymczasem, aby w ogóle można było mówić o powierzchni budynku, należy ustalić, jakie kryteria kwalifikują dany obiekt do kategorii budynku.</a:t>
            </a:r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0224F11F-3286-BA43-8C0E-487A2EC46A0A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(1)</a:t>
            </a:r>
          </a:p>
        </p:txBody>
      </p:sp>
    </p:spTree>
    <p:extLst>
      <p:ext uri="{BB962C8B-B14F-4D97-AF65-F5344CB8AC3E}">
        <p14:creationId xmlns:p14="http://schemas.microsoft.com/office/powerpoint/2010/main" val="24083547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5" name="O CZYM LOREM IPSUM DOLOE"/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15 października 2020 r., II FSK 1512/18</a:t>
            </a:r>
            <a:endParaRPr dirty="0"/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708527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5</a:t>
            </a:r>
            <a:r>
              <a:rPr dirty="0"/>
              <a:t>/</a:t>
            </a:r>
            <a:r>
              <a:rPr lang="pl-PL" dirty="0"/>
              <a:t>8</a:t>
            </a:r>
            <a:endParaRPr dirty="0"/>
          </a:p>
        </p:txBody>
      </p:sp>
      <p:sp>
        <p:nvSpPr>
          <p:cNvPr id="537" name="Tytuł prezentacji"/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(2)</a:t>
            </a:r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i="1" dirty="0"/>
              <a:t>Według postanowień art. 1a ust. 1 pkt 1 </a:t>
            </a:r>
            <a:r>
              <a:rPr lang="pl-PL" i="1" dirty="0" err="1"/>
              <a:t>u.p.o.l</a:t>
            </a:r>
            <a:r>
              <a:rPr lang="pl-PL" i="1" dirty="0"/>
              <a:t>., budynkiem jest obiekt budowlany w rozumieniu przepisów Prawa budowlanego, który jest trwale związany z gruntem, wydzielony z przestrzeni za pomocą przegród budowlanych oraz posiada fundamenty i dach. Jednym z kryteriów, które należy uwzględnić przy kwalifikowaniu obiektu jako budynku, jest wydzielenie obiektu z przestrzeni za pomocą przegród budowlanych. Jak już wcześniej wspomniano, market, w którym jedną z kondygnacji stanowi sporny garaż, jest budynkiem, więc zgodnie z art. 4 ust. 1 pkt 2 </a:t>
            </a:r>
            <a:r>
              <a:rPr lang="pl-PL" i="1" dirty="0" err="1"/>
              <a:t>u.p.o.l</a:t>
            </a:r>
            <a:r>
              <a:rPr lang="pl-PL" i="1" dirty="0"/>
              <a:t>., podstawą opodatkowania dla tego budynku jest jego powierzchnia użytkowa.</a:t>
            </a:r>
          </a:p>
          <a:p>
            <a:r>
              <a:rPr lang="pl-PL" i="1" dirty="0"/>
              <a:t> </a:t>
            </a:r>
          </a:p>
          <a:p>
            <a:r>
              <a:rPr lang="pl-PL" i="1" dirty="0"/>
              <a:t>Definicję powierzchni użytkowej budynku zawiera art. 1a ust. 1 pkt 5 </a:t>
            </a:r>
            <a:r>
              <a:rPr lang="pl-PL" i="1" dirty="0" err="1"/>
              <a:t>u.p.o.l</a:t>
            </a:r>
            <a:r>
              <a:rPr lang="pl-PL" i="1" dirty="0"/>
              <a:t>., który stanowi, że jest nią powierzchnia użytkowa budynku lub jego części mierzona po wewnętrznej długości ścian na wszystkich kondygnacjach, z wyjątkiem powierzchni klatek schodowych oraz szybów dźwigowych; za kondygnację uważa się również garaże podziemne, piwnice, sutereny i poddasza użytkowe. </a:t>
            </a:r>
            <a:r>
              <a:rPr lang="pl-PL" b="1" i="1" dirty="0"/>
              <a:t>Oprócz definicji przytoczony przepis wskazuje, w jaki sposób powinna być mierzona powierzchnia użytkowa budynku. Posługuje się przy tym terminem "ściana", czyli innym niż w przepisie definiującym "budynek", gdzie mowa jest o przegrodzie budowlanej. Istnieje więc niespójność terminologiczna w omawianych przepisach, chociaż materia w nich regulowana jest ze sobą ściśle powiązana (definicja budynku i definicja powierzchni użytkowej tegoż budynku).</a:t>
            </a:r>
          </a:p>
        </p:txBody>
      </p:sp>
      <p:sp>
        <p:nvSpPr>
          <p:cNvPr id="539" name="Treść - poziom 1…"/>
          <p:cNvSpPr txBox="1"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b="1" i="1" dirty="0"/>
              <a:t>Zdaniem Naczelnego Sądu Administracyjnego, owa niespójność terminologiczna nie może prowadzić do wykluczenia z opodatkowania tej części budynku, która zgodnie z przyjętą konstrukcją nie ma ściany w znaczeniu leksykalnym. </a:t>
            </a:r>
            <a:r>
              <a:rPr lang="pl-PL" i="1" dirty="0"/>
              <a:t>Przede wszystkim należy mieć na uwadze, że według obowiązujących przepisów, cechą istotną budynku nie jest ściana, lecz przegroda budowlana (wydzielenie budynku za pomocą przegród budowlanych, a nie za pomocą ścian). Poza tym występujący w art. 1a ust. 1 pkt 5 </a:t>
            </a:r>
            <a:r>
              <a:rPr lang="pl-PL" i="1" dirty="0" err="1"/>
              <a:t>u.p.o.l</a:t>
            </a:r>
            <a:r>
              <a:rPr lang="pl-PL" i="1" dirty="0"/>
              <a:t>. wyraz "ściana" nie został użyty dla potrzeb zdefiniowania powierzchni użytkowej budynku, lecz dla potrzeb określenia sposobu mierzenia tej powierzchni (kwestia techniczna), która mocą art. 4 ust. 1 pkt 2 </a:t>
            </a:r>
            <a:r>
              <a:rPr lang="pl-PL" i="1" dirty="0" err="1"/>
              <a:t>u.p.o.l</a:t>
            </a:r>
            <a:r>
              <a:rPr lang="pl-PL" i="1" dirty="0"/>
              <a:t>. stanowi podstawę opodatkowania budynku podlegającego opodatkowaniu podatkiem od nieruchomości, zgodnie z art. 2 ust. 1 pkt 2 tej ustawy. Mając na uwadze wskazane regulacje prawne, zgodzić się należy z Sądem I instancji, że dla potrzeb zmierzenia powierzchni użytkowej budynku </a:t>
            </a:r>
            <a:r>
              <a:rPr lang="pl-PL" b="1" i="1" dirty="0"/>
              <a:t>istotne jest, by istniała granica strukturalnie wydzielająca budynek z przestrzeni.</a:t>
            </a:r>
          </a:p>
        </p:txBody>
      </p:sp>
    </p:spTree>
    <p:extLst>
      <p:ext uri="{BB962C8B-B14F-4D97-AF65-F5344CB8AC3E}">
        <p14:creationId xmlns:p14="http://schemas.microsoft.com/office/powerpoint/2010/main" val="12775478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5" name="O CZYM LOREM IPSUM DOLOE"/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15 października 2020 r., II FSK 1512/18</a:t>
            </a:r>
            <a:endParaRPr dirty="0"/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708527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6</a:t>
            </a:r>
            <a:r>
              <a:rPr dirty="0"/>
              <a:t>/</a:t>
            </a:r>
            <a:r>
              <a:rPr lang="pl-PL" dirty="0"/>
              <a:t>8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i="1" dirty="0"/>
              <a:t>W orzecznictwie Naczelnego Sądu Administracyjnego ukształtował się pogląd, zgodnie z którym </a:t>
            </a:r>
            <a:r>
              <a:rPr lang="pl-PL" b="1" i="1" dirty="0"/>
              <a:t>dla spełnienia przez obiekt budowlany przesłanki wydzielenia z przestrzeni za pomocą przegród budowlanych, nie jest konieczne zamknięcie obiektu ze wszystkich stron. Ustalenie podstawy opodatkowania w podatku od nieruchomości jest możliwe, jeśli istniejące przegrody - przy uwzględnieniu wszystkich kondygnacji - zakreślają granice obiektu. Pojęcia przegrody budowlanej, o którym mowa w art. 1a ust. 1 pkt 1 </a:t>
            </a:r>
            <a:r>
              <a:rPr lang="pl-PL" b="1" i="1" dirty="0" err="1"/>
              <a:t>u.p.o.l</a:t>
            </a:r>
            <a:r>
              <a:rPr lang="pl-PL" b="1" i="1" dirty="0"/>
              <a:t>., nie można zawężać do ściany w tradycyjnym rozumieniu tego słowa, ale należy objąć tą kategorią również takie elementy struktury budynku, jak np. filary, słupy czy kolumny, które w sensie konstrukcyjnym mogą pełnić tę samą funkcję co ściana i które strukturalnie wydzielają budynek lub jego część z przestrzeni </a:t>
            </a:r>
            <a:r>
              <a:rPr lang="pl-PL" i="1" dirty="0"/>
              <a:t>(np. wyroki NSA: z 25 września 2015 r. sygn. akt II FSK 2086/13 oraz z 11 maja 2016 r. sygn. akt II FSK 1581/15). </a:t>
            </a:r>
            <a:r>
              <a:rPr lang="pl-PL" b="1" i="1" dirty="0"/>
              <a:t>Za utrwaloną uznać również można linię orzeczniczą, według której w sytuacji, gdy nad parkingiem znajdują się kolejne kondygnacje budynku centrum handlowego, to jest on funkcjonalnie i technicznie związany z budynkiem, a w szczególności z tą częścią budynku, która pozostaje nad nim </a:t>
            </a:r>
            <a:r>
              <a:rPr lang="pl-PL" i="1" dirty="0"/>
              <a:t>(np. wyroki NSA: z 12 grudnia 2014 r. sygn. akt II FSK 3121/12 oraz z 12 sierpnia 2014 r. sygn. akt II FSK 1715/12). Sąd orzekający w niniejszej sprawie poglądy te podziela.</a:t>
            </a:r>
          </a:p>
        </p:txBody>
      </p:sp>
      <p:sp>
        <p:nvSpPr>
          <p:cNvPr id="539" name="Treść - poziom 1…"/>
          <p:cNvSpPr txBox="1"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i="1" dirty="0"/>
              <a:t>W warunkach rozpoznanej sprawy istniały przegrody budowlane wydzielające garaż z przestrzeni, zatem wbrew twierdzeniom Spółki, możliwe było zmierzenie jego powierzchni użytkowej w sposób wskazany w art. 1a ust. 1 pkt 5 </a:t>
            </a:r>
            <a:r>
              <a:rPr lang="pl-PL" i="1" dirty="0" err="1"/>
              <a:t>u.p.o.l</a:t>
            </a:r>
            <a:r>
              <a:rPr lang="pl-PL" i="1" dirty="0"/>
              <a:t>., a w konsekwencji możliwe było ustalenie podstawy opodatkowania w podatku od nieruchomości.</a:t>
            </a:r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AC63BAF-D69B-4D4A-8058-8573FC8E714A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(3)</a:t>
            </a:r>
          </a:p>
        </p:txBody>
      </p:sp>
    </p:spTree>
    <p:extLst>
      <p:ext uri="{BB962C8B-B14F-4D97-AF65-F5344CB8AC3E}">
        <p14:creationId xmlns:p14="http://schemas.microsoft.com/office/powerpoint/2010/main" val="2064029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5" name="O CZYM LOREM IPSUM DOLOE"/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15 października 2020 r., II FSK 1512/18</a:t>
            </a:r>
            <a:endParaRPr dirty="0"/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708527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7</a:t>
            </a:r>
            <a:r>
              <a:rPr dirty="0"/>
              <a:t>/</a:t>
            </a:r>
            <a:r>
              <a:rPr lang="pl-PL" dirty="0"/>
              <a:t>8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/>
              <a:t>Wyroki powiązane:</a:t>
            </a:r>
            <a:endParaRPr lang="pl-PL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/>
              <a:t>wyrok NSA z 12 grudnia 2014 r., sygn. akt II FSK 3121/12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/>
              <a:t>wyrok NSA z 25 września 2015 r., sygn. akt II FSK 2086/13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/>
              <a:t>wyrok NSA z 11 marca 2020 r., sygn. akt II FSK 1041/18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2400" dirty="0"/>
          </a:p>
        </p:txBody>
      </p:sp>
      <p:sp>
        <p:nvSpPr>
          <p:cNvPr id="539" name="Treść - poziom 1…"/>
          <p:cNvSpPr txBox="1"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/>
              <a:t>Główne problemy:</a:t>
            </a:r>
          </a:p>
          <a:p>
            <a:endParaRPr lang="pl-PL" sz="2400" dirty="0"/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Definicja budynku i powierzchni użytkowej w UPOL.</a:t>
            </a:r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„Granice” budynku.</a:t>
            </a:r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Skutki stanowiska NSA?</a:t>
            </a:r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8B9F633-F4B2-FD40-9966-B6CF71144315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Wyroki powiązane i główne problemy</a:t>
            </a:r>
          </a:p>
        </p:txBody>
      </p:sp>
    </p:spTree>
    <p:extLst>
      <p:ext uri="{BB962C8B-B14F-4D97-AF65-F5344CB8AC3E}">
        <p14:creationId xmlns:p14="http://schemas.microsoft.com/office/powerpoint/2010/main" val="40089334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4F5D6F4B-F01C-4B0C-A732-5F661C737787}"/>
              </a:ext>
            </a:extLst>
          </p:cNvPr>
          <p:cNvGrpSpPr/>
          <p:nvPr/>
        </p:nvGrpSpPr>
        <p:grpSpPr>
          <a:xfrm>
            <a:off x="14016000" y="835726"/>
            <a:ext cx="10368000" cy="10044000"/>
            <a:chOff x="5743666" y="1115428"/>
            <a:chExt cx="3258761" cy="328784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EDC33E04-E489-457C-AA1B-8CA331B1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666" y="1115428"/>
              <a:ext cx="3258761" cy="3287844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57B3A572-9705-4C83-80B2-116078A2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3930" y="1699579"/>
              <a:ext cx="1018233" cy="553536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BEB6BA-154E-4F2A-8BC6-BFB923528432}"/>
              </a:ext>
            </a:extLst>
          </p:cNvPr>
          <p:cNvSpPr txBox="1"/>
          <p:nvPr/>
        </p:nvSpPr>
        <p:spPr>
          <a:xfrm>
            <a:off x="14804695" y="4774506"/>
            <a:ext cx="8790609" cy="733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172D56"/>
                </a:solidFill>
              </a:rPr>
              <a:t>Centrala w Warszawie</a:t>
            </a:r>
            <a:r>
              <a:rPr lang="pl-PL" sz="2800" dirty="0">
                <a:solidFill>
                  <a:srgbClr val="172D56"/>
                </a:solidFill>
              </a:rPr>
              <a:t>: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ul. Moniuszki 1A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00-014 Warszawa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Tel: +48 (22) 629 09 17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biuro@thedy.pl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b="1" dirty="0">
                <a:solidFill>
                  <a:srgbClr val="172D56"/>
                </a:solidFill>
              </a:rPr>
              <a:t>Oddział w Katowicach</a:t>
            </a:r>
            <a:r>
              <a:rPr lang="pl-PL" sz="2800" dirty="0">
                <a:solidFill>
                  <a:srgbClr val="172D56"/>
                </a:solidFill>
              </a:rPr>
              <a:t>: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ul. Dworcowa 4 (Stary Dworzec)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40-012 Katowice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Tel: +48 508 018 322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biuro@thedy.pl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F58847D-59C2-4866-841A-4F7BC61D5A3B}"/>
              </a:ext>
            </a:extLst>
          </p:cNvPr>
          <p:cNvSpPr txBox="1">
            <a:spLocks/>
          </p:cNvSpPr>
          <p:nvPr/>
        </p:nvSpPr>
        <p:spPr>
          <a:xfrm>
            <a:off x="2908296" y="5857726"/>
            <a:ext cx="12941304" cy="134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FFFFFF"/>
                </a:solidFill>
                <a:uFillTx/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l-PL" sz="4800" dirty="0"/>
              <a:t>Dane kontaktowe</a:t>
            </a:r>
          </a:p>
        </p:txBody>
      </p:sp>
    </p:spTree>
    <p:extLst>
      <p:ext uri="{BB962C8B-B14F-4D97-AF65-F5344CB8AC3E}">
        <p14:creationId xmlns:p14="http://schemas.microsoft.com/office/powerpoint/2010/main" val="19256292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b">
        <a:norm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800" b="0" i="0" u="none" strike="noStrike" cap="none" spc="-136" normalizeH="0" baseline="0">
            <a:ln>
              <a:noFill/>
            </a:ln>
            <a:solidFill>
              <a:srgbClr val="000000"/>
            </a:solidFill>
            <a:effectLst/>
            <a:uFillTx/>
            <a:latin typeface="Roboto Slab Light"/>
            <a:ea typeface="Roboto Slab Light"/>
            <a:cs typeface="Roboto Slab Light"/>
            <a:sym typeface="Roboto Slab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b">
        <a:norm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800" b="0" i="0" u="none" strike="noStrike" cap="none" spc="-136" normalizeH="0" baseline="0">
            <a:ln>
              <a:noFill/>
            </a:ln>
            <a:solidFill>
              <a:srgbClr val="000000"/>
            </a:solidFill>
            <a:effectLst/>
            <a:uFillTx/>
            <a:latin typeface="Roboto Slab Light"/>
            <a:ea typeface="Roboto Slab Light"/>
            <a:cs typeface="Roboto Slab Light"/>
            <a:sym typeface="Roboto Slab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1660</Words>
  <Application>Microsoft Office PowerPoint</Application>
  <PresentationFormat>Niestandardowy</PresentationFormat>
  <Paragraphs>83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Helvetica Neue</vt:lpstr>
      <vt:lpstr>Helvetica Neue Light</vt:lpstr>
      <vt:lpstr>Roboto Slab Light</vt:lpstr>
      <vt:lpstr>Roboto Slab Regular</vt:lpstr>
      <vt:lpstr>Wingdings</vt:lpstr>
      <vt:lpstr>21_BasicWhite</vt:lpstr>
      <vt:lpstr>PODATKI I OPŁATY LOKALNE – TORUŃSKI PRZEGLĄD ORZECZNICTWA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Wojciech Morawski (wmoraw)</cp:lastModifiedBy>
  <cp:revision>15</cp:revision>
  <dcterms:modified xsi:type="dcterms:W3CDTF">2021-06-07T19:00:28Z</dcterms:modified>
</cp:coreProperties>
</file>