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sldIdLst>
    <p:sldId id="345" r:id="rId2"/>
    <p:sldId id="383" r:id="rId3"/>
    <p:sldId id="399" r:id="rId4"/>
    <p:sldId id="400" r:id="rId5"/>
    <p:sldId id="398" r:id="rId6"/>
    <p:sldId id="403" r:id="rId7"/>
    <p:sldId id="402" r:id="rId8"/>
    <p:sldId id="401" r:id="rId9"/>
    <p:sldId id="404" r:id="rId10"/>
    <p:sldId id="394" r:id="rId11"/>
    <p:sldId id="392" r:id="rId12"/>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64" autoAdjust="0"/>
    <p:restoredTop sz="94676" autoAdjust="0"/>
  </p:normalViewPr>
  <p:slideViewPr>
    <p:cSldViewPr>
      <p:cViewPr varScale="1">
        <p:scale>
          <a:sx n="81" d="100"/>
          <a:sy n="81" d="100"/>
        </p:scale>
        <p:origin x="1906" y="62"/>
      </p:cViewPr>
      <p:guideLst>
        <p:guide orient="horz" pos="2160"/>
        <p:guide pos="2880"/>
      </p:guideLst>
    </p:cSldViewPr>
  </p:slideViewPr>
  <p:outlineViewPr>
    <p:cViewPr>
      <p:scale>
        <a:sx n="33" d="100"/>
        <a:sy n="33" d="100"/>
      </p:scale>
      <p:origin x="0" y="1969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a16="http://schemas.microsoft.com/office/drawing/2014/main" id="{06E0C0C6-5538-480B-941A-D0D9FDE39260}"/>
              </a:ext>
            </a:extLst>
          </p:cNvPr>
          <p:cNvSpPr>
            <a:spLocks noGrp="1"/>
          </p:cNvSpPr>
          <p:nvPr>
            <p:ph type="dt" sz="half" idx="10"/>
          </p:nvPr>
        </p:nvSpPr>
        <p:spPr/>
        <p:txBody>
          <a:bodyPr/>
          <a:lstStyle>
            <a:lvl1pPr>
              <a:defRPr/>
            </a:lvl1pPr>
          </a:lstStyle>
          <a:p>
            <a:pPr>
              <a:defRPr/>
            </a:pPr>
            <a:fld id="{04D4206F-B4E0-431E-8AF5-B436AFBE1342}"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F3B350AF-47F2-4F89-A76D-4AD165585195}"/>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49AAD84F-7DC9-426B-8B83-0BD7C5B6B625}"/>
              </a:ext>
            </a:extLst>
          </p:cNvPr>
          <p:cNvSpPr>
            <a:spLocks noGrp="1"/>
          </p:cNvSpPr>
          <p:nvPr>
            <p:ph type="sldNum" sz="quarter" idx="12"/>
          </p:nvPr>
        </p:nvSpPr>
        <p:spPr/>
        <p:txBody>
          <a:bodyPr/>
          <a:lstStyle>
            <a:lvl1pPr>
              <a:defRPr/>
            </a:lvl1pPr>
          </a:lstStyle>
          <a:p>
            <a:pPr>
              <a:defRPr/>
            </a:pPr>
            <a:fld id="{FDC4B414-1AF3-4713-89A4-BC9B5B33A1F7}" type="slidenum">
              <a:rPr lang="pl-PL" altLang="pl-PL"/>
              <a:pPr>
                <a:defRPr/>
              </a:pPr>
              <a:t>‹#›</a:t>
            </a:fld>
            <a:endParaRPr lang="pl-PL" altLang="pl-PL"/>
          </a:p>
        </p:txBody>
      </p:sp>
    </p:spTree>
    <p:extLst>
      <p:ext uri="{BB962C8B-B14F-4D97-AF65-F5344CB8AC3E}">
        <p14:creationId xmlns:p14="http://schemas.microsoft.com/office/powerpoint/2010/main" val="2599039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54E14AB-A07E-44A9-A33E-F5C0CD52B77A}"/>
              </a:ext>
            </a:extLst>
          </p:cNvPr>
          <p:cNvSpPr>
            <a:spLocks noGrp="1"/>
          </p:cNvSpPr>
          <p:nvPr>
            <p:ph type="dt" sz="half" idx="10"/>
          </p:nvPr>
        </p:nvSpPr>
        <p:spPr/>
        <p:txBody>
          <a:bodyPr/>
          <a:lstStyle>
            <a:lvl1pPr>
              <a:defRPr/>
            </a:lvl1pPr>
          </a:lstStyle>
          <a:p>
            <a:pPr>
              <a:defRPr/>
            </a:pPr>
            <a:fld id="{3FE981FF-F93D-4683-9452-79F8A5FCBF1C}"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B00E9368-E38A-4EEB-B2B3-6AE45515CF65}"/>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B71AF30A-DC57-421A-98C6-30C2689DCDBB}"/>
              </a:ext>
            </a:extLst>
          </p:cNvPr>
          <p:cNvSpPr>
            <a:spLocks noGrp="1"/>
          </p:cNvSpPr>
          <p:nvPr>
            <p:ph type="sldNum" sz="quarter" idx="12"/>
          </p:nvPr>
        </p:nvSpPr>
        <p:spPr/>
        <p:txBody>
          <a:bodyPr/>
          <a:lstStyle>
            <a:lvl1pPr>
              <a:defRPr/>
            </a:lvl1pPr>
          </a:lstStyle>
          <a:p>
            <a:pPr>
              <a:defRPr/>
            </a:pPr>
            <a:fld id="{840442C9-5125-49F0-ADA6-36B307E088E0}" type="slidenum">
              <a:rPr lang="pl-PL" altLang="pl-PL"/>
              <a:pPr>
                <a:defRPr/>
              </a:pPr>
              <a:t>‹#›</a:t>
            </a:fld>
            <a:endParaRPr lang="pl-PL" altLang="pl-PL"/>
          </a:p>
        </p:txBody>
      </p:sp>
    </p:spTree>
    <p:extLst>
      <p:ext uri="{BB962C8B-B14F-4D97-AF65-F5344CB8AC3E}">
        <p14:creationId xmlns:p14="http://schemas.microsoft.com/office/powerpoint/2010/main" val="511511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2E48FDD-C690-4291-A8B0-751278DF88EA}"/>
              </a:ext>
            </a:extLst>
          </p:cNvPr>
          <p:cNvSpPr>
            <a:spLocks noGrp="1"/>
          </p:cNvSpPr>
          <p:nvPr>
            <p:ph type="dt" sz="half" idx="10"/>
          </p:nvPr>
        </p:nvSpPr>
        <p:spPr/>
        <p:txBody>
          <a:bodyPr/>
          <a:lstStyle>
            <a:lvl1pPr>
              <a:defRPr/>
            </a:lvl1pPr>
          </a:lstStyle>
          <a:p>
            <a:pPr>
              <a:defRPr/>
            </a:pPr>
            <a:fld id="{E64D9315-2138-4BBD-9F30-A2EB2807675C}"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546DA5BF-9B08-4349-809A-5F8E6CFB6FFF}"/>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331B82FE-32CB-4944-B7B1-B8871C641779}"/>
              </a:ext>
            </a:extLst>
          </p:cNvPr>
          <p:cNvSpPr>
            <a:spLocks noGrp="1"/>
          </p:cNvSpPr>
          <p:nvPr>
            <p:ph type="sldNum" sz="quarter" idx="12"/>
          </p:nvPr>
        </p:nvSpPr>
        <p:spPr/>
        <p:txBody>
          <a:bodyPr/>
          <a:lstStyle>
            <a:lvl1pPr>
              <a:defRPr/>
            </a:lvl1pPr>
          </a:lstStyle>
          <a:p>
            <a:pPr>
              <a:defRPr/>
            </a:pPr>
            <a:fld id="{891C184C-FC17-4F23-8BBD-748BCC2697D9}" type="slidenum">
              <a:rPr lang="pl-PL" altLang="pl-PL"/>
              <a:pPr>
                <a:defRPr/>
              </a:pPr>
              <a:t>‹#›</a:t>
            </a:fld>
            <a:endParaRPr lang="pl-PL" altLang="pl-PL"/>
          </a:p>
        </p:txBody>
      </p:sp>
    </p:spTree>
    <p:extLst>
      <p:ext uri="{BB962C8B-B14F-4D97-AF65-F5344CB8AC3E}">
        <p14:creationId xmlns:p14="http://schemas.microsoft.com/office/powerpoint/2010/main" val="306285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503C2A9-6AEC-43D4-BA8B-8505EB948855}"/>
              </a:ext>
            </a:extLst>
          </p:cNvPr>
          <p:cNvSpPr>
            <a:spLocks noGrp="1"/>
          </p:cNvSpPr>
          <p:nvPr>
            <p:ph type="dt" sz="half" idx="10"/>
          </p:nvPr>
        </p:nvSpPr>
        <p:spPr/>
        <p:txBody>
          <a:bodyPr/>
          <a:lstStyle>
            <a:lvl1pPr>
              <a:defRPr/>
            </a:lvl1pPr>
          </a:lstStyle>
          <a:p>
            <a:pPr>
              <a:defRPr/>
            </a:pPr>
            <a:fld id="{93997818-F3ED-4D2A-B7EB-8B8A1518576D}"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F6092AD5-D457-4D94-B4D3-1B7532C81C3B}"/>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BCA4F218-1F4A-4367-9A8E-7796D7B5C2C6}"/>
              </a:ext>
            </a:extLst>
          </p:cNvPr>
          <p:cNvSpPr>
            <a:spLocks noGrp="1"/>
          </p:cNvSpPr>
          <p:nvPr>
            <p:ph type="sldNum" sz="quarter" idx="12"/>
          </p:nvPr>
        </p:nvSpPr>
        <p:spPr/>
        <p:txBody>
          <a:bodyPr/>
          <a:lstStyle>
            <a:lvl1pPr>
              <a:defRPr/>
            </a:lvl1pPr>
          </a:lstStyle>
          <a:p>
            <a:pPr>
              <a:defRPr/>
            </a:pPr>
            <a:fld id="{31C57802-F892-415A-A462-A1DD3FF203B5}" type="slidenum">
              <a:rPr lang="pl-PL" altLang="pl-PL"/>
              <a:pPr>
                <a:defRPr/>
              </a:pPr>
              <a:t>‹#›</a:t>
            </a:fld>
            <a:endParaRPr lang="pl-PL" altLang="pl-PL"/>
          </a:p>
        </p:txBody>
      </p:sp>
    </p:spTree>
    <p:extLst>
      <p:ext uri="{BB962C8B-B14F-4D97-AF65-F5344CB8AC3E}">
        <p14:creationId xmlns:p14="http://schemas.microsoft.com/office/powerpoint/2010/main" val="1188175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AE6A865C-2866-4EBC-A69B-F8D8D02C4461}"/>
              </a:ext>
            </a:extLst>
          </p:cNvPr>
          <p:cNvSpPr>
            <a:spLocks noGrp="1"/>
          </p:cNvSpPr>
          <p:nvPr>
            <p:ph type="dt" sz="half" idx="10"/>
          </p:nvPr>
        </p:nvSpPr>
        <p:spPr/>
        <p:txBody>
          <a:bodyPr/>
          <a:lstStyle>
            <a:lvl1pPr>
              <a:defRPr/>
            </a:lvl1pPr>
          </a:lstStyle>
          <a:p>
            <a:pPr>
              <a:defRPr/>
            </a:pPr>
            <a:fld id="{1047884E-1BFF-4B43-AA22-E43FC8EF94B2}"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6AAC783B-73AB-4C65-967E-574C742DB3D1}"/>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1A9770DB-A00B-4F17-BCC3-88407B27FE4B}"/>
              </a:ext>
            </a:extLst>
          </p:cNvPr>
          <p:cNvSpPr>
            <a:spLocks noGrp="1"/>
          </p:cNvSpPr>
          <p:nvPr>
            <p:ph type="sldNum" sz="quarter" idx="12"/>
          </p:nvPr>
        </p:nvSpPr>
        <p:spPr/>
        <p:txBody>
          <a:bodyPr/>
          <a:lstStyle>
            <a:lvl1pPr>
              <a:defRPr/>
            </a:lvl1pPr>
          </a:lstStyle>
          <a:p>
            <a:pPr>
              <a:defRPr/>
            </a:pPr>
            <a:fld id="{5BCF9B0C-F746-435A-886B-27A292B353EB}" type="slidenum">
              <a:rPr lang="pl-PL" altLang="pl-PL"/>
              <a:pPr>
                <a:defRPr/>
              </a:pPr>
              <a:t>‹#›</a:t>
            </a:fld>
            <a:endParaRPr lang="pl-PL" altLang="pl-PL"/>
          </a:p>
        </p:txBody>
      </p:sp>
    </p:spTree>
    <p:extLst>
      <p:ext uri="{BB962C8B-B14F-4D97-AF65-F5344CB8AC3E}">
        <p14:creationId xmlns:p14="http://schemas.microsoft.com/office/powerpoint/2010/main" val="339779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a16="http://schemas.microsoft.com/office/drawing/2014/main" id="{E10A8962-21D4-4FFA-8276-92C067BB5178}"/>
              </a:ext>
            </a:extLst>
          </p:cNvPr>
          <p:cNvSpPr>
            <a:spLocks noGrp="1"/>
          </p:cNvSpPr>
          <p:nvPr>
            <p:ph type="dt" sz="half" idx="10"/>
          </p:nvPr>
        </p:nvSpPr>
        <p:spPr/>
        <p:txBody>
          <a:bodyPr/>
          <a:lstStyle>
            <a:lvl1pPr>
              <a:defRPr/>
            </a:lvl1pPr>
          </a:lstStyle>
          <a:p>
            <a:pPr>
              <a:defRPr/>
            </a:pPr>
            <a:fld id="{AECD491A-143F-4ED4-883D-F7B94C542129}"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C62F7D6D-BB8E-4C9B-A729-D133716BE9FB}"/>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CE1854CF-6B3A-4D4D-AD1A-37E26AFAA295}"/>
              </a:ext>
            </a:extLst>
          </p:cNvPr>
          <p:cNvSpPr>
            <a:spLocks noGrp="1"/>
          </p:cNvSpPr>
          <p:nvPr>
            <p:ph type="sldNum" sz="quarter" idx="12"/>
          </p:nvPr>
        </p:nvSpPr>
        <p:spPr/>
        <p:txBody>
          <a:bodyPr/>
          <a:lstStyle>
            <a:lvl1pPr>
              <a:defRPr/>
            </a:lvl1pPr>
          </a:lstStyle>
          <a:p>
            <a:pPr>
              <a:defRPr/>
            </a:pPr>
            <a:fld id="{9D1D00A6-D619-4DFC-A04E-B28AF6AC6C35}" type="slidenum">
              <a:rPr lang="pl-PL" altLang="pl-PL"/>
              <a:pPr>
                <a:defRPr/>
              </a:pPr>
              <a:t>‹#›</a:t>
            </a:fld>
            <a:endParaRPr lang="pl-PL" altLang="pl-PL"/>
          </a:p>
        </p:txBody>
      </p:sp>
    </p:spTree>
    <p:extLst>
      <p:ext uri="{BB962C8B-B14F-4D97-AF65-F5344CB8AC3E}">
        <p14:creationId xmlns:p14="http://schemas.microsoft.com/office/powerpoint/2010/main" val="735991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a16="http://schemas.microsoft.com/office/drawing/2014/main" id="{83025561-30FB-4D5D-86B9-3B787B23271B}"/>
              </a:ext>
            </a:extLst>
          </p:cNvPr>
          <p:cNvSpPr>
            <a:spLocks noGrp="1"/>
          </p:cNvSpPr>
          <p:nvPr>
            <p:ph type="dt" sz="half" idx="10"/>
          </p:nvPr>
        </p:nvSpPr>
        <p:spPr/>
        <p:txBody>
          <a:bodyPr/>
          <a:lstStyle>
            <a:lvl1pPr>
              <a:defRPr/>
            </a:lvl1pPr>
          </a:lstStyle>
          <a:p>
            <a:pPr>
              <a:defRPr/>
            </a:pPr>
            <a:fld id="{D174BD3A-4266-4966-AD99-7E0EABDF2CF5}" type="datetimeFigureOut">
              <a:rPr lang="pl-PL"/>
              <a:pPr>
                <a:defRPr/>
              </a:pPr>
              <a:t>07.06.2021</a:t>
            </a:fld>
            <a:endParaRPr lang="pl-PL"/>
          </a:p>
        </p:txBody>
      </p:sp>
      <p:sp>
        <p:nvSpPr>
          <p:cNvPr id="8" name="Symbol zastępczy stopki 4">
            <a:extLst>
              <a:ext uri="{FF2B5EF4-FFF2-40B4-BE49-F238E27FC236}">
                <a16:creationId xmlns:a16="http://schemas.microsoft.com/office/drawing/2014/main" id="{B5CD4200-D048-4ADF-AC36-2338470B48EB}"/>
              </a:ext>
            </a:extLst>
          </p:cNvPr>
          <p:cNvSpPr>
            <a:spLocks noGrp="1"/>
          </p:cNvSpPr>
          <p:nvPr>
            <p:ph type="ftr" sz="quarter" idx="11"/>
          </p:nvPr>
        </p:nvSpPr>
        <p:spPr/>
        <p:txBody>
          <a:bodyPr/>
          <a:lstStyle>
            <a:lvl1pPr>
              <a:defRPr/>
            </a:lvl1pPr>
          </a:lstStyle>
          <a:p>
            <a:pPr>
              <a:defRPr/>
            </a:pPr>
            <a:endParaRPr lang="pl-PL"/>
          </a:p>
        </p:txBody>
      </p:sp>
      <p:sp>
        <p:nvSpPr>
          <p:cNvPr id="9" name="Symbol zastępczy numeru slajdu 5">
            <a:extLst>
              <a:ext uri="{FF2B5EF4-FFF2-40B4-BE49-F238E27FC236}">
                <a16:creationId xmlns:a16="http://schemas.microsoft.com/office/drawing/2014/main" id="{7324B559-1BE7-460A-AE2E-45320D72EBF6}"/>
              </a:ext>
            </a:extLst>
          </p:cNvPr>
          <p:cNvSpPr>
            <a:spLocks noGrp="1"/>
          </p:cNvSpPr>
          <p:nvPr>
            <p:ph type="sldNum" sz="quarter" idx="12"/>
          </p:nvPr>
        </p:nvSpPr>
        <p:spPr/>
        <p:txBody>
          <a:bodyPr/>
          <a:lstStyle>
            <a:lvl1pPr>
              <a:defRPr/>
            </a:lvl1pPr>
          </a:lstStyle>
          <a:p>
            <a:pPr>
              <a:defRPr/>
            </a:pPr>
            <a:fld id="{956C9EEB-0CEC-4041-BF0C-57ABAACD782C}" type="slidenum">
              <a:rPr lang="pl-PL" altLang="pl-PL"/>
              <a:pPr>
                <a:defRPr/>
              </a:pPr>
              <a:t>‹#›</a:t>
            </a:fld>
            <a:endParaRPr lang="pl-PL" altLang="pl-PL"/>
          </a:p>
        </p:txBody>
      </p:sp>
    </p:spTree>
    <p:extLst>
      <p:ext uri="{BB962C8B-B14F-4D97-AF65-F5344CB8AC3E}">
        <p14:creationId xmlns:p14="http://schemas.microsoft.com/office/powerpoint/2010/main" val="136976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a:extLst>
              <a:ext uri="{FF2B5EF4-FFF2-40B4-BE49-F238E27FC236}">
                <a16:creationId xmlns:a16="http://schemas.microsoft.com/office/drawing/2014/main" id="{6D284CFB-6FE0-4CBF-91B1-4FE5DF67A7DE}"/>
              </a:ext>
            </a:extLst>
          </p:cNvPr>
          <p:cNvSpPr>
            <a:spLocks noGrp="1"/>
          </p:cNvSpPr>
          <p:nvPr>
            <p:ph type="dt" sz="half" idx="10"/>
          </p:nvPr>
        </p:nvSpPr>
        <p:spPr/>
        <p:txBody>
          <a:bodyPr/>
          <a:lstStyle>
            <a:lvl1pPr>
              <a:defRPr/>
            </a:lvl1pPr>
          </a:lstStyle>
          <a:p>
            <a:pPr>
              <a:defRPr/>
            </a:pPr>
            <a:fld id="{FE334B73-5E98-4425-84E4-FB93C27933DD}" type="datetimeFigureOut">
              <a:rPr lang="pl-PL"/>
              <a:pPr>
                <a:defRPr/>
              </a:pPr>
              <a:t>07.06.2021</a:t>
            </a:fld>
            <a:endParaRPr lang="pl-PL"/>
          </a:p>
        </p:txBody>
      </p:sp>
      <p:sp>
        <p:nvSpPr>
          <p:cNvPr id="4" name="Symbol zastępczy stopki 4">
            <a:extLst>
              <a:ext uri="{FF2B5EF4-FFF2-40B4-BE49-F238E27FC236}">
                <a16:creationId xmlns:a16="http://schemas.microsoft.com/office/drawing/2014/main" id="{CEC140E4-789A-44BA-ADE2-7B1C5665FDA8}"/>
              </a:ext>
            </a:extLst>
          </p:cNvPr>
          <p:cNvSpPr>
            <a:spLocks noGrp="1"/>
          </p:cNvSpPr>
          <p:nvPr>
            <p:ph type="ftr" sz="quarter" idx="11"/>
          </p:nvPr>
        </p:nvSpPr>
        <p:spPr/>
        <p:txBody>
          <a:bodyPr/>
          <a:lstStyle>
            <a:lvl1pPr>
              <a:defRPr/>
            </a:lvl1pPr>
          </a:lstStyle>
          <a:p>
            <a:pPr>
              <a:defRPr/>
            </a:pPr>
            <a:endParaRPr lang="pl-PL"/>
          </a:p>
        </p:txBody>
      </p:sp>
      <p:sp>
        <p:nvSpPr>
          <p:cNvPr id="5" name="Symbol zastępczy numeru slajdu 5">
            <a:extLst>
              <a:ext uri="{FF2B5EF4-FFF2-40B4-BE49-F238E27FC236}">
                <a16:creationId xmlns:a16="http://schemas.microsoft.com/office/drawing/2014/main" id="{B20155E9-7DB9-42D2-A376-C5800A30AED7}"/>
              </a:ext>
            </a:extLst>
          </p:cNvPr>
          <p:cNvSpPr>
            <a:spLocks noGrp="1"/>
          </p:cNvSpPr>
          <p:nvPr>
            <p:ph type="sldNum" sz="quarter" idx="12"/>
          </p:nvPr>
        </p:nvSpPr>
        <p:spPr/>
        <p:txBody>
          <a:bodyPr/>
          <a:lstStyle>
            <a:lvl1pPr>
              <a:defRPr/>
            </a:lvl1pPr>
          </a:lstStyle>
          <a:p>
            <a:pPr>
              <a:defRPr/>
            </a:pPr>
            <a:fld id="{8A4B7ECF-A11B-4191-A9D8-12F171FDFF27}" type="slidenum">
              <a:rPr lang="pl-PL" altLang="pl-PL"/>
              <a:pPr>
                <a:defRPr/>
              </a:pPr>
              <a:t>‹#›</a:t>
            </a:fld>
            <a:endParaRPr lang="pl-PL" altLang="pl-PL"/>
          </a:p>
        </p:txBody>
      </p:sp>
    </p:spTree>
    <p:extLst>
      <p:ext uri="{BB962C8B-B14F-4D97-AF65-F5344CB8AC3E}">
        <p14:creationId xmlns:p14="http://schemas.microsoft.com/office/powerpoint/2010/main" val="2987233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a16="http://schemas.microsoft.com/office/drawing/2014/main" id="{AF0A6C55-4794-4784-9D83-D933BFF89539}"/>
              </a:ext>
            </a:extLst>
          </p:cNvPr>
          <p:cNvSpPr>
            <a:spLocks noGrp="1"/>
          </p:cNvSpPr>
          <p:nvPr>
            <p:ph type="dt" sz="half" idx="10"/>
          </p:nvPr>
        </p:nvSpPr>
        <p:spPr/>
        <p:txBody>
          <a:bodyPr/>
          <a:lstStyle>
            <a:lvl1pPr>
              <a:defRPr/>
            </a:lvl1pPr>
          </a:lstStyle>
          <a:p>
            <a:pPr>
              <a:defRPr/>
            </a:pPr>
            <a:fld id="{DF49F909-FE55-41E9-A4CC-843702B72B9D}" type="datetimeFigureOut">
              <a:rPr lang="pl-PL"/>
              <a:pPr>
                <a:defRPr/>
              </a:pPr>
              <a:t>07.06.2021</a:t>
            </a:fld>
            <a:endParaRPr lang="pl-PL"/>
          </a:p>
        </p:txBody>
      </p:sp>
      <p:sp>
        <p:nvSpPr>
          <p:cNvPr id="3" name="Symbol zastępczy stopki 4">
            <a:extLst>
              <a:ext uri="{FF2B5EF4-FFF2-40B4-BE49-F238E27FC236}">
                <a16:creationId xmlns:a16="http://schemas.microsoft.com/office/drawing/2014/main" id="{A1C1B246-EA1C-4A40-BB6A-CE4F8C115936}"/>
              </a:ext>
            </a:extLst>
          </p:cNvPr>
          <p:cNvSpPr>
            <a:spLocks noGrp="1"/>
          </p:cNvSpPr>
          <p:nvPr>
            <p:ph type="ftr" sz="quarter" idx="11"/>
          </p:nvPr>
        </p:nvSpPr>
        <p:spPr/>
        <p:txBody>
          <a:bodyPr/>
          <a:lstStyle>
            <a:lvl1pPr>
              <a:defRPr/>
            </a:lvl1pPr>
          </a:lstStyle>
          <a:p>
            <a:pPr>
              <a:defRPr/>
            </a:pPr>
            <a:endParaRPr lang="pl-PL"/>
          </a:p>
        </p:txBody>
      </p:sp>
      <p:sp>
        <p:nvSpPr>
          <p:cNvPr id="4" name="Symbol zastępczy numeru slajdu 5">
            <a:extLst>
              <a:ext uri="{FF2B5EF4-FFF2-40B4-BE49-F238E27FC236}">
                <a16:creationId xmlns:a16="http://schemas.microsoft.com/office/drawing/2014/main" id="{331EFDAB-353F-42D3-88FD-2437436EF170}"/>
              </a:ext>
            </a:extLst>
          </p:cNvPr>
          <p:cNvSpPr>
            <a:spLocks noGrp="1"/>
          </p:cNvSpPr>
          <p:nvPr>
            <p:ph type="sldNum" sz="quarter" idx="12"/>
          </p:nvPr>
        </p:nvSpPr>
        <p:spPr/>
        <p:txBody>
          <a:bodyPr/>
          <a:lstStyle>
            <a:lvl1pPr>
              <a:defRPr/>
            </a:lvl1pPr>
          </a:lstStyle>
          <a:p>
            <a:pPr>
              <a:defRPr/>
            </a:pPr>
            <a:fld id="{35BEBCCD-F635-4BF8-8B25-112CC099D69B}" type="slidenum">
              <a:rPr lang="pl-PL" altLang="pl-PL"/>
              <a:pPr>
                <a:defRPr/>
              </a:pPr>
              <a:t>‹#›</a:t>
            </a:fld>
            <a:endParaRPr lang="pl-PL" altLang="pl-PL"/>
          </a:p>
        </p:txBody>
      </p:sp>
    </p:spTree>
    <p:extLst>
      <p:ext uri="{BB962C8B-B14F-4D97-AF65-F5344CB8AC3E}">
        <p14:creationId xmlns:p14="http://schemas.microsoft.com/office/powerpoint/2010/main" val="329215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4E959B13-B3D8-4FC8-AB19-AA861309291E}"/>
              </a:ext>
            </a:extLst>
          </p:cNvPr>
          <p:cNvSpPr>
            <a:spLocks noGrp="1"/>
          </p:cNvSpPr>
          <p:nvPr>
            <p:ph type="dt" sz="half" idx="10"/>
          </p:nvPr>
        </p:nvSpPr>
        <p:spPr/>
        <p:txBody>
          <a:bodyPr/>
          <a:lstStyle>
            <a:lvl1pPr>
              <a:defRPr/>
            </a:lvl1pPr>
          </a:lstStyle>
          <a:p>
            <a:pPr>
              <a:defRPr/>
            </a:pPr>
            <a:fld id="{D2774AA1-9044-44DC-9799-073D679FBF43}"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7BF1BB88-7056-48E7-B158-EB632A3027A0}"/>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76495E39-4C84-445F-966E-38761FC4DC4F}"/>
              </a:ext>
            </a:extLst>
          </p:cNvPr>
          <p:cNvSpPr>
            <a:spLocks noGrp="1"/>
          </p:cNvSpPr>
          <p:nvPr>
            <p:ph type="sldNum" sz="quarter" idx="12"/>
          </p:nvPr>
        </p:nvSpPr>
        <p:spPr/>
        <p:txBody>
          <a:bodyPr/>
          <a:lstStyle>
            <a:lvl1pPr>
              <a:defRPr/>
            </a:lvl1pPr>
          </a:lstStyle>
          <a:p>
            <a:pPr>
              <a:defRPr/>
            </a:pPr>
            <a:fld id="{B4A96CEC-9E4C-4196-A1D3-E8F41274B79E}" type="slidenum">
              <a:rPr lang="pl-PL" altLang="pl-PL"/>
              <a:pPr>
                <a:defRPr/>
              </a:pPr>
              <a:t>‹#›</a:t>
            </a:fld>
            <a:endParaRPr lang="pl-PL" altLang="pl-PL"/>
          </a:p>
        </p:txBody>
      </p:sp>
    </p:spTree>
    <p:extLst>
      <p:ext uri="{BB962C8B-B14F-4D97-AF65-F5344CB8AC3E}">
        <p14:creationId xmlns:p14="http://schemas.microsoft.com/office/powerpoint/2010/main" val="1714341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0E4314A5-DEB6-4353-B1C6-14A2349121AF}"/>
              </a:ext>
            </a:extLst>
          </p:cNvPr>
          <p:cNvSpPr>
            <a:spLocks noGrp="1"/>
          </p:cNvSpPr>
          <p:nvPr>
            <p:ph type="dt" sz="half" idx="10"/>
          </p:nvPr>
        </p:nvSpPr>
        <p:spPr/>
        <p:txBody>
          <a:bodyPr/>
          <a:lstStyle>
            <a:lvl1pPr>
              <a:defRPr/>
            </a:lvl1pPr>
          </a:lstStyle>
          <a:p>
            <a:pPr>
              <a:defRPr/>
            </a:pPr>
            <a:fld id="{D87FBC9B-8353-46D3-B4C0-74D6BAAFE52F}"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C9969B04-FA16-4ED0-BA08-E92A8981C656}"/>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C11D8A7B-5136-4A12-BA40-62C0EBBDC261}"/>
              </a:ext>
            </a:extLst>
          </p:cNvPr>
          <p:cNvSpPr>
            <a:spLocks noGrp="1"/>
          </p:cNvSpPr>
          <p:nvPr>
            <p:ph type="sldNum" sz="quarter" idx="12"/>
          </p:nvPr>
        </p:nvSpPr>
        <p:spPr/>
        <p:txBody>
          <a:bodyPr/>
          <a:lstStyle>
            <a:lvl1pPr>
              <a:defRPr/>
            </a:lvl1pPr>
          </a:lstStyle>
          <a:p>
            <a:pPr>
              <a:defRPr/>
            </a:pPr>
            <a:fld id="{397E325A-34FD-47EC-B219-C0E6B86C6FD1}" type="slidenum">
              <a:rPr lang="pl-PL" altLang="pl-PL"/>
              <a:pPr>
                <a:defRPr/>
              </a:pPr>
              <a:t>‹#›</a:t>
            </a:fld>
            <a:endParaRPr lang="pl-PL" altLang="pl-PL"/>
          </a:p>
        </p:txBody>
      </p:sp>
    </p:spTree>
    <p:extLst>
      <p:ext uri="{BB962C8B-B14F-4D97-AF65-F5344CB8AC3E}">
        <p14:creationId xmlns:p14="http://schemas.microsoft.com/office/powerpoint/2010/main" val="2359912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a16="http://schemas.microsoft.com/office/drawing/2014/main" id="{02867F78-BC3F-4C3C-A9BD-21AAC9F870E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a:extLst>
              <a:ext uri="{FF2B5EF4-FFF2-40B4-BE49-F238E27FC236}">
                <a16:creationId xmlns:a16="http://schemas.microsoft.com/office/drawing/2014/main" id="{8E9A0BB4-0D9D-4DDA-976B-80E8A1E6B29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a:extLst>
              <a:ext uri="{FF2B5EF4-FFF2-40B4-BE49-F238E27FC236}">
                <a16:creationId xmlns:a16="http://schemas.microsoft.com/office/drawing/2014/main" id="{E44F2BAF-7AB4-49B4-AEB9-A1BE06A58D1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5ED949C-D591-4159-920D-B98972C805D0}"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442B0C5B-AF90-49F9-9365-0042B49FCDE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l-PL"/>
          </a:p>
        </p:txBody>
      </p:sp>
      <p:sp>
        <p:nvSpPr>
          <p:cNvPr id="6" name="Symbol zastępczy numeru slajdu 5">
            <a:extLst>
              <a:ext uri="{FF2B5EF4-FFF2-40B4-BE49-F238E27FC236}">
                <a16:creationId xmlns:a16="http://schemas.microsoft.com/office/drawing/2014/main" id="{F793A630-FF23-4090-A18D-2466EF9269E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CFE3CC5E-C928-42C8-835C-0823CC0FBFB1}"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ytuł 1">
            <a:extLst>
              <a:ext uri="{FF2B5EF4-FFF2-40B4-BE49-F238E27FC236}">
                <a16:creationId xmlns:a16="http://schemas.microsoft.com/office/drawing/2014/main" id="{0A57817A-170F-40E8-B824-4D93046080A6}"/>
              </a:ext>
            </a:extLst>
          </p:cNvPr>
          <p:cNvSpPr>
            <a:spLocks noGrp="1"/>
          </p:cNvSpPr>
          <p:nvPr>
            <p:ph type="title"/>
          </p:nvPr>
        </p:nvSpPr>
        <p:spPr>
          <a:xfrm>
            <a:off x="457200" y="476250"/>
            <a:ext cx="8229600" cy="1152525"/>
          </a:xfrm>
        </p:spPr>
        <p:txBody>
          <a:bodyPr/>
          <a:lstStyle/>
          <a:p>
            <a:pPr>
              <a:defRPr/>
            </a:pPr>
            <a:r>
              <a:rPr lang="pl-PL" altLang="pl-PL" sz="2000" b="1" dirty="0">
                <a:latin typeface="+mn-lt"/>
              </a:rPr>
              <a:t>Wyrok WSA </a:t>
            </a:r>
            <a:r>
              <a:rPr lang="pl-PL" sz="1800" b="1" dirty="0">
                <a:latin typeface="+mn-lt"/>
                <a:ea typeface="Arial" panose="020B0604020202020204" pitchFamily="34" charset="0"/>
                <a:cs typeface="Calibri" panose="020F0502020204030204" pitchFamily="34" charset="0"/>
              </a:rPr>
              <a:t>z dnia 2 września 2020 r. (</a:t>
            </a:r>
            <a:r>
              <a:rPr lang="pl-PL" sz="1800" b="1" dirty="0">
                <a:latin typeface="+mn-lt"/>
                <a:ea typeface="Arial" panose="020B0604020202020204" pitchFamily="34" charset="0"/>
                <a:cs typeface="Times New Roman" panose="02020603050405020304" pitchFamily="18" charset="0"/>
              </a:rPr>
              <a:t>I SA/Ol 378/20)</a:t>
            </a:r>
            <a:r>
              <a:rPr lang="pl-PL" sz="1800" b="1" dirty="0">
                <a:latin typeface="+mn-lt"/>
                <a:ea typeface="Times New Roman" panose="02020603050405020304" pitchFamily="18" charset="0"/>
                <a:cs typeface="Times New Roman" panose="02020603050405020304" pitchFamily="18" charset="0"/>
              </a:rPr>
              <a:t> </a:t>
            </a:r>
            <a:br>
              <a:rPr lang="pl-PL" altLang="pl-PL" sz="2000" dirty="0"/>
            </a:br>
            <a:endParaRPr lang="pl-PL" altLang="pl-PL" sz="2000" dirty="0"/>
          </a:p>
        </p:txBody>
      </p:sp>
      <p:sp>
        <p:nvSpPr>
          <p:cNvPr id="2051" name="Symbol zastępczy zawartości 2">
            <a:extLst>
              <a:ext uri="{FF2B5EF4-FFF2-40B4-BE49-F238E27FC236}">
                <a16:creationId xmlns:a16="http://schemas.microsoft.com/office/drawing/2014/main" id="{49A28231-2906-47E0-9F44-F2E5F87034E1}"/>
              </a:ext>
            </a:extLst>
          </p:cNvPr>
          <p:cNvSpPr>
            <a:spLocks noGrp="1"/>
          </p:cNvSpPr>
          <p:nvPr>
            <p:ph idx="1"/>
          </p:nvPr>
        </p:nvSpPr>
        <p:spPr>
          <a:xfrm>
            <a:off x="457200" y="1484313"/>
            <a:ext cx="8229600" cy="4032250"/>
          </a:xfrm>
        </p:spPr>
        <p:txBody>
          <a:bodyPr/>
          <a:lstStyle/>
          <a:p>
            <a:pPr algn="ctr">
              <a:buFont typeface="Arial" panose="020B0604020202020204" pitchFamily="34" charset="0"/>
              <a:buNone/>
              <a:defRPr/>
            </a:pPr>
            <a:endParaRPr lang="pl-PL" altLang="pl-PL" sz="2000" b="1" dirty="0"/>
          </a:p>
          <a:p>
            <a:pPr algn="ctr">
              <a:buFont typeface="Arial" panose="020B0604020202020204" pitchFamily="34" charset="0"/>
              <a:buNone/>
              <a:defRPr/>
            </a:pPr>
            <a:endParaRPr lang="pl-PL" altLang="pl-PL" sz="2000" b="1" dirty="0"/>
          </a:p>
          <a:p>
            <a:pPr>
              <a:defRPr/>
            </a:pPr>
            <a:endParaRPr lang="pl-PL" sz="1800" dirty="0">
              <a:solidFill>
                <a:srgbClr val="000000"/>
              </a:solidFill>
              <a:latin typeface="Bookman Old Style" panose="02050604050505020204" pitchFamily="18" charset="0"/>
            </a:endParaRPr>
          </a:p>
          <a:p>
            <a:pPr marL="0" indent="0" algn="ctr">
              <a:buFont typeface="Arial" panose="020B0604020202020204" pitchFamily="34" charset="0"/>
              <a:buNone/>
              <a:defRPr/>
            </a:pPr>
            <a:r>
              <a:rPr lang="pl-PL" sz="1800" b="1" dirty="0">
                <a:solidFill>
                  <a:srgbClr val="000000"/>
                </a:solidFill>
                <a:latin typeface="+mj-lt"/>
              </a:rPr>
              <a:t>Moment powstania obowiązku podatkowego w przypadku nowo powstających budynków oddawanych do użytkowania etapami</a:t>
            </a:r>
            <a:endParaRPr lang="pl-PL" altLang="pl-PL" sz="1400" b="1" dirty="0">
              <a:latin typeface="+mj-lt"/>
            </a:endParaRPr>
          </a:p>
          <a:p>
            <a:pPr algn="ctr">
              <a:buFont typeface="Arial" panose="020B0604020202020204" pitchFamily="34" charset="0"/>
              <a:buNone/>
              <a:defRPr/>
            </a:pPr>
            <a:r>
              <a:rPr lang="pl-PL" altLang="pl-PL" sz="1400" dirty="0"/>
              <a:t>      </a:t>
            </a:r>
          </a:p>
          <a:p>
            <a:pPr algn="ctr">
              <a:buFont typeface="Arial" panose="020B0604020202020204" pitchFamily="34" charset="0"/>
              <a:buNone/>
              <a:defRPr/>
            </a:pPr>
            <a:endParaRPr lang="pl-PL" altLang="pl-PL" sz="1400" dirty="0"/>
          </a:p>
          <a:p>
            <a:pPr algn="ctr">
              <a:buFont typeface="Arial" panose="020B0604020202020204" pitchFamily="34" charset="0"/>
              <a:buNone/>
              <a:defRPr/>
            </a:pPr>
            <a:r>
              <a:rPr lang="pl-PL" altLang="pl-PL" sz="1400" dirty="0"/>
              <a:t>       dr Paweł Majka</a:t>
            </a:r>
            <a:br>
              <a:rPr lang="pl-PL" altLang="pl-PL" sz="1400" dirty="0"/>
            </a:br>
            <a:r>
              <a:rPr lang="pl-PL" altLang="pl-PL" sz="1400" dirty="0"/>
              <a:t>Zakład Prawa Finansowego</a:t>
            </a:r>
            <a:br>
              <a:rPr lang="pl-PL" altLang="pl-PL" sz="1400" dirty="0"/>
            </a:br>
            <a:r>
              <a:rPr lang="pl-PL" altLang="pl-PL" sz="1400" dirty="0"/>
              <a:t>Instytut Nauk Prawnych</a:t>
            </a:r>
            <a:br>
              <a:rPr lang="pl-PL" altLang="pl-PL" sz="1400" dirty="0"/>
            </a:br>
            <a:r>
              <a:rPr lang="pl-PL" altLang="pl-PL" sz="1400" dirty="0"/>
              <a:t>Uniwersytet Rzeszowski</a:t>
            </a:r>
          </a:p>
          <a:p>
            <a:pPr algn="just">
              <a:buFontTx/>
              <a:buNone/>
              <a:defRPr/>
            </a:pPr>
            <a:endParaRPr lang="pl-PL" altLang="pl-PL"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a:extLst>
              <a:ext uri="{FF2B5EF4-FFF2-40B4-BE49-F238E27FC236}">
                <a16:creationId xmlns:a16="http://schemas.microsoft.com/office/drawing/2014/main" id="{78322CD3-A715-4E42-9799-0264F94AB53B}"/>
              </a:ext>
            </a:extLst>
          </p:cNvPr>
          <p:cNvSpPr>
            <a:spLocks noGrp="1"/>
          </p:cNvSpPr>
          <p:nvPr>
            <p:ph type="title"/>
          </p:nvPr>
        </p:nvSpPr>
        <p:spPr>
          <a:xfrm>
            <a:off x="457200" y="260350"/>
            <a:ext cx="8229600" cy="647700"/>
          </a:xfrm>
        </p:spPr>
        <p:txBody>
          <a:bodyPr/>
          <a:lstStyle/>
          <a:p>
            <a:r>
              <a:rPr lang="pl-PL" altLang="pl-PL" sz="1600" b="1"/>
              <a:t> </a:t>
            </a:r>
            <a:r>
              <a:rPr lang="pl-PL" altLang="pl-PL" sz="1800" b="1"/>
              <a:t>Wnioski</a:t>
            </a:r>
            <a:endParaRPr lang="pl-PL" altLang="pl-PL" sz="1800"/>
          </a:p>
        </p:txBody>
      </p:sp>
      <p:sp>
        <p:nvSpPr>
          <p:cNvPr id="11267" name="Symbol zastępczy zawartości 2">
            <a:extLst>
              <a:ext uri="{FF2B5EF4-FFF2-40B4-BE49-F238E27FC236}">
                <a16:creationId xmlns:a16="http://schemas.microsoft.com/office/drawing/2014/main" id="{F2659DC9-953D-47F8-90B0-21E451CB3028}"/>
              </a:ext>
            </a:extLst>
          </p:cNvPr>
          <p:cNvSpPr>
            <a:spLocks noGrp="1"/>
          </p:cNvSpPr>
          <p:nvPr>
            <p:ph idx="1"/>
          </p:nvPr>
        </p:nvSpPr>
        <p:spPr>
          <a:xfrm>
            <a:off x="457200" y="908050"/>
            <a:ext cx="8229600" cy="5400675"/>
          </a:xfrm>
        </p:spPr>
        <p:txBody>
          <a:bodyPr/>
          <a:lstStyle/>
          <a:p>
            <a:pPr algn="just">
              <a:spcAft>
                <a:spcPts val="600"/>
              </a:spcAft>
            </a:pPr>
            <a:endParaRPr lang="pl-PL" altLang="pl-PL" sz="1600"/>
          </a:p>
          <a:p>
            <a:pPr algn="just">
              <a:spcAft>
                <a:spcPts val="600"/>
              </a:spcAft>
            </a:pPr>
            <a:r>
              <a:rPr lang="pl-PL" altLang="pl-PL" sz="1600"/>
              <a:t>Moment powstania obowiązku podatkowego i przedmiot opodatkowania – główna teza wyroku jest sprzeczna z dominującą linią orzeczniczą co do opodatkowania całości powierzchni budynku w sytuacji rozpoczęcia użytkowania jego części (dla „istniejącego budynku”).</a:t>
            </a:r>
          </a:p>
          <a:p>
            <a:pPr algn="just">
              <a:spcAft>
                <a:spcPts val="600"/>
              </a:spcAft>
            </a:pPr>
            <a:r>
              <a:rPr lang="pl-PL" altLang="pl-PL" sz="1600"/>
              <a:t>Kolejna teza wyroku dotyczy także konieczności wyposażenia budynku oraz jego części w niezbędne instalacje </a:t>
            </a:r>
            <a:r>
              <a:rPr lang="pl-PL" altLang="pl-PL" sz="1600">
                <a:cs typeface="Times New Roman" panose="02020603050405020304" pitchFamily="18" charset="0"/>
              </a:rPr>
              <a:t>„</a:t>
            </a:r>
            <a:r>
              <a:rPr lang="pl-PL" altLang="pl-PL" sz="1600">
                <a:ea typeface="Arial" panose="020B0604020202020204" pitchFamily="34" charset="0"/>
                <a:cs typeface="Times New Roman" panose="02020603050405020304" pitchFamily="18" charset="0"/>
              </a:rPr>
              <a:t>zapewniające możliwość użytkowania obiektu zgodnie z jego przeznaczeniem”</a:t>
            </a:r>
            <a:r>
              <a:rPr lang="pl-PL" altLang="pl-PL" sz="1600"/>
              <a:t>, by stanowił obiekt przedmiotu opodatkowania także w zakresie powierzchni co do której trwają prace wykończeniowe. Problemem jest z kolei „minimalny” zakres wyposażenia budynku w instalacje (niezbędne), uwzględniające możliwy/planowany zakres prowadzonej działalności gospodarczej.</a:t>
            </a:r>
          </a:p>
          <a:p>
            <a:pPr algn="just">
              <a:spcAft>
                <a:spcPts val="600"/>
              </a:spcAft>
            </a:pPr>
            <a:r>
              <a:rPr lang="pl-PL" altLang="pl-PL" sz="1600"/>
              <a:t>W sytuacji przyjęcia konieczności opodatkowania całej powierzchni budynku pojawia się  problem stawek podatkowych.</a:t>
            </a:r>
          </a:p>
          <a:p>
            <a:pPr algn="just"/>
            <a:endParaRPr lang="pl-PL" altLang="pl-PL" sz="1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a:extLst>
              <a:ext uri="{FF2B5EF4-FFF2-40B4-BE49-F238E27FC236}">
                <a16:creationId xmlns:a16="http://schemas.microsoft.com/office/drawing/2014/main" id="{160C3E45-215A-445E-8AB6-2E9BD66D1F23}"/>
              </a:ext>
            </a:extLst>
          </p:cNvPr>
          <p:cNvSpPr>
            <a:spLocks noGrp="1"/>
          </p:cNvSpPr>
          <p:nvPr>
            <p:ph type="title"/>
          </p:nvPr>
        </p:nvSpPr>
        <p:spPr>
          <a:xfrm>
            <a:off x="468313" y="1196975"/>
            <a:ext cx="8229600" cy="2366963"/>
          </a:xfrm>
        </p:spPr>
        <p:txBody>
          <a:bodyPr/>
          <a:lstStyle/>
          <a:p>
            <a:r>
              <a:rPr lang="pl-PL" altLang="pl-PL" sz="3200" b="1"/>
              <a:t>Dziękuję za uwagę </a:t>
            </a:r>
            <a:br>
              <a:rPr lang="pl-PL" altLang="pl-PL" sz="2800" b="1"/>
            </a:br>
            <a:br>
              <a:rPr lang="pl-PL" altLang="pl-PL" sz="2800" b="1"/>
            </a:br>
            <a:r>
              <a:rPr lang="pl-PL" altLang="pl-PL" sz="2000" b="1"/>
              <a:t>pmajka@ur.edu.pl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344107C6-02C6-48A0-8F50-25CF40458E02}"/>
              </a:ext>
            </a:extLst>
          </p:cNvPr>
          <p:cNvSpPr>
            <a:spLocks noGrp="1"/>
          </p:cNvSpPr>
          <p:nvPr>
            <p:ph type="title"/>
          </p:nvPr>
        </p:nvSpPr>
        <p:spPr>
          <a:xfrm>
            <a:off x="457200" y="260350"/>
            <a:ext cx="8229600" cy="647700"/>
          </a:xfrm>
        </p:spPr>
        <p:txBody>
          <a:bodyPr/>
          <a:lstStyle/>
          <a:p>
            <a:pPr>
              <a:defRPr/>
            </a:pPr>
            <a:r>
              <a:rPr lang="pl-PL" altLang="pl-PL" sz="2000" b="1" dirty="0">
                <a:latin typeface="+mn-lt"/>
              </a:rPr>
              <a:t>Wyrok WSA </a:t>
            </a:r>
            <a:r>
              <a:rPr lang="pl-PL" sz="1800" b="1" dirty="0">
                <a:latin typeface="+mn-lt"/>
                <a:ea typeface="Arial" panose="020B0604020202020204" pitchFamily="34" charset="0"/>
                <a:cs typeface="Calibri" panose="020F0502020204030204" pitchFamily="34" charset="0"/>
              </a:rPr>
              <a:t>z dnia 2 września 2020 r. (</a:t>
            </a:r>
            <a:r>
              <a:rPr lang="pl-PL" sz="1800" b="1" dirty="0">
                <a:latin typeface="+mn-lt"/>
                <a:ea typeface="Arial" panose="020B0604020202020204" pitchFamily="34" charset="0"/>
                <a:cs typeface="Times New Roman" panose="02020603050405020304" pitchFamily="18" charset="0"/>
              </a:rPr>
              <a:t>I SA/Ol 378/20)</a:t>
            </a:r>
            <a:br>
              <a:rPr lang="pl-PL" altLang="pl-PL" sz="1800" b="1" dirty="0">
                <a:cs typeface="Arial" panose="020B0604020202020204" pitchFamily="34" charset="0"/>
              </a:rPr>
            </a:br>
            <a:endParaRPr lang="pl-PL" altLang="pl-PL" sz="1800" dirty="0"/>
          </a:p>
        </p:txBody>
      </p:sp>
      <p:sp>
        <p:nvSpPr>
          <p:cNvPr id="3075" name="Symbol zastępczy zawartości 2">
            <a:extLst>
              <a:ext uri="{FF2B5EF4-FFF2-40B4-BE49-F238E27FC236}">
                <a16:creationId xmlns:a16="http://schemas.microsoft.com/office/drawing/2014/main" id="{B555EC50-98AA-4BB8-9015-2FE65FC453E0}"/>
              </a:ext>
            </a:extLst>
          </p:cNvPr>
          <p:cNvSpPr>
            <a:spLocks noGrp="1"/>
          </p:cNvSpPr>
          <p:nvPr>
            <p:ph idx="1"/>
          </p:nvPr>
        </p:nvSpPr>
        <p:spPr>
          <a:xfrm>
            <a:off x="457200" y="908050"/>
            <a:ext cx="8229600" cy="5689600"/>
          </a:xfrm>
        </p:spPr>
        <p:txBody>
          <a:bodyPr/>
          <a:lstStyle/>
          <a:p>
            <a:pPr marL="0" indent="0" algn="just">
              <a:buFont typeface="Arial" panose="020B0604020202020204" pitchFamily="34" charset="0"/>
              <a:buNone/>
              <a:defRPr/>
            </a:pPr>
            <a:r>
              <a:rPr lang="pl-PL" altLang="pl-PL" sz="1600" dirty="0">
                <a:cs typeface="Arial" panose="020B0604020202020204" pitchFamily="34" charset="0"/>
              </a:rPr>
              <a:t>I. </a:t>
            </a:r>
            <a:r>
              <a:rPr lang="pl-PL" altLang="pl-PL" sz="1600" dirty="0">
                <a:cs typeface="Times New Roman" panose="02020603050405020304" pitchFamily="18" charset="0"/>
              </a:rPr>
              <a:t> Stan faktyczny</a:t>
            </a:r>
          </a:p>
          <a:p>
            <a:pPr marL="0" indent="0" algn="just">
              <a:buFont typeface="Arial" panose="020B0604020202020204" pitchFamily="34" charset="0"/>
              <a:buNone/>
              <a:defRPr/>
            </a:pPr>
            <a:endParaRPr lang="pl-PL" altLang="pl-PL" sz="1600" dirty="0">
              <a:cs typeface="Times New Roman" panose="02020603050405020304" pitchFamily="18" charset="0"/>
            </a:endParaRPr>
          </a:p>
          <a:p>
            <a:pPr marL="0" indent="0" algn="just">
              <a:buFont typeface="Arial" panose="020B0604020202020204" pitchFamily="34" charset="0"/>
              <a:buNone/>
              <a:defRPr/>
            </a:pPr>
            <a:r>
              <a:rPr lang="pl-PL" altLang="pl-PL" sz="1600" dirty="0">
                <a:cs typeface="Times New Roman" panose="02020603050405020304" pitchFamily="18" charset="0"/>
              </a:rPr>
              <a:t>II. Istotne znaczenie wyroku w kontekście odejścia od dominującej linii orzeczniczej</a:t>
            </a:r>
          </a:p>
          <a:p>
            <a:pPr marL="0" indent="0" algn="just">
              <a:buFont typeface="Arial" panose="020B0604020202020204" pitchFamily="34" charset="0"/>
              <a:buAutoNum type="romanUcPeriod"/>
              <a:defRPr/>
            </a:pPr>
            <a:endParaRPr lang="pl-PL" altLang="pl-PL" sz="1600" dirty="0">
              <a:cs typeface="Times New Roman" panose="02020603050405020304" pitchFamily="18" charset="0"/>
            </a:endParaRPr>
          </a:p>
          <a:p>
            <a:pPr marL="0" indent="0" algn="just">
              <a:buFont typeface="Arial" panose="020B0604020202020204" pitchFamily="34" charset="0"/>
              <a:buNone/>
              <a:defRPr/>
            </a:pPr>
            <a:r>
              <a:rPr lang="pl-PL" altLang="pl-PL" sz="1600" dirty="0">
                <a:cs typeface="Times New Roman" panose="02020603050405020304" pitchFamily="18" charset="0"/>
              </a:rPr>
              <a:t>III. Problemy</a:t>
            </a:r>
          </a:p>
          <a:p>
            <a:pPr marL="0" indent="0" algn="just">
              <a:buFont typeface="Arial" panose="020B0604020202020204" pitchFamily="34" charset="0"/>
              <a:buNone/>
              <a:defRPr/>
            </a:pPr>
            <a:endParaRPr lang="pl-PL" altLang="pl-PL" sz="1600" b="1" dirty="0">
              <a:cs typeface="Times New Roman" panose="02020603050405020304" pitchFamily="18" charset="0"/>
            </a:endParaRPr>
          </a:p>
          <a:p>
            <a:pPr marL="0" indent="0" algn="just">
              <a:buFont typeface="Arial" panose="020B0604020202020204" pitchFamily="34" charset="0"/>
              <a:buNone/>
              <a:defRPr/>
            </a:pPr>
            <a:r>
              <a:rPr lang="pl-PL" altLang="pl-PL" sz="1600" b="1" dirty="0">
                <a:cs typeface="Times New Roman" panose="02020603050405020304" pitchFamily="18" charset="0"/>
              </a:rPr>
              <a:t>Przedmiot opodatkowania i powstanie obowiązku podatkowego</a:t>
            </a:r>
            <a:r>
              <a:rPr lang="pl-PL" altLang="pl-PL" sz="1600" dirty="0">
                <a:cs typeface="Times New Roman" panose="02020603050405020304" pitchFamily="18" charset="0"/>
              </a:rPr>
              <a:t> </a:t>
            </a:r>
          </a:p>
          <a:p>
            <a:pPr algn="just">
              <a:defRPr/>
            </a:pPr>
            <a:r>
              <a:rPr lang="pl-PL" altLang="pl-PL" sz="1600" dirty="0">
                <a:cs typeface="Times New Roman" panose="02020603050405020304" pitchFamily="18" charset="0"/>
              </a:rPr>
              <a:t>Czy w sytuacji budowy „etapami” i rozpoczynania użytkowania kolejnych części budynku opodatkować należy cały budynek, czy tylko użytkowaną część z pominięciem powierzchni niewykończonych? </a:t>
            </a:r>
          </a:p>
          <a:p>
            <a:pPr algn="just">
              <a:defRPr/>
            </a:pPr>
            <a:r>
              <a:rPr lang="pl-PL" altLang="pl-PL" sz="1600" dirty="0">
                <a:cs typeface="Times New Roman" panose="02020603050405020304" pitchFamily="18" charset="0"/>
              </a:rPr>
              <a:t>Jaki powinien być zakres wykonanych robót, by obiekt (jego część) uznać za budynek (tj. ocena wyposażenia w instalacje)?  </a:t>
            </a:r>
          </a:p>
          <a:p>
            <a:pPr algn="just">
              <a:defRPr/>
            </a:pPr>
            <a:r>
              <a:rPr lang="pl-PL" altLang="pl-PL" sz="1600" dirty="0">
                <a:cs typeface="Times New Roman" panose="02020603050405020304" pitchFamily="18" charset="0"/>
              </a:rPr>
              <a:t>Czy dla opodatkowania znaczenie ma rozróżnienie robót „budowlanych” i „wykończeniowych”?</a:t>
            </a:r>
          </a:p>
          <a:p>
            <a:pPr marL="0" indent="0" algn="just">
              <a:buFont typeface="Arial" panose="020B0604020202020204" pitchFamily="34" charset="0"/>
              <a:buNone/>
              <a:defRPr/>
            </a:pPr>
            <a:endParaRPr lang="pl-PL" altLang="pl-PL" sz="1600" b="1" dirty="0">
              <a:cs typeface="Times New Roman" panose="02020603050405020304" pitchFamily="18" charset="0"/>
            </a:endParaRPr>
          </a:p>
          <a:p>
            <a:pPr marL="0" indent="0" algn="just">
              <a:buFont typeface="Arial" panose="020B0604020202020204" pitchFamily="34" charset="0"/>
              <a:buNone/>
              <a:defRPr/>
            </a:pPr>
            <a:r>
              <a:rPr lang="pl-PL" altLang="pl-PL" sz="1600" b="1" dirty="0">
                <a:cs typeface="Times New Roman" panose="02020603050405020304" pitchFamily="18" charset="0"/>
              </a:rPr>
              <a:t>Stawka podatkowa</a:t>
            </a:r>
            <a:endParaRPr lang="pl-PL" altLang="pl-PL" sz="1600" dirty="0">
              <a:cs typeface="Times New Roman" panose="02020603050405020304" pitchFamily="18" charset="0"/>
            </a:endParaRPr>
          </a:p>
          <a:p>
            <a:pPr algn="just">
              <a:defRPr/>
            </a:pPr>
            <a:r>
              <a:rPr lang="pl-PL" altLang="pl-PL" sz="1600" dirty="0">
                <a:cs typeface="Times New Roman" panose="02020603050405020304" pitchFamily="18" charset="0"/>
              </a:rPr>
              <a:t>Jeżeli przyjąć, że Sąd nie miał racji i należy opodatkować całość budynku, to jakimi stawkami należy opodatkować część budynku nieużytkowaną? </a:t>
            </a:r>
            <a:endParaRPr lang="pl-PL" altLang="pl-PL" sz="1600" dirty="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ytuł 1">
            <a:extLst>
              <a:ext uri="{FF2B5EF4-FFF2-40B4-BE49-F238E27FC236}">
                <a16:creationId xmlns:a16="http://schemas.microsoft.com/office/drawing/2014/main" id="{02EC9F87-DEC8-4B3A-85C4-1CE30E6E4136}"/>
              </a:ext>
            </a:extLst>
          </p:cNvPr>
          <p:cNvSpPr>
            <a:spLocks noGrp="1"/>
          </p:cNvSpPr>
          <p:nvPr>
            <p:ph type="title"/>
          </p:nvPr>
        </p:nvSpPr>
        <p:spPr>
          <a:xfrm>
            <a:off x="457200" y="115888"/>
            <a:ext cx="8229600" cy="360362"/>
          </a:xfrm>
        </p:spPr>
        <p:txBody>
          <a:bodyPr/>
          <a:lstStyle/>
          <a:p>
            <a:r>
              <a:rPr lang="pl-PL" altLang="pl-PL" sz="1600" b="1"/>
              <a:t>Ramy prawne</a:t>
            </a:r>
            <a:endParaRPr lang="pl-PL" altLang="pl-PL" sz="1600"/>
          </a:p>
        </p:txBody>
      </p:sp>
      <p:sp>
        <p:nvSpPr>
          <p:cNvPr id="2051" name="Symbol zastępczy zawartości 2">
            <a:extLst>
              <a:ext uri="{FF2B5EF4-FFF2-40B4-BE49-F238E27FC236}">
                <a16:creationId xmlns:a16="http://schemas.microsoft.com/office/drawing/2014/main" id="{6EC52A01-F296-4413-AB6E-98E8BF23C78F}"/>
              </a:ext>
            </a:extLst>
          </p:cNvPr>
          <p:cNvSpPr>
            <a:spLocks noGrp="1"/>
          </p:cNvSpPr>
          <p:nvPr>
            <p:ph idx="1"/>
          </p:nvPr>
        </p:nvSpPr>
        <p:spPr>
          <a:xfrm>
            <a:off x="457200" y="476250"/>
            <a:ext cx="8229600" cy="5976938"/>
          </a:xfrm>
        </p:spPr>
        <p:txBody>
          <a:bodyPr/>
          <a:lstStyle/>
          <a:p>
            <a:pPr algn="ctr">
              <a:buFont typeface="Arial" panose="020B0604020202020204" pitchFamily="34" charset="0"/>
              <a:buNone/>
              <a:defRPr/>
            </a:pPr>
            <a:r>
              <a:rPr lang="pl-PL" altLang="pl-PL" sz="1600" b="1" u="sng" dirty="0"/>
              <a:t>Podatek od nieruchomości </a:t>
            </a:r>
          </a:p>
          <a:p>
            <a:pPr marL="0" indent="0" algn="just">
              <a:buFont typeface="Arial" panose="020B0604020202020204" pitchFamily="34" charset="0"/>
              <a:buNone/>
              <a:defRPr/>
            </a:pPr>
            <a:r>
              <a:rPr lang="pl-PL" sz="1500" b="1" dirty="0"/>
              <a:t>Art. 6 ust. 2 </a:t>
            </a:r>
            <a:r>
              <a:rPr lang="pl-PL" sz="1500" dirty="0"/>
              <a:t>ustawa z dnia 12 </a:t>
            </a:r>
            <a:r>
              <a:rPr lang="pl-PL" sz="1400" dirty="0"/>
              <a:t>stycznia 1991 r. o podatkach i opłatach lokalnych </a:t>
            </a:r>
            <a:r>
              <a:rPr lang="pl-PL" sz="1400" dirty="0">
                <a:ea typeface="Calibri" panose="020F0502020204030204" pitchFamily="34" charset="0"/>
                <a:cs typeface="Arial" panose="020B0604020202020204" pitchFamily="34" charset="0"/>
              </a:rPr>
              <a:t>(tekst jedn. Dz. U. z 2019 r., poz. 1170) </a:t>
            </a:r>
            <a:endParaRPr lang="pl-PL" sz="1400" dirty="0"/>
          </a:p>
          <a:p>
            <a:pPr marL="0" indent="0" algn="just">
              <a:buFont typeface="Arial" panose="020B0604020202020204" pitchFamily="34" charset="0"/>
              <a:buNone/>
              <a:defRPr/>
            </a:pPr>
            <a:r>
              <a:rPr lang="pl-PL" sz="1500" dirty="0"/>
              <a:t>Jeżeli okolicznością, od której jest uzależniony obowiązek podatkowy, jest istnienie budowli albo budynku lub ich części, obowiązek podatkowy powstaje z dniem 1 stycznia roku następującego po roku, w którym </a:t>
            </a:r>
            <a:r>
              <a:rPr lang="pl-PL" sz="1500" u="sng" dirty="0"/>
              <a:t>budowa została zakończona</a:t>
            </a:r>
            <a:r>
              <a:rPr lang="pl-PL" sz="1500" dirty="0"/>
              <a:t> albo w którym </a:t>
            </a:r>
            <a:r>
              <a:rPr lang="pl-PL" sz="1500" u="sng" dirty="0"/>
              <a:t>rozpoczęto użytkowanie budowli albo budynku lub ich części przed ich ostatecznym wykończeniem</a:t>
            </a:r>
            <a:r>
              <a:rPr lang="pl-PL" sz="1500" dirty="0"/>
              <a:t>.</a:t>
            </a:r>
          </a:p>
          <a:p>
            <a:pPr marL="0" indent="0" algn="just">
              <a:buFont typeface="Arial" panose="020B0604020202020204" pitchFamily="34" charset="0"/>
              <a:buNone/>
              <a:defRPr/>
            </a:pPr>
            <a:endParaRPr lang="pl-PL" sz="1500" dirty="0"/>
          </a:p>
          <a:p>
            <a:pPr marL="0" indent="0" algn="just">
              <a:buFont typeface="Arial" panose="020B0604020202020204" pitchFamily="34" charset="0"/>
              <a:buNone/>
              <a:defRPr/>
            </a:pPr>
            <a:r>
              <a:rPr lang="pl-PL" sz="1500" b="1" dirty="0"/>
              <a:t>Art. 1a ust. 1 pkt 1 </a:t>
            </a:r>
            <a:r>
              <a:rPr lang="pl-PL" sz="1500" dirty="0" err="1"/>
              <a:t>u.p.o.l</a:t>
            </a:r>
            <a:r>
              <a:rPr lang="pl-PL" sz="1500" dirty="0"/>
              <a:t>.</a:t>
            </a:r>
          </a:p>
          <a:p>
            <a:pPr marL="0" indent="0" algn="just">
              <a:buFont typeface="Arial" panose="020B0604020202020204" pitchFamily="34" charset="0"/>
              <a:buNone/>
              <a:defRPr/>
            </a:pPr>
            <a:r>
              <a:rPr lang="pl-PL" sz="1500" dirty="0"/>
              <a:t>Budynek - </a:t>
            </a:r>
            <a:r>
              <a:rPr lang="pl-PL" sz="1500" u="sng" dirty="0"/>
              <a:t>obiekt budowlany w rozumieniu przepisów prawa budowlanego</a:t>
            </a:r>
            <a:r>
              <a:rPr lang="pl-PL" sz="1500" dirty="0"/>
              <a:t>, który jest trwale związany z gruntem, wydzielony z przestrzeni za pomocą przegród budowlanych oraz posiada fundamenty i dach.</a:t>
            </a:r>
          </a:p>
          <a:p>
            <a:pPr marL="0" indent="0" algn="just">
              <a:buFont typeface="Arial" panose="020B0604020202020204" pitchFamily="34" charset="0"/>
              <a:buNone/>
              <a:defRPr/>
            </a:pPr>
            <a:endParaRPr lang="pl-PL" altLang="pl-PL" sz="1500" b="1" u="sng" dirty="0"/>
          </a:p>
          <a:p>
            <a:pPr marL="0" indent="0" algn="just">
              <a:buFont typeface="Arial" panose="020B0604020202020204" pitchFamily="34" charset="0"/>
              <a:buNone/>
              <a:defRPr/>
            </a:pPr>
            <a:r>
              <a:rPr lang="pl-PL" sz="1500" b="1" dirty="0"/>
              <a:t>Art. 1a ust. 1 pkt 3 </a:t>
            </a:r>
            <a:r>
              <a:rPr lang="pl-PL" sz="1500" dirty="0" err="1"/>
              <a:t>u.p.o.l</a:t>
            </a:r>
            <a:r>
              <a:rPr lang="pl-PL" sz="1500" dirty="0"/>
              <a:t>. </a:t>
            </a:r>
          </a:p>
          <a:p>
            <a:pPr marL="0" indent="0" algn="just">
              <a:buFont typeface="Arial" panose="020B0604020202020204" pitchFamily="34" charset="0"/>
              <a:buNone/>
              <a:defRPr/>
            </a:pPr>
            <a:r>
              <a:rPr lang="pl-PL" sz="1500" dirty="0"/>
              <a:t>Grunty, budynki i budowle związane z prowadzeniem działalności gospodarczej - grunty, budynki i budowle </a:t>
            </a:r>
            <a:r>
              <a:rPr lang="pl-PL" sz="1500" u="sng" dirty="0"/>
              <a:t>będące w posiadaniu przedsiębiorcy </a:t>
            </a:r>
            <a:r>
              <a:rPr lang="pl-PL" sz="1500" dirty="0"/>
              <a:t>lub innego podmiotu prowadzącego działalność gospodarczą, z zastrzeżeniem ust. 2a.</a:t>
            </a:r>
            <a:r>
              <a:rPr lang="pl-PL" altLang="pl-PL" sz="1500" b="1" dirty="0"/>
              <a:t>  </a:t>
            </a:r>
            <a:endParaRPr lang="pl-PL" sz="1500" dirty="0"/>
          </a:p>
          <a:p>
            <a:pPr marL="0" indent="0" algn="just">
              <a:buFont typeface="Arial" panose="020B0604020202020204" pitchFamily="34" charset="0"/>
              <a:buNone/>
              <a:defRPr/>
            </a:pPr>
            <a:endParaRPr lang="pl-PL" altLang="pl-PL" sz="1600" b="1"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a:extLst>
              <a:ext uri="{FF2B5EF4-FFF2-40B4-BE49-F238E27FC236}">
                <a16:creationId xmlns:a16="http://schemas.microsoft.com/office/drawing/2014/main" id="{74FB5EFC-9CD5-49C7-9123-B1325A90BED5}"/>
              </a:ext>
            </a:extLst>
          </p:cNvPr>
          <p:cNvSpPr>
            <a:spLocks noGrp="1"/>
          </p:cNvSpPr>
          <p:nvPr>
            <p:ph type="title"/>
          </p:nvPr>
        </p:nvSpPr>
        <p:spPr>
          <a:xfrm>
            <a:off x="457200" y="115888"/>
            <a:ext cx="8229600" cy="504825"/>
          </a:xfrm>
        </p:spPr>
        <p:txBody>
          <a:bodyPr/>
          <a:lstStyle/>
          <a:p>
            <a:r>
              <a:rPr lang="pl-PL" altLang="pl-PL" sz="1600" b="1"/>
              <a:t>Ramy prawne</a:t>
            </a:r>
            <a:endParaRPr lang="pl-PL" altLang="pl-PL" sz="1600"/>
          </a:p>
        </p:txBody>
      </p:sp>
      <p:sp>
        <p:nvSpPr>
          <p:cNvPr id="5123" name="Symbol zastępczy zawartości 2">
            <a:extLst>
              <a:ext uri="{FF2B5EF4-FFF2-40B4-BE49-F238E27FC236}">
                <a16:creationId xmlns:a16="http://schemas.microsoft.com/office/drawing/2014/main" id="{59415242-C4D6-46CB-A0C7-F8005A090C22}"/>
              </a:ext>
            </a:extLst>
          </p:cNvPr>
          <p:cNvSpPr>
            <a:spLocks noGrp="1"/>
          </p:cNvSpPr>
          <p:nvPr>
            <p:ph idx="1"/>
          </p:nvPr>
        </p:nvSpPr>
        <p:spPr>
          <a:xfrm>
            <a:off x="457200" y="692150"/>
            <a:ext cx="8229600" cy="5473700"/>
          </a:xfrm>
        </p:spPr>
        <p:txBody>
          <a:bodyPr/>
          <a:lstStyle/>
          <a:p>
            <a:pPr algn="ctr">
              <a:buFont typeface="Arial" panose="020B0604020202020204" pitchFamily="34" charset="0"/>
              <a:buNone/>
            </a:pPr>
            <a:r>
              <a:rPr lang="pl-PL" altLang="pl-PL" sz="1600" b="1" u="sng"/>
              <a:t>Prawo budowlane</a:t>
            </a:r>
          </a:p>
          <a:p>
            <a:pPr algn="ctr">
              <a:buFont typeface="Arial" panose="020B0604020202020204" pitchFamily="34" charset="0"/>
              <a:buNone/>
            </a:pPr>
            <a:endParaRPr lang="pl-PL" altLang="pl-PL" sz="1600" b="1" u="sng"/>
          </a:p>
          <a:p>
            <a:pPr algn="ctr">
              <a:lnSpc>
                <a:spcPct val="115000"/>
              </a:lnSpc>
              <a:spcAft>
                <a:spcPts val="800"/>
              </a:spcAft>
              <a:buFont typeface="Arial" panose="020B0604020202020204" pitchFamily="34" charset="0"/>
              <a:buNone/>
            </a:pPr>
            <a:r>
              <a:rPr lang="pl-PL" altLang="pl-PL" sz="1600" b="1">
                <a:ea typeface="Arial" panose="020B0604020202020204" pitchFamily="34" charset="0"/>
                <a:cs typeface="Times New Roman" panose="02020603050405020304" pitchFamily="18" charset="0"/>
              </a:rPr>
              <a:t>Ustawa z dnia 7 lipca 1994 r. Prawo budowlane (tekst jedn. Dz. U. z 2020 r., poz. 1333) </a:t>
            </a:r>
          </a:p>
          <a:p>
            <a:pPr algn="just">
              <a:lnSpc>
                <a:spcPct val="115000"/>
              </a:lnSpc>
              <a:spcAft>
                <a:spcPts val="800"/>
              </a:spcAft>
            </a:pPr>
            <a:r>
              <a:rPr lang="pl-PL" altLang="pl-PL" sz="1600" b="1">
                <a:ea typeface="Arial" panose="020B0604020202020204" pitchFamily="34" charset="0"/>
                <a:cs typeface="Times New Roman" panose="02020603050405020304" pitchFamily="18" charset="0"/>
              </a:rPr>
              <a:t>Aktualny stan prawny</a:t>
            </a:r>
          </a:p>
          <a:p>
            <a:pPr algn="just">
              <a:lnSpc>
                <a:spcPct val="115000"/>
              </a:lnSpc>
              <a:spcAft>
                <a:spcPts val="800"/>
              </a:spcAft>
              <a:buFont typeface="Arial" panose="020B0604020202020204" pitchFamily="34" charset="0"/>
              <a:buNone/>
            </a:pPr>
            <a:r>
              <a:rPr lang="pl-PL" altLang="pl-PL" sz="1600" b="1">
                <a:ea typeface="Arial" panose="020B0604020202020204" pitchFamily="34" charset="0"/>
                <a:cs typeface="Times New Roman" panose="02020603050405020304" pitchFamily="18" charset="0"/>
              </a:rPr>
              <a:t>Art. 3 </a:t>
            </a:r>
            <a:r>
              <a:rPr lang="pl-PL" altLang="pl-PL" sz="1600">
                <a:ea typeface="Arial" panose="020B0604020202020204" pitchFamily="34" charset="0"/>
                <a:cs typeface="Times New Roman" panose="02020603050405020304" pitchFamily="18" charset="0"/>
              </a:rPr>
              <a:t>Ilekroć w ustawie jest mowa o:</a:t>
            </a:r>
          </a:p>
          <a:p>
            <a:pPr algn="just">
              <a:lnSpc>
                <a:spcPct val="115000"/>
              </a:lnSpc>
              <a:spcAft>
                <a:spcPts val="800"/>
              </a:spcAft>
              <a:buFont typeface="Arial" panose="020B0604020202020204" pitchFamily="34" charset="0"/>
              <a:buAutoNum type="arabicParenR"/>
            </a:pPr>
            <a:r>
              <a:rPr lang="pl-PL" altLang="pl-PL" sz="1600">
                <a:ea typeface="Arial" panose="020B0604020202020204" pitchFamily="34" charset="0"/>
                <a:cs typeface="Times New Roman" panose="02020603050405020304" pitchFamily="18" charset="0"/>
              </a:rPr>
              <a:t>obiekcie budowlanym - należy przez to rozumieć budynek, budowlę bądź obiekt małej architektury, </a:t>
            </a:r>
            <a:r>
              <a:rPr lang="pl-PL" altLang="pl-PL" sz="1600" u="sng">
                <a:ea typeface="Arial" panose="020B0604020202020204" pitchFamily="34" charset="0"/>
                <a:cs typeface="Times New Roman" panose="02020603050405020304" pitchFamily="18" charset="0"/>
              </a:rPr>
              <a:t>wraz z instalacjami zapewniającymi możliwość użytkowania obiektu zgodnie z jego przeznaczeniem</a:t>
            </a:r>
            <a:r>
              <a:rPr lang="pl-PL" altLang="pl-PL" sz="1600">
                <a:ea typeface="Arial" panose="020B0604020202020204" pitchFamily="34" charset="0"/>
                <a:cs typeface="Times New Roman" panose="02020603050405020304" pitchFamily="18" charset="0"/>
              </a:rPr>
              <a:t>, wzniesiony z użyciem wyrobów budowlanych.</a:t>
            </a:r>
          </a:p>
          <a:p>
            <a:pPr algn="just">
              <a:lnSpc>
                <a:spcPct val="115000"/>
              </a:lnSpc>
              <a:spcAft>
                <a:spcPts val="800"/>
              </a:spcAft>
              <a:buFont typeface="Arial" panose="020B0604020202020204" pitchFamily="34" charset="0"/>
              <a:buAutoNum type="arabicParenR"/>
            </a:pPr>
            <a:endParaRPr lang="pl-PL" altLang="pl-PL" sz="1600">
              <a:ea typeface="Arial" panose="020B0604020202020204" pitchFamily="34" charset="0"/>
              <a:cs typeface="Times New Roman" panose="02020603050405020304" pitchFamily="18" charset="0"/>
            </a:endParaRPr>
          </a:p>
          <a:p>
            <a:pPr algn="just">
              <a:lnSpc>
                <a:spcPct val="115000"/>
              </a:lnSpc>
              <a:spcAft>
                <a:spcPts val="800"/>
              </a:spcAft>
            </a:pPr>
            <a:r>
              <a:rPr lang="pl-PL" altLang="pl-PL" sz="1600" b="1">
                <a:ea typeface="Arial" panose="020B0604020202020204" pitchFamily="34" charset="0"/>
                <a:cs typeface="Times New Roman" panose="02020603050405020304" pitchFamily="18" charset="0"/>
              </a:rPr>
              <a:t>Stan prawny przed dniem 28.06.2015 r.  </a:t>
            </a:r>
          </a:p>
          <a:p>
            <a:pPr>
              <a:buFont typeface="Arial" panose="020B0604020202020204" pitchFamily="34" charset="0"/>
              <a:buNone/>
            </a:pPr>
            <a:r>
              <a:rPr lang="pl-PL" altLang="pl-PL" sz="1600" b="1">
                <a:ea typeface="Arial" panose="020B0604020202020204" pitchFamily="34" charset="0"/>
                <a:cs typeface="Times New Roman" panose="02020603050405020304" pitchFamily="18" charset="0"/>
              </a:rPr>
              <a:t>Art. 3  </a:t>
            </a:r>
            <a:r>
              <a:rPr lang="pl-PL" altLang="pl-PL" sz="1600">
                <a:ea typeface="Arial" panose="020B0604020202020204" pitchFamily="34" charset="0"/>
                <a:cs typeface="Times New Roman" panose="02020603050405020304" pitchFamily="18" charset="0"/>
              </a:rPr>
              <a:t>Ilekroć w ustawie jest mowa o:</a:t>
            </a:r>
          </a:p>
          <a:p>
            <a:pPr>
              <a:buFont typeface="Arial" panose="020B0604020202020204" pitchFamily="34" charset="0"/>
              <a:buAutoNum type="arabicParenR"/>
            </a:pPr>
            <a:r>
              <a:rPr lang="pl-PL" altLang="pl-PL" sz="1600">
                <a:ea typeface="Arial" panose="020B0604020202020204" pitchFamily="34" charset="0"/>
                <a:cs typeface="Times New Roman" panose="02020603050405020304" pitchFamily="18" charset="0"/>
              </a:rPr>
              <a:t>obiekcie budowlanym - należy przez to rozumieć:</a:t>
            </a:r>
          </a:p>
          <a:p>
            <a:pPr lvl="1">
              <a:buFont typeface="Arial" panose="020B0604020202020204" pitchFamily="34" charset="0"/>
              <a:buNone/>
            </a:pPr>
            <a:r>
              <a:rPr lang="pl-PL" altLang="pl-PL" sz="1600">
                <a:ea typeface="Arial" panose="020B0604020202020204" pitchFamily="34" charset="0"/>
                <a:cs typeface="Times New Roman" panose="02020603050405020304" pitchFamily="18" charset="0"/>
              </a:rPr>
              <a:t>a) </a:t>
            </a:r>
            <a:r>
              <a:rPr lang="pl-PL" altLang="pl-PL" sz="1600" u="sng">
                <a:ea typeface="Arial" panose="020B0604020202020204" pitchFamily="34" charset="0"/>
                <a:cs typeface="Times New Roman" panose="02020603050405020304" pitchFamily="18" charset="0"/>
              </a:rPr>
              <a:t>budynek wraz z instalacjami i urządzeniami technicznymi</a:t>
            </a:r>
            <a:r>
              <a:rPr lang="pl-PL" altLang="pl-PL" sz="1600">
                <a:ea typeface="Arial" panose="020B0604020202020204" pitchFamily="34" charset="0"/>
                <a:cs typeface="Times New Roman" panose="02020603050405020304" pitchFamily="18" charset="0"/>
              </a:rPr>
              <a:t>,</a:t>
            </a:r>
          </a:p>
          <a:p>
            <a:pPr lvl="1">
              <a:buFont typeface="Arial" panose="020B0604020202020204" pitchFamily="34" charset="0"/>
              <a:buNone/>
            </a:pPr>
            <a:r>
              <a:rPr lang="pl-PL" altLang="pl-PL" sz="1600">
                <a:ea typeface="Arial" panose="020B0604020202020204" pitchFamily="34" charset="0"/>
                <a:cs typeface="Times New Roman" panose="02020603050405020304" pitchFamily="18" charset="0"/>
              </a:rPr>
              <a:t>b) budowlę stanowiącą całość techniczno-użytkową wraz z instalacjami i urządzeniami,</a:t>
            </a:r>
          </a:p>
          <a:p>
            <a:pPr lvl="1">
              <a:buFont typeface="Arial" panose="020B0604020202020204" pitchFamily="34" charset="0"/>
              <a:buNone/>
            </a:pPr>
            <a:r>
              <a:rPr lang="pl-PL" altLang="pl-PL" sz="1600">
                <a:ea typeface="Arial" panose="020B0604020202020204" pitchFamily="34" charset="0"/>
                <a:cs typeface="Times New Roman" panose="02020603050405020304" pitchFamily="18" charset="0"/>
              </a:rPr>
              <a:t>c) obiekt małej architektury.</a:t>
            </a:r>
          </a:p>
          <a:p>
            <a:pPr algn="just">
              <a:lnSpc>
                <a:spcPct val="115000"/>
              </a:lnSpc>
              <a:spcAft>
                <a:spcPts val="800"/>
              </a:spcAft>
              <a:buFont typeface="Arial" panose="020B0604020202020204" pitchFamily="34" charset="0"/>
              <a:buAutoNum type="arabicParenR"/>
            </a:pPr>
            <a:endParaRPr lang="pl-PL" altLang="pl-PL" sz="1600">
              <a:ea typeface="Arial" panose="020B0604020202020204" pitchFamily="34" charset="0"/>
              <a:cs typeface="Times New Roman" panose="02020603050405020304" pitchFamily="18" charset="0"/>
            </a:endParaRPr>
          </a:p>
          <a:p>
            <a:pPr algn="just">
              <a:buFont typeface="Arial" panose="020B0604020202020204" pitchFamily="34" charset="0"/>
              <a:buNone/>
            </a:pPr>
            <a:endParaRPr lang="pl-PL" altLang="pl-PL" sz="1800" b="1" u="sng">
              <a:ea typeface="Arial" panose="020B060402020202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F422AA64-2605-4F4E-8B94-6EEE8C8AF9CA}"/>
              </a:ext>
            </a:extLst>
          </p:cNvPr>
          <p:cNvSpPr>
            <a:spLocks noGrp="1"/>
          </p:cNvSpPr>
          <p:nvPr>
            <p:ph type="title"/>
          </p:nvPr>
        </p:nvSpPr>
        <p:spPr>
          <a:xfrm>
            <a:off x="457200" y="260350"/>
            <a:ext cx="8229600" cy="647700"/>
          </a:xfrm>
        </p:spPr>
        <p:txBody>
          <a:bodyPr/>
          <a:lstStyle/>
          <a:p>
            <a:pPr>
              <a:defRPr/>
            </a:pPr>
            <a:r>
              <a:rPr lang="pl-PL" altLang="pl-PL" sz="2000" b="1" dirty="0">
                <a:latin typeface="+mn-lt"/>
              </a:rPr>
              <a:t>Wyrok WSA </a:t>
            </a:r>
            <a:r>
              <a:rPr lang="pl-PL" sz="1800" b="1" dirty="0">
                <a:latin typeface="+mn-lt"/>
                <a:ea typeface="Arial" panose="020B0604020202020204" pitchFamily="34" charset="0"/>
                <a:cs typeface="Calibri" panose="020F0502020204030204" pitchFamily="34" charset="0"/>
              </a:rPr>
              <a:t>z dnia 2 września 2020 r. (</a:t>
            </a:r>
            <a:r>
              <a:rPr lang="pl-PL" sz="1800" b="1" dirty="0">
                <a:latin typeface="+mn-lt"/>
                <a:ea typeface="Arial" panose="020B0604020202020204" pitchFamily="34" charset="0"/>
                <a:cs typeface="Times New Roman" panose="02020603050405020304" pitchFamily="18" charset="0"/>
              </a:rPr>
              <a:t>I SA/Ol 378/20)</a:t>
            </a:r>
            <a:br>
              <a:rPr lang="pl-PL" altLang="pl-PL" sz="1800" b="1" dirty="0">
                <a:cs typeface="Arial" panose="020B0604020202020204" pitchFamily="34" charset="0"/>
              </a:rPr>
            </a:br>
            <a:endParaRPr lang="pl-PL" altLang="pl-PL" sz="1800" dirty="0"/>
          </a:p>
        </p:txBody>
      </p:sp>
      <p:sp>
        <p:nvSpPr>
          <p:cNvPr id="6147" name="Symbol zastępczy zawartości 2">
            <a:extLst>
              <a:ext uri="{FF2B5EF4-FFF2-40B4-BE49-F238E27FC236}">
                <a16:creationId xmlns:a16="http://schemas.microsoft.com/office/drawing/2014/main" id="{7BE7128D-F54F-4AC7-97C0-A82418B954F0}"/>
              </a:ext>
            </a:extLst>
          </p:cNvPr>
          <p:cNvSpPr>
            <a:spLocks noGrp="1"/>
          </p:cNvSpPr>
          <p:nvPr>
            <p:ph idx="1"/>
          </p:nvPr>
        </p:nvSpPr>
        <p:spPr>
          <a:xfrm>
            <a:off x="457200" y="836613"/>
            <a:ext cx="8229600" cy="5905500"/>
          </a:xfrm>
        </p:spPr>
        <p:txBody>
          <a:bodyPr/>
          <a:lstStyle/>
          <a:p>
            <a:pPr marL="0" indent="0" algn="ctr">
              <a:buFont typeface="Arial" panose="020B0604020202020204" pitchFamily="34" charset="0"/>
              <a:buNone/>
            </a:pPr>
            <a:r>
              <a:rPr lang="pl-PL" altLang="pl-PL" sz="1800" b="1">
                <a:cs typeface="Arial" panose="020B0604020202020204" pitchFamily="34" charset="0"/>
              </a:rPr>
              <a:t>Tezy dot. opodatkowania budynku w sytuacji rozpoczęcia użytkowania części</a:t>
            </a:r>
            <a:endParaRPr lang="pl-PL" altLang="pl-PL" sz="1600">
              <a:cs typeface="Arial" panose="020B0604020202020204" pitchFamily="34" charset="0"/>
            </a:endParaRPr>
          </a:p>
          <a:p>
            <a:pPr marL="0" indent="0" algn="just">
              <a:spcBef>
                <a:spcPts val="600"/>
              </a:spcBef>
              <a:buFont typeface="Arial" panose="020B0604020202020204" pitchFamily="34" charset="0"/>
              <a:buAutoNum type="romanUcPeriod"/>
            </a:pPr>
            <a:r>
              <a:rPr lang="pl-PL" altLang="pl-PL" sz="1600">
                <a:cs typeface="Times New Roman" panose="02020603050405020304" pitchFamily="18" charset="0"/>
              </a:rPr>
              <a:t> (…) "części budynku" w rozumieniu przepisów u.p.o.l. to poszczególne elementy budynku, kondygnacje, stanowiące całość techniczno-użytkową wyodrębnione, jak i niewyodrębnione w znaczeniu prawa cywilnego. (…) przedmiotem podatku są budynki, budowle i grunty, bez względu na to czy stanowią nieruchomość w rozumieniu art. 46 k.c. </a:t>
            </a:r>
          </a:p>
          <a:p>
            <a:pPr marL="0" indent="0" algn="just">
              <a:spcBef>
                <a:spcPts val="600"/>
              </a:spcBef>
              <a:buFont typeface="Arial" panose="020B0604020202020204" pitchFamily="34" charset="0"/>
              <a:buAutoNum type="romanUcPeriod"/>
            </a:pPr>
            <a:r>
              <a:rPr lang="pl-PL" altLang="pl-PL" sz="1600" b="1">
                <a:cs typeface="Times New Roman" panose="02020603050405020304" pitchFamily="18" charset="0"/>
              </a:rPr>
              <a:t> Rozpoczęcie użytkowania części budowanego budynku nie oznacza obowiązku opodatkowania całego budynku, lecz jedynie tej części, co do której zakończono budowę albo której użytkowanie rozpoczęto przed jej ostatecznym wykończeniem.</a:t>
            </a:r>
          </a:p>
          <a:p>
            <a:pPr marL="0" indent="0" algn="just">
              <a:spcBef>
                <a:spcPts val="600"/>
              </a:spcBef>
              <a:buFont typeface="Arial" panose="020B0604020202020204" pitchFamily="34" charset="0"/>
              <a:buAutoNum type="romanUcPeriod"/>
            </a:pPr>
            <a:r>
              <a:rPr lang="pl-PL" altLang="pl-PL" sz="1600">
                <a:cs typeface="Times New Roman" panose="02020603050405020304" pitchFamily="18" charset="0"/>
              </a:rPr>
              <a:t> (…) rozważenia wymagało, szczególnie wobec sygnalizowanej przez skarżących samodzielności poszczególnych lokali znajdujących się w budynku czy zasadne jest uczynienie przedmiotem opodatkowania całego budynku czy też jego funkcjonalnie wyodrębnionych części. Ponadto, poszczególne części nieruchomości cechowała niezależność techniczna</a:t>
            </a:r>
            <a:r>
              <a:rPr lang="pl-PL" altLang="pl-PL" sz="1600" u="sng">
                <a:cs typeface="Times New Roman" panose="02020603050405020304" pitchFamily="18" charset="0"/>
              </a:rPr>
              <a:t>,</a:t>
            </a:r>
            <a:r>
              <a:rPr lang="pl-PL" altLang="pl-PL" sz="1600">
                <a:cs typeface="Times New Roman" panose="02020603050405020304" pitchFamily="18" charset="0"/>
              </a:rPr>
              <a:t> tj. stanowiły część budynku z odpowiednimi instalacjami i urządzeniami pozwalającymi na ich użytkowanie niezależnie od pozostałej części budynku.</a:t>
            </a:r>
            <a:endParaRPr lang="pl-PL" altLang="pl-PL" sz="1600">
              <a:ea typeface="Calibri" panose="020F0502020204030204" pitchFamily="34" charset="0"/>
              <a:cs typeface="Times New Roman" panose="02020603050405020304" pitchFamily="18" charset="0"/>
            </a:endParaRPr>
          </a:p>
          <a:p>
            <a:pPr marL="0" indent="0" algn="just">
              <a:spcBef>
                <a:spcPts val="600"/>
              </a:spcBef>
              <a:buFont typeface="Arial" panose="020B0604020202020204" pitchFamily="34" charset="0"/>
              <a:buAutoNum type="romanUcPeriod"/>
            </a:pPr>
            <a:r>
              <a:rPr lang="pl-PL" altLang="pl-PL" sz="1600">
                <a:cs typeface="Times New Roman" panose="02020603050405020304" pitchFamily="18" charset="0"/>
              </a:rPr>
              <a:t> Jeśli zaś organy konsekwentnie przyjmowałyby konieczność opodatkowania budynku jako całości, wówczas rozważenia wymaga czy </a:t>
            </a:r>
            <a:r>
              <a:rPr lang="pl-PL" altLang="pl-PL" sz="1600" u="sng">
                <a:cs typeface="Times New Roman" panose="02020603050405020304" pitchFamily="18" charset="0"/>
              </a:rPr>
              <a:t>rozpoczęło się jego użytkowanie jako całości</a:t>
            </a:r>
            <a:r>
              <a:rPr lang="pl-PL" altLang="pl-PL" sz="1600">
                <a:cs typeface="Times New Roman" panose="02020603050405020304" pitchFamily="18" charset="0"/>
              </a:rPr>
              <a:t>. Odmienna interpretacja art. 6 ust. 1 i 2 u.o.p.l. stałaby w sprzeczności z zasadą przyjaznej interpretacji prawa (art. 2a O.p.). Ta nie może być ignorowana w procesie stosowania prawa, a tym bardziej organy z pośród wielu możliwych interpretacji przepisu nie powinny wzbierać tej najmniej korzystnej dla podatnika. To stało by w sprzeczności także z zasadą zaufania (art. 121 O.p.).</a:t>
            </a:r>
            <a:endParaRPr lang="pl-PL" altLang="pl-PL" sz="1600">
              <a:cs typeface="Calibri" panose="020F0502020204030204" pitchFamily="34" charset="0"/>
            </a:endParaRPr>
          </a:p>
          <a:p>
            <a:pPr marL="0" indent="0" algn="just">
              <a:buFont typeface="Arial" panose="020B0604020202020204" pitchFamily="34" charset="0"/>
              <a:buAutoNum type="romanUcPeriod"/>
            </a:pPr>
            <a:endParaRPr lang="pl-PL" altLang="pl-PL" sz="160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A0F4DF93-9816-4BE0-B6FA-9084C8DCAC01}"/>
              </a:ext>
            </a:extLst>
          </p:cNvPr>
          <p:cNvSpPr>
            <a:spLocks noGrp="1"/>
          </p:cNvSpPr>
          <p:nvPr>
            <p:ph type="title"/>
          </p:nvPr>
        </p:nvSpPr>
        <p:spPr>
          <a:xfrm>
            <a:off x="457200" y="260350"/>
            <a:ext cx="8229600" cy="647700"/>
          </a:xfrm>
        </p:spPr>
        <p:txBody>
          <a:bodyPr/>
          <a:lstStyle/>
          <a:p>
            <a:pPr>
              <a:defRPr/>
            </a:pPr>
            <a:r>
              <a:rPr lang="pl-PL" altLang="pl-PL" sz="2000" b="1" dirty="0">
                <a:latin typeface="+mn-lt"/>
              </a:rPr>
              <a:t>Wyrok WSA </a:t>
            </a:r>
            <a:r>
              <a:rPr lang="pl-PL" sz="1800" b="1" dirty="0">
                <a:latin typeface="+mn-lt"/>
                <a:ea typeface="Arial" panose="020B0604020202020204" pitchFamily="34" charset="0"/>
                <a:cs typeface="Calibri" panose="020F0502020204030204" pitchFamily="34" charset="0"/>
              </a:rPr>
              <a:t>z dnia 2 września 2020 r. (</a:t>
            </a:r>
            <a:r>
              <a:rPr lang="pl-PL" sz="1800" b="1" dirty="0">
                <a:latin typeface="+mn-lt"/>
                <a:ea typeface="Arial" panose="020B0604020202020204" pitchFamily="34" charset="0"/>
                <a:cs typeface="Times New Roman" panose="02020603050405020304" pitchFamily="18" charset="0"/>
              </a:rPr>
              <a:t>I SA/Ol 378/20)</a:t>
            </a:r>
            <a:br>
              <a:rPr lang="pl-PL" altLang="pl-PL" sz="1800" b="1" dirty="0">
                <a:cs typeface="Arial" panose="020B0604020202020204" pitchFamily="34" charset="0"/>
              </a:rPr>
            </a:br>
            <a:endParaRPr lang="pl-PL" altLang="pl-PL" sz="1800" dirty="0"/>
          </a:p>
        </p:txBody>
      </p:sp>
      <p:sp>
        <p:nvSpPr>
          <p:cNvPr id="7171" name="Symbol zastępczy zawartości 2">
            <a:extLst>
              <a:ext uri="{FF2B5EF4-FFF2-40B4-BE49-F238E27FC236}">
                <a16:creationId xmlns:a16="http://schemas.microsoft.com/office/drawing/2014/main" id="{9FBA9C55-A4F5-48D2-B246-3F6E9C6F98EB}"/>
              </a:ext>
            </a:extLst>
          </p:cNvPr>
          <p:cNvSpPr>
            <a:spLocks noGrp="1"/>
          </p:cNvSpPr>
          <p:nvPr>
            <p:ph idx="1"/>
          </p:nvPr>
        </p:nvSpPr>
        <p:spPr>
          <a:xfrm>
            <a:off x="457200" y="836613"/>
            <a:ext cx="8229600" cy="5905500"/>
          </a:xfrm>
        </p:spPr>
        <p:txBody>
          <a:bodyPr/>
          <a:lstStyle/>
          <a:p>
            <a:pPr marL="0" indent="0" algn="ctr">
              <a:buFont typeface="Arial" panose="020B0604020202020204" pitchFamily="34" charset="0"/>
              <a:buNone/>
            </a:pPr>
            <a:r>
              <a:rPr lang="pl-PL" altLang="pl-PL" sz="1800" b="1">
                <a:cs typeface="Arial" panose="020B0604020202020204" pitchFamily="34" charset="0"/>
              </a:rPr>
              <a:t>Tezy dot. rozpoczęcia użytkowania części budynku cd. – uzasadnienie</a:t>
            </a:r>
            <a:endParaRPr lang="pl-PL" altLang="pl-PL" sz="1600">
              <a:cs typeface="Arial" panose="020B0604020202020204" pitchFamily="34" charset="0"/>
            </a:endParaRPr>
          </a:p>
          <a:p>
            <a:pPr marL="0" indent="0" algn="just">
              <a:spcBef>
                <a:spcPts val="600"/>
              </a:spcBef>
              <a:buFont typeface="Arial" panose="020B0604020202020204" pitchFamily="34" charset="0"/>
              <a:buNone/>
            </a:pPr>
            <a:endParaRPr lang="pl-PL" altLang="pl-PL" sz="1600">
              <a:cs typeface="Times New Roman" panose="02020603050405020304" pitchFamily="18" charset="0"/>
            </a:endParaRPr>
          </a:p>
          <a:p>
            <a:pPr marL="0" indent="0" algn="just">
              <a:spcBef>
                <a:spcPts val="600"/>
              </a:spcBef>
              <a:buFont typeface="Arial" panose="020B0604020202020204" pitchFamily="34" charset="0"/>
              <a:buNone/>
            </a:pPr>
            <a:r>
              <a:rPr lang="pl-PL" altLang="pl-PL" sz="1600">
                <a:cs typeface="Times New Roman" panose="02020603050405020304" pitchFamily="18" charset="0"/>
              </a:rPr>
              <a:t>Rozpoczęcie użytkowania części budowanego budynku nie oznacza obowiązku opodatkowania całego budynku, lecz jedynie tej części, co do której zakończono budowę albo której użytkowanie rozpoczęto przed jej ostatecznym wykończeniem. Wynika to wprost z art. 6 ust. 2 u.p.o.l. </a:t>
            </a:r>
            <a:r>
              <a:rPr lang="pl-PL" altLang="pl-PL" sz="1600" u="sng">
                <a:cs typeface="Times New Roman" panose="02020603050405020304" pitchFamily="18" charset="0"/>
              </a:rPr>
              <a:t>Zwrot "ostateczne wykończenie" dotyczy więc zarówno całego budynku jak i części budynku. Można bowiem rozpocząć użytkowanie całego budynku przed jego wykończeniem jak i części budynku przed jej ostatecznym wykończeniem. Użytkować można cały budynek (obiekt budowlany) jak i jego część (część obiektu budowlanego).</a:t>
            </a:r>
          </a:p>
          <a:p>
            <a:pPr marL="0" indent="0" algn="just">
              <a:spcBef>
                <a:spcPts val="600"/>
              </a:spcBef>
              <a:buFont typeface="Arial" panose="020B0604020202020204" pitchFamily="34" charset="0"/>
              <a:buNone/>
            </a:pPr>
            <a:r>
              <a:rPr lang="pl-PL" altLang="pl-PL" sz="1600">
                <a:cs typeface="Times New Roman" panose="02020603050405020304" pitchFamily="18" charset="0"/>
              </a:rPr>
              <a:t>Obowiązek podatkowy zgodnie z art. 6 ust. 2 u.p.o.l. powstaje tylko w zakresie tej części użytkowanego budynku, a nie w zakresie całości. Wyraźnie bowiem przepis art. 6 ust. 2 stwierdza "w którym rozpoczęto użytkowanie budynku lub jego części". </a:t>
            </a:r>
            <a:r>
              <a:rPr lang="pl-PL" altLang="pl-PL" sz="1600" u="sng">
                <a:cs typeface="Times New Roman" panose="02020603050405020304" pitchFamily="18" charset="0"/>
              </a:rPr>
              <a:t>Jeżeli by obowiązek podatkowy wówczas powstawał w zakresie całości budynku, to użycie w tym przepisie określenia "lub jego części" byłoby zbędne.</a:t>
            </a:r>
            <a:endParaRPr lang="pl-PL" altLang="pl-PL" sz="1600" u="sng">
              <a:ea typeface="Calibri" panose="020F0502020204030204" pitchFamily="34" charset="0"/>
              <a:cs typeface="Times New Roman" panose="02020603050405020304" pitchFamily="18" charset="0"/>
            </a:endParaRPr>
          </a:p>
          <a:p>
            <a:pPr marL="0" indent="0" algn="just">
              <a:spcBef>
                <a:spcPts val="600"/>
              </a:spcBef>
              <a:buFont typeface="Arial" panose="020B0604020202020204" pitchFamily="34" charset="0"/>
              <a:buNone/>
            </a:pPr>
            <a:endParaRPr lang="pl-PL" altLang="pl-PL" sz="160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300DE727-E4B1-4703-8ADE-84914DF02DDF}"/>
              </a:ext>
            </a:extLst>
          </p:cNvPr>
          <p:cNvSpPr>
            <a:spLocks noGrp="1"/>
          </p:cNvSpPr>
          <p:nvPr>
            <p:ph type="title"/>
          </p:nvPr>
        </p:nvSpPr>
        <p:spPr>
          <a:xfrm>
            <a:off x="457200" y="260350"/>
            <a:ext cx="8229600" cy="647700"/>
          </a:xfrm>
        </p:spPr>
        <p:txBody>
          <a:bodyPr/>
          <a:lstStyle/>
          <a:p>
            <a:pPr>
              <a:defRPr/>
            </a:pPr>
            <a:r>
              <a:rPr lang="pl-PL" altLang="pl-PL" sz="2000" b="1" dirty="0">
                <a:latin typeface="+mn-lt"/>
              </a:rPr>
              <a:t>Wyrok WSA </a:t>
            </a:r>
            <a:r>
              <a:rPr lang="pl-PL" sz="1800" b="1" dirty="0">
                <a:latin typeface="+mn-lt"/>
                <a:ea typeface="Arial" panose="020B0604020202020204" pitchFamily="34" charset="0"/>
                <a:cs typeface="Calibri" panose="020F0502020204030204" pitchFamily="34" charset="0"/>
              </a:rPr>
              <a:t>z dnia 2 września 2020 r. (</a:t>
            </a:r>
            <a:r>
              <a:rPr lang="pl-PL" sz="1800" b="1" dirty="0">
                <a:latin typeface="+mn-lt"/>
                <a:ea typeface="Arial" panose="020B0604020202020204" pitchFamily="34" charset="0"/>
                <a:cs typeface="Times New Roman" panose="02020603050405020304" pitchFamily="18" charset="0"/>
              </a:rPr>
              <a:t>I SA/Ol 378/20)</a:t>
            </a:r>
            <a:br>
              <a:rPr lang="pl-PL" altLang="pl-PL" sz="1800" b="1" dirty="0">
                <a:cs typeface="Arial" panose="020B0604020202020204" pitchFamily="34" charset="0"/>
              </a:rPr>
            </a:br>
            <a:endParaRPr lang="pl-PL" altLang="pl-PL" sz="1800" dirty="0"/>
          </a:p>
        </p:txBody>
      </p:sp>
      <p:sp>
        <p:nvSpPr>
          <p:cNvPr id="8195" name="Symbol zastępczy zawartości 2">
            <a:extLst>
              <a:ext uri="{FF2B5EF4-FFF2-40B4-BE49-F238E27FC236}">
                <a16:creationId xmlns:a16="http://schemas.microsoft.com/office/drawing/2014/main" id="{B2AD0895-281D-4580-9897-3EA57A9C53E4}"/>
              </a:ext>
            </a:extLst>
          </p:cNvPr>
          <p:cNvSpPr>
            <a:spLocks noGrp="1"/>
          </p:cNvSpPr>
          <p:nvPr>
            <p:ph idx="1"/>
          </p:nvPr>
        </p:nvSpPr>
        <p:spPr>
          <a:xfrm>
            <a:off x="457200" y="836613"/>
            <a:ext cx="8229600" cy="5905500"/>
          </a:xfrm>
        </p:spPr>
        <p:txBody>
          <a:bodyPr/>
          <a:lstStyle/>
          <a:p>
            <a:pPr marL="0" indent="0" algn="ctr">
              <a:buFont typeface="Arial" panose="020B0604020202020204" pitchFamily="34" charset="0"/>
              <a:buNone/>
            </a:pPr>
            <a:r>
              <a:rPr lang="pl-PL" altLang="pl-PL" sz="1800" b="1">
                <a:cs typeface="Arial" panose="020B0604020202020204" pitchFamily="34" charset="0"/>
              </a:rPr>
              <a:t>Teza dot. kwalifikacji obiektu i jego części jako budynku</a:t>
            </a:r>
          </a:p>
          <a:p>
            <a:pPr marL="0" indent="0" algn="ctr">
              <a:buFont typeface="Arial" panose="020B0604020202020204" pitchFamily="34" charset="0"/>
              <a:buNone/>
            </a:pPr>
            <a:endParaRPr lang="pl-PL" altLang="pl-PL" sz="1600">
              <a:cs typeface="Arial" panose="020B0604020202020204" pitchFamily="34" charset="0"/>
            </a:endParaRPr>
          </a:p>
          <a:p>
            <a:pPr marL="0" indent="0" algn="just">
              <a:buFont typeface="Arial" panose="020B0604020202020204" pitchFamily="34" charset="0"/>
              <a:buNone/>
            </a:pPr>
            <a:r>
              <a:rPr lang="pl-PL" altLang="pl-PL" sz="1600">
                <a:cs typeface="Times New Roman" panose="02020603050405020304" pitchFamily="18" charset="0"/>
              </a:rPr>
              <a:t>Wskazać należy również, że w myśl art. 1a ust. 1 pkt 1 u.p.o.l. w związku z art. 6 ust. 2 u.p.o.l. budynek istniejący to budynek posiadający instalacje i urządzenia techniczne, zaś istniejąca część budynku to zespół pomieszczeń lub pomieszczenie, wydzielone w budynku stałymi przegrodami budowlanymi, z instalacjami i urządzeniami technicznymi, funkcjonujące niezależnie od reszty budynku, jako samodzielną całość. Istnienie takiej części budynku po zakończeniu jej budowy lub rozpoczęcie użytkowania przed jej ostatecznym wykończeniem wyznacza moment powstania obowiązku podatkowego tylko w stosunku do tej części budynku. </a:t>
            </a:r>
          </a:p>
          <a:p>
            <a:pPr marL="0" indent="0" algn="just">
              <a:buFont typeface="Arial" panose="020B0604020202020204" pitchFamily="34" charset="0"/>
              <a:buNone/>
            </a:pPr>
            <a:endParaRPr lang="pl-PL" altLang="pl-PL" sz="1600">
              <a:cs typeface="Times New Roman" panose="02020603050405020304" pitchFamily="18" charset="0"/>
            </a:endParaRPr>
          </a:p>
          <a:p>
            <a:pPr marL="0" indent="0" algn="just">
              <a:buFont typeface="Arial" panose="020B0604020202020204" pitchFamily="34" charset="0"/>
              <a:buNone/>
            </a:pPr>
            <a:r>
              <a:rPr lang="pl-PL" altLang="pl-PL" sz="1600">
                <a:cs typeface="Times New Roman" panose="02020603050405020304" pitchFamily="18" charset="0"/>
              </a:rPr>
              <a:t>Brak instalacji i urządzeń technicznych w nowo budowanym budynku lub jego części oznacza że budynek taki lub jego część nie podlega opodatkowaniu podatkiem od nieruchomości, chyba że rozpoczęto użytkowanie budynku lub jego części przed wykończeniem (budynku lub jego części).</a:t>
            </a: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AutoNum type="romanUcPeriod"/>
            </a:pPr>
            <a:endParaRPr lang="pl-PL" altLang="pl-PL" sz="160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3D6E1A4D-ADE5-4F58-93BD-27ECCB058B5B}"/>
              </a:ext>
            </a:extLst>
          </p:cNvPr>
          <p:cNvSpPr>
            <a:spLocks noGrp="1"/>
          </p:cNvSpPr>
          <p:nvPr>
            <p:ph type="title"/>
          </p:nvPr>
        </p:nvSpPr>
        <p:spPr>
          <a:xfrm>
            <a:off x="457200" y="260350"/>
            <a:ext cx="8229600" cy="647700"/>
          </a:xfrm>
        </p:spPr>
        <p:txBody>
          <a:bodyPr/>
          <a:lstStyle/>
          <a:p>
            <a:pPr>
              <a:defRPr/>
            </a:pPr>
            <a:r>
              <a:rPr lang="pl-PL" altLang="pl-PL" sz="1800" b="1" dirty="0">
                <a:latin typeface="+mn-lt"/>
              </a:rPr>
              <a:t>Rozbieżne linie orzecznicze i poglądy doktryny w zakresie skutków rozpoczęcia użytkowania części budynku</a:t>
            </a:r>
            <a:endParaRPr lang="pl-PL" altLang="pl-PL" sz="1800" dirty="0"/>
          </a:p>
        </p:txBody>
      </p:sp>
      <p:sp>
        <p:nvSpPr>
          <p:cNvPr id="9219" name="Symbol zastępczy zawartości 2">
            <a:extLst>
              <a:ext uri="{FF2B5EF4-FFF2-40B4-BE49-F238E27FC236}">
                <a16:creationId xmlns:a16="http://schemas.microsoft.com/office/drawing/2014/main" id="{FDA6F0CB-7984-4B6F-80F9-BEC0D5B221D7}"/>
              </a:ext>
            </a:extLst>
          </p:cNvPr>
          <p:cNvSpPr>
            <a:spLocks noGrp="1"/>
          </p:cNvSpPr>
          <p:nvPr>
            <p:ph idx="1"/>
          </p:nvPr>
        </p:nvSpPr>
        <p:spPr>
          <a:xfrm>
            <a:off x="457200" y="836613"/>
            <a:ext cx="8229600" cy="5905500"/>
          </a:xfrm>
        </p:spPr>
        <p:txBody>
          <a:bodyPr/>
          <a:lstStyle/>
          <a:p>
            <a:pPr algn="just">
              <a:spcAft>
                <a:spcPts val="800"/>
              </a:spcAft>
              <a:buFont typeface="Arial" panose="020B0604020202020204" pitchFamily="34" charset="0"/>
              <a:buAutoNum type="arabicPeriod"/>
            </a:pPr>
            <a:endParaRPr lang="pl-PL" altLang="pl-PL" sz="1400" b="1">
              <a:solidFill>
                <a:srgbClr val="000000"/>
              </a:solidFill>
              <a:ea typeface="Calibri" panose="020F0502020204030204" pitchFamily="34" charset="0"/>
              <a:cs typeface="Times New Roman" panose="02020603050405020304" pitchFamily="18" charset="0"/>
            </a:endParaRPr>
          </a:p>
          <a:p>
            <a:pPr algn="just">
              <a:spcAft>
                <a:spcPts val="800"/>
              </a:spcAft>
              <a:buFont typeface="Arial" panose="020B0604020202020204" pitchFamily="34" charset="0"/>
              <a:buAutoNum type="arabicPeriod"/>
            </a:pPr>
            <a:r>
              <a:rPr lang="pl-PL" altLang="pl-PL" sz="1400" b="1">
                <a:solidFill>
                  <a:srgbClr val="000000"/>
                </a:solidFill>
                <a:ea typeface="Calibri" panose="020F0502020204030204" pitchFamily="34" charset="0"/>
                <a:cs typeface="Times New Roman" panose="02020603050405020304" pitchFamily="18" charset="0"/>
              </a:rPr>
              <a:t>Wyrok NSA z 10 stycznia 2020 r. (II FSK 3492/18) </a:t>
            </a:r>
            <a:r>
              <a:rPr lang="pl-PL" altLang="pl-PL" sz="1400">
                <a:solidFill>
                  <a:srgbClr val="000000"/>
                </a:solidFill>
                <a:ea typeface="Calibri" panose="020F0502020204030204" pitchFamily="34" charset="0"/>
                <a:cs typeface="Times New Roman" panose="02020603050405020304" pitchFamily="18" charset="0"/>
              </a:rPr>
              <a:t>- </a:t>
            </a:r>
            <a:r>
              <a:rPr lang="pl-PL" altLang="pl-PL" sz="1400">
                <a:ea typeface="Calibri" panose="020F0502020204030204" pitchFamily="34" charset="0"/>
                <a:cs typeface="Times New Roman" panose="02020603050405020304" pitchFamily="18" charset="0"/>
              </a:rPr>
              <a:t>Podzielić zatem należy wyrażane w orzecznictwie zapatrywania, iż z regulacji art. 6 ust. 2 u.p.o.l. wynika, że rozpoczęcie użytkowania budynku jeszcze niewykończonego ostatecznie powodowało konieczność zapłacenia podatku, od początku następnego roku, ustalanego od powierzchni całego budynku. </a:t>
            </a:r>
            <a:r>
              <a:rPr lang="pl-PL" altLang="pl-PL" sz="1400" u="sng">
                <a:ea typeface="Calibri" panose="020F0502020204030204" pitchFamily="34" charset="0"/>
                <a:cs typeface="Times New Roman" panose="02020603050405020304" pitchFamily="18" charset="0"/>
              </a:rPr>
              <a:t>Obowiązek ten dotyczył również części, która nie została wykończona czy przekazana do użytkowania.</a:t>
            </a:r>
            <a:r>
              <a:rPr lang="pl-PL" altLang="pl-PL" sz="1400">
                <a:ea typeface="Calibri" panose="020F0502020204030204" pitchFamily="34" charset="0"/>
                <a:cs typeface="Times New Roman" panose="02020603050405020304" pitchFamily="18" charset="0"/>
              </a:rPr>
              <a:t> Należy jedynie poczynić zastrzeżenie, że w przypadku rozpoczęcia użytkowania części budynku opodatkowanie całości możliwe jest tylko w sytuacji, gdy istnieje reszta przedmiotu opodatkowania (inne wyroki: wyrok WSA z dnia 7 lipca 2016 r., sygn. akt I SA/Rz 1134/15).</a:t>
            </a:r>
          </a:p>
          <a:p>
            <a:pPr algn="just">
              <a:spcAft>
                <a:spcPts val="800"/>
              </a:spcAft>
              <a:buFont typeface="Arial" panose="020B0604020202020204" pitchFamily="34" charset="0"/>
              <a:buAutoNum type="arabicPeriod"/>
            </a:pPr>
            <a:r>
              <a:rPr lang="pl-PL" altLang="pl-PL" sz="1400" b="1">
                <a:ea typeface="Calibri" panose="020F0502020204030204" pitchFamily="34" charset="0"/>
                <a:cs typeface="Times New Roman" panose="02020603050405020304" pitchFamily="18" charset="0"/>
              </a:rPr>
              <a:t>Wyrok WSA z 5 lutego 2021 r (I SA/Po 231/20) </a:t>
            </a:r>
            <a:r>
              <a:rPr lang="pl-PL" altLang="pl-PL" sz="1400">
                <a:ea typeface="Calibri" panose="020F0502020204030204" pitchFamily="34" charset="0"/>
                <a:cs typeface="Times New Roman" panose="02020603050405020304" pitchFamily="18" charset="0"/>
              </a:rPr>
              <a:t>- Istnienie takiej części budynku po zakończeniu jej budowy lub rozpoczęcie użytkowania przed jej ostatecznym wykończeniem wyznacza moment powstania obowiązku podatkowego tylko w stosunku do tej części budynku. (…) Obowiązek podatkowy zgodnie z art. 6 ust. 2 u.p.o.l. powstaje tylko w zakresie tej części użytkowanego budynku, a nie w zakresie całości (inne wyroki: </a:t>
            </a:r>
            <a:r>
              <a:rPr lang="pl-PL" altLang="pl-PL" sz="1400">
                <a:solidFill>
                  <a:srgbClr val="000000"/>
                </a:solidFill>
                <a:ea typeface="Calibri" panose="020F0502020204030204" pitchFamily="34" charset="0"/>
                <a:cs typeface="Times New Roman" panose="02020603050405020304" pitchFamily="18" charset="0"/>
              </a:rPr>
              <a:t>wyrok WSA z dnia 13 marca 2013 r., I SA/Lu 996/12; </a:t>
            </a:r>
            <a:r>
              <a:rPr lang="pl-PL" altLang="pl-PL" sz="1400">
                <a:ea typeface="Calibri" panose="020F0502020204030204" pitchFamily="34" charset="0"/>
                <a:cs typeface="Times New Roman" panose="02020603050405020304" pitchFamily="18" charset="0"/>
              </a:rPr>
              <a:t>WSA w wyroku z dnia 10 lutego 2017 r., sygn. akt III SA/Wa 321/16; WSA z 28 maja 2008 r. sygn. akt I SA/Sz 314/07; NSA w wyrokach z 14 sierpnia 2012 r. sygn. akt II FSK 2444/10 i II FSK 2445/10).</a:t>
            </a:r>
          </a:p>
          <a:p>
            <a:pPr algn="just">
              <a:spcAft>
                <a:spcPts val="800"/>
              </a:spcAft>
              <a:buFont typeface="Arial" panose="020B0604020202020204" pitchFamily="34" charset="0"/>
              <a:buNone/>
            </a:pPr>
            <a:endParaRPr lang="pl-PL" altLang="pl-PL" sz="1400">
              <a:ea typeface="Calibri" panose="020F0502020204030204" pitchFamily="34" charset="0"/>
              <a:cs typeface="Times New Roman" panose="02020603050405020304" pitchFamily="18" charset="0"/>
            </a:endParaRPr>
          </a:p>
          <a:p>
            <a:pPr algn="just">
              <a:spcAft>
                <a:spcPts val="800"/>
              </a:spcAft>
              <a:buFont typeface="Arial" panose="020B0604020202020204" pitchFamily="34" charset="0"/>
              <a:buNone/>
            </a:pPr>
            <a:r>
              <a:rPr lang="pl-PL" altLang="pl-PL" sz="1400" b="1">
                <a:ea typeface="Calibri" panose="020F0502020204030204" pitchFamily="34" charset="0"/>
                <a:cs typeface="Times New Roman" panose="02020603050405020304" pitchFamily="18" charset="0"/>
              </a:rPr>
              <a:t>3. Doktryna:</a:t>
            </a:r>
            <a:r>
              <a:rPr lang="pl-PL" altLang="pl-PL" sz="1400">
                <a:ea typeface="Calibri" panose="020F0502020204030204" pitchFamily="34" charset="0"/>
                <a:cs typeface="Times New Roman" panose="02020603050405020304" pitchFamily="18" charset="0"/>
              </a:rPr>
              <a:t>	 T. Brzezicki [w:] </a:t>
            </a:r>
            <a:r>
              <a:rPr lang="pl-PL" altLang="pl-PL" sz="1400" i="1">
                <a:ea typeface="Calibri" panose="020F0502020204030204" pitchFamily="34" charset="0"/>
                <a:cs typeface="Times New Roman" panose="02020603050405020304" pitchFamily="18" charset="0"/>
              </a:rPr>
              <a:t>Podatkach od nieruchomości w orzecznictwie sądów administracyjnych. Komentarz. Linie orzecznicze</a:t>
            </a:r>
            <a:r>
              <a:rPr lang="pl-PL" altLang="pl-PL" sz="1400">
                <a:ea typeface="Calibri" panose="020F0502020204030204" pitchFamily="34" charset="0"/>
                <a:cs typeface="Times New Roman" panose="02020603050405020304" pitchFamily="18" charset="0"/>
              </a:rPr>
              <a:t>, W. Morawski (red.), Warszawa 2013, s. 537-539; T. Brzezicki i W. Morawski [w:] </a:t>
            </a:r>
            <a:r>
              <a:rPr lang="pl-PL" altLang="pl-PL" sz="1400" i="1">
                <a:ea typeface="Calibri" panose="020F0502020204030204" pitchFamily="34" charset="0"/>
                <a:cs typeface="Times New Roman" panose="02020603050405020304" pitchFamily="18" charset="0"/>
              </a:rPr>
              <a:t>Ustawa o podatkach i opłatach lokalnych. Komentarz</a:t>
            </a:r>
            <a:r>
              <a:rPr lang="pl-PL" altLang="pl-PL" sz="1400">
                <a:ea typeface="Calibri" panose="020F0502020204030204" pitchFamily="34" charset="0"/>
                <a:cs typeface="Times New Roman" panose="02020603050405020304" pitchFamily="18" charset="0"/>
              </a:rPr>
              <a:t>, W. Morawski (red.), Gdańsk 2016, s. 308-309; L. Etel, </a:t>
            </a:r>
            <a:r>
              <a:rPr lang="pl-PL" altLang="pl-PL" sz="1400" i="1">
                <a:ea typeface="Calibri" panose="020F0502020204030204" pitchFamily="34" charset="0"/>
                <a:cs typeface="Times New Roman" panose="02020603050405020304" pitchFamily="18" charset="0"/>
              </a:rPr>
              <a:t>Podatek od nieruchomości, rolny, leśny</a:t>
            </a:r>
            <a:r>
              <a:rPr lang="pl-PL" altLang="pl-PL" sz="1400">
                <a:ea typeface="Calibri" panose="020F0502020204030204" pitchFamily="34" charset="0"/>
                <a:cs typeface="Times New Roman" panose="02020603050405020304" pitchFamily="18" charset="0"/>
              </a:rPr>
              <a:t>, Warszawa 2005, s. 48 i 252; R. Dowgier, L. Etel, B. Pahl, M. Popławski, </a:t>
            </a:r>
            <a:r>
              <a:rPr lang="pl-PL" altLang="pl-PL" sz="1400" i="1">
                <a:ea typeface="Calibri" panose="020F0502020204030204" pitchFamily="34" charset="0"/>
                <a:cs typeface="Times New Roman" panose="02020603050405020304" pitchFamily="18" charset="0"/>
              </a:rPr>
              <a:t>Leksykon podatków i opłat lokalnych</a:t>
            </a:r>
            <a:r>
              <a:rPr lang="pl-PL" altLang="pl-PL" sz="1400">
                <a:ea typeface="Calibri" panose="020F0502020204030204" pitchFamily="34" charset="0"/>
                <a:cs typeface="Times New Roman" panose="02020603050405020304" pitchFamily="18" charset="0"/>
              </a:rPr>
              <a:t>, Warszawa 2010, s. 329; P. Boroszowski, </a:t>
            </a:r>
            <a:r>
              <a:rPr lang="pl-PL" altLang="pl-PL" sz="1400" i="1">
                <a:ea typeface="Calibri" panose="020F0502020204030204" pitchFamily="34" charset="0"/>
                <a:cs typeface="Times New Roman" panose="02020603050405020304" pitchFamily="18" charset="0"/>
              </a:rPr>
              <a:t>Ustawa o podatkach i opłaty lokalnych. Komentarz</a:t>
            </a:r>
            <a:r>
              <a:rPr lang="pl-PL" altLang="pl-PL" sz="1400">
                <a:ea typeface="Calibri" panose="020F0502020204030204" pitchFamily="34" charset="0"/>
                <a:cs typeface="Times New Roman" panose="02020603050405020304" pitchFamily="18" charset="0"/>
              </a:rPr>
              <a:t>, Warszawa 2011, s. 136.</a:t>
            </a:r>
          </a:p>
          <a:p>
            <a:pPr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a:p>
            <a:pPr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a:p>
            <a:pPr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5A31C208-020C-45A2-9AD3-EA8B3EBA0BB7}"/>
              </a:ext>
            </a:extLst>
          </p:cNvPr>
          <p:cNvSpPr>
            <a:spLocks noGrp="1"/>
          </p:cNvSpPr>
          <p:nvPr>
            <p:ph type="title"/>
          </p:nvPr>
        </p:nvSpPr>
        <p:spPr>
          <a:xfrm>
            <a:off x="457200" y="260350"/>
            <a:ext cx="8229600" cy="647700"/>
          </a:xfrm>
        </p:spPr>
        <p:txBody>
          <a:bodyPr/>
          <a:lstStyle/>
          <a:p>
            <a:pPr>
              <a:defRPr/>
            </a:pPr>
            <a:r>
              <a:rPr lang="pl-PL" altLang="pl-PL" sz="2000" b="1" dirty="0">
                <a:latin typeface="+mn-lt"/>
              </a:rPr>
              <a:t>Linia orzecznicza w zakresie wyposażenia budynku po 28.06.2015 r.</a:t>
            </a:r>
            <a:endParaRPr lang="pl-PL" altLang="pl-PL" sz="1800" dirty="0"/>
          </a:p>
        </p:txBody>
      </p:sp>
      <p:sp>
        <p:nvSpPr>
          <p:cNvPr id="10243" name="Symbol zastępczy zawartości 2">
            <a:extLst>
              <a:ext uri="{FF2B5EF4-FFF2-40B4-BE49-F238E27FC236}">
                <a16:creationId xmlns:a16="http://schemas.microsoft.com/office/drawing/2014/main" id="{C0E22655-7431-4B59-85B0-A71315B95F55}"/>
              </a:ext>
            </a:extLst>
          </p:cNvPr>
          <p:cNvSpPr>
            <a:spLocks noGrp="1"/>
          </p:cNvSpPr>
          <p:nvPr>
            <p:ph idx="1"/>
          </p:nvPr>
        </p:nvSpPr>
        <p:spPr>
          <a:xfrm>
            <a:off x="457200" y="836613"/>
            <a:ext cx="8229600" cy="5905500"/>
          </a:xfrm>
        </p:spPr>
        <p:txBody>
          <a:bodyPr/>
          <a:lstStyle/>
          <a:p>
            <a:pPr marL="0" indent="0" algn="just">
              <a:spcAft>
                <a:spcPts val="800"/>
              </a:spcAft>
              <a:buFont typeface="Arial" panose="020B0604020202020204" pitchFamily="34" charset="0"/>
              <a:buNone/>
            </a:pPr>
            <a:endParaRPr lang="pl-PL" altLang="pl-PL" sz="1400" b="1">
              <a:solidFill>
                <a:srgbClr val="000000"/>
              </a:solidFill>
              <a:ea typeface="Calibri" panose="020F0502020204030204" pitchFamily="34" charset="0"/>
              <a:cs typeface="Times New Roman" panose="02020603050405020304" pitchFamily="18" charset="0"/>
            </a:endParaRPr>
          </a:p>
          <a:p>
            <a:pPr marL="0" indent="0" algn="just">
              <a:spcAft>
                <a:spcPts val="800"/>
              </a:spcAft>
              <a:buFont typeface="Arial" panose="020B0604020202020204" pitchFamily="34" charset="0"/>
              <a:buNone/>
            </a:pPr>
            <a:r>
              <a:rPr lang="pl-PL" altLang="pl-PL" sz="1400" b="1">
                <a:solidFill>
                  <a:srgbClr val="000000"/>
                </a:solidFill>
                <a:ea typeface="Calibri" panose="020F0502020204030204" pitchFamily="34" charset="0"/>
                <a:cs typeface="Times New Roman" panose="02020603050405020304" pitchFamily="18" charset="0"/>
              </a:rPr>
              <a:t>Wyrok NSA z 10 stycznia 2020 r. (II FSK 3492/18) </a:t>
            </a:r>
            <a:r>
              <a:rPr lang="pl-PL" altLang="pl-PL" sz="1400">
                <a:solidFill>
                  <a:srgbClr val="000000"/>
                </a:solidFill>
                <a:ea typeface="Calibri" panose="020F0502020204030204" pitchFamily="34" charset="0"/>
                <a:cs typeface="Times New Roman" panose="02020603050405020304" pitchFamily="18" charset="0"/>
              </a:rPr>
              <a:t>- </a:t>
            </a:r>
            <a:r>
              <a:rPr lang="pl-PL" altLang="pl-PL" sz="1600">
                <a:ea typeface="Calibri" panose="020F0502020204030204" pitchFamily="34" charset="0"/>
                <a:cs typeface="Times New Roman" panose="02020603050405020304" pitchFamily="18" charset="0"/>
              </a:rPr>
              <a:t> Skoro definicja budynku z art. 1a ust. 1 pkt 1 u.p.o.l. charakteryzuje go poprzez odwołanie się do przepisów prawa budowlanego, to od tej daty (28.06.2015 r.) przy rekonstrukcji normy podatkowej [z art. 6 ust. 2 u.p.o.l.] należy uwzględnić nie tylko istnienie budynku jako obiektu budowlanego trwale związanego z gruntem, wydzielonego z przestrzeni za pomocą przegród budowlanych oraz posiadającego fundamenty i dach. Obecnie należy również uwzględniać kryterium funkcjonalne budynku. Aby mógł on zostać uznany za budynek także na użytek definicji z u.p.o.l., powinien być </a:t>
            </a:r>
            <a:r>
              <a:rPr lang="pl-PL" altLang="pl-PL" sz="1600" u="sng">
                <a:ea typeface="Calibri" panose="020F0502020204030204" pitchFamily="34" charset="0"/>
                <a:cs typeface="Times New Roman" panose="02020603050405020304" pitchFamily="18" charset="0"/>
              </a:rPr>
              <a:t>wyposażony w niezbędne instalacje, </a:t>
            </a:r>
            <a:r>
              <a:rPr lang="pl-PL" altLang="pl-PL" sz="1600">
                <a:ea typeface="Calibri" panose="020F0502020204030204" pitchFamily="34" charset="0"/>
                <a:cs typeface="Times New Roman" panose="02020603050405020304" pitchFamily="18" charset="0"/>
              </a:rPr>
              <a:t>gdyż ich zadaniem jest zapewnienie możliwości użytkowania obiektu zgodnie z jego przeznaczeniem.</a:t>
            </a:r>
          </a:p>
          <a:p>
            <a:pPr marL="0" indent="0" algn="just">
              <a:spcAft>
                <a:spcPts val="800"/>
              </a:spcAft>
              <a:buFont typeface="Arial" panose="020B0604020202020204" pitchFamily="34" charset="0"/>
              <a:buAutoNum type="arabicPeriod"/>
            </a:pP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pl-PL" altLang="pl-PL" sz="1600"/>
              <a:t>- problemem jest „minimalny” zakres wyposażenia budynku w instalacje (niezbędne), uwzględniający możliwy/planowany zakres prowadzonej działalności gospodarczej oraz projekt budowlany (tj. „</a:t>
            </a:r>
            <a:r>
              <a:rPr lang="pl-PL" altLang="pl-PL" sz="1600">
                <a:cs typeface="Arial" panose="020B0604020202020204" pitchFamily="34" charset="0"/>
              </a:rPr>
              <a:t>zapewniające możliwość użytkowania obiektu zgodnie z jego przeznaczeniem”).</a:t>
            </a:r>
            <a:r>
              <a:rPr lang="pl-PL" altLang="pl-PL" sz="1600"/>
              <a:t> </a:t>
            </a:r>
          </a:p>
          <a:p>
            <a:pPr marL="0" indent="0" algn="just">
              <a:buFont typeface="Arial" panose="020B0604020202020204" pitchFamily="34" charset="0"/>
              <a:buNone/>
            </a:pPr>
            <a:endParaRPr lang="pl-PL" altLang="pl-PL" sz="1600">
              <a:cs typeface="Calibri" panose="020F0502020204030204" pitchFamily="34" charset="0"/>
            </a:endParaRP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7242</TotalTime>
  <Words>1916</Words>
  <Application>Microsoft Office PowerPoint</Application>
  <PresentationFormat>Pokaz na ekranie (4:3)</PresentationFormat>
  <Paragraphs>81</Paragraphs>
  <Slides>11</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11</vt:i4>
      </vt:variant>
    </vt:vector>
  </HeadingPairs>
  <TitlesOfParts>
    <vt:vector size="15" baseType="lpstr">
      <vt:lpstr>Arial</vt:lpstr>
      <vt:lpstr>Bookman Old Style</vt:lpstr>
      <vt:lpstr>Calibri</vt:lpstr>
      <vt:lpstr>Motyw pakietu Office</vt:lpstr>
      <vt:lpstr>Wyrok WSA z dnia 2 września 2020 r. (I SA/Ol 378/20)  </vt:lpstr>
      <vt:lpstr>Wyrok WSA z dnia 2 września 2020 r. (I SA/Ol 378/20) </vt:lpstr>
      <vt:lpstr>Ramy prawne</vt:lpstr>
      <vt:lpstr>Ramy prawne</vt:lpstr>
      <vt:lpstr>Wyrok WSA z dnia 2 września 2020 r. (I SA/Ol 378/20) </vt:lpstr>
      <vt:lpstr>Wyrok WSA z dnia 2 września 2020 r. (I SA/Ol 378/20) </vt:lpstr>
      <vt:lpstr>Wyrok WSA z dnia 2 września 2020 r. (I SA/Ol 378/20) </vt:lpstr>
      <vt:lpstr>Rozbieżne linie orzecznicze i poglądy doktryny w zakresie skutków rozpoczęcia użytkowania części budynku</vt:lpstr>
      <vt:lpstr>Linia orzecznicza w zakresie wyposażenia budynku po 28.06.2015 r.</vt:lpstr>
      <vt:lpstr> Wnioski</vt:lpstr>
      <vt:lpstr>Dziękuję za uwagę   pmajka@ur.edu.pl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user</dc:creator>
  <cp:lastModifiedBy>Wojciech Morawski (wmoraw)</cp:lastModifiedBy>
  <cp:revision>463</cp:revision>
  <dcterms:created xsi:type="dcterms:W3CDTF">2009-03-04T08:31:59Z</dcterms:created>
  <dcterms:modified xsi:type="dcterms:W3CDTF">2021-06-07T18:56:31Z</dcterms:modified>
</cp:coreProperties>
</file>