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4"/>
  </p:notesMasterIdLst>
  <p:sldIdLst>
    <p:sldId id="256" r:id="rId2"/>
    <p:sldId id="259" r:id="rId3"/>
    <p:sldId id="268" r:id="rId4"/>
    <p:sldId id="269" r:id="rId5"/>
    <p:sldId id="271" r:id="rId6"/>
    <p:sldId id="272" r:id="rId7"/>
    <p:sldId id="276" r:id="rId8"/>
    <p:sldId id="270" r:id="rId9"/>
    <p:sldId id="274" r:id="rId10"/>
    <p:sldId id="277" r:id="rId11"/>
    <p:sldId id="27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58CD3-6619-490D-A27A-5A780E99E285}" type="datetimeFigureOut">
              <a:rPr lang="pl-PL" smtClean="0"/>
              <a:t>07.06.2021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ACC77-BC98-4DF5-9A9B-CF1F55457B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4119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8ACC77-BC98-4DF5-9A9B-CF1F55457BA6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3007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1798-D83F-4818-82CB-06DC966B72DB}" type="datetime1">
              <a:rPr lang="en-US" smtClean="0"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F7CD-C7E0-4C66-87C5-41437916F4B4}" type="datetime1">
              <a:rPr lang="en-US" smtClean="0"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8C16-066C-43EC-AD72-E1F82E098086}" type="datetime1">
              <a:rPr lang="en-US" smtClean="0"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AB9C-05D8-491B-8F7A-ADF3EF9604D9}" type="datetime1">
              <a:rPr lang="en-US" smtClean="0"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EEF3F-90F4-4E89-956D-26BFDDF8D8FD}" type="datetime1">
              <a:rPr lang="en-US" smtClean="0"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54194-7880-46AD-8540-6E0B8E823749}" type="datetime1">
              <a:rPr lang="en-US" smtClean="0"/>
              <a:t>6/7/2021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F4131-DF50-4A0C-B984-75A355778343}" type="datetime1">
              <a:rPr lang="en-US" smtClean="0"/>
              <a:t>6/7/2021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0A5F2-D664-42D0-AF86-AF730CE74C3F}" type="datetime1">
              <a:rPr lang="en-US" smtClean="0"/>
              <a:t>6/7/2021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7E5D-F4C7-43FB-B0A0-F9DBC8702726}" type="datetime1">
              <a:rPr lang="en-US" smtClean="0"/>
              <a:t>6/7/2021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9BD9-9548-499A-9EDB-663858D732B2}" type="datetime1">
              <a:rPr lang="en-US" smtClean="0"/>
              <a:t>6/7/2021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BD97-6039-4856-B473-4352C5FC3FDC}" type="datetime1">
              <a:rPr lang="en-US" smtClean="0"/>
              <a:t>6/7/2021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A1DBA-FDBF-4F16-A51C-898DFD14778B}" type="datetime1">
              <a:rPr lang="en-US" smtClean="0"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47B52E-0507-4846-9AFF-76553940D3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Działania prawne i organizacyjne a zajęcie gruntu na prowadzenie działalności gospodarczej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3563188-EC8F-4B97-A2DF-D3E3FE7889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latin typeface="+mj-lt"/>
              </a:rPr>
              <a:t>Aleksander Jarosz, doradca podatkowy, </a:t>
            </a:r>
            <a:r>
              <a:rPr lang="pl-PL" sz="3600" dirty="0" err="1">
                <a:latin typeface="+mj-lt"/>
              </a:rPr>
              <a:t>PwC</a:t>
            </a:r>
            <a:endParaRPr lang="pl-PL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38837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249FE9-9CD1-41DC-83F4-9BFB4D139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Nie ma miejsca na wątpliwości?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0D49FF4-8D94-4F03-9836-6D059F88F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pl-PL" sz="36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pl-PL" sz="3600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Nawet gdyby uznać, że względy prawne mogą przesądzać o zajęciu gruntu </a:t>
            </a:r>
            <a:r>
              <a:rPr lang="pl-PL" sz="36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 prowadzenie działalności gospodarczej (…).”</a:t>
            </a:r>
            <a:endParaRPr lang="pl-PL" sz="4800" dirty="0">
              <a:latin typeface="+mj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27F1FEF-0BFE-49CA-B8EA-999FFFAAD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792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B07007-EAC3-453B-8908-1169FAD6F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Czym jest własność gruntu?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D1BCFCD-0D51-40CF-A435-8ED97EFE6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dirty="0">
                <a:latin typeface="+mj-lt"/>
              </a:rPr>
              <a:t>Brak definicji w UPOL.</a:t>
            </a:r>
          </a:p>
          <a:p>
            <a:pPr marL="0" indent="0">
              <a:buNone/>
            </a:pPr>
            <a:endParaRPr lang="pl-PL" sz="1800" dirty="0">
              <a:latin typeface="+mj-lt"/>
            </a:endParaRPr>
          </a:p>
          <a:p>
            <a:pPr marL="0" indent="0">
              <a:buNone/>
            </a:pPr>
            <a:r>
              <a:rPr lang="pl-PL" sz="1800" b="1" dirty="0">
                <a:latin typeface="+mj-lt"/>
              </a:rPr>
              <a:t>Kodeksy cywilny:</a:t>
            </a:r>
          </a:p>
          <a:p>
            <a:pPr marL="269875" indent="-269875">
              <a:lnSpc>
                <a:spcPct val="130000"/>
              </a:lnSpc>
            </a:pPr>
            <a:r>
              <a:rPr lang="pl-PL" sz="1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Nieruchomościami są </a:t>
            </a:r>
            <a:r>
              <a:rPr lang="pl-PL" sz="18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części powierzchni ziemskiej </a:t>
            </a:r>
            <a:r>
              <a:rPr lang="pl-PL" sz="1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stanowiące odrębny przedmiot własności (grunty)</a:t>
            </a:r>
          </a:p>
          <a:p>
            <a:pPr marL="269875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pl-PL" sz="1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[art. 46 § 1]</a:t>
            </a:r>
          </a:p>
          <a:p>
            <a:pPr>
              <a:lnSpc>
                <a:spcPct val="130000"/>
              </a:lnSpc>
            </a:pPr>
            <a:r>
              <a:rPr lang="pl-PL" sz="1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 granicach określonych przez </a:t>
            </a:r>
            <a:r>
              <a:rPr lang="pl-PL" sz="18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społeczno-gospodarcze przeznaczenie gruntu </a:t>
            </a:r>
            <a:r>
              <a:rPr lang="pl-PL" sz="1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własność gruntu rozciąga się na </a:t>
            </a:r>
            <a:r>
              <a:rPr lang="pl-PL" sz="18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przestrzeń nad i pod jego powierzchnią. 	</a:t>
            </a:r>
            <a:r>
              <a:rPr lang="pl-PL" sz="1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[art. 143]</a:t>
            </a:r>
          </a:p>
          <a:p>
            <a:endParaRPr lang="pl-PL" sz="180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1800" b="1" dirty="0">
                <a:latin typeface="+mj-lt"/>
                <a:cs typeface="Times New Roman" panose="02020603050405020304" pitchFamily="18" charset="0"/>
              </a:rPr>
              <a:t>Prawo geologiczne i górnicze:</a:t>
            </a:r>
          </a:p>
          <a:p>
            <a:r>
              <a:rPr lang="pl-PL" sz="1800" dirty="0">
                <a:latin typeface="+mj-lt"/>
                <a:cs typeface="Times New Roman" panose="02020603050405020304" pitchFamily="18" charset="0"/>
              </a:rPr>
              <a:t>Złoża (…) </a:t>
            </a:r>
            <a:r>
              <a:rPr lang="pl-PL" sz="1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bez względu na miejsce ich występowania, są objęte własnością górniczą.	[art. 10 ust. 3]</a:t>
            </a:r>
          </a:p>
          <a:p>
            <a:r>
              <a:rPr lang="pl-PL" sz="1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Prawo własności górniczej przysługuje Skarbowi Państwa.		[art. 10 ust. 5]</a:t>
            </a:r>
            <a:endParaRPr lang="pl-PL" sz="1800" dirty="0">
              <a:latin typeface="+mj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1BADB5B-B719-4741-9436-671D3E766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383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E21BBC-DD7B-4B7F-8F55-FDB5DBA8A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Dziękuję za uwagę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52C6B84-A1A0-4F81-80C3-6E0CFE5C5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54639" y="1897586"/>
            <a:ext cx="5799161" cy="4351338"/>
          </a:xfrm>
        </p:spPr>
        <p:txBody>
          <a:bodyPr anchor="ctr"/>
          <a:lstStyle/>
          <a:p>
            <a:pPr marL="0" indent="0">
              <a:buNone/>
            </a:pPr>
            <a:r>
              <a:rPr lang="pl-PL" sz="4400" b="1" dirty="0">
                <a:latin typeface="+mj-lt"/>
              </a:rPr>
              <a:t>Aleksander Jarosz</a:t>
            </a:r>
          </a:p>
          <a:p>
            <a:pPr marL="0" indent="0">
              <a:buNone/>
            </a:pPr>
            <a:r>
              <a:rPr lang="pl-PL" dirty="0">
                <a:latin typeface="+mj-lt"/>
              </a:rPr>
              <a:t>doradca podatkowy</a:t>
            </a:r>
          </a:p>
          <a:p>
            <a:pPr marL="0" indent="0">
              <a:buNone/>
            </a:pPr>
            <a:r>
              <a:rPr lang="pl-PL" dirty="0">
                <a:latin typeface="+mj-lt"/>
              </a:rPr>
              <a:t>www.podatekodnieruchomosci.com</a:t>
            </a:r>
          </a:p>
          <a:p>
            <a:pPr marL="0" indent="0">
              <a:buNone/>
            </a:pPr>
            <a:endParaRPr lang="pl-PL" dirty="0">
              <a:latin typeface="+mj-lt"/>
            </a:endParaRPr>
          </a:p>
          <a:p>
            <a:pPr marL="0" indent="0">
              <a:buNone/>
            </a:pPr>
            <a:r>
              <a:rPr lang="pl-PL" sz="1800" dirty="0">
                <a:latin typeface="+mj-lt"/>
              </a:rPr>
              <a:t>T   +48 784 808 269</a:t>
            </a:r>
          </a:p>
          <a:p>
            <a:pPr marL="0" indent="0">
              <a:buNone/>
            </a:pPr>
            <a:r>
              <a:rPr lang="pl-PL" sz="1800" dirty="0">
                <a:latin typeface="+mj-lt"/>
              </a:rPr>
              <a:t>E   aleksander.jarosz@podatekodnieruchomosci.com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3DEE142-0D73-4919-8BE8-FD711E752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12</a:t>
            </a:fld>
            <a:endParaRPr lang="en-US" dirty="0"/>
          </a:p>
        </p:txBody>
      </p:sp>
      <p:pic>
        <p:nvPicPr>
          <p:cNvPr id="9" name="Symbol zastępczy zawartości 8">
            <a:extLst>
              <a:ext uri="{FF2B5EF4-FFF2-40B4-BE49-F238E27FC236}">
                <a16:creationId xmlns:a16="http://schemas.microsoft.com/office/drawing/2014/main" id="{B4B187E9-51B2-45A1-B6B8-DF730D2D4A2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600200" y="2782094"/>
            <a:ext cx="3657600" cy="2438400"/>
          </a:xfrm>
        </p:spPr>
      </p:pic>
    </p:spTree>
    <p:extLst>
      <p:ext uri="{BB962C8B-B14F-4D97-AF65-F5344CB8AC3E}">
        <p14:creationId xmlns:p14="http://schemas.microsoft.com/office/powerpoint/2010/main" val="204048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BE0C1C-735A-4F89-87D5-68AE96D42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Teza wyroku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E2A9A4-1E2C-4860-94E7-E35EF72A8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/>
          </a:bodyPr>
          <a:lstStyle/>
          <a:p>
            <a:pPr marL="0" indent="0" algn="ctr">
              <a:lnSpc>
                <a:spcPct val="130000"/>
              </a:lnSpc>
              <a:buNone/>
            </a:pPr>
            <a:r>
              <a:rPr lang="pl-PL" sz="35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Za zupełnie nieusprawiedliwione należy uznać stwierdzenie, że samo podjęcie </a:t>
            </a:r>
            <a:r>
              <a:rPr lang="pl-PL" sz="3500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czynności o charakterze formalno-prawnym</a:t>
            </a:r>
            <a:r>
              <a:rPr lang="pl-PL" sz="35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jak np. uzyskanie pozwolenia na budowę - </a:t>
            </a:r>
            <a:r>
              <a:rPr lang="pl-PL" sz="3500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bez podjęcia czynności faktycznych</a:t>
            </a:r>
            <a:r>
              <a:rPr lang="pl-PL" sz="35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na tychże gruntach - z góry przesądza, iż grunty takie zostały </a:t>
            </a:r>
            <a:r>
              <a:rPr lang="pl-PL" sz="3500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zajęte na prowadzenie działalności gospodarczej</a:t>
            </a:r>
            <a:r>
              <a:rPr lang="pl-PL" sz="35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r">
              <a:buNone/>
            </a:pPr>
            <a:endParaRPr lang="pl-PL" sz="3200" dirty="0">
              <a:latin typeface="+mj-lt"/>
            </a:endParaRPr>
          </a:p>
          <a:p>
            <a:pPr marL="0" indent="0" algn="r">
              <a:buNone/>
            </a:pPr>
            <a:r>
              <a:rPr lang="pl-PL" sz="3200" dirty="0">
                <a:latin typeface="+mj-lt"/>
              </a:rPr>
              <a:t>NSA, 2.9.2020, sygn. akt II FSK 1520/18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CE9DF87-3259-4247-8CD7-D7B92C4B5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496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A21A70-3809-4915-9969-5926BB301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Stan faktyczny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9470A4-B9C8-45DD-9D53-8C90188D2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spcAft>
                <a:spcPts val="600"/>
              </a:spcAft>
              <a:buNone/>
            </a:pPr>
            <a:r>
              <a:rPr lang="pl-PL" dirty="0">
                <a:latin typeface="+mj-lt"/>
              </a:rPr>
              <a:t>Właściciel gruntów sklasyfikowanych w ewidencji gruntów jako:</a:t>
            </a:r>
          </a:p>
          <a:p>
            <a:pPr marL="1079500" lvl="1" indent="-622300">
              <a:spcAft>
                <a:spcPts val="600"/>
              </a:spcAft>
            </a:pPr>
            <a:r>
              <a:rPr lang="pl-PL" sz="2800" b="1" dirty="0">
                <a:solidFill>
                  <a:schemeClr val="accent1"/>
                </a:solidFill>
                <a:latin typeface="+mj-lt"/>
              </a:rPr>
              <a:t>grunty rolne </a:t>
            </a:r>
            <a:r>
              <a:rPr lang="pl-PL" sz="2800" dirty="0">
                <a:latin typeface="+mj-lt"/>
              </a:rPr>
              <a:t>oraz</a:t>
            </a:r>
          </a:p>
          <a:p>
            <a:pPr marL="1079500" lvl="1" indent="-622300">
              <a:spcAft>
                <a:spcPts val="1800"/>
              </a:spcAft>
            </a:pPr>
            <a:r>
              <a:rPr lang="pl-PL" sz="2800" b="1" dirty="0">
                <a:solidFill>
                  <a:schemeClr val="accent1"/>
                </a:solidFill>
                <a:latin typeface="+mj-lt"/>
              </a:rPr>
              <a:t>nieużytki</a:t>
            </a:r>
            <a:r>
              <a:rPr lang="pl-PL" sz="2800" dirty="0">
                <a:latin typeface="+mj-lt"/>
              </a:rPr>
              <a:t>.</a:t>
            </a:r>
          </a:p>
          <a:p>
            <a:pPr marL="0" indent="0">
              <a:spcAft>
                <a:spcPts val="1800"/>
              </a:spcAft>
              <a:buNone/>
            </a:pPr>
            <a:r>
              <a:rPr lang="pl-PL" dirty="0">
                <a:latin typeface="+mj-lt"/>
              </a:rPr>
              <a:t>Całość w obrębie </a:t>
            </a:r>
            <a:r>
              <a:rPr lang="pl-PL" b="1" dirty="0">
                <a:solidFill>
                  <a:schemeClr val="accent1"/>
                </a:solidFill>
                <a:latin typeface="+mj-lt"/>
              </a:rPr>
              <a:t>obszaru górniczego </a:t>
            </a:r>
            <a:r>
              <a:rPr lang="pl-PL" dirty="0">
                <a:latin typeface="+mj-lt"/>
              </a:rPr>
              <a:t>(uzyskana koncesja).</a:t>
            </a:r>
          </a:p>
          <a:p>
            <a:pPr marL="0" indent="0">
              <a:buNone/>
            </a:pPr>
            <a:r>
              <a:rPr lang="pl-PL" dirty="0">
                <a:latin typeface="+mj-lt"/>
              </a:rPr>
              <a:t>Brak faktycznego wykorzystania gruntu.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FDBCFAB-AC96-4D6A-8845-6B35F7E9B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351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A21A70-3809-4915-9969-5926BB301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Stan prawny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9470A4-B9C8-45DD-9D53-8C90188D2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rgbClr val="FF0000"/>
                </a:solidFill>
                <a:latin typeface="+mj-lt"/>
              </a:rPr>
              <a:t>[ZASADA]</a:t>
            </a:r>
          </a:p>
          <a:p>
            <a:pPr marL="539750" indent="-539750"/>
            <a:r>
              <a:rPr lang="pl-PL" dirty="0">
                <a:latin typeface="+mj-lt"/>
              </a:rPr>
              <a:t>grunty rolne – </a:t>
            </a:r>
            <a:r>
              <a:rPr lang="pl-PL" b="1" dirty="0">
                <a:latin typeface="+mj-lt"/>
              </a:rPr>
              <a:t>wyłączone</a:t>
            </a:r>
            <a:r>
              <a:rPr lang="pl-PL" dirty="0">
                <a:latin typeface="+mj-lt"/>
              </a:rPr>
              <a:t> z opodatkowania (art. 2 ust. 2 UPOL)</a:t>
            </a:r>
          </a:p>
          <a:p>
            <a:pPr marL="539750" indent="-539750"/>
            <a:r>
              <a:rPr lang="pl-PL" dirty="0">
                <a:latin typeface="+mj-lt"/>
              </a:rPr>
              <a:t>nieużytki – </a:t>
            </a:r>
            <a:r>
              <a:rPr lang="pl-PL" b="1" dirty="0">
                <a:latin typeface="+mj-lt"/>
              </a:rPr>
              <a:t>zwolnione</a:t>
            </a:r>
            <a:r>
              <a:rPr lang="pl-PL" dirty="0">
                <a:latin typeface="+mj-lt"/>
              </a:rPr>
              <a:t> z opodatkowania (art. 7 ust. 1 pkt 10 UPOL)</a:t>
            </a:r>
          </a:p>
          <a:p>
            <a:endParaRPr lang="pl-PL" sz="2800" dirty="0">
              <a:latin typeface="+mj-lt"/>
            </a:endParaRPr>
          </a:p>
          <a:p>
            <a:pPr marL="0" indent="0">
              <a:buNone/>
            </a:pPr>
            <a:r>
              <a:rPr lang="pl-PL" b="1" dirty="0">
                <a:solidFill>
                  <a:srgbClr val="FF0000"/>
                </a:solidFill>
                <a:latin typeface="+mj-lt"/>
              </a:rPr>
              <a:t>[WYJĄTEK]</a:t>
            </a:r>
          </a:p>
          <a:p>
            <a:pPr marL="0" indent="0">
              <a:buNone/>
            </a:pPr>
            <a:r>
              <a:rPr lang="pl-PL" dirty="0">
                <a:latin typeface="+mj-lt"/>
              </a:rPr>
              <a:t>są </a:t>
            </a:r>
            <a:r>
              <a:rPr lang="pl-PL" b="1" dirty="0">
                <a:solidFill>
                  <a:schemeClr val="accent1"/>
                </a:solidFill>
                <a:latin typeface="+mj-lt"/>
              </a:rPr>
              <a:t>zajęte</a:t>
            </a:r>
            <a:r>
              <a:rPr lang="pl-PL" dirty="0">
                <a:latin typeface="+mj-lt"/>
              </a:rPr>
              <a:t> na prowadzenie działalności gospodarczej</a:t>
            </a:r>
            <a:endParaRPr lang="pl-PL" sz="2800" dirty="0">
              <a:latin typeface="+mj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89DCFFC-1784-43EA-9275-DC34F40FA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735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59DC23-35FB-441E-9A43-C3EBB21E4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Rozumienie wypracowane w orzecznictwie?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66808BE-F58B-4739-B508-2BC62F68E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30000"/>
              </a:lnSpc>
              <a:buNone/>
            </a:pPr>
            <a:r>
              <a:rPr lang="pl-PL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pl-PL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Rozumienie przedmiotowej przesłanki </a:t>
            </a:r>
            <a:r>
              <a:rPr lang="pl-PL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l-PL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zajęcia gruntów na prowadzenie działalności gospodarczej</a:t>
            </a:r>
            <a:r>
              <a:rPr lang="pl-PL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– przyp. autora] zostało jednak </a:t>
            </a:r>
            <a:r>
              <a:rPr lang="pl-PL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wypracowane w orzecznictwie</a:t>
            </a:r>
            <a:r>
              <a:rPr lang="pl-PL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gdzie podnosi się, że grunty zajęte na działalność gospodarczą to grunty, na których w rzeczywistości wykonywane są czynności składające się na prowadzenie działalności gospodarczej, a więc </a:t>
            </a:r>
            <a:r>
              <a:rPr lang="pl-PL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grunty, na których mają miejsce </a:t>
            </a:r>
            <a:r>
              <a:rPr lang="pl-PL" b="1" u="sng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faktyczne działania</a:t>
            </a:r>
            <a:r>
              <a:rPr lang="pl-PL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powodujące osiągnięcie zamierzonych celów</a:t>
            </a:r>
            <a:r>
              <a:rPr lang="pl-PL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B127B2C-D616-4CF4-8786-BE9307BBD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036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DED1FC-098C-487D-8682-BBFEAC7DB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Orzecznictwo dotyczące linii energetycznych przebiegających przez tereny leśne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A6191B-8AEA-4604-AF73-29670D9D0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pl-PL" b="0" i="0" dirty="0">
                <a:solidFill>
                  <a:srgbClr val="000000"/>
                </a:solidFill>
                <a:effectLst/>
                <a:latin typeface="+mj-lt"/>
              </a:rPr>
              <a:t>„(…) o okoliczności, że sklasyfikowane jako użytki rolne lub </a:t>
            </a:r>
            <a:r>
              <a:rPr lang="pl-PL" b="1" i="0" dirty="0">
                <a:solidFill>
                  <a:schemeClr val="accent1"/>
                </a:solidFill>
                <a:effectLst/>
                <a:latin typeface="+mj-lt"/>
              </a:rPr>
              <a:t>grunty spełniają przesłankę faktycznego zajęcia na prowadzenie działalności gospodarczej, mogą świadczyć podjęte wobec tych gruntów działania o charakterze prawnym (uzyskanie pozwolenia na budowę osiedla domów jednorodzinnych i geodezyjny podział działek)</a:t>
            </a:r>
            <a:r>
              <a:rPr lang="pl-PL" b="0" i="0" dirty="0">
                <a:solidFill>
                  <a:srgbClr val="000000"/>
                </a:solidFill>
                <a:effectLst/>
                <a:latin typeface="+mj-lt"/>
              </a:rPr>
              <a:t>, a przede wszystkim działania faktyczne obejmujące cały kompleks nieruchomości np. wykonanie sieci (przyłączy) energetycznych i wodno-kanalizacyjnych (wyrok NSA z 14 maja 2015 r., II FSK 1144/13).”</a:t>
            </a:r>
          </a:p>
          <a:p>
            <a:pPr marL="0" indent="0" algn="ctr">
              <a:buNone/>
            </a:pPr>
            <a:endParaRPr lang="pl-PL" dirty="0">
              <a:solidFill>
                <a:srgbClr val="000000"/>
              </a:solidFill>
              <a:latin typeface="+mj-lt"/>
            </a:endParaRPr>
          </a:p>
          <a:p>
            <a:pPr marL="0" indent="0" algn="r">
              <a:buNone/>
            </a:pPr>
            <a:r>
              <a:rPr lang="pl-PL" dirty="0">
                <a:solidFill>
                  <a:srgbClr val="000000"/>
                </a:solidFill>
                <a:latin typeface="+mj-lt"/>
              </a:rPr>
              <a:t>Przykład: wyrok NSA z 27.4.2021, sygn. akt III FSK 3220/21</a:t>
            </a:r>
            <a:endParaRPr lang="pl-PL" dirty="0">
              <a:latin typeface="+mj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EE85BA6-233C-441E-94C1-8491EA207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971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04D40E-3BFA-4381-9E98-EB00C5A46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Jeszcze jeden krok dalej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B1EBEC-4742-4614-B217-2A65C3DEC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 lnSpcReduction="1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pl-PL" sz="2200" b="1" i="0" dirty="0">
                <a:solidFill>
                  <a:schemeClr val="accent1"/>
                </a:solidFill>
                <a:effectLst/>
                <a:latin typeface="+mj-lt"/>
              </a:rPr>
              <a:t>Sam fakt posiadania gruntów przez podmiot prowadzący działalność gospodarczą jest wystarczający do zaliczenia tych nieruchomości do kategorii przedmiotów opodatkowania związanych z prowadzeniem działalności gospodarczej</a:t>
            </a:r>
            <a:r>
              <a:rPr lang="pl-PL" sz="2200" b="0" i="0" dirty="0">
                <a:solidFill>
                  <a:srgbClr val="000000"/>
                </a:solidFill>
                <a:effectLst/>
                <a:latin typeface="+mj-lt"/>
              </a:rPr>
              <a:t>, a w konsekwencji opodatkowania ich podatkiem od nieruchomości według najwyższych stawek podatku. Prowadzenie działalności gospodarczej polegającej na imporcie, eksporcie, zbywaniu, konfekcjonowaniu, transporcie i sprzedaży gazu płynnego (LPG) i innych produktów technicznych, urządzeń i instalacji z tym związanych rodzi określone skutki w zakresie prawnopodatkowym i oznacza, że </a:t>
            </a:r>
            <a:r>
              <a:rPr lang="pl-PL" sz="2200" b="1" i="0" dirty="0">
                <a:solidFill>
                  <a:schemeClr val="accent1"/>
                </a:solidFill>
                <a:effectLst/>
                <a:latin typeface="+mj-lt"/>
              </a:rPr>
              <a:t>wszelkie nieruchomości będące w posiadaniu takiego podmiotu, winny być opodatkowane podatkiem od nieruchomości według stawek właściwych dla nieruchomości związanych z działalnością gospodarczą</a:t>
            </a:r>
            <a:r>
              <a:rPr lang="pl-PL" sz="2200" b="0" i="0" dirty="0">
                <a:solidFill>
                  <a:srgbClr val="000000"/>
                </a:solidFill>
                <a:effectLst/>
                <a:latin typeface="+mj-lt"/>
              </a:rPr>
              <a:t>.</a:t>
            </a:r>
          </a:p>
          <a:p>
            <a:pPr marL="0" indent="0" algn="ctr">
              <a:buNone/>
            </a:pPr>
            <a:endParaRPr lang="pl-PL" sz="2200" dirty="0">
              <a:solidFill>
                <a:srgbClr val="000000"/>
              </a:solidFill>
              <a:latin typeface="+mj-lt"/>
            </a:endParaRPr>
          </a:p>
          <a:p>
            <a:pPr marL="0" indent="0" algn="r">
              <a:buNone/>
            </a:pPr>
            <a:r>
              <a:rPr lang="pl-PL" sz="2200" dirty="0">
                <a:solidFill>
                  <a:srgbClr val="000000"/>
                </a:solidFill>
                <a:latin typeface="+mj-lt"/>
              </a:rPr>
              <a:t>Wyrok NSA z 21.4.2020, sygn. akt II FSK 309/20</a:t>
            </a:r>
            <a:endParaRPr lang="pl-PL" sz="2200" dirty="0">
              <a:latin typeface="+mj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3056C7C-EBB2-4ED5-B723-6B1590BB5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145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BF363D-A148-4B3D-85E1-4ED18CCC0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Co oznacza słowo „zajęte”?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EDB0DE-07E7-4CF9-A91C-093ADCC95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pl-PL" dirty="0">
                <a:latin typeface="+mj-lt"/>
              </a:rPr>
              <a:t>Słownik języka polskiego PWN, m.in.:</a:t>
            </a:r>
          </a:p>
          <a:p>
            <a:pPr marL="539750" indent="-539750" rtl="0" fontAlgn="base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b="1" i="0" u="none" strike="noStrike" dirty="0">
                <a:solidFill>
                  <a:srgbClr val="000000"/>
                </a:solidFill>
                <a:effectLst/>
                <a:latin typeface="+mj-lt"/>
              </a:rPr>
              <a:t>zapełnić sobą lub czymś jakąś przestrzeń </a:t>
            </a:r>
            <a:r>
              <a:rPr lang="pl-PL" sz="2400" b="0" i="0" u="none" strike="noStrike" dirty="0">
                <a:solidFill>
                  <a:srgbClr val="000000"/>
                </a:solidFill>
                <a:effectLst/>
                <a:latin typeface="+mj-lt"/>
              </a:rPr>
              <a:t>lub powierzchnię</a:t>
            </a:r>
          </a:p>
          <a:p>
            <a:pPr marL="539750" indent="-539750" rtl="0" fontAlgn="base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b="0" i="0" u="none" strike="noStrike" dirty="0">
                <a:solidFill>
                  <a:srgbClr val="000000"/>
                </a:solidFill>
                <a:effectLst/>
                <a:latin typeface="+mj-lt"/>
              </a:rPr>
              <a:t>usiąść lub stanąć w określonym miejscu</a:t>
            </a:r>
          </a:p>
          <a:p>
            <a:pPr marL="539750" indent="-539750" rtl="0" fontAlgn="base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b="1" i="0" u="none" strike="noStrike" dirty="0">
                <a:solidFill>
                  <a:srgbClr val="000000"/>
                </a:solidFill>
                <a:effectLst/>
                <a:latin typeface="+mj-lt"/>
              </a:rPr>
              <a:t>zacząć użytkować</a:t>
            </a:r>
            <a:r>
              <a:rPr lang="pl-PL" sz="2400" b="0" i="0" u="none" strike="noStrike" dirty="0">
                <a:solidFill>
                  <a:srgbClr val="000000"/>
                </a:solidFill>
                <a:effectLst/>
                <a:latin typeface="+mj-lt"/>
              </a:rPr>
              <a:t> jakieś pomieszczenie</a:t>
            </a:r>
          </a:p>
          <a:p>
            <a:pPr marL="539750" indent="-539750" rtl="0" fontAlgn="base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b="1" i="0" u="none" strike="noStrike" dirty="0">
                <a:solidFill>
                  <a:srgbClr val="000000"/>
                </a:solidFill>
                <a:effectLst/>
                <a:latin typeface="+mj-lt"/>
              </a:rPr>
              <a:t>skorzystać</a:t>
            </a:r>
            <a:r>
              <a:rPr lang="pl-PL" sz="2400" b="0" i="0" u="none" strike="noStrike" dirty="0">
                <a:solidFill>
                  <a:srgbClr val="000000"/>
                </a:solidFill>
                <a:effectLst/>
                <a:latin typeface="+mj-lt"/>
              </a:rPr>
              <a:t> z jakiegoś pomieszczenia lub urządzenia</a:t>
            </a:r>
          </a:p>
          <a:p>
            <a:pPr marL="539750" indent="-53975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b="0" i="0" u="none" strike="noStrike" dirty="0">
                <a:solidFill>
                  <a:srgbClr val="000000"/>
                </a:solidFill>
                <a:effectLst/>
                <a:latin typeface="+mj-lt"/>
              </a:rPr>
              <a:t>wziąć coś w posiadanie</a:t>
            </a:r>
          </a:p>
          <a:p>
            <a:pPr marL="539750" indent="-53975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l-PL" sz="2400" dirty="0">
              <a:solidFill>
                <a:srgbClr val="000000"/>
              </a:solidFill>
              <a:latin typeface="+mj-lt"/>
            </a:endParaRPr>
          </a:p>
          <a:p>
            <a:pPr marL="0" indent="0" algn="ctr" rtl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i="0" u="none" strike="noStrike" dirty="0">
                <a:solidFill>
                  <a:srgbClr val="000000"/>
                </a:solidFill>
                <a:effectLst/>
                <a:latin typeface="+mj-lt"/>
              </a:rPr>
              <a:t>Wniosek:</a:t>
            </a:r>
          </a:p>
          <a:p>
            <a:pPr marL="0" indent="0" algn="ctr" rtl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i="0" u="none" strike="noStrike" dirty="0">
                <a:solidFill>
                  <a:schemeClr val="accent1"/>
                </a:solidFill>
                <a:effectLst/>
                <a:latin typeface="+mj-lt"/>
              </a:rPr>
              <a:t>na gruncie języka potocznego nie można zająć gruntu wyłącznie w znaczeniu prawnym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F7D4821-15AD-44B5-9704-26B6507FA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414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B315AEE-2BD8-4973-B503-D94C355F6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Zajęcie a zamiar zajęcia na działalność gospodarczą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AE52E08-9B53-46C2-B810-84124C917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36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pl-PL" sz="36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Uzyskanie przez przedsiębiorcę pozwolenia na budowę </a:t>
            </a:r>
            <a:r>
              <a:rPr lang="pl-PL" sz="36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nie oznacza przecież, że objęte taką decyzją grunty nie są dalej wykorzystywane na cele rolnicze (bo stanowią użytki rolne) lub też, że </a:t>
            </a:r>
            <a:r>
              <a:rPr lang="pl-PL" sz="3600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nie są one w ogóle wykorzystywane</a:t>
            </a:r>
            <a:r>
              <a:rPr lang="pl-PL" sz="36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26933AC-57FF-4BC7-AC15-319C0E232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89010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10037</TotalTime>
  <Words>701</Words>
  <Application>Microsoft Office PowerPoint</Application>
  <PresentationFormat>Panoramiczny</PresentationFormat>
  <Paragraphs>73</Paragraphs>
  <Slides>12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Motyw pakietu Office</vt:lpstr>
      <vt:lpstr>Działania prawne i organizacyjne a zajęcie gruntu na prowadzenie działalności gospodarczej</vt:lpstr>
      <vt:lpstr>Teza wyroku</vt:lpstr>
      <vt:lpstr>Stan faktyczny</vt:lpstr>
      <vt:lpstr>Stan prawny</vt:lpstr>
      <vt:lpstr>Rozumienie wypracowane w orzecznictwie?</vt:lpstr>
      <vt:lpstr>Orzecznictwo dotyczące linii energetycznych przebiegających przez tereny leśne</vt:lpstr>
      <vt:lpstr>Jeszcze jeden krok dalej</vt:lpstr>
      <vt:lpstr>Co oznacza słowo „zajęte”?</vt:lpstr>
      <vt:lpstr>Zajęcie a zamiar zajęcia na działalność gospodarczą</vt:lpstr>
      <vt:lpstr>Nie ma miejsca na wątpliwości?</vt:lpstr>
      <vt:lpstr>Czym jest własność gruntu?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Podstawa opodatkowania budowli zamortyzowanych</dc:title>
  <dc:creator>48784808269</dc:creator>
  <cp:lastModifiedBy>Wojciech Morawski (wmoraw)</cp:lastModifiedBy>
  <cp:revision>41</cp:revision>
  <dcterms:created xsi:type="dcterms:W3CDTF">2021-05-26T20:14:18Z</dcterms:created>
  <dcterms:modified xsi:type="dcterms:W3CDTF">2021-06-07T18:55:41Z</dcterms:modified>
</cp:coreProperties>
</file>