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24" r:id="rId1"/>
  </p:sldMasterIdLst>
  <p:sldIdLst>
    <p:sldId id="345" r:id="rId2"/>
    <p:sldId id="403" r:id="rId3"/>
    <p:sldId id="399" r:id="rId4"/>
    <p:sldId id="398" r:id="rId5"/>
    <p:sldId id="402" r:id="rId6"/>
    <p:sldId id="404" r:id="rId7"/>
    <p:sldId id="401" r:id="rId8"/>
    <p:sldId id="394" r:id="rId9"/>
    <p:sldId id="392" r:id="rId10"/>
  </p:sldIdLst>
  <p:sldSz cx="9144000" cy="6858000" type="screen4x3"/>
  <p:notesSz cx="6858000" cy="9144000"/>
  <p:defaultTextStyle>
    <a:defPPr>
      <a:defRPr lang="pl-PL"/>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Styl z motywem 1 — Ak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764" autoAdjust="0"/>
    <p:restoredTop sz="94676" autoAdjust="0"/>
  </p:normalViewPr>
  <p:slideViewPr>
    <p:cSldViewPr>
      <p:cViewPr varScale="1">
        <p:scale>
          <a:sx n="81" d="100"/>
          <a:sy n="81" d="100"/>
        </p:scale>
        <p:origin x="1906" y="62"/>
      </p:cViewPr>
      <p:guideLst>
        <p:guide orient="horz" pos="2160"/>
        <p:guide pos="2880"/>
      </p:guideLst>
    </p:cSldViewPr>
  </p:slideViewPr>
  <p:outlineViewPr>
    <p:cViewPr>
      <p:scale>
        <a:sx n="33" d="100"/>
        <a:sy n="33" d="100"/>
      </p:scale>
      <p:origin x="0" y="19694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a:t>Kliknij, aby edytować styl</a:t>
            </a:r>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p>
        </p:txBody>
      </p:sp>
      <p:sp>
        <p:nvSpPr>
          <p:cNvPr id="4" name="Symbol zastępczy daty 3">
            <a:extLst>
              <a:ext uri="{FF2B5EF4-FFF2-40B4-BE49-F238E27FC236}">
                <a16:creationId xmlns:a16="http://schemas.microsoft.com/office/drawing/2014/main" id="{B03236D0-0F71-4EB4-B739-05C8002753A9}"/>
              </a:ext>
            </a:extLst>
          </p:cNvPr>
          <p:cNvSpPr>
            <a:spLocks noGrp="1"/>
          </p:cNvSpPr>
          <p:nvPr>
            <p:ph type="dt" sz="half" idx="10"/>
          </p:nvPr>
        </p:nvSpPr>
        <p:spPr/>
        <p:txBody>
          <a:bodyPr/>
          <a:lstStyle>
            <a:lvl1pPr>
              <a:defRPr/>
            </a:lvl1pPr>
          </a:lstStyle>
          <a:p>
            <a:pPr>
              <a:defRPr/>
            </a:pPr>
            <a:fld id="{230CC257-54E0-46B7-AD32-58EF8CF7D08D}" type="datetimeFigureOut">
              <a:rPr lang="pl-PL"/>
              <a:pPr>
                <a:defRPr/>
              </a:pPr>
              <a:t>07.06.2021</a:t>
            </a:fld>
            <a:endParaRPr lang="pl-PL"/>
          </a:p>
        </p:txBody>
      </p:sp>
      <p:sp>
        <p:nvSpPr>
          <p:cNvPr id="5" name="Symbol zastępczy stopki 4">
            <a:extLst>
              <a:ext uri="{FF2B5EF4-FFF2-40B4-BE49-F238E27FC236}">
                <a16:creationId xmlns:a16="http://schemas.microsoft.com/office/drawing/2014/main" id="{14ACD823-29B2-403E-8042-B47408A90590}"/>
              </a:ext>
            </a:extLst>
          </p:cNvPr>
          <p:cNvSpPr>
            <a:spLocks noGrp="1"/>
          </p:cNvSpPr>
          <p:nvPr>
            <p:ph type="ftr" sz="quarter" idx="11"/>
          </p:nvPr>
        </p:nvSpPr>
        <p:spPr/>
        <p:txBody>
          <a:bodyPr/>
          <a:lstStyle>
            <a:lvl1pPr>
              <a:defRPr/>
            </a:lvl1pPr>
          </a:lstStyle>
          <a:p>
            <a:pPr>
              <a:defRPr/>
            </a:pPr>
            <a:endParaRPr lang="pl-PL"/>
          </a:p>
        </p:txBody>
      </p:sp>
      <p:sp>
        <p:nvSpPr>
          <p:cNvPr id="6" name="Symbol zastępczy numeru slajdu 5">
            <a:extLst>
              <a:ext uri="{FF2B5EF4-FFF2-40B4-BE49-F238E27FC236}">
                <a16:creationId xmlns:a16="http://schemas.microsoft.com/office/drawing/2014/main" id="{82BFF18F-4005-4BD5-AEE3-5B3D2412D6CD}"/>
              </a:ext>
            </a:extLst>
          </p:cNvPr>
          <p:cNvSpPr>
            <a:spLocks noGrp="1"/>
          </p:cNvSpPr>
          <p:nvPr>
            <p:ph type="sldNum" sz="quarter" idx="12"/>
          </p:nvPr>
        </p:nvSpPr>
        <p:spPr/>
        <p:txBody>
          <a:bodyPr/>
          <a:lstStyle>
            <a:lvl1pPr>
              <a:defRPr/>
            </a:lvl1pPr>
          </a:lstStyle>
          <a:p>
            <a:pPr>
              <a:defRPr/>
            </a:pPr>
            <a:fld id="{A74D3C56-811B-4FF8-8402-09B817BE0D7E}" type="slidenum">
              <a:rPr lang="pl-PL" altLang="pl-PL"/>
              <a:pPr>
                <a:defRPr/>
              </a:pPr>
              <a:t>‹#›</a:t>
            </a:fld>
            <a:endParaRPr lang="pl-PL" altLang="pl-PL"/>
          </a:p>
        </p:txBody>
      </p:sp>
    </p:spTree>
    <p:extLst>
      <p:ext uri="{BB962C8B-B14F-4D97-AF65-F5344CB8AC3E}">
        <p14:creationId xmlns:p14="http://schemas.microsoft.com/office/powerpoint/2010/main" val="28192319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289C55E0-ECE5-4450-91A7-F151F137C9A4}"/>
              </a:ext>
            </a:extLst>
          </p:cNvPr>
          <p:cNvSpPr>
            <a:spLocks noGrp="1"/>
          </p:cNvSpPr>
          <p:nvPr>
            <p:ph type="dt" sz="half" idx="10"/>
          </p:nvPr>
        </p:nvSpPr>
        <p:spPr/>
        <p:txBody>
          <a:bodyPr/>
          <a:lstStyle>
            <a:lvl1pPr>
              <a:defRPr/>
            </a:lvl1pPr>
          </a:lstStyle>
          <a:p>
            <a:pPr>
              <a:defRPr/>
            </a:pPr>
            <a:fld id="{E6A50E35-02FD-48AC-8AF7-0A45BC1FA22A}" type="datetimeFigureOut">
              <a:rPr lang="pl-PL"/>
              <a:pPr>
                <a:defRPr/>
              </a:pPr>
              <a:t>07.06.2021</a:t>
            </a:fld>
            <a:endParaRPr lang="pl-PL"/>
          </a:p>
        </p:txBody>
      </p:sp>
      <p:sp>
        <p:nvSpPr>
          <p:cNvPr id="5" name="Symbol zastępczy stopki 4">
            <a:extLst>
              <a:ext uri="{FF2B5EF4-FFF2-40B4-BE49-F238E27FC236}">
                <a16:creationId xmlns:a16="http://schemas.microsoft.com/office/drawing/2014/main" id="{C968622F-C66B-439A-8AC1-E626957B7D86}"/>
              </a:ext>
            </a:extLst>
          </p:cNvPr>
          <p:cNvSpPr>
            <a:spLocks noGrp="1"/>
          </p:cNvSpPr>
          <p:nvPr>
            <p:ph type="ftr" sz="quarter" idx="11"/>
          </p:nvPr>
        </p:nvSpPr>
        <p:spPr/>
        <p:txBody>
          <a:bodyPr/>
          <a:lstStyle>
            <a:lvl1pPr>
              <a:defRPr/>
            </a:lvl1pPr>
          </a:lstStyle>
          <a:p>
            <a:pPr>
              <a:defRPr/>
            </a:pPr>
            <a:endParaRPr lang="pl-PL"/>
          </a:p>
        </p:txBody>
      </p:sp>
      <p:sp>
        <p:nvSpPr>
          <p:cNvPr id="6" name="Symbol zastępczy numeru slajdu 5">
            <a:extLst>
              <a:ext uri="{FF2B5EF4-FFF2-40B4-BE49-F238E27FC236}">
                <a16:creationId xmlns:a16="http://schemas.microsoft.com/office/drawing/2014/main" id="{22F39CF3-B487-4B6E-9EF1-0B34CF973CEB}"/>
              </a:ext>
            </a:extLst>
          </p:cNvPr>
          <p:cNvSpPr>
            <a:spLocks noGrp="1"/>
          </p:cNvSpPr>
          <p:nvPr>
            <p:ph type="sldNum" sz="quarter" idx="12"/>
          </p:nvPr>
        </p:nvSpPr>
        <p:spPr/>
        <p:txBody>
          <a:bodyPr/>
          <a:lstStyle>
            <a:lvl1pPr>
              <a:defRPr/>
            </a:lvl1pPr>
          </a:lstStyle>
          <a:p>
            <a:pPr>
              <a:defRPr/>
            </a:pPr>
            <a:fld id="{C01D1719-B4B7-4A40-9396-7D7E6232030D}" type="slidenum">
              <a:rPr lang="pl-PL" altLang="pl-PL"/>
              <a:pPr>
                <a:defRPr/>
              </a:pPr>
              <a:t>‹#›</a:t>
            </a:fld>
            <a:endParaRPr lang="pl-PL" altLang="pl-PL"/>
          </a:p>
        </p:txBody>
      </p:sp>
    </p:spTree>
    <p:extLst>
      <p:ext uri="{BB962C8B-B14F-4D97-AF65-F5344CB8AC3E}">
        <p14:creationId xmlns:p14="http://schemas.microsoft.com/office/powerpoint/2010/main" val="1835004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AD45A419-5E80-48DF-91D1-4B973F5925A5}"/>
              </a:ext>
            </a:extLst>
          </p:cNvPr>
          <p:cNvSpPr>
            <a:spLocks noGrp="1"/>
          </p:cNvSpPr>
          <p:nvPr>
            <p:ph type="dt" sz="half" idx="10"/>
          </p:nvPr>
        </p:nvSpPr>
        <p:spPr/>
        <p:txBody>
          <a:bodyPr/>
          <a:lstStyle>
            <a:lvl1pPr>
              <a:defRPr/>
            </a:lvl1pPr>
          </a:lstStyle>
          <a:p>
            <a:pPr>
              <a:defRPr/>
            </a:pPr>
            <a:fld id="{C324CACF-E3F2-4208-A5C7-7FE93EFF4B5E}" type="datetimeFigureOut">
              <a:rPr lang="pl-PL"/>
              <a:pPr>
                <a:defRPr/>
              </a:pPr>
              <a:t>07.06.2021</a:t>
            </a:fld>
            <a:endParaRPr lang="pl-PL"/>
          </a:p>
        </p:txBody>
      </p:sp>
      <p:sp>
        <p:nvSpPr>
          <p:cNvPr id="5" name="Symbol zastępczy stopki 4">
            <a:extLst>
              <a:ext uri="{FF2B5EF4-FFF2-40B4-BE49-F238E27FC236}">
                <a16:creationId xmlns:a16="http://schemas.microsoft.com/office/drawing/2014/main" id="{ADDD62C4-C0E3-4544-BE69-DBAD2DB194B3}"/>
              </a:ext>
            </a:extLst>
          </p:cNvPr>
          <p:cNvSpPr>
            <a:spLocks noGrp="1"/>
          </p:cNvSpPr>
          <p:nvPr>
            <p:ph type="ftr" sz="quarter" idx="11"/>
          </p:nvPr>
        </p:nvSpPr>
        <p:spPr/>
        <p:txBody>
          <a:bodyPr/>
          <a:lstStyle>
            <a:lvl1pPr>
              <a:defRPr/>
            </a:lvl1pPr>
          </a:lstStyle>
          <a:p>
            <a:pPr>
              <a:defRPr/>
            </a:pPr>
            <a:endParaRPr lang="pl-PL"/>
          </a:p>
        </p:txBody>
      </p:sp>
      <p:sp>
        <p:nvSpPr>
          <p:cNvPr id="6" name="Symbol zastępczy numeru slajdu 5">
            <a:extLst>
              <a:ext uri="{FF2B5EF4-FFF2-40B4-BE49-F238E27FC236}">
                <a16:creationId xmlns:a16="http://schemas.microsoft.com/office/drawing/2014/main" id="{7D6F2895-563D-49FA-A063-98D6684D7AC6}"/>
              </a:ext>
            </a:extLst>
          </p:cNvPr>
          <p:cNvSpPr>
            <a:spLocks noGrp="1"/>
          </p:cNvSpPr>
          <p:nvPr>
            <p:ph type="sldNum" sz="quarter" idx="12"/>
          </p:nvPr>
        </p:nvSpPr>
        <p:spPr/>
        <p:txBody>
          <a:bodyPr/>
          <a:lstStyle>
            <a:lvl1pPr>
              <a:defRPr/>
            </a:lvl1pPr>
          </a:lstStyle>
          <a:p>
            <a:pPr>
              <a:defRPr/>
            </a:pPr>
            <a:fld id="{8F74A613-6329-49AA-8A22-18E7C55B8820}" type="slidenum">
              <a:rPr lang="pl-PL" altLang="pl-PL"/>
              <a:pPr>
                <a:defRPr/>
              </a:pPr>
              <a:t>‹#›</a:t>
            </a:fld>
            <a:endParaRPr lang="pl-PL" altLang="pl-PL"/>
          </a:p>
        </p:txBody>
      </p:sp>
    </p:spTree>
    <p:extLst>
      <p:ext uri="{BB962C8B-B14F-4D97-AF65-F5344CB8AC3E}">
        <p14:creationId xmlns:p14="http://schemas.microsoft.com/office/powerpoint/2010/main" val="4209635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72C915D2-8E89-4A24-82AF-F371EC663439}"/>
              </a:ext>
            </a:extLst>
          </p:cNvPr>
          <p:cNvSpPr>
            <a:spLocks noGrp="1"/>
          </p:cNvSpPr>
          <p:nvPr>
            <p:ph type="dt" sz="half" idx="10"/>
          </p:nvPr>
        </p:nvSpPr>
        <p:spPr/>
        <p:txBody>
          <a:bodyPr/>
          <a:lstStyle>
            <a:lvl1pPr>
              <a:defRPr/>
            </a:lvl1pPr>
          </a:lstStyle>
          <a:p>
            <a:pPr>
              <a:defRPr/>
            </a:pPr>
            <a:fld id="{3EFB3924-48C9-4D77-A3BD-0F1AE4A67E91}" type="datetimeFigureOut">
              <a:rPr lang="pl-PL"/>
              <a:pPr>
                <a:defRPr/>
              </a:pPr>
              <a:t>07.06.2021</a:t>
            </a:fld>
            <a:endParaRPr lang="pl-PL"/>
          </a:p>
        </p:txBody>
      </p:sp>
      <p:sp>
        <p:nvSpPr>
          <p:cNvPr id="5" name="Symbol zastępczy stopki 4">
            <a:extLst>
              <a:ext uri="{FF2B5EF4-FFF2-40B4-BE49-F238E27FC236}">
                <a16:creationId xmlns:a16="http://schemas.microsoft.com/office/drawing/2014/main" id="{E7F45DB6-EE65-4F80-8118-025BD6FB6795}"/>
              </a:ext>
            </a:extLst>
          </p:cNvPr>
          <p:cNvSpPr>
            <a:spLocks noGrp="1"/>
          </p:cNvSpPr>
          <p:nvPr>
            <p:ph type="ftr" sz="quarter" idx="11"/>
          </p:nvPr>
        </p:nvSpPr>
        <p:spPr/>
        <p:txBody>
          <a:bodyPr/>
          <a:lstStyle>
            <a:lvl1pPr>
              <a:defRPr/>
            </a:lvl1pPr>
          </a:lstStyle>
          <a:p>
            <a:pPr>
              <a:defRPr/>
            </a:pPr>
            <a:endParaRPr lang="pl-PL"/>
          </a:p>
        </p:txBody>
      </p:sp>
      <p:sp>
        <p:nvSpPr>
          <p:cNvPr id="6" name="Symbol zastępczy numeru slajdu 5">
            <a:extLst>
              <a:ext uri="{FF2B5EF4-FFF2-40B4-BE49-F238E27FC236}">
                <a16:creationId xmlns:a16="http://schemas.microsoft.com/office/drawing/2014/main" id="{05B2DF47-4B73-449B-BA90-1F5C2703EC96}"/>
              </a:ext>
            </a:extLst>
          </p:cNvPr>
          <p:cNvSpPr>
            <a:spLocks noGrp="1"/>
          </p:cNvSpPr>
          <p:nvPr>
            <p:ph type="sldNum" sz="quarter" idx="12"/>
          </p:nvPr>
        </p:nvSpPr>
        <p:spPr/>
        <p:txBody>
          <a:bodyPr/>
          <a:lstStyle>
            <a:lvl1pPr>
              <a:defRPr/>
            </a:lvl1pPr>
          </a:lstStyle>
          <a:p>
            <a:pPr>
              <a:defRPr/>
            </a:pPr>
            <a:fld id="{66C11599-A1BE-4070-989A-5C4F30119AA4}" type="slidenum">
              <a:rPr lang="pl-PL" altLang="pl-PL"/>
              <a:pPr>
                <a:defRPr/>
              </a:pPr>
              <a:t>‹#›</a:t>
            </a:fld>
            <a:endParaRPr lang="pl-PL" altLang="pl-PL"/>
          </a:p>
        </p:txBody>
      </p:sp>
    </p:spTree>
    <p:extLst>
      <p:ext uri="{BB962C8B-B14F-4D97-AF65-F5344CB8AC3E}">
        <p14:creationId xmlns:p14="http://schemas.microsoft.com/office/powerpoint/2010/main" val="988064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a:t>Kliknij, aby edytować styl</a:t>
            </a:r>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Symbol zastępczy daty 3">
            <a:extLst>
              <a:ext uri="{FF2B5EF4-FFF2-40B4-BE49-F238E27FC236}">
                <a16:creationId xmlns:a16="http://schemas.microsoft.com/office/drawing/2014/main" id="{B7ACA65A-1657-4B4C-A72F-5E82F1FEFC87}"/>
              </a:ext>
            </a:extLst>
          </p:cNvPr>
          <p:cNvSpPr>
            <a:spLocks noGrp="1"/>
          </p:cNvSpPr>
          <p:nvPr>
            <p:ph type="dt" sz="half" idx="10"/>
          </p:nvPr>
        </p:nvSpPr>
        <p:spPr/>
        <p:txBody>
          <a:bodyPr/>
          <a:lstStyle>
            <a:lvl1pPr>
              <a:defRPr/>
            </a:lvl1pPr>
          </a:lstStyle>
          <a:p>
            <a:pPr>
              <a:defRPr/>
            </a:pPr>
            <a:fld id="{8059982E-474B-414B-BEDF-00A2912FDED0}" type="datetimeFigureOut">
              <a:rPr lang="pl-PL"/>
              <a:pPr>
                <a:defRPr/>
              </a:pPr>
              <a:t>07.06.2021</a:t>
            </a:fld>
            <a:endParaRPr lang="pl-PL"/>
          </a:p>
        </p:txBody>
      </p:sp>
      <p:sp>
        <p:nvSpPr>
          <p:cNvPr id="5" name="Symbol zastępczy stopki 4">
            <a:extLst>
              <a:ext uri="{FF2B5EF4-FFF2-40B4-BE49-F238E27FC236}">
                <a16:creationId xmlns:a16="http://schemas.microsoft.com/office/drawing/2014/main" id="{4C73DD13-AC6E-41D3-BFA8-43BC35F13CB4}"/>
              </a:ext>
            </a:extLst>
          </p:cNvPr>
          <p:cNvSpPr>
            <a:spLocks noGrp="1"/>
          </p:cNvSpPr>
          <p:nvPr>
            <p:ph type="ftr" sz="quarter" idx="11"/>
          </p:nvPr>
        </p:nvSpPr>
        <p:spPr/>
        <p:txBody>
          <a:bodyPr/>
          <a:lstStyle>
            <a:lvl1pPr>
              <a:defRPr/>
            </a:lvl1pPr>
          </a:lstStyle>
          <a:p>
            <a:pPr>
              <a:defRPr/>
            </a:pPr>
            <a:endParaRPr lang="pl-PL"/>
          </a:p>
        </p:txBody>
      </p:sp>
      <p:sp>
        <p:nvSpPr>
          <p:cNvPr id="6" name="Symbol zastępczy numeru slajdu 5">
            <a:extLst>
              <a:ext uri="{FF2B5EF4-FFF2-40B4-BE49-F238E27FC236}">
                <a16:creationId xmlns:a16="http://schemas.microsoft.com/office/drawing/2014/main" id="{E35FE213-2819-48B0-A4E2-6BFA73633E28}"/>
              </a:ext>
            </a:extLst>
          </p:cNvPr>
          <p:cNvSpPr>
            <a:spLocks noGrp="1"/>
          </p:cNvSpPr>
          <p:nvPr>
            <p:ph type="sldNum" sz="quarter" idx="12"/>
          </p:nvPr>
        </p:nvSpPr>
        <p:spPr/>
        <p:txBody>
          <a:bodyPr/>
          <a:lstStyle>
            <a:lvl1pPr>
              <a:defRPr/>
            </a:lvl1pPr>
          </a:lstStyle>
          <a:p>
            <a:pPr>
              <a:defRPr/>
            </a:pPr>
            <a:fld id="{B77C857F-D0C3-4B56-BEDB-3A1431A013E4}" type="slidenum">
              <a:rPr lang="pl-PL" altLang="pl-PL"/>
              <a:pPr>
                <a:defRPr/>
              </a:pPr>
              <a:t>‹#›</a:t>
            </a:fld>
            <a:endParaRPr lang="pl-PL" altLang="pl-PL"/>
          </a:p>
        </p:txBody>
      </p:sp>
    </p:spTree>
    <p:extLst>
      <p:ext uri="{BB962C8B-B14F-4D97-AF65-F5344CB8AC3E}">
        <p14:creationId xmlns:p14="http://schemas.microsoft.com/office/powerpoint/2010/main" val="3434156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3">
            <a:extLst>
              <a:ext uri="{FF2B5EF4-FFF2-40B4-BE49-F238E27FC236}">
                <a16:creationId xmlns:a16="http://schemas.microsoft.com/office/drawing/2014/main" id="{23091E77-E856-4E2B-BBAD-B00634A6EC03}"/>
              </a:ext>
            </a:extLst>
          </p:cNvPr>
          <p:cNvSpPr>
            <a:spLocks noGrp="1"/>
          </p:cNvSpPr>
          <p:nvPr>
            <p:ph type="dt" sz="half" idx="10"/>
          </p:nvPr>
        </p:nvSpPr>
        <p:spPr/>
        <p:txBody>
          <a:bodyPr/>
          <a:lstStyle>
            <a:lvl1pPr>
              <a:defRPr/>
            </a:lvl1pPr>
          </a:lstStyle>
          <a:p>
            <a:pPr>
              <a:defRPr/>
            </a:pPr>
            <a:fld id="{2128029D-B2D0-4761-80F5-9FB82B2B1AC6}" type="datetimeFigureOut">
              <a:rPr lang="pl-PL"/>
              <a:pPr>
                <a:defRPr/>
              </a:pPr>
              <a:t>07.06.2021</a:t>
            </a:fld>
            <a:endParaRPr lang="pl-PL"/>
          </a:p>
        </p:txBody>
      </p:sp>
      <p:sp>
        <p:nvSpPr>
          <p:cNvPr id="6" name="Symbol zastępczy stopki 4">
            <a:extLst>
              <a:ext uri="{FF2B5EF4-FFF2-40B4-BE49-F238E27FC236}">
                <a16:creationId xmlns:a16="http://schemas.microsoft.com/office/drawing/2014/main" id="{9C0C5524-F61D-4318-B98D-15235C1ADA3E}"/>
              </a:ext>
            </a:extLst>
          </p:cNvPr>
          <p:cNvSpPr>
            <a:spLocks noGrp="1"/>
          </p:cNvSpPr>
          <p:nvPr>
            <p:ph type="ftr" sz="quarter" idx="11"/>
          </p:nvPr>
        </p:nvSpPr>
        <p:spPr/>
        <p:txBody>
          <a:bodyPr/>
          <a:lstStyle>
            <a:lvl1pPr>
              <a:defRPr/>
            </a:lvl1pPr>
          </a:lstStyle>
          <a:p>
            <a:pPr>
              <a:defRPr/>
            </a:pPr>
            <a:endParaRPr lang="pl-PL"/>
          </a:p>
        </p:txBody>
      </p:sp>
      <p:sp>
        <p:nvSpPr>
          <p:cNvPr id="7" name="Symbol zastępczy numeru slajdu 5">
            <a:extLst>
              <a:ext uri="{FF2B5EF4-FFF2-40B4-BE49-F238E27FC236}">
                <a16:creationId xmlns:a16="http://schemas.microsoft.com/office/drawing/2014/main" id="{3B3A883C-A61A-4382-927F-27B99698803C}"/>
              </a:ext>
            </a:extLst>
          </p:cNvPr>
          <p:cNvSpPr>
            <a:spLocks noGrp="1"/>
          </p:cNvSpPr>
          <p:nvPr>
            <p:ph type="sldNum" sz="quarter" idx="12"/>
          </p:nvPr>
        </p:nvSpPr>
        <p:spPr/>
        <p:txBody>
          <a:bodyPr/>
          <a:lstStyle>
            <a:lvl1pPr>
              <a:defRPr/>
            </a:lvl1pPr>
          </a:lstStyle>
          <a:p>
            <a:pPr>
              <a:defRPr/>
            </a:pPr>
            <a:fld id="{7B1E5287-D982-42DD-931C-24B89CC7B88E}" type="slidenum">
              <a:rPr lang="pl-PL" altLang="pl-PL"/>
              <a:pPr>
                <a:defRPr/>
              </a:pPr>
              <a:t>‹#›</a:t>
            </a:fld>
            <a:endParaRPr lang="pl-PL" altLang="pl-PL"/>
          </a:p>
        </p:txBody>
      </p:sp>
    </p:spTree>
    <p:extLst>
      <p:ext uri="{BB962C8B-B14F-4D97-AF65-F5344CB8AC3E}">
        <p14:creationId xmlns:p14="http://schemas.microsoft.com/office/powerpoint/2010/main" val="21641841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a:t>Kliknij, aby edytować styl</a:t>
            </a:r>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3">
            <a:extLst>
              <a:ext uri="{FF2B5EF4-FFF2-40B4-BE49-F238E27FC236}">
                <a16:creationId xmlns:a16="http://schemas.microsoft.com/office/drawing/2014/main" id="{DE46D968-8BEF-4759-9BEE-0E4A3DF27DF5}"/>
              </a:ext>
            </a:extLst>
          </p:cNvPr>
          <p:cNvSpPr>
            <a:spLocks noGrp="1"/>
          </p:cNvSpPr>
          <p:nvPr>
            <p:ph type="dt" sz="half" idx="10"/>
          </p:nvPr>
        </p:nvSpPr>
        <p:spPr/>
        <p:txBody>
          <a:bodyPr/>
          <a:lstStyle>
            <a:lvl1pPr>
              <a:defRPr/>
            </a:lvl1pPr>
          </a:lstStyle>
          <a:p>
            <a:pPr>
              <a:defRPr/>
            </a:pPr>
            <a:fld id="{0197EEC3-A884-44C4-AF32-3325957183B1}" type="datetimeFigureOut">
              <a:rPr lang="pl-PL"/>
              <a:pPr>
                <a:defRPr/>
              </a:pPr>
              <a:t>07.06.2021</a:t>
            </a:fld>
            <a:endParaRPr lang="pl-PL"/>
          </a:p>
        </p:txBody>
      </p:sp>
      <p:sp>
        <p:nvSpPr>
          <p:cNvPr id="8" name="Symbol zastępczy stopki 4">
            <a:extLst>
              <a:ext uri="{FF2B5EF4-FFF2-40B4-BE49-F238E27FC236}">
                <a16:creationId xmlns:a16="http://schemas.microsoft.com/office/drawing/2014/main" id="{AC970CE6-4D50-4E9D-B227-FD1C54DC85B3}"/>
              </a:ext>
            </a:extLst>
          </p:cNvPr>
          <p:cNvSpPr>
            <a:spLocks noGrp="1"/>
          </p:cNvSpPr>
          <p:nvPr>
            <p:ph type="ftr" sz="quarter" idx="11"/>
          </p:nvPr>
        </p:nvSpPr>
        <p:spPr/>
        <p:txBody>
          <a:bodyPr/>
          <a:lstStyle>
            <a:lvl1pPr>
              <a:defRPr/>
            </a:lvl1pPr>
          </a:lstStyle>
          <a:p>
            <a:pPr>
              <a:defRPr/>
            </a:pPr>
            <a:endParaRPr lang="pl-PL"/>
          </a:p>
        </p:txBody>
      </p:sp>
      <p:sp>
        <p:nvSpPr>
          <p:cNvPr id="9" name="Symbol zastępczy numeru slajdu 5">
            <a:extLst>
              <a:ext uri="{FF2B5EF4-FFF2-40B4-BE49-F238E27FC236}">
                <a16:creationId xmlns:a16="http://schemas.microsoft.com/office/drawing/2014/main" id="{F58B8365-3F17-49E3-92E8-F345E96499C3}"/>
              </a:ext>
            </a:extLst>
          </p:cNvPr>
          <p:cNvSpPr>
            <a:spLocks noGrp="1"/>
          </p:cNvSpPr>
          <p:nvPr>
            <p:ph type="sldNum" sz="quarter" idx="12"/>
          </p:nvPr>
        </p:nvSpPr>
        <p:spPr/>
        <p:txBody>
          <a:bodyPr/>
          <a:lstStyle>
            <a:lvl1pPr>
              <a:defRPr/>
            </a:lvl1pPr>
          </a:lstStyle>
          <a:p>
            <a:pPr>
              <a:defRPr/>
            </a:pPr>
            <a:fld id="{63E31A9A-8217-4A6B-9ECC-E641F61A3C0F}" type="slidenum">
              <a:rPr lang="pl-PL" altLang="pl-PL"/>
              <a:pPr>
                <a:defRPr/>
              </a:pPr>
              <a:t>‹#›</a:t>
            </a:fld>
            <a:endParaRPr lang="pl-PL" altLang="pl-PL"/>
          </a:p>
        </p:txBody>
      </p:sp>
    </p:spTree>
    <p:extLst>
      <p:ext uri="{BB962C8B-B14F-4D97-AF65-F5344CB8AC3E}">
        <p14:creationId xmlns:p14="http://schemas.microsoft.com/office/powerpoint/2010/main" val="36979287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daty 3">
            <a:extLst>
              <a:ext uri="{FF2B5EF4-FFF2-40B4-BE49-F238E27FC236}">
                <a16:creationId xmlns:a16="http://schemas.microsoft.com/office/drawing/2014/main" id="{390A26AA-B153-4482-A7CA-4AEA4C6F2E90}"/>
              </a:ext>
            </a:extLst>
          </p:cNvPr>
          <p:cNvSpPr>
            <a:spLocks noGrp="1"/>
          </p:cNvSpPr>
          <p:nvPr>
            <p:ph type="dt" sz="half" idx="10"/>
          </p:nvPr>
        </p:nvSpPr>
        <p:spPr/>
        <p:txBody>
          <a:bodyPr/>
          <a:lstStyle>
            <a:lvl1pPr>
              <a:defRPr/>
            </a:lvl1pPr>
          </a:lstStyle>
          <a:p>
            <a:pPr>
              <a:defRPr/>
            </a:pPr>
            <a:fld id="{DB4B44F4-082D-4D4C-AD35-E7F793EE0548}" type="datetimeFigureOut">
              <a:rPr lang="pl-PL"/>
              <a:pPr>
                <a:defRPr/>
              </a:pPr>
              <a:t>07.06.2021</a:t>
            </a:fld>
            <a:endParaRPr lang="pl-PL"/>
          </a:p>
        </p:txBody>
      </p:sp>
      <p:sp>
        <p:nvSpPr>
          <p:cNvPr id="4" name="Symbol zastępczy stopki 4">
            <a:extLst>
              <a:ext uri="{FF2B5EF4-FFF2-40B4-BE49-F238E27FC236}">
                <a16:creationId xmlns:a16="http://schemas.microsoft.com/office/drawing/2014/main" id="{872D23DA-081C-4862-B73A-8301BA393183}"/>
              </a:ext>
            </a:extLst>
          </p:cNvPr>
          <p:cNvSpPr>
            <a:spLocks noGrp="1"/>
          </p:cNvSpPr>
          <p:nvPr>
            <p:ph type="ftr" sz="quarter" idx="11"/>
          </p:nvPr>
        </p:nvSpPr>
        <p:spPr/>
        <p:txBody>
          <a:bodyPr/>
          <a:lstStyle>
            <a:lvl1pPr>
              <a:defRPr/>
            </a:lvl1pPr>
          </a:lstStyle>
          <a:p>
            <a:pPr>
              <a:defRPr/>
            </a:pPr>
            <a:endParaRPr lang="pl-PL"/>
          </a:p>
        </p:txBody>
      </p:sp>
      <p:sp>
        <p:nvSpPr>
          <p:cNvPr id="5" name="Symbol zastępczy numeru slajdu 5">
            <a:extLst>
              <a:ext uri="{FF2B5EF4-FFF2-40B4-BE49-F238E27FC236}">
                <a16:creationId xmlns:a16="http://schemas.microsoft.com/office/drawing/2014/main" id="{53562B73-02B9-4A90-B802-327DC89B88BC}"/>
              </a:ext>
            </a:extLst>
          </p:cNvPr>
          <p:cNvSpPr>
            <a:spLocks noGrp="1"/>
          </p:cNvSpPr>
          <p:nvPr>
            <p:ph type="sldNum" sz="quarter" idx="12"/>
          </p:nvPr>
        </p:nvSpPr>
        <p:spPr/>
        <p:txBody>
          <a:bodyPr/>
          <a:lstStyle>
            <a:lvl1pPr>
              <a:defRPr/>
            </a:lvl1pPr>
          </a:lstStyle>
          <a:p>
            <a:pPr>
              <a:defRPr/>
            </a:pPr>
            <a:fld id="{DEBB69A2-2EE3-4DE9-B71B-54E4C464E7EB}" type="slidenum">
              <a:rPr lang="pl-PL" altLang="pl-PL"/>
              <a:pPr>
                <a:defRPr/>
              </a:pPr>
              <a:t>‹#›</a:t>
            </a:fld>
            <a:endParaRPr lang="pl-PL" altLang="pl-PL"/>
          </a:p>
        </p:txBody>
      </p:sp>
    </p:spTree>
    <p:extLst>
      <p:ext uri="{BB962C8B-B14F-4D97-AF65-F5344CB8AC3E}">
        <p14:creationId xmlns:p14="http://schemas.microsoft.com/office/powerpoint/2010/main" val="418574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3">
            <a:extLst>
              <a:ext uri="{FF2B5EF4-FFF2-40B4-BE49-F238E27FC236}">
                <a16:creationId xmlns:a16="http://schemas.microsoft.com/office/drawing/2014/main" id="{500407E2-BF74-43E9-96C9-4EE9287B9F99}"/>
              </a:ext>
            </a:extLst>
          </p:cNvPr>
          <p:cNvSpPr>
            <a:spLocks noGrp="1"/>
          </p:cNvSpPr>
          <p:nvPr>
            <p:ph type="dt" sz="half" idx="10"/>
          </p:nvPr>
        </p:nvSpPr>
        <p:spPr/>
        <p:txBody>
          <a:bodyPr/>
          <a:lstStyle>
            <a:lvl1pPr>
              <a:defRPr/>
            </a:lvl1pPr>
          </a:lstStyle>
          <a:p>
            <a:pPr>
              <a:defRPr/>
            </a:pPr>
            <a:fld id="{7A0F045F-2D15-4CAA-A57E-5684FE490226}" type="datetimeFigureOut">
              <a:rPr lang="pl-PL"/>
              <a:pPr>
                <a:defRPr/>
              </a:pPr>
              <a:t>07.06.2021</a:t>
            </a:fld>
            <a:endParaRPr lang="pl-PL"/>
          </a:p>
        </p:txBody>
      </p:sp>
      <p:sp>
        <p:nvSpPr>
          <p:cNvPr id="3" name="Symbol zastępczy stopki 4">
            <a:extLst>
              <a:ext uri="{FF2B5EF4-FFF2-40B4-BE49-F238E27FC236}">
                <a16:creationId xmlns:a16="http://schemas.microsoft.com/office/drawing/2014/main" id="{B1A3E788-B946-48B8-B2D3-6606784BC356}"/>
              </a:ext>
            </a:extLst>
          </p:cNvPr>
          <p:cNvSpPr>
            <a:spLocks noGrp="1"/>
          </p:cNvSpPr>
          <p:nvPr>
            <p:ph type="ftr" sz="quarter" idx="11"/>
          </p:nvPr>
        </p:nvSpPr>
        <p:spPr/>
        <p:txBody>
          <a:bodyPr/>
          <a:lstStyle>
            <a:lvl1pPr>
              <a:defRPr/>
            </a:lvl1pPr>
          </a:lstStyle>
          <a:p>
            <a:pPr>
              <a:defRPr/>
            </a:pPr>
            <a:endParaRPr lang="pl-PL"/>
          </a:p>
        </p:txBody>
      </p:sp>
      <p:sp>
        <p:nvSpPr>
          <p:cNvPr id="4" name="Symbol zastępczy numeru slajdu 5">
            <a:extLst>
              <a:ext uri="{FF2B5EF4-FFF2-40B4-BE49-F238E27FC236}">
                <a16:creationId xmlns:a16="http://schemas.microsoft.com/office/drawing/2014/main" id="{D6E886B1-DB0D-4285-A9AA-9A2F8D621186}"/>
              </a:ext>
            </a:extLst>
          </p:cNvPr>
          <p:cNvSpPr>
            <a:spLocks noGrp="1"/>
          </p:cNvSpPr>
          <p:nvPr>
            <p:ph type="sldNum" sz="quarter" idx="12"/>
          </p:nvPr>
        </p:nvSpPr>
        <p:spPr/>
        <p:txBody>
          <a:bodyPr/>
          <a:lstStyle>
            <a:lvl1pPr>
              <a:defRPr/>
            </a:lvl1pPr>
          </a:lstStyle>
          <a:p>
            <a:pPr>
              <a:defRPr/>
            </a:pPr>
            <a:fld id="{56440FEA-7349-401C-98A5-C526566E51EC}" type="slidenum">
              <a:rPr lang="pl-PL" altLang="pl-PL"/>
              <a:pPr>
                <a:defRPr/>
              </a:pPr>
              <a:t>‹#›</a:t>
            </a:fld>
            <a:endParaRPr lang="pl-PL" altLang="pl-PL"/>
          </a:p>
        </p:txBody>
      </p:sp>
    </p:spTree>
    <p:extLst>
      <p:ext uri="{BB962C8B-B14F-4D97-AF65-F5344CB8AC3E}">
        <p14:creationId xmlns:p14="http://schemas.microsoft.com/office/powerpoint/2010/main" val="1594991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a:t>Kliknij, aby edytować styl</a:t>
            </a:r>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3">
            <a:extLst>
              <a:ext uri="{FF2B5EF4-FFF2-40B4-BE49-F238E27FC236}">
                <a16:creationId xmlns:a16="http://schemas.microsoft.com/office/drawing/2014/main" id="{68356707-842B-4A0A-8DE2-5A7947839297}"/>
              </a:ext>
            </a:extLst>
          </p:cNvPr>
          <p:cNvSpPr>
            <a:spLocks noGrp="1"/>
          </p:cNvSpPr>
          <p:nvPr>
            <p:ph type="dt" sz="half" idx="10"/>
          </p:nvPr>
        </p:nvSpPr>
        <p:spPr/>
        <p:txBody>
          <a:bodyPr/>
          <a:lstStyle>
            <a:lvl1pPr>
              <a:defRPr/>
            </a:lvl1pPr>
          </a:lstStyle>
          <a:p>
            <a:pPr>
              <a:defRPr/>
            </a:pPr>
            <a:fld id="{5782656F-46E8-437C-8FB9-EC5DC9738011}" type="datetimeFigureOut">
              <a:rPr lang="pl-PL"/>
              <a:pPr>
                <a:defRPr/>
              </a:pPr>
              <a:t>07.06.2021</a:t>
            </a:fld>
            <a:endParaRPr lang="pl-PL"/>
          </a:p>
        </p:txBody>
      </p:sp>
      <p:sp>
        <p:nvSpPr>
          <p:cNvPr id="6" name="Symbol zastępczy stopki 4">
            <a:extLst>
              <a:ext uri="{FF2B5EF4-FFF2-40B4-BE49-F238E27FC236}">
                <a16:creationId xmlns:a16="http://schemas.microsoft.com/office/drawing/2014/main" id="{8D3D42A9-6F18-414F-A7E5-A6641FB41211}"/>
              </a:ext>
            </a:extLst>
          </p:cNvPr>
          <p:cNvSpPr>
            <a:spLocks noGrp="1"/>
          </p:cNvSpPr>
          <p:nvPr>
            <p:ph type="ftr" sz="quarter" idx="11"/>
          </p:nvPr>
        </p:nvSpPr>
        <p:spPr/>
        <p:txBody>
          <a:bodyPr/>
          <a:lstStyle>
            <a:lvl1pPr>
              <a:defRPr/>
            </a:lvl1pPr>
          </a:lstStyle>
          <a:p>
            <a:pPr>
              <a:defRPr/>
            </a:pPr>
            <a:endParaRPr lang="pl-PL"/>
          </a:p>
        </p:txBody>
      </p:sp>
      <p:sp>
        <p:nvSpPr>
          <p:cNvPr id="7" name="Symbol zastępczy numeru slajdu 5">
            <a:extLst>
              <a:ext uri="{FF2B5EF4-FFF2-40B4-BE49-F238E27FC236}">
                <a16:creationId xmlns:a16="http://schemas.microsoft.com/office/drawing/2014/main" id="{EA55A3A6-4131-4159-ABCF-98FF1BB6EE8B}"/>
              </a:ext>
            </a:extLst>
          </p:cNvPr>
          <p:cNvSpPr>
            <a:spLocks noGrp="1"/>
          </p:cNvSpPr>
          <p:nvPr>
            <p:ph type="sldNum" sz="quarter" idx="12"/>
          </p:nvPr>
        </p:nvSpPr>
        <p:spPr/>
        <p:txBody>
          <a:bodyPr/>
          <a:lstStyle>
            <a:lvl1pPr>
              <a:defRPr/>
            </a:lvl1pPr>
          </a:lstStyle>
          <a:p>
            <a:pPr>
              <a:defRPr/>
            </a:pPr>
            <a:fld id="{2C78E516-7558-44AD-8CA0-24B79860A771}" type="slidenum">
              <a:rPr lang="pl-PL" altLang="pl-PL"/>
              <a:pPr>
                <a:defRPr/>
              </a:pPr>
              <a:t>‹#›</a:t>
            </a:fld>
            <a:endParaRPr lang="pl-PL" altLang="pl-PL"/>
          </a:p>
        </p:txBody>
      </p:sp>
    </p:spTree>
    <p:extLst>
      <p:ext uri="{BB962C8B-B14F-4D97-AF65-F5344CB8AC3E}">
        <p14:creationId xmlns:p14="http://schemas.microsoft.com/office/powerpoint/2010/main" val="26558134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a:t>Kliknij, aby edytować styl</a:t>
            </a:r>
          </a:p>
        </p:txBody>
      </p:sp>
      <p:sp>
        <p:nvSpPr>
          <p:cNvPr id="3" name="Symbol zastępczy obrazu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l-PL" noProof="0"/>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3">
            <a:extLst>
              <a:ext uri="{FF2B5EF4-FFF2-40B4-BE49-F238E27FC236}">
                <a16:creationId xmlns:a16="http://schemas.microsoft.com/office/drawing/2014/main" id="{F18F05FA-BB7D-4639-B747-0BD667803D6A}"/>
              </a:ext>
            </a:extLst>
          </p:cNvPr>
          <p:cNvSpPr>
            <a:spLocks noGrp="1"/>
          </p:cNvSpPr>
          <p:nvPr>
            <p:ph type="dt" sz="half" idx="10"/>
          </p:nvPr>
        </p:nvSpPr>
        <p:spPr/>
        <p:txBody>
          <a:bodyPr/>
          <a:lstStyle>
            <a:lvl1pPr>
              <a:defRPr/>
            </a:lvl1pPr>
          </a:lstStyle>
          <a:p>
            <a:pPr>
              <a:defRPr/>
            </a:pPr>
            <a:fld id="{F8E51417-2D3F-4712-87D7-D21B4D37D1E1}" type="datetimeFigureOut">
              <a:rPr lang="pl-PL"/>
              <a:pPr>
                <a:defRPr/>
              </a:pPr>
              <a:t>07.06.2021</a:t>
            </a:fld>
            <a:endParaRPr lang="pl-PL"/>
          </a:p>
        </p:txBody>
      </p:sp>
      <p:sp>
        <p:nvSpPr>
          <p:cNvPr id="6" name="Symbol zastępczy stopki 4">
            <a:extLst>
              <a:ext uri="{FF2B5EF4-FFF2-40B4-BE49-F238E27FC236}">
                <a16:creationId xmlns:a16="http://schemas.microsoft.com/office/drawing/2014/main" id="{33A14874-89F2-40FC-81A8-952D901440BF}"/>
              </a:ext>
            </a:extLst>
          </p:cNvPr>
          <p:cNvSpPr>
            <a:spLocks noGrp="1"/>
          </p:cNvSpPr>
          <p:nvPr>
            <p:ph type="ftr" sz="quarter" idx="11"/>
          </p:nvPr>
        </p:nvSpPr>
        <p:spPr/>
        <p:txBody>
          <a:bodyPr/>
          <a:lstStyle>
            <a:lvl1pPr>
              <a:defRPr/>
            </a:lvl1pPr>
          </a:lstStyle>
          <a:p>
            <a:pPr>
              <a:defRPr/>
            </a:pPr>
            <a:endParaRPr lang="pl-PL"/>
          </a:p>
        </p:txBody>
      </p:sp>
      <p:sp>
        <p:nvSpPr>
          <p:cNvPr id="7" name="Symbol zastępczy numeru slajdu 5">
            <a:extLst>
              <a:ext uri="{FF2B5EF4-FFF2-40B4-BE49-F238E27FC236}">
                <a16:creationId xmlns:a16="http://schemas.microsoft.com/office/drawing/2014/main" id="{3C0D9C4D-D39E-4108-B0C1-E7E410D024AC}"/>
              </a:ext>
            </a:extLst>
          </p:cNvPr>
          <p:cNvSpPr>
            <a:spLocks noGrp="1"/>
          </p:cNvSpPr>
          <p:nvPr>
            <p:ph type="sldNum" sz="quarter" idx="12"/>
          </p:nvPr>
        </p:nvSpPr>
        <p:spPr/>
        <p:txBody>
          <a:bodyPr/>
          <a:lstStyle>
            <a:lvl1pPr>
              <a:defRPr/>
            </a:lvl1pPr>
          </a:lstStyle>
          <a:p>
            <a:pPr>
              <a:defRPr/>
            </a:pPr>
            <a:fld id="{F699E4BB-3A74-49B0-B6E9-F6FCFF88EC27}" type="slidenum">
              <a:rPr lang="pl-PL" altLang="pl-PL"/>
              <a:pPr>
                <a:defRPr/>
              </a:pPr>
              <a:t>‹#›</a:t>
            </a:fld>
            <a:endParaRPr lang="pl-PL" altLang="pl-PL"/>
          </a:p>
        </p:txBody>
      </p:sp>
    </p:spTree>
    <p:extLst>
      <p:ext uri="{BB962C8B-B14F-4D97-AF65-F5344CB8AC3E}">
        <p14:creationId xmlns:p14="http://schemas.microsoft.com/office/powerpoint/2010/main" val="3822088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Symbol zastępczy tytułu 1">
            <a:extLst>
              <a:ext uri="{FF2B5EF4-FFF2-40B4-BE49-F238E27FC236}">
                <a16:creationId xmlns:a16="http://schemas.microsoft.com/office/drawing/2014/main" id="{757EC2D4-7EC0-4823-9811-794E3443A5FE}"/>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pl-PL" altLang="pl-PL"/>
              <a:t>Kliknij, aby edytować styl</a:t>
            </a:r>
          </a:p>
        </p:txBody>
      </p:sp>
      <p:sp>
        <p:nvSpPr>
          <p:cNvPr id="1027" name="Symbol zastępczy tekstu 2">
            <a:extLst>
              <a:ext uri="{FF2B5EF4-FFF2-40B4-BE49-F238E27FC236}">
                <a16:creationId xmlns:a16="http://schemas.microsoft.com/office/drawing/2014/main" id="{7D502FAC-96FF-49B6-9EFE-4DA15461F99E}"/>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l-PL" altLang="pl-PL"/>
              <a:t>Kliknij, aby edytować style wzorca tekstu</a:t>
            </a:r>
          </a:p>
          <a:p>
            <a:pPr lvl="1"/>
            <a:r>
              <a:rPr lang="pl-PL" altLang="pl-PL"/>
              <a:t>Drugi poziom</a:t>
            </a:r>
          </a:p>
          <a:p>
            <a:pPr lvl="2"/>
            <a:r>
              <a:rPr lang="pl-PL" altLang="pl-PL"/>
              <a:t>Trzeci poziom</a:t>
            </a:r>
          </a:p>
          <a:p>
            <a:pPr lvl="3"/>
            <a:r>
              <a:rPr lang="pl-PL" altLang="pl-PL"/>
              <a:t>Czwarty poziom</a:t>
            </a:r>
          </a:p>
          <a:p>
            <a:pPr lvl="4"/>
            <a:r>
              <a:rPr lang="pl-PL" altLang="pl-PL"/>
              <a:t>Piąty poziom</a:t>
            </a:r>
          </a:p>
        </p:txBody>
      </p:sp>
      <p:sp>
        <p:nvSpPr>
          <p:cNvPr id="4" name="Symbol zastępczy daty 3">
            <a:extLst>
              <a:ext uri="{FF2B5EF4-FFF2-40B4-BE49-F238E27FC236}">
                <a16:creationId xmlns:a16="http://schemas.microsoft.com/office/drawing/2014/main" id="{262EA00E-0F3E-41A1-9A1D-83EB7AE4EB6D}"/>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E3245A6C-58E2-4B86-9EDD-7E49F051F2C7}" type="datetimeFigureOut">
              <a:rPr lang="pl-PL"/>
              <a:pPr>
                <a:defRPr/>
              </a:pPr>
              <a:t>07.06.2021</a:t>
            </a:fld>
            <a:endParaRPr lang="pl-PL"/>
          </a:p>
        </p:txBody>
      </p:sp>
      <p:sp>
        <p:nvSpPr>
          <p:cNvPr id="5" name="Symbol zastępczy stopki 4">
            <a:extLst>
              <a:ext uri="{FF2B5EF4-FFF2-40B4-BE49-F238E27FC236}">
                <a16:creationId xmlns:a16="http://schemas.microsoft.com/office/drawing/2014/main" id="{285CABAD-1C9F-4013-BBB0-F98ACEC582E6}"/>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pl-PL"/>
          </a:p>
        </p:txBody>
      </p:sp>
      <p:sp>
        <p:nvSpPr>
          <p:cNvPr id="6" name="Symbol zastępczy numeru slajdu 5">
            <a:extLst>
              <a:ext uri="{FF2B5EF4-FFF2-40B4-BE49-F238E27FC236}">
                <a16:creationId xmlns:a16="http://schemas.microsoft.com/office/drawing/2014/main" id="{B0F14DAD-B04E-4B11-8A3A-BB90DEC43608}"/>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3D79D73F-B195-4FB8-89BC-A33C8885B3A9}" type="slidenum">
              <a:rPr lang="pl-PL" altLang="pl-PL"/>
              <a:pPr>
                <a:defRPr/>
              </a:pPr>
              <a:t>‹#›</a:t>
            </a:fld>
            <a:endParaRPr lang="pl-PL" altLang="pl-PL"/>
          </a:p>
        </p:txBody>
      </p:sp>
    </p:spTree>
  </p:cSld>
  <p:clrMap bg1="lt1" tx1="dk1" bg2="lt2" tx2="dk2" accent1="accent1" accent2="accent2" accent3="accent3" accent4="accent4" accent5="accent5" accent6="accent6" hlink="hlink" folHlink="folHlink"/>
  <p:sldLayoutIdLst>
    <p:sldLayoutId id="2147484225" r:id="rId1"/>
    <p:sldLayoutId id="2147484226" r:id="rId2"/>
    <p:sldLayoutId id="2147484227" r:id="rId3"/>
    <p:sldLayoutId id="2147484228" r:id="rId4"/>
    <p:sldLayoutId id="2147484229" r:id="rId5"/>
    <p:sldLayoutId id="2147484230" r:id="rId6"/>
    <p:sldLayoutId id="2147484231" r:id="rId7"/>
    <p:sldLayoutId id="2147484232" r:id="rId8"/>
    <p:sldLayoutId id="2147484233" r:id="rId9"/>
    <p:sldLayoutId id="2147484234" r:id="rId10"/>
    <p:sldLayoutId id="2147484235"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ytuł 1">
            <a:extLst>
              <a:ext uri="{FF2B5EF4-FFF2-40B4-BE49-F238E27FC236}">
                <a16:creationId xmlns:a16="http://schemas.microsoft.com/office/drawing/2014/main" id="{C230E199-5702-4D85-AD95-1DDD5BA151BC}"/>
              </a:ext>
            </a:extLst>
          </p:cNvPr>
          <p:cNvSpPr>
            <a:spLocks noGrp="1"/>
          </p:cNvSpPr>
          <p:nvPr>
            <p:ph type="title"/>
          </p:nvPr>
        </p:nvSpPr>
        <p:spPr>
          <a:xfrm>
            <a:off x="457200" y="476250"/>
            <a:ext cx="8229600" cy="1152525"/>
          </a:xfrm>
        </p:spPr>
        <p:txBody>
          <a:bodyPr/>
          <a:lstStyle/>
          <a:p>
            <a:pPr>
              <a:defRPr/>
            </a:pPr>
            <a:r>
              <a:rPr lang="pl-PL" altLang="pl-PL" sz="2000" b="1" dirty="0">
                <a:solidFill>
                  <a:srgbClr val="000000"/>
                </a:solidFill>
                <a:latin typeface="+mn-lt"/>
                <a:ea typeface="Calibri" panose="020F0502020204030204" pitchFamily="34" charset="0"/>
                <a:cs typeface="Times New Roman" panose="02020603050405020304" pitchFamily="18" charset="0"/>
              </a:rPr>
              <a:t>Wyrok WSA w Warszawie z dnia 7 maja 2019 r. (III SA/</a:t>
            </a:r>
            <a:r>
              <a:rPr lang="pl-PL" altLang="pl-PL" sz="2000" b="1" dirty="0" err="1">
                <a:solidFill>
                  <a:srgbClr val="000000"/>
                </a:solidFill>
                <a:latin typeface="+mn-lt"/>
                <a:ea typeface="Calibri" panose="020F0502020204030204" pitchFamily="34" charset="0"/>
                <a:cs typeface="Times New Roman" panose="02020603050405020304" pitchFamily="18" charset="0"/>
              </a:rPr>
              <a:t>Wa</a:t>
            </a:r>
            <a:r>
              <a:rPr lang="pl-PL" altLang="pl-PL" sz="2000" b="1" dirty="0">
                <a:solidFill>
                  <a:srgbClr val="000000"/>
                </a:solidFill>
                <a:latin typeface="+mn-lt"/>
                <a:ea typeface="Calibri" panose="020F0502020204030204" pitchFamily="34" charset="0"/>
                <a:cs typeface="Times New Roman" panose="02020603050405020304" pitchFamily="18" charset="0"/>
              </a:rPr>
              <a:t> 1932/18)</a:t>
            </a:r>
            <a:endParaRPr lang="pl-PL" altLang="pl-PL" sz="2000" b="1" dirty="0">
              <a:latin typeface="+mn-lt"/>
            </a:endParaRPr>
          </a:p>
        </p:txBody>
      </p:sp>
      <p:sp>
        <p:nvSpPr>
          <p:cNvPr id="2051" name="Symbol zastępczy zawartości 2">
            <a:extLst>
              <a:ext uri="{FF2B5EF4-FFF2-40B4-BE49-F238E27FC236}">
                <a16:creationId xmlns:a16="http://schemas.microsoft.com/office/drawing/2014/main" id="{02D53CFC-1FA4-40FF-A0D8-6D9219704A26}"/>
              </a:ext>
            </a:extLst>
          </p:cNvPr>
          <p:cNvSpPr>
            <a:spLocks noGrp="1"/>
          </p:cNvSpPr>
          <p:nvPr>
            <p:ph idx="1"/>
          </p:nvPr>
        </p:nvSpPr>
        <p:spPr>
          <a:xfrm>
            <a:off x="457200" y="1484313"/>
            <a:ext cx="8229600" cy="4032250"/>
          </a:xfrm>
        </p:spPr>
        <p:txBody>
          <a:bodyPr/>
          <a:lstStyle/>
          <a:p>
            <a:pPr algn="ctr">
              <a:buFont typeface="Arial" panose="020B0604020202020204" pitchFamily="34" charset="0"/>
              <a:buNone/>
              <a:defRPr/>
            </a:pPr>
            <a:endParaRPr lang="pl-PL" altLang="pl-PL" sz="2000" b="1" dirty="0"/>
          </a:p>
          <a:p>
            <a:pPr algn="ctr">
              <a:buFont typeface="Arial" panose="020B0604020202020204" pitchFamily="34" charset="0"/>
              <a:buNone/>
              <a:defRPr/>
            </a:pPr>
            <a:endParaRPr lang="pl-PL" altLang="pl-PL" sz="2000" b="1" dirty="0"/>
          </a:p>
          <a:p>
            <a:pPr>
              <a:defRPr/>
            </a:pPr>
            <a:endParaRPr lang="pl-PL" sz="1800" dirty="0">
              <a:solidFill>
                <a:srgbClr val="000000"/>
              </a:solidFill>
            </a:endParaRPr>
          </a:p>
          <a:p>
            <a:pPr marL="0" indent="0" algn="ctr">
              <a:buFont typeface="Arial" panose="020B0604020202020204" pitchFamily="34" charset="0"/>
              <a:buNone/>
              <a:defRPr/>
            </a:pPr>
            <a:r>
              <a:rPr lang="pl-PL" sz="1800" b="1" dirty="0">
                <a:solidFill>
                  <a:srgbClr val="000000"/>
                </a:solidFill>
                <a:ea typeface="Calibri" panose="020F0502020204030204" pitchFamily="34" charset="0"/>
                <a:cs typeface="Times New Roman" panose="02020603050405020304" pitchFamily="18" charset="0"/>
              </a:rPr>
              <a:t>Grunty elektrowni fotowoltaicznej wykorzystywane do wypasu zwierząt a zajęcie gruntu na prowadzenie działalności gospodarczej</a:t>
            </a:r>
          </a:p>
          <a:p>
            <a:pPr algn="ctr">
              <a:buFont typeface="Arial" panose="020B0604020202020204" pitchFamily="34" charset="0"/>
              <a:buNone/>
              <a:defRPr/>
            </a:pPr>
            <a:r>
              <a:rPr lang="pl-PL" altLang="pl-PL" sz="1400" dirty="0"/>
              <a:t>      </a:t>
            </a:r>
          </a:p>
          <a:p>
            <a:pPr algn="ctr">
              <a:buFont typeface="Arial" panose="020B0604020202020204" pitchFamily="34" charset="0"/>
              <a:buNone/>
              <a:defRPr/>
            </a:pPr>
            <a:endParaRPr lang="pl-PL" altLang="pl-PL" sz="1400" dirty="0"/>
          </a:p>
          <a:p>
            <a:pPr algn="ctr">
              <a:buFont typeface="Arial" panose="020B0604020202020204" pitchFamily="34" charset="0"/>
              <a:buNone/>
              <a:defRPr/>
            </a:pPr>
            <a:r>
              <a:rPr lang="pl-PL" altLang="pl-PL" sz="1400" dirty="0"/>
              <a:t>       dr Paweł Majka</a:t>
            </a:r>
            <a:br>
              <a:rPr lang="pl-PL" altLang="pl-PL" sz="1400" dirty="0"/>
            </a:br>
            <a:r>
              <a:rPr lang="pl-PL" altLang="pl-PL" sz="1400" dirty="0"/>
              <a:t>Zakład Prawa Finansowego</a:t>
            </a:r>
            <a:br>
              <a:rPr lang="pl-PL" altLang="pl-PL" sz="1400" dirty="0"/>
            </a:br>
            <a:r>
              <a:rPr lang="pl-PL" altLang="pl-PL" sz="1400" dirty="0"/>
              <a:t>Instytut Nauk Prawnych</a:t>
            </a:r>
            <a:br>
              <a:rPr lang="pl-PL" altLang="pl-PL" sz="1400" dirty="0"/>
            </a:br>
            <a:r>
              <a:rPr lang="pl-PL" altLang="pl-PL" sz="1400" dirty="0"/>
              <a:t>Uniwersytet Rzeszowski</a:t>
            </a:r>
          </a:p>
          <a:p>
            <a:pPr algn="just">
              <a:buFontTx/>
              <a:buNone/>
              <a:defRPr/>
            </a:pPr>
            <a:endParaRPr lang="pl-PL" altLang="pl-PL"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ytuł 1">
            <a:extLst>
              <a:ext uri="{FF2B5EF4-FFF2-40B4-BE49-F238E27FC236}">
                <a16:creationId xmlns:a16="http://schemas.microsoft.com/office/drawing/2014/main" id="{A6E1369A-EE2D-453A-95E9-4EDD66328C9B}"/>
              </a:ext>
            </a:extLst>
          </p:cNvPr>
          <p:cNvSpPr>
            <a:spLocks noGrp="1"/>
          </p:cNvSpPr>
          <p:nvPr>
            <p:ph type="title"/>
          </p:nvPr>
        </p:nvSpPr>
        <p:spPr>
          <a:xfrm>
            <a:off x="457200" y="260350"/>
            <a:ext cx="8229600" cy="647700"/>
          </a:xfrm>
        </p:spPr>
        <p:txBody>
          <a:bodyPr/>
          <a:lstStyle/>
          <a:p>
            <a:pPr>
              <a:defRPr/>
            </a:pPr>
            <a:r>
              <a:rPr lang="pl-PL" altLang="pl-PL" sz="1800" b="1" dirty="0">
                <a:solidFill>
                  <a:srgbClr val="000000"/>
                </a:solidFill>
                <a:latin typeface="+mn-lt"/>
                <a:ea typeface="Calibri" panose="020F0502020204030204" pitchFamily="34" charset="0"/>
                <a:cs typeface="Times New Roman" panose="02020603050405020304" pitchFamily="18" charset="0"/>
              </a:rPr>
              <a:t>Wyrok WSA z dnia 7 maja 2019 r. (III SA/</a:t>
            </a:r>
            <a:r>
              <a:rPr lang="pl-PL" altLang="pl-PL" sz="1800" b="1" dirty="0" err="1">
                <a:solidFill>
                  <a:srgbClr val="000000"/>
                </a:solidFill>
                <a:latin typeface="+mn-lt"/>
                <a:ea typeface="Calibri" panose="020F0502020204030204" pitchFamily="34" charset="0"/>
                <a:cs typeface="Times New Roman" panose="02020603050405020304" pitchFamily="18" charset="0"/>
              </a:rPr>
              <a:t>Wa</a:t>
            </a:r>
            <a:r>
              <a:rPr lang="pl-PL" altLang="pl-PL" sz="1800" b="1" dirty="0">
                <a:solidFill>
                  <a:srgbClr val="000000"/>
                </a:solidFill>
                <a:latin typeface="+mn-lt"/>
                <a:ea typeface="Calibri" panose="020F0502020204030204" pitchFamily="34" charset="0"/>
                <a:cs typeface="Times New Roman" panose="02020603050405020304" pitchFamily="18" charset="0"/>
              </a:rPr>
              <a:t> 1932/18) – stan faktyczny (zdarzenie przyszłe) w zakresie opodatkowania gruntów</a:t>
            </a:r>
            <a:endParaRPr lang="pl-PL" altLang="pl-PL" sz="1800" dirty="0">
              <a:ea typeface="Calibri" panose="020F0502020204030204" pitchFamily="34" charset="0"/>
              <a:cs typeface="Arial" panose="020B0604020202020204" pitchFamily="34" charset="0"/>
            </a:endParaRPr>
          </a:p>
        </p:txBody>
      </p:sp>
      <p:sp>
        <p:nvSpPr>
          <p:cNvPr id="3075" name="Symbol zastępczy zawartości 2">
            <a:extLst>
              <a:ext uri="{FF2B5EF4-FFF2-40B4-BE49-F238E27FC236}">
                <a16:creationId xmlns:a16="http://schemas.microsoft.com/office/drawing/2014/main" id="{22A7562F-0D1D-40A1-A51C-CA89F9E78852}"/>
              </a:ext>
            </a:extLst>
          </p:cNvPr>
          <p:cNvSpPr>
            <a:spLocks noGrp="1"/>
          </p:cNvSpPr>
          <p:nvPr>
            <p:ph idx="1"/>
          </p:nvPr>
        </p:nvSpPr>
        <p:spPr>
          <a:xfrm>
            <a:off x="457200" y="908050"/>
            <a:ext cx="8229600" cy="5689600"/>
          </a:xfrm>
        </p:spPr>
        <p:txBody>
          <a:bodyPr/>
          <a:lstStyle/>
          <a:p>
            <a:pPr algn="just"/>
            <a:r>
              <a:rPr lang="pl-PL" altLang="pl-PL" sz="1800">
                <a:cs typeface="Times New Roman" panose="02020603050405020304" pitchFamily="18" charset="0"/>
              </a:rPr>
              <a:t>Grunt co do zasady będzie wolny od zabudowy za wyjątkiem gruntu zajętego pod słupami konstrukcji wsporczej, płytami betonowymi, na których ustawione będą inwertery, oraz ogrodzonego terenu stacji elektroenergetycznej. </a:t>
            </a:r>
          </a:p>
          <a:p>
            <a:pPr algn="just"/>
            <a:r>
              <a:rPr lang="pl-PL" altLang="pl-PL" sz="1800">
                <a:cs typeface="Times New Roman" panose="02020603050405020304" pitchFamily="18" charset="0"/>
              </a:rPr>
              <a:t>Teren ten będzie obsiany trawą lub innymi roślinami i będzie czynny biologicznie. Na terenie tym będzie prowadzona działalność rolnicza, polegająca na uprawie roślin (na siano lub kiszonki, bądź uprawa ziół), hodowli owiec bądź też na umiejscowieniu pasiek dla pozyskiwania miodu. Owce - w odróżnieniu od innych zwierząt hodowlanych (np. bydła, koni) - nie będą stanowić zagrożenia dla elementów elektrowni (w szczególności dla paneli i okablowania), a jednocześnie sama elektrownia nie będzie stanowić zagrożenia dla owiec. </a:t>
            </a:r>
          </a:p>
          <a:p>
            <a:pPr algn="just"/>
            <a:r>
              <a:rPr lang="pl-PL" altLang="pl-PL" sz="1800">
                <a:cs typeface="Times New Roman" panose="02020603050405020304" pitchFamily="18" charset="0"/>
              </a:rPr>
              <a:t>Budowa konstrukcji wsporczej oraz wysokość, na której panele fotowoltaiczne będą zainstalowane, będą umożliwiać owcom swobodne poruszanie się po obszarze elektrowni (w tym pod "stołami") w poszukiwaniu pożywienia i cienia, jaki dawać będą panele. </a:t>
            </a:r>
          </a:p>
          <a:p>
            <a:pPr algn="just"/>
            <a:r>
              <a:rPr lang="pl-PL" altLang="pl-PL" sz="1800">
                <a:cs typeface="Times New Roman" panose="02020603050405020304" pitchFamily="18" charset="0"/>
              </a:rPr>
              <a:t>Instalacja elektrowni nie będzie uniemożliwiać rolniczego wykorzystywania gruntów, na których będzie ona posadowiona, w szczególności terenów pod i obok "stołów" z panelami. Rolnicze wykorzystywanie gruntów nie będzie możliwe jedynie w miejscach zajętych pod opisane wyżej inwertery oraz pod teren stacji elektroenergetycznej.</a:t>
            </a:r>
            <a:endParaRPr lang="pl-PL" altLang="pl-PL" sz="1800">
              <a:ea typeface="Calibri" panose="020F0502020204030204" pitchFamily="34" charset="0"/>
              <a:cs typeface="Times New Roman" panose="02020603050405020304" pitchFamily="18" charset="0"/>
            </a:endParaRPr>
          </a:p>
          <a:p>
            <a:pPr algn="just">
              <a:buFont typeface="Arial" panose="020B0604020202020204" pitchFamily="34" charset="0"/>
              <a:buNone/>
            </a:pPr>
            <a:endParaRPr lang="pl-PL" altLang="pl-PL" sz="1600">
              <a:ea typeface="Calibri" panose="020F0502020204030204" pitchFamily="34"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ytuł 1">
            <a:extLst>
              <a:ext uri="{FF2B5EF4-FFF2-40B4-BE49-F238E27FC236}">
                <a16:creationId xmlns:a16="http://schemas.microsoft.com/office/drawing/2014/main" id="{DD7A6156-FAC0-4114-8715-47C309CD4917}"/>
              </a:ext>
            </a:extLst>
          </p:cNvPr>
          <p:cNvSpPr>
            <a:spLocks noGrp="1"/>
          </p:cNvSpPr>
          <p:nvPr>
            <p:ph type="title"/>
          </p:nvPr>
        </p:nvSpPr>
        <p:spPr>
          <a:xfrm>
            <a:off x="457200" y="115888"/>
            <a:ext cx="8229600" cy="360362"/>
          </a:xfrm>
        </p:spPr>
        <p:txBody>
          <a:bodyPr/>
          <a:lstStyle/>
          <a:p>
            <a:r>
              <a:rPr lang="pl-PL" altLang="pl-PL" sz="1600" b="1"/>
              <a:t>Ramy prawne</a:t>
            </a:r>
            <a:endParaRPr lang="pl-PL" altLang="pl-PL" sz="1600"/>
          </a:p>
        </p:txBody>
      </p:sp>
      <p:sp>
        <p:nvSpPr>
          <p:cNvPr id="2051" name="Symbol zastępczy zawartości 2">
            <a:extLst>
              <a:ext uri="{FF2B5EF4-FFF2-40B4-BE49-F238E27FC236}">
                <a16:creationId xmlns:a16="http://schemas.microsoft.com/office/drawing/2014/main" id="{4DD2BB22-ECC3-4824-8D2A-C1137CD8A76C}"/>
              </a:ext>
            </a:extLst>
          </p:cNvPr>
          <p:cNvSpPr>
            <a:spLocks noGrp="1"/>
          </p:cNvSpPr>
          <p:nvPr>
            <p:ph idx="1"/>
          </p:nvPr>
        </p:nvSpPr>
        <p:spPr>
          <a:xfrm>
            <a:off x="457200" y="476250"/>
            <a:ext cx="8229600" cy="5976938"/>
          </a:xfrm>
        </p:spPr>
        <p:txBody>
          <a:bodyPr/>
          <a:lstStyle/>
          <a:p>
            <a:pPr algn="ctr">
              <a:buFont typeface="Arial" panose="020B0604020202020204" pitchFamily="34" charset="0"/>
              <a:buNone/>
              <a:defRPr/>
            </a:pPr>
            <a:r>
              <a:rPr lang="pl-PL" altLang="pl-PL" sz="1600" b="1" u="sng" dirty="0"/>
              <a:t>Podatek od nieruchomości </a:t>
            </a:r>
          </a:p>
          <a:p>
            <a:pPr algn="ctr">
              <a:buFont typeface="Arial" panose="020B0604020202020204" pitchFamily="34" charset="0"/>
              <a:buNone/>
              <a:defRPr/>
            </a:pPr>
            <a:endParaRPr lang="pl-PL" altLang="pl-PL" sz="1600" b="1" u="sng" dirty="0"/>
          </a:p>
          <a:p>
            <a:pPr algn="just">
              <a:lnSpc>
                <a:spcPct val="115000"/>
              </a:lnSpc>
              <a:spcAft>
                <a:spcPts val="1000"/>
              </a:spcAft>
              <a:defRPr/>
            </a:pPr>
            <a:r>
              <a:rPr lang="pl-PL" sz="1600" b="1" dirty="0">
                <a:ea typeface="Calibri" panose="020F0502020204030204" pitchFamily="34" charset="0"/>
                <a:cs typeface="Helvetica" panose="020B0604020202020204" pitchFamily="34" charset="0"/>
              </a:rPr>
              <a:t>Ustawa </a:t>
            </a:r>
            <a:r>
              <a:rPr lang="pl-PL" sz="1600" b="1" dirty="0">
                <a:ea typeface="Calibri" panose="020F0502020204030204" pitchFamily="34" charset="0"/>
                <a:cs typeface="Arial" panose="020B0604020202020204" pitchFamily="34" charset="0"/>
              </a:rPr>
              <a:t>z dnia 12 stycznia 1991 r. o podatkach i opłatach lokalnych (tekst jedn. Dz. U. z 2019 r., poz. 1170) </a:t>
            </a:r>
            <a:endParaRPr lang="pl-PL" sz="1600" dirty="0">
              <a:ea typeface="Calibri" panose="020F0502020204030204" pitchFamily="34" charset="0"/>
              <a:cs typeface="Times New Roman" panose="02020603050405020304" pitchFamily="18" charset="0"/>
            </a:endParaRPr>
          </a:p>
          <a:p>
            <a:pPr marL="0" indent="0" algn="just">
              <a:lnSpc>
                <a:spcPct val="115000"/>
              </a:lnSpc>
              <a:spcAft>
                <a:spcPts val="1000"/>
              </a:spcAft>
              <a:buFont typeface="Arial" panose="020B0604020202020204" pitchFamily="34" charset="0"/>
              <a:buNone/>
              <a:defRPr/>
            </a:pPr>
            <a:r>
              <a:rPr lang="pl-PL" sz="1600" b="1" dirty="0">
                <a:ea typeface="Calibri" panose="020F0502020204030204" pitchFamily="34" charset="0"/>
                <a:cs typeface="Arial" panose="020B0604020202020204" pitchFamily="34" charset="0"/>
              </a:rPr>
              <a:t>Art. 2 ust. 2. </a:t>
            </a:r>
            <a:r>
              <a:rPr lang="pl-PL" sz="1600" dirty="0">
                <a:ea typeface="Calibri" panose="020F0502020204030204" pitchFamily="34" charset="0"/>
                <a:cs typeface="Arial" panose="020B0604020202020204" pitchFamily="34" charset="0"/>
              </a:rPr>
              <a:t>Opodatkowaniu podatkiem od nieruchomości nie podlegają użytki rolne lub lasy, z wyjątkiem zajętych na prowadzenie działalności gospodarczej.</a:t>
            </a:r>
            <a:endParaRPr lang="pl-PL" sz="1600" dirty="0">
              <a:ea typeface="Calibri" panose="020F0502020204030204" pitchFamily="34" charset="0"/>
              <a:cs typeface="Times New Roman" panose="02020603050405020304" pitchFamily="18" charset="0"/>
            </a:endParaRPr>
          </a:p>
          <a:p>
            <a:pPr marL="0" indent="0" algn="just">
              <a:lnSpc>
                <a:spcPct val="115000"/>
              </a:lnSpc>
              <a:spcAft>
                <a:spcPts val="1000"/>
              </a:spcAft>
              <a:buFont typeface="Arial" panose="020B0604020202020204" pitchFamily="34" charset="0"/>
              <a:buNone/>
              <a:defRPr/>
            </a:pPr>
            <a:r>
              <a:rPr lang="pl-PL" sz="1600" dirty="0">
                <a:ea typeface="Calibri" panose="020F0502020204030204" pitchFamily="34" charset="0"/>
                <a:cs typeface="Times New Roman" panose="02020603050405020304" pitchFamily="18" charset="0"/>
              </a:rPr>
              <a:t> </a:t>
            </a:r>
          </a:p>
          <a:p>
            <a:pPr algn="just">
              <a:lnSpc>
                <a:spcPct val="115000"/>
              </a:lnSpc>
              <a:spcAft>
                <a:spcPts val="1000"/>
              </a:spcAft>
              <a:defRPr/>
            </a:pPr>
            <a:r>
              <a:rPr lang="pl-PL" sz="1600" b="1" dirty="0">
                <a:ea typeface="Calibri" panose="020F0502020204030204" pitchFamily="34" charset="0"/>
                <a:cs typeface="Times New Roman" panose="02020603050405020304" pitchFamily="18" charset="0"/>
              </a:rPr>
              <a:t>Ustawa z dnia 15 listopada 1984 r. o podatku rolnym (tekst jedn. Dz. U. z 2019 r., poz. 1956 ze zm.) </a:t>
            </a:r>
            <a:endParaRPr lang="pl-PL" sz="1600" dirty="0">
              <a:ea typeface="Calibri" panose="020F0502020204030204" pitchFamily="34" charset="0"/>
              <a:cs typeface="Times New Roman" panose="02020603050405020304" pitchFamily="18" charset="0"/>
            </a:endParaRPr>
          </a:p>
          <a:p>
            <a:pPr marL="0" indent="0" algn="just">
              <a:lnSpc>
                <a:spcPct val="115000"/>
              </a:lnSpc>
              <a:spcAft>
                <a:spcPts val="1000"/>
              </a:spcAft>
              <a:buFont typeface="Arial" panose="020B0604020202020204" pitchFamily="34" charset="0"/>
              <a:buNone/>
              <a:defRPr/>
            </a:pPr>
            <a:r>
              <a:rPr lang="pl-PL" sz="1600" b="1" dirty="0">
                <a:ea typeface="Calibri" panose="020F0502020204030204" pitchFamily="34" charset="0"/>
                <a:cs typeface="Times New Roman" panose="02020603050405020304" pitchFamily="18" charset="0"/>
              </a:rPr>
              <a:t>Art. 1</a:t>
            </a:r>
            <a:r>
              <a:rPr lang="pl-PL" sz="1600" dirty="0">
                <a:ea typeface="Calibri" panose="020F0502020204030204" pitchFamily="34" charset="0"/>
                <a:cs typeface="Times New Roman" panose="02020603050405020304" pitchFamily="18" charset="0"/>
              </a:rPr>
              <a:t>.</a:t>
            </a:r>
            <a:r>
              <a:rPr lang="pl-PL" sz="1600" i="1" dirty="0">
                <a:ea typeface="Calibri" panose="020F0502020204030204" pitchFamily="34" charset="0"/>
                <a:cs typeface="Times New Roman" panose="02020603050405020304" pitchFamily="18" charset="0"/>
              </a:rPr>
              <a:t> </a:t>
            </a:r>
            <a:r>
              <a:rPr lang="pl-PL" sz="1600" dirty="0">
                <a:ea typeface="Calibri" panose="020F0502020204030204" pitchFamily="34" charset="0"/>
                <a:cs typeface="Times New Roman" panose="02020603050405020304" pitchFamily="18" charset="0"/>
              </a:rPr>
              <a:t>Opodatkowaniu podatkiem rolnym podlegają grunty sklasyfikowane w ewidencji gruntów i budynków jako użytki rolne, z wyjątkiem gruntów zajętych na prowadzenie działalności gospodarczej innej niż działalność rolnicza</a:t>
            </a:r>
            <a:r>
              <a:rPr lang="pl-PL" sz="1600" dirty="0">
                <a:solidFill>
                  <a:srgbClr val="000000"/>
                </a:solidFill>
                <a:ea typeface="Times New Roman" panose="02020603050405020304" pitchFamily="18" charset="0"/>
                <a:cs typeface="Times New Roman" panose="02020603050405020304" pitchFamily="18" charset="0"/>
              </a:rPr>
              <a:t>.</a:t>
            </a:r>
            <a:endParaRPr lang="pl-PL" sz="1600" dirty="0">
              <a:ea typeface="Calibri" panose="020F0502020204030204" pitchFamily="34" charset="0"/>
              <a:cs typeface="Times New Roman" panose="02020603050405020304" pitchFamily="18" charset="0"/>
            </a:endParaRPr>
          </a:p>
          <a:p>
            <a:pPr marL="0" indent="0" algn="just">
              <a:buFont typeface="Arial" panose="020B0604020202020204" pitchFamily="34" charset="0"/>
              <a:buNone/>
              <a:defRPr/>
            </a:pPr>
            <a:endParaRPr lang="pl-PL" altLang="pl-PL" sz="1600" b="1" u="sng"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ytuł 1">
            <a:extLst>
              <a:ext uri="{FF2B5EF4-FFF2-40B4-BE49-F238E27FC236}">
                <a16:creationId xmlns:a16="http://schemas.microsoft.com/office/drawing/2014/main" id="{2E17CE0E-A124-4F9D-A3FF-0878D98892CE}"/>
              </a:ext>
            </a:extLst>
          </p:cNvPr>
          <p:cNvSpPr>
            <a:spLocks noGrp="1"/>
          </p:cNvSpPr>
          <p:nvPr>
            <p:ph type="title"/>
          </p:nvPr>
        </p:nvSpPr>
        <p:spPr>
          <a:xfrm>
            <a:off x="457200" y="260350"/>
            <a:ext cx="8229600" cy="647700"/>
          </a:xfrm>
        </p:spPr>
        <p:txBody>
          <a:bodyPr/>
          <a:lstStyle/>
          <a:p>
            <a:pPr>
              <a:defRPr/>
            </a:pPr>
            <a:r>
              <a:rPr lang="pl-PL" altLang="pl-PL" sz="1800" b="1" dirty="0">
                <a:solidFill>
                  <a:srgbClr val="000000"/>
                </a:solidFill>
                <a:latin typeface="+mn-lt"/>
                <a:ea typeface="Calibri" panose="020F0502020204030204" pitchFamily="34" charset="0"/>
                <a:cs typeface="Times New Roman" panose="02020603050405020304" pitchFamily="18" charset="0"/>
              </a:rPr>
              <a:t>Wyrok WSA z dnia 7 maja 2019 r. (III SA/</a:t>
            </a:r>
            <a:r>
              <a:rPr lang="pl-PL" altLang="pl-PL" sz="1800" b="1" dirty="0" err="1">
                <a:solidFill>
                  <a:srgbClr val="000000"/>
                </a:solidFill>
                <a:latin typeface="+mn-lt"/>
                <a:ea typeface="Calibri" panose="020F0502020204030204" pitchFamily="34" charset="0"/>
                <a:cs typeface="Times New Roman" panose="02020603050405020304" pitchFamily="18" charset="0"/>
              </a:rPr>
              <a:t>Wa</a:t>
            </a:r>
            <a:r>
              <a:rPr lang="pl-PL" altLang="pl-PL" sz="1800" b="1" dirty="0">
                <a:solidFill>
                  <a:srgbClr val="000000"/>
                </a:solidFill>
                <a:latin typeface="+mn-lt"/>
                <a:ea typeface="Calibri" panose="020F0502020204030204" pitchFamily="34" charset="0"/>
                <a:cs typeface="Times New Roman" panose="02020603050405020304" pitchFamily="18" charset="0"/>
              </a:rPr>
              <a:t> 1932/18) - teza</a:t>
            </a:r>
            <a:endParaRPr lang="pl-PL" altLang="pl-PL" sz="1800" b="1" dirty="0">
              <a:latin typeface="+mn-lt"/>
              <a:ea typeface="Calibri" panose="020F0502020204030204" pitchFamily="34" charset="0"/>
              <a:cs typeface="Arial" panose="020B0604020202020204" pitchFamily="34" charset="0"/>
            </a:endParaRPr>
          </a:p>
        </p:txBody>
      </p:sp>
      <p:sp>
        <p:nvSpPr>
          <p:cNvPr id="5123" name="Symbol zastępczy zawartości 2">
            <a:extLst>
              <a:ext uri="{FF2B5EF4-FFF2-40B4-BE49-F238E27FC236}">
                <a16:creationId xmlns:a16="http://schemas.microsoft.com/office/drawing/2014/main" id="{C1133D87-004D-4821-8F65-AEF5F92250B5}"/>
              </a:ext>
            </a:extLst>
          </p:cNvPr>
          <p:cNvSpPr>
            <a:spLocks noGrp="1"/>
          </p:cNvSpPr>
          <p:nvPr>
            <p:ph idx="1"/>
          </p:nvPr>
        </p:nvSpPr>
        <p:spPr>
          <a:xfrm>
            <a:off x="457200" y="836613"/>
            <a:ext cx="8229600" cy="5905500"/>
          </a:xfrm>
        </p:spPr>
        <p:txBody>
          <a:bodyPr/>
          <a:lstStyle/>
          <a:p>
            <a:pPr marL="0" indent="0" algn="just">
              <a:buFont typeface="Arial" panose="020B0604020202020204" pitchFamily="34" charset="0"/>
              <a:buNone/>
              <a:defRPr/>
            </a:pPr>
            <a:endParaRPr lang="pl-PL" altLang="pl-PL" sz="1800" dirty="0">
              <a:cs typeface="Times New Roman" panose="02020603050405020304" pitchFamily="18" charset="0"/>
            </a:endParaRPr>
          </a:p>
          <a:p>
            <a:pPr algn="just">
              <a:defRPr/>
            </a:pPr>
            <a:r>
              <a:rPr lang="pl-PL" altLang="pl-PL" sz="1600" dirty="0">
                <a:cs typeface="Times New Roman" panose="02020603050405020304" pitchFamily="18" charset="0"/>
              </a:rPr>
              <a:t>Głównym celem wydzierżawienia użytków rolnych pod elektrownię fotowoltaiczną, jak sami Wnioskodawcy podnoszą, jest jej budowa. W tym przypadku nie ma możliwości prowadzenia prawidłowej, pełnej i racjonalnej działalności rolniczej. Tym samym cały teren wydzierżawiony pod elektrownię fotowoltaiczną należy uznać za zajęty na wykonywanie działalności gospodarczej innej niż działalność rolnicza, a co za tym idzie będzie on podlegał opodatkowaniu podatkiem od nieruchomości według stawek najwyższych, tj. stawek o których mowa w art. 5 ust. 1 pkt. 1 lit. a) </a:t>
            </a:r>
            <a:r>
              <a:rPr lang="pl-PL" altLang="pl-PL" sz="1600" dirty="0" err="1">
                <a:cs typeface="Times New Roman" panose="02020603050405020304" pitchFamily="18" charset="0"/>
              </a:rPr>
              <a:t>u.p.o.l</a:t>
            </a:r>
            <a:r>
              <a:rPr lang="pl-PL" altLang="pl-PL" sz="1600" dirty="0">
                <a:cs typeface="Times New Roman" panose="02020603050405020304" pitchFamily="18" charset="0"/>
              </a:rPr>
              <a:t>.</a:t>
            </a:r>
          </a:p>
          <a:p>
            <a:pPr marL="0" indent="0" algn="just">
              <a:buFont typeface="Arial" panose="020B0604020202020204" pitchFamily="34" charset="0"/>
              <a:buNone/>
              <a:defRPr/>
            </a:pPr>
            <a:endParaRPr lang="pl-PL" altLang="pl-PL" sz="1600" dirty="0">
              <a:cs typeface="Times New Roman" panose="02020603050405020304" pitchFamily="18" charset="0"/>
            </a:endParaRPr>
          </a:p>
          <a:p>
            <a:pPr algn="just">
              <a:defRPr/>
            </a:pPr>
            <a:r>
              <a:rPr lang="pl-PL" altLang="pl-PL" sz="1600" dirty="0">
                <a:cs typeface="Times New Roman" panose="02020603050405020304" pitchFamily="18" charset="0"/>
              </a:rPr>
              <a:t>Dodatkowo należy zwrócić uwagę, że użytki rolne na których posadowiona będzie elektrownia fotowoltaiczna będą ogrodzone. W ten sposób dojdzie do wyraźnego wyodrębnienia użytku rolnego na zajęcie na wykonywanie działalności gospodarczej. Nawet w sytuacji gdy z gruntu będą mogły korzystać zwierzęta, to działalność ta nie będzie miała charakteru podstawowego, lecz uboczny.</a:t>
            </a:r>
            <a:endParaRPr lang="pl-PL" altLang="pl-PL" sz="1600" dirty="0">
              <a:ea typeface="Calibri" panose="020F0502020204030204" pitchFamily="34" charset="0"/>
              <a:cs typeface="Times New Roman" panose="02020603050405020304" pitchFamily="18" charset="0"/>
            </a:endParaRPr>
          </a:p>
          <a:p>
            <a:pPr marL="0" indent="0" algn="just">
              <a:buFont typeface="Arial" panose="020B0604020202020204" pitchFamily="34" charset="0"/>
              <a:buNone/>
              <a:defRPr/>
            </a:pPr>
            <a:endParaRPr lang="pl-PL" altLang="pl-PL" sz="1600" dirty="0">
              <a:cs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ytuł 1">
            <a:extLst>
              <a:ext uri="{FF2B5EF4-FFF2-40B4-BE49-F238E27FC236}">
                <a16:creationId xmlns:a16="http://schemas.microsoft.com/office/drawing/2014/main" id="{9DDEE067-18BC-4E96-9058-455858C824A4}"/>
              </a:ext>
            </a:extLst>
          </p:cNvPr>
          <p:cNvSpPr>
            <a:spLocks noGrp="1"/>
          </p:cNvSpPr>
          <p:nvPr>
            <p:ph type="title"/>
          </p:nvPr>
        </p:nvSpPr>
        <p:spPr>
          <a:xfrm>
            <a:off x="457200" y="260350"/>
            <a:ext cx="8229600" cy="647700"/>
          </a:xfrm>
        </p:spPr>
        <p:txBody>
          <a:bodyPr/>
          <a:lstStyle/>
          <a:p>
            <a:pPr>
              <a:defRPr/>
            </a:pPr>
            <a:r>
              <a:rPr lang="pl-PL" altLang="pl-PL" sz="1800" b="1" dirty="0">
                <a:solidFill>
                  <a:srgbClr val="000000"/>
                </a:solidFill>
                <a:latin typeface="+mn-lt"/>
                <a:ea typeface="Calibri" panose="020F0502020204030204" pitchFamily="34" charset="0"/>
                <a:cs typeface="Times New Roman" panose="02020603050405020304" pitchFamily="18" charset="0"/>
              </a:rPr>
              <a:t>Tezy z wyroków dotyczących oceny zajęcia gruntu na prowadzenie działalności gospodarczej  </a:t>
            </a:r>
            <a:endParaRPr lang="pl-PL" altLang="pl-PL" sz="1800" dirty="0">
              <a:ea typeface="Calibri" panose="020F0502020204030204" pitchFamily="34" charset="0"/>
              <a:cs typeface="Arial" panose="020B0604020202020204" pitchFamily="34" charset="0"/>
            </a:endParaRPr>
          </a:p>
        </p:txBody>
      </p:sp>
      <p:sp>
        <p:nvSpPr>
          <p:cNvPr id="6147" name="Symbol zastępczy zawartości 2">
            <a:extLst>
              <a:ext uri="{FF2B5EF4-FFF2-40B4-BE49-F238E27FC236}">
                <a16:creationId xmlns:a16="http://schemas.microsoft.com/office/drawing/2014/main" id="{A41AD0D4-A1A3-4C26-97D4-37356EC8BE39}"/>
              </a:ext>
            </a:extLst>
          </p:cNvPr>
          <p:cNvSpPr>
            <a:spLocks noGrp="1"/>
          </p:cNvSpPr>
          <p:nvPr>
            <p:ph idx="1"/>
          </p:nvPr>
        </p:nvSpPr>
        <p:spPr>
          <a:xfrm>
            <a:off x="457200" y="836613"/>
            <a:ext cx="8229600" cy="5184775"/>
          </a:xfrm>
        </p:spPr>
        <p:txBody>
          <a:bodyPr/>
          <a:lstStyle/>
          <a:p>
            <a:pPr algn="just">
              <a:buFont typeface="Arial" panose="020B0604020202020204" pitchFamily="34" charset="0"/>
              <a:buAutoNum type="arabicPeriod"/>
            </a:pPr>
            <a:endParaRPr lang="pl-PL" altLang="pl-PL" sz="1800">
              <a:cs typeface="Times New Roman" panose="02020603050405020304" pitchFamily="18" charset="0"/>
            </a:endParaRPr>
          </a:p>
          <a:p>
            <a:pPr algn="just">
              <a:buFont typeface="Arial" panose="020B0604020202020204" pitchFamily="34" charset="0"/>
              <a:buAutoNum type="arabicPeriod"/>
            </a:pPr>
            <a:r>
              <a:rPr lang="pl-PL" altLang="pl-PL" sz="1800">
                <a:cs typeface="Times New Roman" panose="02020603050405020304" pitchFamily="18" charset="0"/>
              </a:rPr>
              <a:t>Pojęcia „zajęcie na prowadzenie działalności gospodarczej” nie można utożsamiać z pojęciem „związania z prowadzeniem działalności gospodarczej”</a:t>
            </a:r>
            <a:endParaRPr lang="pl-PL" altLang="pl-PL" sz="1800">
              <a:ea typeface="Times New Roman" panose="02020603050405020304" pitchFamily="18" charset="0"/>
              <a:cs typeface="Arial" panose="020B0604020202020204" pitchFamily="34" charset="0"/>
            </a:endParaRPr>
          </a:p>
          <a:p>
            <a:pPr algn="just">
              <a:buFont typeface="Arial" panose="020B0604020202020204" pitchFamily="34" charset="0"/>
              <a:buAutoNum type="arabicPeriod"/>
            </a:pPr>
            <a:r>
              <a:rPr lang="pl-PL" altLang="pl-PL" sz="1800">
                <a:cs typeface="Times New Roman" panose="02020603050405020304" pitchFamily="18" charset="0"/>
              </a:rPr>
              <a:t>Zgodnie z definicjami zawartymi w słowniku języka polskiego, wyraz „zająć”, „zajmować” oznacza - zapełnić (zapełniać), wypełnić (wypełniać) sobą lub czymś jakąś przestrzeń, powierzchnię, zaś zwrot „zająć się”, „zajmować się” oznacza - zacząć coś robić lub pracować nad czymś, wykonywać jakąś pracę. Z definicji tych wynika, że przez pojęcie „gruntów zajętych na prowadzenie działalności gospodarczej” należy rozumieć faktyczne wykonanie konkretnych czynności (działań na gruncie) powodujących dokonanie zamierzonych celów lub osiągnięcie konkretnego rezultatu związanych z prowadzoną działalnością gospodarczą. </a:t>
            </a:r>
          </a:p>
          <a:p>
            <a:pPr algn="just">
              <a:buFont typeface="Arial" panose="020B0604020202020204" pitchFamily="34" charset="0"/>
              <a:buAutoNum type="arabicPeriod"/>
            </a:pPr>
            <a:r>
              <a:rPr lang="pl-PL" altLang="pl-PL" sz="1800">
                <a:cs typeface="Times New Roman" panose="02020603050405020304" pitchFamily="18" charset="0"/>
              </a:rPr>
              <a:t>Zajęcie gruntu na prowadzenie działalności gospodarczej oznacza ich wyłącznie z produkcji rolnej poprzez czynności faktyczne (tak m.in. wyrok NSA z 16.07.2010 r., II FSK 1637/09). </a:t>
            </a:r>
          </a:p>
          <a:p>
            <a:pPr algn="just">
              <a:buFont typeface="Arial" panose="020B0604020202020204" pitchFamily="34" charset="0"/>
              <a:buAutoNum type="arabicPeriod"/>
            </a:pPr>
            <a:endParaRPr lang="pl-PL" altLang="pl-PL" sz="1800">
              <a:latin typeface="Times New Roman" panose="02020603050405020304" pitchFamily="18" charset="0"/>
              <a:cs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ytuł 1">
            <a:extLst>
              <a:ext uri="{FF2B5EF4-FFF2-40B4-BE49-F238E27FC236}">
                <a16:creationId xmlns:a16="http://schemas.microsoft.com/office/drawing/2014/main" id="{CD1D107E-0278-404B-ADCB-D16CBDCEB738}"/>
              </a:ext>
            </a:extLst>
          </p:cNvPr>
          <p:cNvSpPr>
            <a:spLocks noGrp="1"/>
          </p:cNvSpPr>
          <p:nvPr>
            <p:ph type="title"/>
          </p:nvPr>
        </p:nvSpPr>
        <p:spPr>
          <a:xfrm>
            <a:off x="457200" y="188913"/>
            <a:ext cx="8229600" cy="647700"/>
          </a:xfrm>
        </p:spPr>
        <p:txBody>
          <a:bodyPr/>
          <a:lstStyle/>
          <a:p>
            <a:pPr>
              <a:defRPr/>
            </a:pPr>
            <a:r>
              <a:rPr lang="pl-PL" altLang="pl-PL" sz="1600" b="1" dirty="0">
                <a:solidFill>
                  <a:srgbClr val="000000"/>
                </a:solidFill>
                <a:latin typeface="+mn-lt"/>
                <a:ea typeface="Calibri" panose="020F0502020204030204" pitchFamily="34" charset="0"/>
                <a:cs typeface="Times New Roman" panose="02020603050405020304" pitchFamily="18" charset="0"/>
              </a:rPr>
              <a:t>Wyrok WSA z dnia 7 maja 2019 r. (III SA/</a:t>
            </a:r>
            <a:r>
              <a:rPr lang="pl-PL" altLang="pl-PL" sz="1600" b="1" dirty="0" err="1">
                <a:solidFill>
                  <a:srgbClr val="000000"/>
                </a:solidFill>
                <a:latin typeface="+mn-lt"/>
                <a:ea typeface="Calibri" panose="020F0502020204030204" pitchFamily="34" charset="0"/>
                <a:cs typeface="Times New Roman" panose="02020603050405020304" pitchFamily="18" charset="0"/>
              </a:rPr>
              <a:t>Wa</a:t>
            </a:r>
            <a:r>
              <a:rPr lang="pl-PL" altLang="pl-PL" sz="1600" b="1" dirty="0">
                <a:solidFill>
                  <a:srgbClr val="000000"/>
                </a:solidFill>
                <a:latin typeface="+mn-lt"/>
                <a:ea typeface="Calibri" panose="020F0502020204030204" pitchFamily="34" charset="0"/>
                <a:cs typeface="Times New Roman" panose="02020603050405020304" pitchFamily="18" charset="0"/>
              </a:rPr>
              <a:t> 1932/18) - uzasadnienie</a:t>
            </a:r>
            <a:endParaRPr lang="pl-PL" altLang="pl-PL" sz="1800" dirty="0">
              <a:ea typeface="Calibri" panose="020F0502020204030204" pitchFamily="34" charset="0"/>
              <a:cs typeface="Arial" panose="020B0604020202020204" pitchFamily="34" charset="0"/>
            </a:endParaRPr>
          </a:p>
        </p:txBody>
      </p:sp>
      <p:sp>
        <p:nvSpPr>
          <p:cNvPr id="7171" name="Symbol zastępczy zawartości 2">
            <a:extLst>
              <a:ext uri="{FF2B5EF4-FFF2-40B4-BE49-F238E27FC236}">
                <a16:creationId xmlns:a16="http://schemas.microsoft.com/office/drawing/2014/main" id="{B8718AEE-CF97-47BC-98C2-4783B5AF34AC}"/>
              </a:ext>
            </a:extLst>
          </p:cNvPr>
          <p:cNvSpPr>
            <a:spLocks noGrp="1"/>
          </p:cNvSpPr>
          <p:nvPr>
            <p:ph idx="1"/>
          </p:nvPr>
        </p:nvSpPr>
        <p:spPr>
          <a:xfrm>
            <a:off x="457200" y="836613"/>
            <a:ext cx="8229600" cy="5905500"/>
          </a:xfrm>
        </p:spPr>
        <p:txBody>
          <a:bodyPr/>
          <a:lstStyle/>
          <a:p>
            <a:pPr marL="0" indent="0" algn="just">
              <a:buFont typeface="Arial" panose="020B0604020202020204" pitchFamily="34" charset="0"/>
              <a:buNone/>
            </a:pPr>
            <a:r>
              <a:rPr lang="pl-PL" altLang="pl-PL" sz="1600">
                <a:cs typeface="Times New Roman" panose="02020603050405020304" pitchFamily="18" charset="0"/>
              </a:rPr>
              <a:t>W świetle art. 1 ustawy o podatku rolnym nie ma znaczenia to, czy na tym terenie będzie – czy też nie będzie wykonywana działalność rolnicza. Istotne jest to, że jeśli teren jest zajęty na wykonywanie działalności gospodarczej – to ta okoliczność niejako "wyjmuje" go z opodatkowania podatkiem rolnym i przesuwa w zakres opodatkowania podatkiem od nieruchomości. Nie ma więc większego sensu analizowanie, czy teren będzie użyteczny z punktu widzenia owiec czy pszczół i czy będzie wykorzystywany na ich potrzeby, i czy będzie to w pełni, czy tylko trochę. Istotne jest to, że jest to teren potrzebny Spółce do prowadzenia farmy fotowoltaicznej. Gdyby nie był jej potrzebny – to by go nie wydzierżawiała i nie ogradzała. Skoro zaś go wydzierżawia, użytkuje i ogradza (wszystko jedno, jak lekkim płotem - "lekkim ogrodzeniem ażurowym") – to znaczy że teren ten jest zajęty na prowadzenie działalności gospodarczej.</a:t>
            </a:r>
          </a:p>
          <a:p>
            <a:pPr marL="0" indent="0" algn="just">
              <a:buFont typeface="Arial" panose="020B0604020202020204" pitchFamily="34" charset="0"/>
              <a:buNone/>
            </a:pPr>
            <a:endParaRPr lang="pl-PL" altLang="pl-PL" sz="1600">
              <a:cs typeface="Times New Roman" panose="02020603050405020304" pitchFamily="18" charset="0"/>
            </a:endParaRPr>
          </a:p>
          <a:p>
            <a:pPr marL="0" indent="0" algn="just">
              <a:buFont typeface="Arial" panose="020B0604020202020204" pitchFamily="34" charset="0"/>
              <a:buNone/>
            </a:pPr>
            <a:r>
              <a:rPr lang="pl-PL" altLang="pl-PL" sz="1600">
                <a:cs typeface="Times New Roman" panose="02020603050405020304" pitchFamily="18" charset="0"/>
              </a:rPr>
              <a:t>Nawet jednoczesne prowadzenie na danym terenie działalności rolniczej i gospodarczej – daje pierwszeństwo opodatkowaniu podatkiem od nieruchomości, a podatek rolny jest wykluczony z mocy art. 1 ustawy o podatku rolnym ("...z wyjątkiem gruntów zajętych na prowadzenie działalności gospodarczej innej niż działalność rolnicza"). Zgodnie z tym przepisem teren (grunt) jest wyłączony z opodatkowania podatkiem rolnym nie tylko gdy jest zajęty "wyłącznie", w stu procentach na prowadzenie działalności gospodarczej i nie tylko wtedy, gdy działalność rolnicza jest tam wykluczona albo znacznie ograniczona. </a:t>
            </a:r>
            <a:endParaRPr lang="pl-PL" altLang="pl-PL" sz="1600">
              <a:ea typeface="Calibri" panose="020F0502020204030204" pitchFamily="34" charset="0"/>
              <a:cs typeface="Times New Roman" panose="02020603050405020304" pitchFamily="18" charset="0"/>
            </a:endParaRPr>
          </a:p>
          <a:p>
            <a:pPr marL="0" indent="0" algn="just">
              <a:buFont typeface="Arial" panose="020B0604020202020204" pitchFamily="34" charset="0"/>
              <a:buAutoNum type="arabicPeriod"/>
            </a:pPr>
            <a:endParaRPr lang="pl-PL" altLang="pl-PL" sz="1800">
              <a:latin typeface="Times New Roman" panose="02020603050405020304" pitchFamily="18" charset="0"/>
              <a:cs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ytuł 1">
            <a:extLst>
              <a:ext uri="{FF2B5EF4-FFF2-40B4-BE49-F238E27FC236}">
                <a16:creationId xmlns:a16="http://schemas.microsoft.com/office/drawing/2014/main" id="{17C8BF22-66FB-4F06-8719-F065C96242F4}"/>
              </a:ext>
            </a:extLst>
          </p:cNvPr>
          <p:cNvSpPr>
            <a:spLocks noGrp="1"/>
          </p:cNvSpPr>
          <p:nvPr>
            <p:ph type="title"/>
          </p:nvPr>
        </p:nvSpPr>
        <p:spPr>
          <a:xfrm>
            <a:off x="457200" y="260350"/>
            <a:ext cx="8229600" cy="647700"/>
          </a:xfrm>
        </p:spPr>
        <p:txBody>
          <a:bodyPr/>
          <a:lstStyle/>
          <a:p>
            <a:pPr>
              <a:defRPr/>
            </a:pPr>
            <a:r>
              <a:rPr lang="pl-PL" altLang="pl-PL" sz="2000" b="1" dirty="0">
                <a:latin typeface="+mn-lt"/>
              </a:rPr>
              <a:t>Linia orzecznicze</a:t>
            </a:r>
            <a:endParaRPr lang="pl-PL" altLang="pl-PL" sz="1800" dirty="0"/>
          </a:p>
        </p:txBody>
      </p:sp>
      <p:sp>
        <p:nvSpPr>
          <p:cNvPr id="8195" name="Symbol zastępczy zawartości 2">
            <a:extLst>
              <a:ext uri="{FF2B5EF4-FFF2-40B4-BE49-F238E27FC236}">
                <a16:creationId xmlns:a16="http://schemas.microsoft.com/office/drawing/2014/main" id="{EDEA8C4F-F68A-4B65-BD09-0C72025BE328}"/>
              </a:ext>
            </a:extLst>
          </p:cNvPr>
          <p:cNvSpPr>
            <a:spLocks noGrp="1"/>
          </p:cNvSpPr>
          <p:nvPr>
            <p:ph idx="1"/>
          </p:nvPr>
        </p:nvSpPr>
        <p:spPr>
          <a:xfrm>
            <a:off x="457200" y="836613"/>
            <a:ext cx="8229600" cy="5905500"/>
          </a:xfrm>
        </p:spPr>
        <p:txBody>
          <a:bodyPr/>
          <a:lstStyle/>
          <a:p>
            <a:pPr marL="0" indent="0" algn="just">
              <a:spcAft>
                <a:spcPts val="800"/>
              </a:spcAft>
              <a:buFont typeface="Arial" panose="020B0604020202020204" pitchFamily="34" charset="0"/>
              <a:buNone/>
            </a:pPr>
            <a:r>
              <a:rPr lang="pl-PL" altLang="pl-PL" sz="1600">
                <a:cs typeface="Times New Roman" panose="02020603050405020304" pitchFamily="18" charset="0"/>
              </a:rPr>
              <a:t>W sytuacji gdy przedsiębiorca nabywa określony użytek rolny na cele prowadzonej działalności gospodarczej, o czym dobitnie świadczy opisany jej przedmiot (wytworzenie energii elektrycznej), użytek rolny powinien być uznany za "zajęty" na prowadzenie działalności gospodarczej. </a:t>
            </a:r>
            <a:endParaRPr lang="pl-PL" altLang="pl-PL" sz="1600">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endParaRPr lang="pl-PL" altLang="pl-PL" sz="1600">
              <a:ea typeface="Calibri" panose="020F0502020204030204" pitchFamily="34" charset="0"/>
              <a:cs typeface="Times New Roman" panose="02020603050405020304" pitchFamily="18" charset="0"/>
            </a:endParaRPr>
          </a:p>
          <a:p>
            <a:pPr marL="0" indent="0" algn="just">
              <a:lnSpc>
                <a:spcPct val="115000"/>
              </a:lnSpc>
              <a:spcAft>
                <a:spcPts val="1000"/>
              </a:spcAft>
            </a:pPr>
            <a:r>
              <a:rPr lang="pl-PL" altLang="pl-PL" sz="1600">
                <a:solidFill>
                  <a:srgbClr val="000000"/>
                </a:solidFill>
                <a:ea typeface="Calibri" panose="020F0502020204030204" pitchFamily="34" charset="0"/>
                <a:cs typeface="Times New Roman" panose="02020603050405020304" pitchFamily="18" charset="0"/>
              </a:rPr>
              <a:t> wyrok NSA z 4 lipca 2017 r., II FSK 1540/15</a:t>
            </a:r>
            <a:endParaRPr lang="pl-PL" altLang="pl-PL" sz="1600">
              <a:ea typeface="Calibri" panose="020F0502020204030204" pitchFamily="34" charset="0"/>
              <a:cs typeface="Times New Roman" panose="02020603050405020304" pitchFamily="18" charset="0"/>
            </a:endParaRPr>
          </a:p>
          <a:p>
            <a:pPr marL="0" indent="0" algn="just">
              <a:lnSpc>
                <a:spcPct val="115000"/>
              </a:lnSpc>
              <a:spcAft>
                <a:spcPts val="1000"/>
              </a:spcAft>
            </a:pPr>
            <a:r>
              <a:rPr lang="pl-PL" altLang="pl-PL" sz="1600">
                <a:solidFill>
                  <a:srgbClr val="000000"/>
                </a:solidFill>
                <a:ea typeface="Calibri" panose="020F0502020204030204" pitchFamily="34" charset="0"/>
                <a:cs typeface="Times New Roman" panose="02020603050405020304" pitchFamily="18" charset="0"/>
              </a:rPr>
              <a:t> wyrok NSA z 9 marca 2017 r., II FSK 1987/15</a:t>
            </a:r>
            <a:endParaRPr lang="pl-PL" altLang="pl-PL" sz="1600">
              <a:ea typeface="Calibri" panose="020F0502020204030204" pitchFamily="34" charset="0"/>
              <a:cs typeface="Times New Roman" panose="02020603050405020304" pitchFamily="18" charset="0"/>
            </a:endParaRPr>
          </a:p>
          <a:p>
            <a:pPr marL="0" indent="0" algn="just">
              <a:lnSpc>
                <a:spcPct val="115000"/>
              </a:lnSpc>
              <a:spcAft>
                <a:spcPts val="1000"/>
              </a:spcAft>
            </a:pPr>
            <a:r>
              <a:rPr lang="pl-PL" altLang="pl-PL" sz="1600">
                <a:solidFill>
                  <a:srgbClr val="000000"/>
                </a:solidFill>
                <a:ea typeface="Calibri" panose="020F0502020204030204" pitchFamily="34" charset="0"/>
                <a:cs typeface="Times New Roman" panose="02020603050405020304" pitchFamily="18" charset="0"/>
              </a:rPr>
              <a:t> wyrok NSA z 3 kwietnia 2015 r., II FSK 606/15</a:t>
            </a:r>
            <a:endParaRPr lang="pl-PL" altLang="pl-PL" sz="1600">
              <a:ea typeface="Calibri" panose="020F0502020204030204" pitchFamily="34" charset="0"/>
              <a:cs typeface="Times New Roman" panose="02020603050405020304" pitchFamily="18" charset="0"/>
            </a:endParaRPr>
          </a:p>
          <a:p>
            <a:pPr marL="0" indent="0" algn="just">
              <a:lnSpc>
                <a:spcPct val="115000"/>
              </a:lnSpc>
              <a:spcAft>
                <a:spcPts val="1000"/>
              </a:spcAft>
            </a:pPr>
            <a:r>
              <a:rPr lang="pl-PL" altLang="pl-PL" sz="1600">
                <a:solidFill>
                  <a:srgbClr val="000000"/>
                </a:solidFill>
                <a:ea typeface="Calibri" panose="020F0502020204030204" pitchFamily="34" charset="0"/>
                <a:cs typeface="Times New Roman" panose="02020603050405020304" pitchFamily="18" charset="0"/>
              </a:rPr>
              <a:t> wyrok WSA w Gdańsku  z 7 marca  2018 r., I SA/Gd 1641/17</a:t>
            </a:r>
            <a:endParaRPr lang="pl-PL" altLang="pl-PL" sz="1600">
              <a:ea typeface="Calibri" panose="020F0502020204030204" pitchFamily="34" charset="0"/>
              <a:cs typeface="Times New Roman" panose="02020603050405020304" pitchFamily="18" charset="0"/>
            </a:endParaRPr>
          </a:p>
          <a:p>
            <a:pPr marL="0" indent="0" algn="just">
              <a:lnSpc>
                <a:spcPct val="115000"/>
              </a:lnSpc>
              <a:spcAft>
                <a:spcPts val="1000"/>
              </a:spcAft>
            </a:pPr>
            <a:r>
              <a:rPr lang="pl-PL" altLang="pl-PL" sz="1600">
                <a:solidFill>
                  <a:srgbClr val="000000"/>
                </a:solidFill>
                <a:ea typeface="Calibri" panose="020F0502020204030204" pitchFamily="34" charset="0"/>
                <a:cs typeface="Times New Roman" panose="02020603050405020304" pitchFamily="18" charset="0"/>
              </a:rPr>
              <a:t> wyrok WSA w Gorzowie Wielkopolskim z 24 marca 2018 r., I SA/Go 6/18</a:t>
            </a:r>
            <a:endParaRPr lang="pl-PL" altLang="pl-PL" sz="1600">
              <a:ea typeface="Calibri" panose="020F0502020204030204" pitchFamily="34" charset="0"/>
              <a:cs typeface="Times New Roman" panose="02020603050405020304" pitchFamily="18" charset="0"/>
            </a:endParaRPr>
          </a:p>
          <a:p>
            <a:pPr marL="0" indent="0" algn="just">
              <a:lnSpc>
                <a:spcPct val="115000"/>
              </a:lnSpc>
              <a:spcAft>
                <a:spcPts val="1000"/>
              </a:spcAft>
            </a:pPr>
            <a:r>
              <a:rPr lang="pl-PL" altLang="pl-PL" sz="1600">
                <a:solidFill>
                  <a:srgbClr val="000000"/>
                </a:solidFill>
                <a:ea typeface="Calibri" panose="020F0502020204030204" pitchFamily="34" charset="0"/>
                <a:cs typeface="Arial" panose="020B0604020202020204" pitchFamily="34" charset="0"/>
              </a:rPr>
              <a:t> wyrok WSA w Lublinie z 13 kwietnia 2018 r., I SA/Lu 26/18</a:t>
            </a:r>
            <a:endParaRPr lang="pl-PL" altLang="pl-PL" sz="1600">
              <a:ea typeface="Calibri" panose="020F0502020204030204" pitchFamily="34" charset="0"/>
              <a:cs typeface="Times New Roman" panose="02020603050405020304" pitchFamily="18" charset="0"/>
            </a:endParaRPr>
          </a:p>
          <a:p>
            <a:pPr marL="0" indent="0" algn="just">
              <a:lnSpc>
                <a:spcPct val="115000"/>
              </a:lnSpc>
              <a:spcAft>
                <a:spcPts val="1000"/>
              </a:spcAft>
            </a:pPr>
            <a:r>
              <a:rPr lang="pl-PL" altLang="pl-PL" sz="1600">
                <a:ea typeface="Calibri" panose="020F0502020204030204" pitchFamily="34" charset="0"/>
                <a:cs typeface="Times New Roman" panose="02020603050405020304" pitchFamily="18" charset="0"/>
              </a:rPr>
              <a:t> wyrok WSA w Szczecinie z dnia  11 września 2019 r. , I SA/Sz 239/19</a:t>
            </a:r>
          </a:p>
          <a:p>
            <a:pPr marL="0" indent="0" algn="just">
              <a:buFont typeface="Arial" panose="020B0604020202020204" pitchFamily="34" charset="0"/>
              <a:buNone/>
            </a:pPr>
            <a:endParaRPr lang="pl-PL" altLang="pl-PL" sz="1600">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endParaRPr lang="pl-PL" altLang="pl-PL" sz="1600">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endParaRPr lang="pl-PL" altLang="pl-PL" sz="1600">
              <a:ea typeface="Calibri" panose="020F0502020204030204" pitchFamily="34" charset="0"/>
              <a:cs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ytuł 1">
            <a:extLst>
              <a:ext uri="{FF2B5EF4-FFF2-40B4-BE49-F238E27FC236}">
                <a16:creationId xmlns:a16="http://schemas.microsoft.com/office/drawing/2014/main" id="{BE8939CD-06B0-48DB-AED0-B4551F348591}"/>
              </a:ext>
            </a:extLst>
          </p:cNvPr>
          <p:cNvSpPr>
            <a:spLocks noGrp="1"/>
          </p:cNvSpPr>
          <p:nvPr>
            <p:ph type="title"/>
          </p:nvPr>
        </p:nvSpPr>
        <p:spPr>
          <a:xfrm>
            <a:off x="457200" y="260350"/>
            <a:ext cx="8229600" cy="647700"/>
          </a:xfrm>
        </p:spPr>
        <p:txBody>
          <a:bodyPr/>
          <a:lstStyle/>
          <a:p>
            <a:r>
              <a:rPr lang="pl-PL" altLang="pl-PL" sz="1600" b="1"/>
              <a:t> </a:t>
            </a:r>
            <a:r>
              <a:rPr lang="pl-PL" altLang="pl-PL" sz="1800" b="1"/>
              <a:t>Wnioski</a:t>
            </a:r>
            <a:endParaRPr lang="pl-PL" altLang="pl-PL" sz="1800"/>
          </a:p>
        </p:txBody>
      </p:sp>
      <p:sp>
        <p:nvSpPr>
          <p:cNvPr id="9219" name="Symbol zastępczy zawartości 2">
            <a:extLst>
              <a:ext uri="{FF2B5EF4-FFF2-40B4-BE49-F238E27FC236}">
                <a16:creationId xmlns:a16="http://schemas.microsoft.com/office/drawing/2014/main" id="{1A4B9707-F0D3-4F97-B007-AF0670C77390}"/>
              </a:ext>
            </a:extLst>
          </p:cNvPr>
          <p:cNvSpPr>
            <a:spLocks noGrp="1"/>
          </p:cNvSpPr>
          <p:nvPr>
            <p:ph idx="1"/>
          </p:nvPr>
        </p:nvSpPr>
        <p:spPr>
          <a:xfrm>
            <a:off x="457200" y="836613"/>
            <a:ext cx="8229600" cy="5400675"/>
          </a:xfrm>
        </p:spPr>
        <p:txBody>
          <a:bodyPr/>
          <a:lstStyle/>
          <a:p>
            <a:pPr marL="0" indent="0" algn="just">
              <a:buFont typeface="Arial" panose="020B0604020202020204" pitchFamily="34" charset="0"/>
              <a:buNone/>
              <a:defRPr/>
            </a:pPr>
            <a:endParaRPr lang="pl-PL" altLang="pl-PL" sz="1600" dirty="0">
              <a:cs typeface="Times New Roman" panose="02020603050405020304" pitchFamily="18" charset="0"/>
            </a:endParaRPr>
          </a:p>
          <a:p>
            <a:pPr algn="just">
              <a:buFont typeface="Arial" panose="020B0604020202020204" pitchFamily="34" charset="0"/>
              <a:buAutoNum type="arabicParenR"/>
              <a:defRPr/>
            </a:pPr>
            <a:r>
              <a:rPr lang="pl-PL" altLang="pl-PL" sz="1600" dirty="0">
                <a:cs typeface="Times New Roman" panose="02020603050405020304" pitchFamily="18" charset="0"/>
              </a:rPr>
              <a:t>Wyrok wpisuje się w linię orzeczniczą dotyczącą problemu zajęcia gruntu rolnego na prowadzenie działalności gospodarczej. Brak wątków, które wywoływały spory na tle podobnych spraw. </a:t>
            </a:r>
          </a:p>
          <a:p>
            <a:pPr algn="just">
              <a:buFont typeface="Arial" panose="020B0604020202020204" pitchFamily="34" charset="0"/>
              <a:buAutoNum type="arabicParenR"/>
              <a:defRPr/>
            </a:pPr>
            <a:r>
              <a:rPr lang="pl-PL" altLang="pl-PL" sz="1600">
                <a:cs typeface="Times New Roman" panose="02020603050405020304" pitchFamily="18" charset="0"/>
              </a:rPr>
              <a:t>Główny </a:t>
            </a:r>
            <a:r>
              <a:rPr lang="pl-PL" altLang="pl-PL" sz="1600" dirty="0">
                <a:cs typeface="Times New Roman" panose="02020603050405020304" pitchFamily="18" charset="0"/>
              </a:rPr>
              <a:t>problem - rodzaj podatku w sytuacji gruntu rolnego zajętego na farmę fotowoltaiczną</a:t>
            </a:r>
          </a:p>
          <a:p>
            <a:pPr algn="just">
              <a:lnSpc>
                <a:spcPct val="115000"/>
              </a:lnSpc>
              <a:buFontTx/>
              <a:buChar char="-"/>
              <a:defRPr/>
            </a:pPr>
            <a:r>
              <a:rPr lang="pl-PL" sz="1600" dirty="0">
                <a:ea typeface="Calibri" panose="020F0502020204030204" pitchFamily="34" charset="0"/>
                <a:cs typeface="Times New Roman" panose="02020603050405020304" pitchFamily="18" charset="0"/>
              </a:rPr>
              <a:t>„zajęcie” gruntu rolnego na prowadzenie działalności gospodarczej wymaga czynności faktycznej na gruncie;</a:t>
            </a:r>
          </a:p>
          <a:p>
            <a:pPr algn="just">
              <a:lnSpc>
                <a:spcPct val="115000"/>
              </a:lnSpc>
              <a:buFontTx/>
              <a:buChar char="-"/>
              <a:defRPr/>
            </a:pPr>
            <a:r>
              <a:rPr lang="pl-PL" sz="1600" dirty="0">
                <a:ea typeface="Calibri" panose="020F0502020204030204" pitchFamily="34" charset="0"/>
                <a:cs typeface="Times New Roman" panose="02020603050405020304" pitchFamily="18" charset="0"/>
              </a:rPr>
              <a:t>bez znaczenie jest prowadzenie na gruncie nadal działań o charakterze rolniczym (pobocznych); </a:t>
            </a:r>
          </a:p>
          <a:p>
            <a:pPr algn="just">
              <a:lnSpc>
                <a:spcPct val="115000"/>
              </a:lnSpc>
              <a:buFontTx/>
              <a:buChar char="-"/>
              <a:defRPr/>
            </a:pPr>
            <a:r>
              <a:rPr lang="pl-PL" sz="1600" dirty="0">
                <a:ea typeface="Calibri" panose="020F0502020204030204" pitchFamily="34" charset="0"/>
                <a:cs typeface="Times New Roman" panose="02020603050405020304" pitchFamily="18" charset="0"/>
              </a:rPr>
              <a:t>problemem dla oceny prawnej mógłby być brak ogrodzenia farmy przy jednoczesnym nie wydzierżawieniu całej działki ewidencyjnej.</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ytuł 1">
            <a:extLst>
              <a:ext uri="{FF2B5EF4-FFF2-40B4-BE49-F238E27FC236}">
                <a16:creationId xmlns:a16="http://schemas.microsoft.com/office/drawing/2014/main" id="{88472956-462E-47AD-9E57-13919B69959B}"/>
              </a:ext>
            </a:extLst>
          </p:cNvPr>
          <p:cNvSpPr>
            <a:spLocks noGrp="1"/>
          </p:cNvSpPr>
          <p:nvPr>
            <p:ph type="title"/>
          </p:nvPr>
        </p:nvSpPr>
        <p:spPr>
          <a:xfrm>
            <a:off x="468313" y="1196975"/>
            <a:ext cx="8229600" cy="2366963"/>
          </a:xfrm>
        </p:spPr>
        <p:txBody>
          <a:bodyPr/>
          <a:lstStyle/>
          <a:p>
            <a:r>
              <a:rPr lang="pl-PL" altLang="pl-PL" sz="3200" b="1"/>
              <a:t>Dziękuję za uwagę </a:t>
            </a:r>
            <a:br>
              <a:rPr lang="pl-PL" altLang="pl-PL" sz="2800" b="1"/>
            </a:br>
            <a:br>
              <a:rPr lang="pl-PL" altLang="pl-PL" sz="2800" b="1"/>
            </a:br>
            <a:r>
              <a:rPr lang="pl-PL" altLang="pl-PL" sz="2000" b="1"/>
              <a:t>pmajka@ur.edu.pl</a:t>
            </a:r>
          </a:p>
        </p:txBody>
      </p:sp>
    </p:spTree>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7223</TotalTime>
  <Words>1253</Words>
  <Application>Microsoft Office PowerPoint</Application>
  <PresentationFormat>Pokaz na ekranie (4:3)</PresentationFormat>
  <Paragraphs>54</Paragraphs>
  <Slides>9</Slides>
  <Notes>0</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9</vt:i4>
      </vt:variant>
    </vt:vector>
  </HeadingPairs>
  <TitlesOfParts>
    <vt:vector size="13" baseType="lpstr">
      <vt:lpstr>Arial</vt:lpstr>
      <vt:lpstr>Calibri</vt:lpstr>
      <vt:lpstr>Times New Roman</vt:lpstr>
      <vt:lpstr>Motyw pakietu Office</vt:lpstr>
      <vt:lpstr>Wyrok WSA w Warszawie z dnia 7 maja 2019 r. (III SA/Wa 1932/18)</vt:lpstr>
      <vt:lpstr>Wyrok WSA z dnia 7 maja 2019 r. (III SA/Wa 1932/18) – stan faktyczny (zdarzenie przyszłe) w zakresie opodatkowania gruntów</vt:lpstr>
      <vt:lpstr>Ramy prawne</vt:lpstr>
      <vt:lpstr>Wyrok WSA z dnia 7 maja 2019 r. (III SA/Wa 1932/18) - teza</vt:lpstr>
      <vt:lpstr>Tezy z wyroków dotyczących oceny zajęcia gruntu na prowadzenie działalności gospodarczej  </vt:lpstr>
      <vt:lpstr>Wyrok WSA z dnia 7 maja 2019 r. (III SA/Wa 1932/18) - uzasadnienie</vt:lpstr>
      <vt:lpstr>Linia orzecznicze</vt:lpstr>
      <vt:lpstr> Wnioski</vt:lpstr>
      <vt:lpstr>Dziękuję za uwagę   pmajka@ur.edu.pl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Slajd 1</dc:title>
  <dc:creator>user</dc:creator>
  <cp:lastModifiedBy>Wojciech Morawski (wmoraw)</cp:lastModifiedBy>
  <cp:revision>461</cp:revision>
  <dcterms:created xsi:type="dcterms:W3CDTF">2009-03-04T08:31:59Z</dcterms:created>
  <dcterms:modified xsi:type="dcterms:W3CDTF">2021-06-07T18:57:16Z</dcterms:modified>
</cp:coreProperties>
</file>