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9" r:id="rId9"/>
    <p:sldId id="264" r:id="rId10"/>
    <p:sldId id="270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6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Ko2xRh1hnUfgQxcDC1Z9vyiOi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pos="456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769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b677a3064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b677a30644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4" name="Google Shape;424;g1b677a30644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8667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110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/>
          <p:nvPr/>
        </p:nvSpPr>
        <p:spPr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>
            <a:off x="0" y="3429000"/>
            <a:ext cx="8096250" cy="114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2"/>
          <p:cNvSpPr/>
          <p:nvPr/>
        </p:nvSpPr>
        <p:spPr>
          <a:xfrm>
            <a:off x="8096250" y="0"/>
            <a:ext cx="409575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442912" y="2438923"/>
            <a:ext cx="7418388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442914" y="3764282"/>
            <a:ext cx="5473700" cy="7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Grey">
  <p:cSld name="Title Slide 1 Gre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0" y="0"/>
            <a:ext cx="8096250" cy="3429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1"/>
          <p:cNvSpPr/>
          <p:nvPr/>
        </p:nvSpPr>
        <p:spPr>
          <a:xfrm>
            <a:off x="0" y="3429000"/>
            <a:ext cx="809625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1"/>
          <p:cNvSpPr/>
          <p:nvPr/>
        </p:nvSpPr>
        <p:spPr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1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42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ubTitle" idx="1"/>
          </p:nvPr>
        </p:nvSpPr>
        <p:spPr>
          <a:xfrm>
            <a:off x="442914" y="3764282"/>
            <a:ext cx="5473700" cy="7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5" name="Google Shape;65;p2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Dark Grey">
  <p:cSld name="Title Slide 1 Dark Gre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/>
          <p:nvPr/>
        </p:nvSpPr>
        <p:spPr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2"/>
          <p:cNvSpPr/>
          <p:nvPr/>
        </p:nvSpPr>
        <p:spPr>
          <a:xfrm>
            <a:off x="0" y="3429000"/>
            <a:ext cx="8096250" cy="1143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2"/>
          <p:cNvSpPr/>
          <p:nvPr/>
        </p:nvSpPr>
        <p:spPr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42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ubTitle" idx="1"/>
          </p:nvPr>
        </p:nvSpPr>
        <p:spPr>
          <a:xfrm>
            <a:off x="442914" y="3764282"/>
            <a:ext cx="5473700" cy="7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72" name="Google Shape;72;p2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ll Grey">
  <p:cSld name="Title Slide All Grey">
    <p:bg>
      <p:bgPr>
        <a:solidFill>
          <a:srgbClr val="46464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42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ubTitle" idx="1"/>
          </p:nvPr>
        </p:nvSpPr>
        <p:spPr>
          <a:xfrm>
            <a:off x="442913" y="3764282"/>
            <a:ext cx="5473700" cy="7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76" name="Google Shape;76;p23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39" y="5330952"/>
            <a:ext cx="1636776" cy="135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ll White">
  <p:cSld name="Title Slide All White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42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ubTitle" idx="1"/>
          </p:nvPr>
        </p:nvSpPr>
        <p:spPr>
          <a:xfrm>
            <a:off x="442913" y="3764282"/>
            <a:ext cx="5473700" cy="7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pic>
        <p:nvPicPr>
          <p:cNvPr id="80" name="Google Shape;80;p2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4575812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83" name="Google Shape;83;p25"/>
          <p:cNvSpPr/>
          <p:nvPr/>
        </p:nvSpPr>
        <p:spPr>
          <a:xfrm>
            <a:off x="0" y="0"/>
            <a:ext cx="6096000" cy="457581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5"/>
          <p:cNvSpPr/>
          <p:nvPr/>
        </p:nvSpPr>
        <p:spPr>
          <a:xfrm>
            <a:off x="0" y="4575812"/>
            <a:ext cx="6096000" cy="2282188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5"/>
          <p:cNvSpPr txBox="1">
            <a:spLocks noGrp="1"/>
          </p:cNvSpPr>
          <p:nvPr>
            <p:ph type="ctrTitle"/>
          </p:nvPr>
        </p:nvSpPr>
        <p:spPr>
          <a:xfrm>
            <a:off x="442913" y="428625"/>
            <a:ext cx="5473700" cy="206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subTitle" idx="1"/>
          </p:nvPr>
        </p:nvSpPr>
        <p:spPr>
          <a:xfrm>
            <a:off x="442913" y="5101594"/>
            <a:ext cx="5473700" cy="7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87" name="Google Shape;87;p25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7737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">
  <p:cSld name="Title Slide Lines">
    <p:bg>
      <p:bgPr>
        <a:solidFill>
          <a:srgbClr val="DEDEDE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grpSp>
        <p:nvGrpSpPr>
          <p:cNvPr id="90" name="Google Shape;90;p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91" name="Google Shape;91;p26"/>
            <p:cNvGrpSpPr/>
            <p:nvPr/>
          </p:nvGrpSpPr>
          <p:grpSpPr>
            <a:xfrm>
              <a:off x="0" y="0"/>
              <a:ext cx="12192000" cy="6858000"/>
              <a:chOff x="152400" y="152400"/>
              <a:chExt cx="12196763" cy="6862763"/>
            </a:xfrm>
          </p:grpSpPr>
          <p:sp>
            <p:nvSpPr>
              <p:cNvPr id="92" name="Google Shape;92;p26"/>
              <p:cNvSpPr/>
              <p:nvPr/>
            </p:nvSpPr>
            <p:spPr>
              <a:xfrm>
                <a:off x="152400" y="3775075"/>
                <a:ext cx="9142413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w="7908" h="163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7908" y="0"/>
                    </a:lnTo>
                    <a:lnTo>
                      <a:pt x="7908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6"/>
              <p:cNvSpPr/>
              <p:nvPr/>
            </p:nvSpPr>
            <p:spPr>
              <a:xfrm>
                <a:off x="152400" y="152400"/>
                <a:ext cx="12196763" cy="6862763"/>
              </a:xfrm>
              <a:custGeom>
                <a:avLst/>
                <a:gdLst/>
                <a:ahLst/>
                <a:cxnLst/>
                <a:rect l="l" t="t" r="r" b="b"/>
                <a:pathLst>
                  <a:path w="25599" h="14399" extrusionOk="0">
                    <a:moveTo>
                      <a:pt x="19187" y="0"/>
                    </a:moveTo>
                    <a:lnTo>
                      <a:pt x="19187" y="0"/>
                    </a:lnTo>
                    <a:lnTo>
                      <a:pt x="19187" y="6949"/>
                    </a:lnTo>
                    <a:lnTo>
                      <a:pt x="0" y="6949"/>
                    </a:lnTo>
                    <a:lnTo>
                      <a:pt x="0" y="7602"/>
                    </a:lnTo>
                    <a:lnTo>
                      <a:pt x="19187" y="7602"/>
                    </a:lnTo>
                    <a:lnTo>
                      <a:pt x="19187" y="9234"/>
                    </a:lnTo>
                    <a:lnTo>
                      <a:pt x="0" y="9234"/>
                    </a:lnTo>
                    <a:lnTo>
                      <a:pt x="0" y="9887"/>
                    </a:lnTo>
                    <a:lnTo>
                      <a:pt x="19187" y="9887"/>
                    </a:lnTo>
                    <a:lnTo>
                      <a:pt x="19187" y="14399"/>
                    </a:lnTo>
                    <a:lnTo>
                      <a:pt x="19839" y="14399"/>
                    </a:lnTo>
                    <a:lnTo>
                      <a:pt x="19839" y="9887"/>
                    </a:lnTo>
                    <a:lnTo>
                      <a:pt x="25599" y="9887"/>
                    </a:lnTo>
                    <a:lnTo>
                      <a:pt x="25599" y="9234"/>
                    </a:lnTo>
                    <a:lnTo>
                      <a:pt x="19839" y="9234"/>
                    </a:lnTo>
                    <a:lnTo>
                      <a:pt x="19839" y="7602"/>
                    </a:lnTo>
                    <a:lnTo>
                      <a:pt x="25599" y="7602"/>
                    </a:lnTo>
                    <a:lnTo>
                      <a:pt x="25599" y="6949"/>
                    </a:lnTo>
                    <a:lnTo>
                      <a:pt x="19839" y="6949"/>
                    </a:lnTo>
                    <a:lnTo>
                      <a:pt x="19839" y="0"/>
                    </a:lnTo>
                    <a:lnTo>
                      <a:pt x="191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94" name="Google Shape;94;p26"/>
            <p:cNvPicPr preferRelativeResize="0"/>
            <p:nvPr/>
          </p:nvPicPr>
          <p:blipFill rotWithShape="1">
            <a:blip r:embed="rId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26"/>
          <p:cNvSpPr txBox="1">
            <a:spLocks noGrp="1"/>
          </p:cNvSpPr>
          <p:nvPr>
            <p:ph type="subTitle" idx="1"/>
          </p:nvPr>
        </p:nvSpPr>
        <p:spPr>
          <a:xfrm>
            <a:off x="442914" y="3713607"/>
            <a:ext cx="5473699" cy="59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ctrTitle"/>
          </p:nvPr>
        </p:nvSpPr>
        <p:spPr>
          <a:xfrm>
            <a:off x="442914" y="428624"/>
            <a:ext cx="7418386" cy="188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eorgia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 2">
  <p:cSld name="Title Slide Lines 2">
    <p:bg>
      <p:bgPr>
        <a:solidFill>
          <a:srgbClr val="DEDEDE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grpSp>
        <p:nvGrpSpPr>
          <p:cNvPr id="99" name="Google Shape;99;p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0" name="Google Shape;100;p27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 extrusionOk="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1" name="Google Shape;101;p27"/>
            <p:cNvPicPr preferRelativeResize="0"/>
            <p:nvPr/>
          </p:nvPicPr>
          <p:blipFill rotWithShape="1">
            <a:blip r:embed="rId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139" y="5330952"/>
              <a:ext cx="1636776" cy="13511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27"/>
          <p:cNvSpPr txBox="1">
            <a:spLocks noGrp="1"/>
          </p:cNvSpPr>
          <p:nvPr>
            <p:ph type="subTitle" idx="1"/>
          </p:nvPr>
        </p:nvSpPr>
        <p:spPr>
          <a:xfrm>
            <a:off x="442913" y="3713607"/>
            <a:ext cx="5473700" cy="59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ctrTitle"/>
          </p:nvPr>
        </p:nvSpPr>
        <p:spPr>
          <a:xfrm>
            <a:off x="442912" y="428624"/>
            <a:ext cx="7418387" cy="188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eorgia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 3">
  <p:cSld name="Title Slide Lines 3">
    <p:bg>
      <p:bgPr>
        <a:solidFill>
          <a:srgbClr val="D04A0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>
            <a:spLocks noGrp="1"/>
          </p:cNvSpPr>
          <p:nvPr>
            <p:ph type="pic" idx="2"/>
          </p:nvPr>
        </p:nvSpPr>
        <p:spPr>
          <a:xfrm>
            <a:off x="9450000" y="0"/>
            <a:ext cx="2741999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grpSp>
        <p:nvGrpSpPr>
          <p:cNvPr id="106" name="Google Shape;106;p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7" name="Google Shape;107;p2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 extrusionOk="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" name="Google Shape;108;p28"/>
            <p:cNvPicPr preferRelativeResize="0"/>
            <p:nvPr/>
          </p:nvPicPr>
          <p:blipFill rotWithShape="1">
            <a:blip r:embed="rId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28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77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subTitle" idx="1"/>
          </p:nvPr>
        </p:nvSpPr>
        <p:spPr>
          <a:xfrm>
            <a:off x="442913" y="3394710"/>
            <a:ext cx="5473700" cy="7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 3 Grey">
  <p:cSld name="Title Slide Lines 3 Grey">
    <p:bg>
      <p:bgPr>
        <a:solidFill>
          <a:srgbClr val="464646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>
            <a:spLocks noGrp="1"/>
          </p:cNvSpPr>
          <p:nvPr>
            <p:ph type="pic" idx="2"/>
          </p:nvPr>
        </p:nvSpPr>
        <p:spPr>
          <a:xfrm>
            <a:off x="9450000" y="0"/>
            <a:ext cx="2742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grpSp>
        <p:nvGrpSpPr>
          <p:cNvPr id="113" name="Google Shape;113;p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4" name="Google Shape;114;p29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 extrusionOk="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29"/>
            <p:cNvPicPr preferRelativeResize="0"/>
            <p:nvPr/>
          </p:nvPicPr>
          <p:blipFill rotWithShape="1">
            <a:blip r:embed="rId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29"/>
          <p:cNvSpPr txBox="1">
            <a:spLocks noGrp="1"/>
          </p:cNvSpPr>
          <p:nvPr>
            <p:ph type="ctrTitle"/>
          </p:nvPr>
        </p:nvSpPr>
        <p:spPr>
          <a:xfrm>
            <a:off x="442912" y="428625"/>
            <a:ext cx="7418388" cy="277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subTitle" idx="1"/>
          </p:nvPr>
        </p:nvSpPr>
        <p:spPr>
          <a:xfrm>
            <a:off x="442913" y="3394710"/>
            <a:ext cx="5473700" cy="7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Orange">
  <p:cSld name="Title Slide Logo Shape Orang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>
            <a:spLocks noGrp="1"/>
          </p:cNvSpPr>
          <p:nvPr>
            <p:ph type="pic" idx="2"/>
          </p:nvPr>
        </p:nvSpPr>
        <p:spPr>
          <a:xfrm>
            <a:off x="5103159" y="-1"/>
            <a:ext cx="7088841" cy="6858001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grpSp>
        <p:nvGrpSpPr>
          <p:cNvPr id="120" name="Google Shape;120;p30"/>
          <p:cNvGrpSpPr/>
          <p:nvPr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121" name="Google Shape;121;p30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2" name="Google Shape;122;p30"/>
            <p:cNvPicPr preferRelativeResize="0"/>
            <p:nvPr/>
          </p:nvPicPr>
          <p:blipFill rotWithShape="1">
            <a:blip r:embed="rId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30"/>
          <p:cNvSpPr txBox="1">
            <a:spLocks noGrp="1"/>
          </p:cNvSpPr>
          <p:nvPr>
            <p:ph type="ctrTitle"/>
          </p:nvPr>
        </p:nvSpPr>
        <p:spPr>
          <a:xfrm>
            <a:off x="442913" y="1003610"/>
            <a:ext cx="5258640" cy="242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subTitle" idx="1"/>
          </p:nvPr>
        </p:nvSpPr>
        <p:spPr>
          <a:xfrm>
            <a:off x="442914" y="3764282"/>
            <a:ext cx="5258640" cy="7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">
  <p:cSld name="4_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68087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4" name="Google Shape;24;p13"/>
          <p:cNvSpPr>
            <a:spLocks noGrp="1"/>
          </p:cNvSpPr>
          <p:nvPr>
            <p:ph type="pic" idx="2"/>
          </p:nvPr>
        </p:nvSpPr>
        <p:spPr>
          <a:xfrm>
            <a:off x="7958619" y="0"/>
            <a:ext cx="4233381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Red">
  <p:cSld name="Title Slide Logo Shape Red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>
            <a:spLocks noGrp="1"/>
          </p:cNvSpPr>
          <p:nvPr>
            <p:ph type="pic" idx="2"/>
          </p:nvPr>
        </p:nvSpPr>
        <p:spPr>
          <a:xfrm>
            <a:off x="5103158" y="0"/>
            <a:ext cx="7088841" cy="6858001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grpSp>
        <p:nvGrpSpPr>
          <p:cNvPr id="127" name="Google Shape;127;p31"/>
          <p:cNvGrpSpPr/>
          <p:nvPr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128" name="Google Shape;128;p31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9" name="Google Shape;129;p31"/>
            <p:cNvPicPr preferRelativeResize="0"/>
            <p:nvPr/>
          </p:nvPicPr>
          <p:blipFill rotWithShape="1">
            <a:blip r:embed="rId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31"/>
          <p:cNvSpPr txBox="1">
            <a:spLocks noGrp="1"/>
          </p:cNvSpPr>
          <p:nvPr>
            <p:ph type="ctrTitle"/>
          </p:nvPr>
        </p:nvSpPr>
        <p:spPr>
          <a:xfrm>
            <a:off x="442913" y="1003610"/>
            <a:ext cx="5258640" cy="242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subTitle" idx="1"/>
          </p:nvPr>
        </p:nvSpPr>
        <p:spPr>
          <a:xfrm>
            <a:off x="442914" y="3764282"/>
            <a:ext cx="5258640" cy="7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Rose">
  <p:cSld name="Title Slide Logo Shape Ros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>
            <a:spLocks noGrp="1"/>
          </p:cNvSpPr>
          <p:nvPr>
            <p:ph type="pic" idx="2"/>
          </p:nvPr>
        </p:nvSpPr>
        <p:spPr>
          <a:xfrm>
            <a:off x="5103158" y="0"/>
            <a:ext cx="7088841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grpSp>
        <p:nvGrpSpPr>
          <p:cNvPr id="134" name="Google Shape;134;p32"/>
          <p:cNvGrpSpPr/>
          <p:nvPr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135" name="Google Shape;135;p32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6" name="Google Shape;136;p32"/>
            <p:cNvPicPr preferRelativeResize="0"/>
            <p:nvPr/>
          </p:nvPicPr>
          <p:blipFill rotWithShape="1">
            <a:blip r:embed="rId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32"/>
          <p:cNvSpPr txBox="1">
            <a:spLocks noGrp="1"/>
          </p:cNvSpPr>
          <p:nvPr>
            <p:ph type="ctrTitle"/>
          </p:nvPr>
        </p:nvSpPr>
        <p:spPr>
          <a:xfrm>
            <a:off x="442913" y="1009185"/>
            <a:ext cx="5258640" cy="241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subTitle" idx="1"/>
          </p:nvPr>
        </p:nvSpPr>
        <p:spPr>
          <a:xfrm>
            <a:off x="442914" y="3764282"/>
            <a:ext cx="5258640" cy="7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Grey">
  <p:cSld name="Title Slide Logo Shape Gre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>
            <a:spLocks noGrp="1"/>
          </p:cNvSpPr>
          <p:nvPr>
            <p:ph type="pic" idx="2"/>
          </p:nvPr>
        </p:nvSpPr>
        <p:spPr>
          <a:xfrm>
            <a:off x="5103159" y="0"/>
            <a:ext cx="7088841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grpSp>
        <p:nvGrpSpPr>
          <p:cNvPr id="141" name="Google Shape;141;p33"/>
          <p:cNvGrpSpPr/>
          <p:nvPr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142" name="Google Shape;142;p33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3" name="Google Shape;143;p33"/>
            <p:cNvPicPr preferRelativeResize="0"/>
            <p:nvPr/>
          </p:nvPicPr>
          <p:blipFill rotWithShape="1">
            <a:blip r:embed="rId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139" y="5330952"/>
              <a:ext cx="1636776" cy="135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33"/>
          <p:cNvSpPr txBox="1">
            <a:spLocks noGrp="1"/>
          </p:cNvSpPr>
          <p:nvPr>
            <p:ph type="ctrTitle"/>
          </p:nvPr>
        </p:nvSpPr>
        <p:spPr>
          <a:xfrm>
            <a:off x="442913" y="1009185"/>
            <a:ext cx="5258640" cy="241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subTitle" idx="1"/>
          </p:nvPr>
        </p:nvSpPr>
        <p:spPr>
          <a:xfrm>
            <a:off x="442914" y="3764282"/>
            <a:ext cx="5258640" cy="7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Split">
  <p:cSld name="Title Slide Spli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148" name="Google Shape;148;p34"/>
          <p:cNvSpPr txBox="1">
            <a:spLocks noGrp="1"/>
          </p:cNvSpPr>
          <p:nvPr>
            <p:ph type="ctrTitle"/>
          </p:nvPr>
        </p:nvSpPr>
        <p:spPr>
          <a:xfrm>
            <a:off x="442914" y="750888"/>
            <a:ext cx="4675186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subTitle" idx="1"/>
          </p:nvPr>
        </p:nvSpPr>
        <p:spPr>
          <a:xfrm>
            <a:off x="442913" y="3956185"/>
            <a:ext cx="4675187" cy="7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0" name="Google Shape;150;p34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4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3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ith Subtitle">
  <p:cSld name="Title only with Subtit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subTitle" idx="1"/>
          </p:nvPr>
        </p:nvSpPr>
        <p:spPr>
          <a:xfrm>
            <a:off x="442912" y="1052299"/>
            <a:ext cx="113061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ith Subtitle and Source">
  <p:cSld name="Title only with Subtitle and Sourc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subTitle" idx="1"/>
          </p:nvPr>
        </p:nvSpPr>
        <p:spPr>
          <a:xfrm>
            <a:off x="442912" y="1052299"/>
            <a:ext cx="113061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body" idx="2"/>
          </p:nvPr>
        </p:nvSpPr>
        <p:spPr>
          <a:xfrm>
            <a:off x="442913" y="6228792"/>
            <a:ext cx="11306175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>
                <a:solidFill>
                  <a:schemeClr val="dk1"/>
                </a:solidFill>
              </a:defRPr>
            </a:lvl2pPr>
            <a:lvl3pPr marL="1371600" lvl="2" indent="-2762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 sz="750">
                <a:solidFill>
                  <a:schemeClr val="dk1"/>
                </a:solidFill>
              </a:defRPr>
            </a:lvl3pPr>
            <a:lvl4pPr marL="1828800" lvl="3" indent="-2762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50"/>
              <a:buChar char="–"/>
              <a:defRPr sz="750">
                <a:solidFill>
                  <a:schemeClr val="dk1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 sz="75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ulaRasa">
  <p:cSld name="TabulaRasa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166" name="Google Shape;166;p38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522128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8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68" name="Google Shape;168;p38"/>
          <p:cNvSpPr txBox="1"/>
          <p:nvPr/>
        </p:nvSpPr>
        <p:spPr>
          <a:xfrm>
            <a:off x="8218488" y="6400800"/>
            <a:ext cx="294243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confidential. Do not distribute.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6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a la Digital">
  <p:cSld name="Content and Image a la Digital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-1" y="0"/>
            <a:ext cx="4233381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171" name="Google Shape;171;p39"/>
          <p:cNvSpPr txBox="1">
            <a:spLocks noGrp="1"/>
          </p:cNvSpPr>
          <p:nvPr>
            <p:ph type="title"/>
          </p:nvPr>
        </p:nvSpPr>
        <p:spPr>
          <a:xfrm>
            <a:off x="4676246" y="432001"/>
            <a:ext cx="7072842" cy="9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9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73" name="Google Shape;173;p39"/>
          <p:cNvSpPr txBox="1"/>
          <p:nvPr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75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44">
          <p15:clr>
            <a:srgbClr val="FBAE40"/>
          </p15:clr>
        </p15:guide>
        <p15:guide id="2" pos="267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a la Digital with Subtitle">
  <p:cSld name="Content and Image a la Digital with Subtitl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-1" y="0"/>
            <a:ext cx="4233381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title"/>
          </p:nvPr>
        </p:nvSpPr>
        <p:spPr>
          <a:xfrm>
            <a:off x="4676246" y="432001"/>
            <a:ext cx="707284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0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78" name="Google Shape;178;p40"/>
          <p:cNvSpPr txBox="1">
            <a:spLocks noGrp="1"/>
          </p:cNvSpPr>
          <p:nvPr>
            <p:ph type="subTitle" idx="1"/>
          </p:nvPr>
        </p:nvSpPr>
        <p:spPr>
          <a:xfrm>
            <a:off x="4676246" y="1052299"/>
            <a:ext cx="70728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9" name="Google Shape;179;p40"/>
          <p:cNvSpPr txBox="1"/>
          <p:nvPr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75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44">
          <p15:clr>
            <a:srgbClr val="FBAE40"/>
          </p15:clr>
        </p15:guide>
        <p15:guide id="2" pos="26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and Chart">
  <p:cSld name="Infographic and Char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1"/>
          <p:cNvSpPr/>
          <p:nvPr/>
        </p:nvSpPr>
        <p:spPr>
          <a:xfrm>
            <a:off x="0" y="1665288"/>
            <a:ext cx="3971925" cy="450691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1"/>
          <p:cNvSpPr txBox="1">
            <a:spLocks noGrp="1"/>
          </p:cNvSpPr>
          <p:nvPr>
            <p:ph type="body" idx="1"/>
          </p:nvPr>
        </p:nvSpPr>
        <p:spPr>
          <a:xfrm>
            <a:off x="442914" y="1929924"/>
            <a:ext cx="3328986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700"/>
              <a:buNone/>
              <a:defRPr sz="127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1"/>
          <p:cNvSpPr txBox="1">
            <a:spLocks noGrp="1"/>
          </p:cNvSpPr>
          <p:nvPr>
            <p:ph type="body" idx="2"/>
          </p:nvPr>
        </p:nvSpPr>
        <p:spPr>
          <a:xfrm>
            <a:off x="442914" y="3931920"/>
            <a:ext cx="3328986" cy="206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>
                <a:solidFill>
                  <a:schemeClr val="lt1"/>
                </a:solidFill>
              </a:defRPr>
            </a:lvl6pPr>
            <a:lvl7pPr marL="320040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>
                <a:solidFill>
                  <a:schemeClr val="lt1"/>
                </a:solidFill>
              </a:defRPr>
            </a:lvl7pPr>
            <a:lvl8pPr marL="365760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>
                <a:solidFill>
                  <a:schemeClr val="lt1"/>
                </a:solidFill>
              </a:defRPr>
            </a:lvl8pPr>
            <a:lvl9pPr marL="411480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41"/>
          <p:cNvSpPr>
            <a:spLocks noGrp="1"/>
          </p:cNvSpPr>
          <p:nvPr>
            <p:ph type="chart" idx="3"/>
          </p:nvPr>
        </p:nvSpPr>
        <p:spPr>
          <a:xfrm>
            <a:off x="4327525" y="1665288"/>
            <a:ext cx="7421563" cy="450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41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9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1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Infographic">
  <p:cSld name="Three Content Infographic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2"/>
          <p:cNvSpPr txBox="1">
            <a:spLocks noGrp="1"/>
          </p:cNvSpPr>
          <p:nvPr>
            <p:ph type="body" idx="1"/>
          </p:nvPr>
        </p:nvSpPr>
        <p:spPr>
          <a:xfrm>
            <a:off x="442913" y="3247190"/>
            <a:ext cx="3529012" cy="29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2"/>
          <p:cNvSpPr txBox="1">
            <a:spLocks noGrp="1"/>
          </p:cNvSpPr>
          <p:nvPr>
            <p:ph type="body" idx="2"/>
          </p:nvPr>
        </p:nvSpPr>
        <p:spPr>
          <a:xfrm>
            <a:off x="442913" y="1665288"/>
            <a:ext cx="3529012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500"/>
              <a:buNone/>
              <a:defRPr sz="85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2"/>
          <p:cNvSpPr txBox="1">
            <a:spLocks noGrp="1"/>
          </p:cNvSpPr>
          <p:nvPr>
            <p:ph type="body" idx="3"/>
          </p:nvPr>
        </p:nvSpPr>
        <p:spPr>
          <a:xfrm>
            <a:off x="4327524" y="1665288"/>
            <a:ext cx="3533775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None/>
              <a:defRPr sz="8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2"/>
          <p:cNvSpPr txBox="1">
            <a:spLocks noGrp="1"/>
          </p:cNvSpPr>
          <p:nvPr>
            <p:ph type="body" idx="4"/>
          </p:nvPr>
        </p:nvSpPr>
        <p:spPr>
          <a:xfrm>
            <a:off x="8222571" y="1665288"/>
            <a:ext cx="3529012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500"/>
              <a:buNone/>
              <a:defRPr sz="85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2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2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94" name="Google Shape;194;p42"/>
          <p:cNvSpPr txBox="1">
            <a:spLocks noGrp="1"/>
          </p:cNvSpPr>
          <p:nvPr>
            <p:ph type="body" idx="5"/>
          </p:nvPr>
        </p:nvSpPr>
        <p:spPr>
          <a:xfrm>
            <a:off x="4327525" y="3247190"/>
            <a:ext cx="3533775" cy="29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2"/>
          <p:cNvSpPr txBox="1">
            <a:spLocks noGrp="1"/>
          </p:cNvSpPr>
          <p:nvPr>
            <p:ph type="body" idx="6"/>
          </p:nvPr>
        </p:nvSpPr>
        <p:spPr>
          <a:xfrm>
            <a:off x="8222571" y="3247190"/>
            <a:ext cx="3529012" cy="29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Title only">
  <p:cSld name="Dark Title only">
    <p:bg>
      <p:bgPr>
        <a:solidFill>
          <a:srgbClr val="464646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3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9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3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99" name="Google Shape;199;p43"/>
          <p:cNvSpPr txBox="1"/>
          <p:nvPr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75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3"/>
          <p:cNvSpPr txBox="1"/>
          <p:nvPr/>
        </p:nvSpPr>
        <p:spPr>
          <a:xfrm>
            <a:off x="8218488" y="6400800"/>
            <a:ext cx="294243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confidential. Do not distribute.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Title only with Subtitle">
  <p:cSld name="Dark Title only with Subtitle">
    <p:bg>
      <p:bgPr>
        <a:solidFill>
          <a:srgbClr val="464646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4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04" name="Google Shape;204;p44"/>
          <p:cNvSpPr txBox="1"/>
          <p:nvPr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75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4"/>
          <p:cNvSpPr txBox="1"/>
          <p:nvPr/>
        </p:nvSpPr>
        <p:spPr>
          <a:xfrm>
            <a:off x="8218488" y="6400800"/>
            <a:ext cx="294243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confidential. Do not distribute.</a:t>
            </a:r>
            <a:endParaRPr/>
          </a:p>
        </p:txBody>
      </p:sp>
      <p:sp>
        <p:nvSpPr>
          <p:cNvPr id="206" name="Google Shape;206;p44"/>
          <p:cNvSpPr txBox="1">
            <a:spLocks noGrp="1"/>
          </p:cNvSpPr>
          <p:nvPr>
            <p:ph type="subTitle" idx="1"/>
          </p:nvPr>
        </p:nvSpPr>
        <p:spPr>
          <a:xfrm>
            <a:off x="442912" y="1052299"/>
            <a:ext cx="113061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NoAction title">
  <p:cSld name="Dark NoAction title">
    <p:bg>
      <p:bgPr>
        <a:solidFill>
          <a:srgbClr val="464646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09" name="Google Shape;209;p45"/>
          <p:cNvSpPr txBox="1"/>
          <p:nvPr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75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5"/>
          <p:cNvSpPr txBox="1"/>
          <p:nvPr/>
        </p:nvSpPr>
        <p:spPr>
          <a:xfrm>
            <a:off x="8218488" y="6400800"/>
            <a:ext cx="294243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confidential. Do not distribute.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1 Image Full">
  <p:cSld name="Quote 1 Image Full">
    <p:bg>
      <p:bgPr>
        <a:solidFill>
          <a:srgbClr val="DEDEDE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13" name="Google Shape;213;p46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4572000" cy="4572000"/>
          </a:xfrm>
          <a:prstGeom prst="rect">
            <a:avLst/>
          </a:prstGeom>
          <a:solidFill>
            <a:srgbClr val="E0301E"/>
          </a:solidFill>
          <a:ln>
            <a:noFill/>
          </a:ln>
        </p:spPr>
        <p:txBody>
          <a:bodyPr spcFirstLastPara="1" wrap="square" lIns="438900" tIns="1440000" rIns="252000" bIns="18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46"/>
          <p:cNvSpPr/>
          <p:nvPr/>
        </p:nvSpPr>
        <p:spPr>
          <a:xfrm>
            <a:off x="442913" y="1623703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6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1 Image Orange">
  <p:cSld name="Quote 1 Image Orange">
    <p:bg>
      <p:bgPr>
        <a:solidFill>
          <a:srgbClr val="D04A0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18" name="Google Shape;218;p47"/>
          <p:cNvSpPr txBox="1">
            <a:spLocks noGrp="1"/>
          </p:cNvSpPr>
          <p:nvPr>
            <p:ph type="body" idx="1"/>
          </p:nvPr>
        </p:nvSpPr>
        <p:spPr>
          <a:xfrm>
            <a:off x="442913" y="1665288"/>
            <a:ext cx="5299393" cy="450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47"/>
          <p:cNvSpPr/>
          <p:nvPr/>
        </p:nvSpPr>
        <p:spPr>
          <a:xfrm>
            <a:off x="442913" y="687001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7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21" name="Google Shape;221;p47"/>
          <p:cNvSpPr txBox="1"/>
          <p:nvPr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75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 Image">
  <p:cSld name="Quote 1 Image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24" name="Google Shape;224;p48"/>
          <p:cNvSpPr txBox="1">
            <a:spLocks noGrp="1"/>
          </p:cNvSpPr>
          <p:nvPr>
            <p:ph type="body" idx="1"/>
          </p:nvPr>
        </p:nvSpPr>
        <p:spPr>
          <a:xfrm>
            <a:off x="442913" y="1665288"/>
            <a:ext cx="5299393" cy="450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48"/>
          <p:cNvSpPr/>
          <p:nvPr/>
        </p:nvSpPr>
        <p:spPr>
          <a:xfrm>
            <a:off x="442913" y="687001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8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9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49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9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Orange">
  <p:cSld name="Quote 2 Orange">
    <p:bg>
      <p:bgPr>
        <a:solidFill>
          <a:srgbClr val="D04A0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0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50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0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35" name="Google Shape;235;p50"/>
          <p:cNvSpPr txBox="1"/>
          <p:nvPr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75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0"/>
          <p:cNvSpPr txBox="1"/>
          <p:nvPr/>
        </p:nvSpPr>
        <p:spPr>
          <a:xfrm>
            <a:off x="8218488" y="6400800"/>
            <a:ext cx="294243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confidential. Do not distribute.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Dark">
  <p:cSld name="Thank You Dark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/>
          <p:nvPr/>
        </p:nvSpPr>
        <p:spPr>
          <a:xfrm>
            <a:off x="0" y="4940854"/>
            <a:ext cx="12192000" cy="1917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5"/>
          <p:cNvSpPr txBox="1">
            <a:spLocks noGrp="1"/>
          </p:cNvSpPr>
          <p:nvPr>
            <p:ph type="ctrTitle"/>
          </p:nvPr>
        </p:nvSpPr>
        <p:spPr>
          <a:xfrm>
            <a:off x="442914" y="1964947"/>
            <a:ext cx="5473699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Georgia"/>
              <a:buNone/>
              <a:defRPr sz="5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442912" y="5259600"/>
            <a:ext cx="11306176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15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5"/>
          <p:cNvSpPr txBox="1"/>
          <p:nvPr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pl-P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Red">
  <p:cSld name="Quote 2 Red">
    <p:bg>
      <p:bgPr>
        <a:solidFill>
          <a:srgbClr val="E0301E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1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51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1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41" name="Google Shape;241;p51"/>
          <p:cNvSpPr txBox="1"/>
          <p:nvPr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75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1"/>
          <p:cNvSpPr txBox="1"/>
          <p:nvPr/>
        </p:nvSpPr>
        <p:spPr>
          <a:xfrm>
            <a:off x="8218488" y="6400800"/>
            <a:ext cx="294243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confidential. Do not distribute.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Rose">
  <p:cSld name="Quote 2 Rose">
    <p:bg>
      <p:bgPr>
        <a:solidFill>
          <a:srgbClr val="DB536A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2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52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2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47" name="Google Shape;247;p52"/>
          <p:cNvSpPr txBox="1"/>
          <p:nvPr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75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2"/>
          <p:cNvSpPr txBox="1"/>
          <p:nvPr/>
        </p:nvSpPr>
        <p:spPr>
          <a:xfrm>
            <a:off x="8218488" y="6400800"/>
            <a:ext cx="294243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confidential. Do not distribute.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Grey">
  <p:cSld name="Quote 2 Grey">
    <p:bg>
      <p:bgPr>
        <a:solidFill>
          <a:srgbClr val="464646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3"/>
          <p:cNvSpPr txBox="1">
            <a:spLocks noGrp="1"/>
          </p:cNvSpPr>
          <p:nvPr>
            <p:ph type="body" idx="1"/>
          </p:nvPr>
        </p:nvSpPr>
        <p:spPr>
          <a:xfrm>
            <a:off x="442914" y="2274570"/>
            <a:ext cx="9540366" cy="38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53"/>
          <p:cNvSpPr/>
          <p:nvPr/>
        </p:nvSpPr>
        <p:spPr>
          <a:xfrm>
            <a:off x="442913" y="1362959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3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53" name="Google Shape;253;p53"/>
          <p:cNvSpPr txBox="1"/>
          <p:nvPr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75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3"/>
          <p:cNvSpPr txBox="1"/>
          <p:nvPr/>
        </p:nvSpPr>
        <p:spPr>
          <a:xfrm>
            <a:off x="8218488" y="6400800"/>
            <a:ext cx="294243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confidential. Do not distribute.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Orange">
  <p:cSld name="Section Header Orange">
    <p:bg>
      <p:bgPr>
        <a:solidFill>
          <a:srgbClr val="D04A02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4"/>
          <p:cNvSpPr txBox="1">
            <a:spLocks noGrp="1"/>
          </p:cNvSpPr>
          <p:nvPr>
            <p:ph type="title"/>
          </p:nvPr>
        </p:nvSpPr>
        <p:spPr>
          <a:xfrm>
            <a:off x="5510212" y="1665289"/>
            <a:ext cx="6238875" cy="278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4"/>
          <p:cNvSpPr txBox="1">
            <a:spLocks noGrp="1"/>
          </p:cNvSpPr>
          <p:nvPr>
            <p:ph type="subTitle" idx="1"/>
          </p:nvPr>
        </p:nvSpPr>
        <p:spPr>
          <a:xfrm>
            <a:off x="442912" y="1665289"/>
            <a:ext cx="4344987" cy="450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200"/>
              <a:buNone/>
              <a:defRPr sz="45200" b="0">
                <a:solidFill>
                  <a:schemeClr val="lt1"/>
                </a:solidFill>
              </a:defRPr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ed">
  <p:cSld name="Section Header Red">
    <p:bg>
      <p:bgPr>
        <a:solidFill>
          <a:srgbClr val="E0301E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5"/>
          <p:cNvSpPr txBox="1">
            <a:spLocks noGrp="1"/>
          </p:cNvSpPr>
          <p:nvPr>
            <p:ph type="title"/>
          </p:nvPr>
        </p:nvSpPr>
        <p:spPr>
          <a:xfrm>
            <a:off x="5510212" y="1665289"/>
            <a:ext cx="6238875" cy="27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5"/>
          <p:cNvSpPr txBox="1">
            <a:spLocks noGrp="1"/>
          </p:cNvSpPr>
          <p:nvPr>
            <p:ph type="subTitle" idx="1"/>
          </p:nvPr>
        </p:nvSpPr>
        <p:spPr>
          <a:xfrm>
            <a:off x="442912" y="1665289"/>
            <a:ext cx="4344987" cy="450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200"/>
              <a:buNone/>
              <a:defRPr sz="45200" b="0">
                <a:solidFill>
                  <a:schemeClr val="lt1"/>
                </a:solidFill>
              </a:defRPr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">
  <p:cSld name="Section Header Rose">
    <p:bg>
      <p:bgPr>
        <a:solidFill>
          <a:srgbClr val="DB536A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6"/>
          <p:cNvSpPr txBox="1">
            <a:spLocks noGrp="1"/>
          </p:cNvSpPr>
          <p:nvPr>
            <p:ph type="title"/>
          </p:nvPr>
        </p:nvSpPr>
        <p:spPr>
          <a:xfrm>
            <a:off x="5510212" y="1665289"/>
            <a:ext cx="6238875" cy="278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6"/>
          <p:cNvSpPr txBox="1">
            <a:spLocks noGrp="1"/>
          </p:cNvSpPr>
          <p:nvPr>
            <p:ph type="subTitle" idx="1"/>
          </p:nvPr>
        </p:nvSpPr>
        <p:spPr>
          <a:xfrm>
            <a:off x="442912" y="1665289"/>
            <a:ext cx="4344987" cy="450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200"/>
              <a:buNone/>
              <a:defRPr sz="45200" b="0">
                <a:solidFill>
                  <a:schemeClr val="lt1"/>
                </a:solidFill>
              </a:defRPr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ey">
  <p:cSld name="Section Header Grey">
    <p:bg>
      <p:bgPr>
        <a:solidFill>
          <a:srgbClr val="464646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7"/>
          <p:cNvSpPr txBox="1">
            <a:spLocks noGrp="1"/>
          </p:cNvSpPr>
          <p:nvPr>
            <p:ph type="title"/>
          </p:nvPr>
        </p:nvSpPr>
        <p:spPr>
          <a:xfrm>
            <a:off x="5510212" y="1665289"/>
            <a:ext cx="6238875" cy="278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57"/>
          <p:cNvSpPr txBox="1">
            <a:spLocks noGrp="1"/>
          </p:cNvSpPr>
          <p:nvPr>
            <p:ph type="subTitle" idx="1"/>
          </p:nvPr>
        </p:nvSpPr>
        <p:spPr>
          <a:xfrm>
            <a:off x="442912" y="1665289"/>
            <a:ext cx="4344987" cy="450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200"/>
              <a:buNone/>
              <a:defRPr sz="45200" b="0">
                <a:solidFill>
                  <a:schemeClr val="lt1"/>
                </a:solidFill>
              </a:defRPr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0"/>
              <a:buNone/>
              <a:defRPr sz="6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Orange Manual">
  <p:cSld name="Section Header Orange Manual">
    <p:bg>
      <p:bgPr>
        <a:solidFill>
          <a:srgbClr val="D04A0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8"/>
          <p:cNvSpPr txBox="1">
            <a:spLocks noGrp="1"/>
          </p:cNvSpPr>
          <p:nvPr>
            <p:ph type="title"/>
          </p:nvPr>
        </p:nvSpPr>
        <p:spPr>
          <a:xfrm>
            <a:off x="442913" y="428625"/>
            <a:ext cx="13744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ed Manual">
  <p:cSld name="Section Header Red Manual">
    <p:bg>
      <p:bgPr>
        <a:solidFill>
          <a:srgbClr val="E0301E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9"/>
          <p:cNvSpPr txBox="1">
            <a:spLocks noGrp="1"/>
          </p:cNvSpPr>
          <p:nvPr>
            <p:ph type="title"/>
          </p:nvPr>
        </p:nvSpPr>
        <p:spPr>
          <a:xfrm>
            <a:off x="442913" y="428625"/>
            <a:ext cx="13744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 Manual">
  <p:cSld name="Section Header Rose Manual">
    <p:bg>
      <p:bgPr>
        <a:solidFill>
          <a:srgbClr val="DB536A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0"/>
          <p:cNvSpPr txBox="1">
            <a:spLocks noGrp="1"/>
          </p:cNvSpPr>
          <p:nvPr>
            <p:ph type="title"/>
          </p:nvPr>
        </p:nvSpPr>
        <p:spPr>
          <a:xfrm>
            <a:off x="442913" y="428625"/>
            <a:ext cx="13744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442914" y="432001"/>
            <a:ext cx="655919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ey Manual">
  <p:cSld name="Section Header Grey Manual">
    <p:bg>
      <p:bgPr>
        <a:solidFill>
          <a:srgbClr val="464646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1"/>
          <p:cNvSpPr txBox="1">
            <a:spLocks noGrp="1"/>
          </p:cNvSpPr>
          <p:nvPr>
            <p:ph type="title"/>
          </p:nvPr>
        </p:nvSpPr>
        <p:spPr>
          <a:xfrm>
            <a:off x="442913" y="428625"/>
            <a:ext cx="13744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2"/>
          <p:cNvSpPr/>
          <p:nvPr/>
        </p:nvSpPr>
        <p:spPr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62"/>
          <p:cNvSpPr txBox="1">
            <a:spLocks noGrp="1"/>
          </p:cNvSpPr>
          <p:nvPr>
            <p:ph type="ctrTitle"/>
          </p:nvPr>
        </p:nvSpPr>
        <p:spPr>
          <a:xfrm>
            <a:off x="442914" y="1964947"/>
            <a:ext cx="5473699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5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2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62"/>
          <p:cNvSpPr txBox="1">
            <a:spLocks noGrp="1"/>
          </p:cNvSpPr>
          <p:nvPr>
            <p:ph type="body" idx="1"/>
          </p:nvPr>
        </p:nvSpPr>
        <p:spPr>
          <a:xfrm>
            <a:off x="442912" y="5259600"/>
            <a:ext cx="11306176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62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2"/>
          <p:cNvSpPr txBox="1"/>
          <p:nvPr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>
  <p:cSld name="1_Title Slide 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3"/>
          <p:cNvSpPr/>
          <p:nvPr/>
        </p:nvSpPr>
        <p:spPr>
          <a:xfrm>
            <a:off x="8809605" y="1"/>
            <a:ext cx="3382393" cy="6857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96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Google Shape;284;p63"/>
          <p:cNvSpPr/>
          <p:nvPr/>
        </p:nvSpPr>
        <p:spPr>
          <a:xfrm>
            <a:off x="1" y="0"/>
            <a:ext cx="10591059" cy="4860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96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5" name="Google Shape;28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4588" y="-1"/>
            <a:ext cx="4067412" cy="651026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3"/>
          <p:cNvSpPr txBox="1">
            <a:spLocks noGrp="1"/>
          </p:cNvSpPr>
          <p:nvPr>
            <p:ph type="ctrTitle"/>
          </p:nvPr>
        </p:nvSpPr>
        <p:spPr>
          <a:xfrm>
            <a:off x="609602" y="457200"/>
            <a:ext cx="5307012" cy="251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63"/>
          <p:cNvSpPr txBox="1">
            <a:spLocks noGrp="1"/>
          </p:cNvSpPr>
          <p:nvPr>
            <p:ph type="subTitle" idx="1"/>
          </p:nvPr>
        </p:nvSpPr>
        <p:spPr>
          <a:xfrm>
            <a:off x="609600" y="3749040"/>
            <a:ext cx="5307013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88" name="Google Shape;288;p63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168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3"/>
          <p:cNvSpPr/>
          <p:nvPr/>
        </p:nvSpPr>
        <p:spPr>
          <a:xfrm>
            <a:off x="8124587" y="4860788"/>
            <a:ext cx="4067411" cy="1997212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96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 Dark">
  <p:cSld name="Title and Chart Dark">
    <p:bg>
      <p:bgPr>
        <a:solidFill>
          <a:srgbClr val="464646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4"/>
          <p:cNvSpPr>
            <a:spLocks noGrp="1"/>
          </p:cNvSpPr>
          <p:nvPr>
            <p:ph type="chart" idx="2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Google Shape;292;p64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6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6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64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442913" y="1665489"/>
            <a:ext cx="511591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1" name="Google Shape;41;p17"/>
          <p:cNvSpPr/>
          <p:nvPr/>
        </p:nvSpPr>
        <p:spPr>
          <a:xfrm>
            <a:off x="5893806" y="0"/>
            <a:ext cx="629819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511591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5" name="Google Shape;45;p18"/>
          <p:cNvSpPr/>
          <p:nvPr/>
        </p:nvSpPr>
        <p:spPr>
          <a:xfrm>
            <a:off x="5893806" y="0"/>
            <a:ext cx="629819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Quote 1 Image Orange">
  <p:cSld name="1_Quote 1 Image Orange">
    <p:bg>
      <p:bgPr>
        <a:solidFill>
          <a:schemeClr val="accent6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9"/>
          <p:cNvSpPr/>
          <p:nvPr/>
        </p:nvSpPr>
        <p:spPr>
          <a:xfrm>
            <a:off x="442913" y="687001"/>
            <a:ext cx="871538" cy="67945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50" name="Google Shape;50;p19"/>
          <p:cNvSpPr txBox="1"/>
          <p:nvPr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75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6526213" y="432001"/>
            <a:ext cx="522128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54" name="Google Shape;54;p20"/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0"/>
          <p:cNvSpPr/>
          <p:nvPr/>
        </p:nvSpPr>
        <p:spPr>
          <a:xfrm>
            <a:off x="0" y="3429000"/>
            <a:ext cx="60960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0"/>
          <p:cNvSpPr txBox="1">
            <a:spLocks noGrp="1"/>
          </p:cNvSpPr>
          <p:nvPr>
            <p:ph type="ctrTitle"/>
          </p:nvPr>
        </p:nvSpPr>
        <p:spPr>
          <a:xfrm>
            <a:off x="442913" y="428625"/>
            <a:ext cx="5473700" cy="205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  <a:defRPr sz="5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ubTitle" idx="1"/>
          </p:nvPr>
        </p:nvSpPr>
        <p:spPr>
          <a:xfrm>
            <a:off x="442913" y="3764282"/>
            <a:ext cx="5473700" cy="70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tx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8" name="Google Shape;58;p2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39" y="5330952"/>
            <a:ext cx="1636776" cy="135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42913" y="1665288"/>
            <a:ext cx="11306175" cy="450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3" name="Google Shape;13;p11"/>
          <p:cNvSpPr txBox="1"/>
          <p:nvPr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3888">
          <p15:clr>
            <a:srgbClr val="F26B43"/>
          </p15:clr>
        </p15:guide>
        <p15:guide id="4" orient="horz" pos="1049">
          <p15:clr>
            <a:srgbClr val="F26B43"/>
          </p15:clr>
        </p15:guide>
        <p15:guide id="5" orient="horz" pos="896">
          <p15:clr>
            <a:srgbClr val="F26B43"/>
          </p15:clr>
        </p15:guide>
        <p15:guide id="6" orient="horz" pos="2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wc-spark.com/external-link.jspa?url=http%3A%2F%2Fwww.pwc.pl%2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obrazu 17">
            <a:extLst>
              <a:ext uri="{FF2B5EF4-FFF2-40B4-BE49-F238E27FC236}">
                <a16:creationId xmlns:a16="http://schemas.microsoft.com/office/drawing/2014/main" id="{D3A726F3-99D9-95ED-566F-1D65DFCD45E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01" name="Google Shape;301;p1"/>
          <p:cNvSpPr txBox="1"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pPr lvl="0"/>
            <a:r>
              <a:rPr lang="pl-PL" sz="3200" dirty="0"/>
              <a:t>Doniosłe skutki doręczenia postanowienia o nadaniu rygoru natychmiastowej</a:t>
            </a:r>
          </a:p>
          <a:p>
            <a:pPr lvl="0"/>
            <a:r>
              <a:rPr lang="pl-PL" sz="3200" dirty="0"/>
              <a:t>wykonalności stronie </a:t>
            </a:r>
            <a:br>
              <a:rPr lang="pl-PL" sz="3200" dirty="0"/>
            </a:br>
            <a:r>
              <a:rPr lang="pl-PL" sz="3200" dirty="0"/>
              <a:t>z pominięciem ustanowionego pełnomocnika</a:t>
            </a:r>
          </a:p>
          <a:p>
            <a:pPr lvl="0"/>
            <a:endParaRPr lang="pl-PL" sz="3200" dirty="0"/>
          </a:p>
        </p:txBody>
      </p:sp>
      <p:sp>
        <p:nvSpPr>
          <p:cNvPr id="302" name="Google Shape;302;p1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/>
            <a:r>
              <a:rPr lang="pl-PL" dirty="0">
                <a:sym typeface="Georgia"/>
              </a:rPr>
              <a:t>Uchwała NSA z 7 marca 2022 r., I FPS 4/21</a:t>
            </a:r>
          </a:p>
          <a:p>
            <a:pPr marL="0" lvl="0" indent="0"/>
            <a:r>
              <a:rPr lang="pl-PL" dirty="0">
                <a:sym typeface="Georgia"/>
              </a:rPr>
              <a:t>doradca podatkowy Mariusz Marecki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485B82A2-D258-6594-2E7C-77D8D6A9F62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8619" y="0"/>
            <a:ext cx="4233381" cy="6858000"/>
          </a:xfrm>
        </p:spPr>
      </p:pic>
      <p:sp>
        <p:nvSpPr>
          <p:cNvPr id="308" name="Google Shape;308;p2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6808787" cy="738664"/>
          </a:xfrm>
        </p:spPr>
        <p:txBody>
          <a:bodyPr/>
          <a:lstStyle/>
          <a:p>
            <a:pPr lvl="0"/>
            <a:r>
              <a:rPr lang="pl-PL" dirty="0"/>
              <a:t>Przykładowe orzeczenia po uchwale i skutki uchwały w konkretnych sprawach</a:t>
            </a:r>
          </a:p>
        </p:txBody>
      </p:sp>
      <p:cxnSp>
        <p:nvCxnSpPr>
          <p:cNvPr id="323" name="Google Shape;323;p2"/>
          <p:cNvCxnSpPr>
            <a:cxnSpLocks/>
          </p:cNvCxnSpPr>
          <p:nvPr/>
        </p:nvCxnSpPr>
        <p:spPr>
          <a:xfrm>
            <a:off x="934142" y="5110392"/>
            <a:ext cx="6336417" cy="0"/>
          </a:xfrm>
          <a:prstGeom prst="straightConnector1">
            <a:avLst/>
          </a:prstGeom>
          <a:noFill/>
          <a:ln w="9525" cap="sq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4" name="Google Shape;324;p2"/>
          <p:cNvCxnSpPr>
            <a:cxnSpLocks/>
          </p:cNvCxnSpPr>
          <p:nvPr/>
        </p:nvCxnSpPr>
        <p:spPr>
          <a:xfrm>
            <a:off x="934138" y="3778699"/>
            <a:ext cx="6336286" cy="0"/>
          </a:xfrm>
          <a:prstGeom prst="straightConnector1">
            <a:avLst/>
          </a:prstGeom>
          <a:noFill/>
          <a:ln w="9525" cap="sq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5" name="Google Shape;325;p2"/>
          <p:cNvCxnSpPr>
            <a:cxnSpLocks/>
          </p:cNvCxnSpPr>
          <p:nvPr/>
        </p:nvCxnSpPr>
        <p:spPr>
          <a:xfrm>
            <a:off x="934138" y="2447006"/>
            <a:ext cx="6336286" cy="0"/>
          </a:xfrm>
          <a:prstGeom prst="straightConnector1">
            <a:avLst/>
          </a:prstGeom>
          <a:noFill/>
          <a:ln w="9525" cap="sq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" name="Grupa 7">
            <a:extLst>
              <a:ext uri="{FF2B5EF4-FFF2-40B4-BE49-F238E27FC236}">
                <a16:creationId xmlns:a16="http://schemas.microsoft.com/office/drawing/2014/main" id="{F471F593-0A2F-B937-2C8C-40207573FB7A}"/>
              </a:ext>
            </a:extLst>
          </p:cNvPr>
          <p:cNvGrpSpPr/>
          <p:nvPr/>
        </p:nvGrpSpPr>
        <p:grpSpPr>
          <a:xfrm>
            <a:off x="442914" y="1673225"/>
            <a:ext cx="6805562" cy="431100"/>
            <a:chOff x="442914" y="1673225"/>
            <a:chExt cx="6805562" cy="431100"/>
          </a:xfrm>
        </p:grpSpPr>
        <p:sp>
          <p:nvSpPr>
            <p:cNvPr id="311" name="Google Shape;311;p2"/>
            <p:cNvSpPr txBox="1"/>
            <p:nvPr/>
          </p:nvSpPr>
          <p:spPr>
            <a:xfrm>
              <a:off x="933400" y="1673225"/>
              <a:ext cx="6315076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pominięcie trybu doręczenia za pomocą środków komunikacji elektronicznej czyni dokonanie doręczenia bezskutecznym (I FSK 112/22 z 19.06.2022)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;</a:t>
              </a:r>
              <a:endPara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0B54D2D1-E0E6-2F5A-36D5-8ADEAAB250B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2914" y="1673225"/>
              <a:ext cx="292852" cy="292852"/>
            </a:xfrm>
            <a:custGeom>
              <a:avLst/>
              <a:gdLst>
                <a:gd name="T0" fmla="*/ 83 w 200"/>
                <a:gd name="T1" fmla="*/ 1 h 200"/>
                <a:gd name="T2" fmla="*/ 70 w 200"/>
                <a:gd name="T3" fmla="*/ 5 h 200"/>
                <a:gd name="T4" fmla="*/ 3 w 200"/>
                <a:gd name="T5" fmla="*/ 75 h 200"/>
                <a:gd name="T6" fmla="*/ 0 w 200"/>
                <a:gd name="T7" fmla="*/ 100 h 200"/>
                <a:gd name="T8" fmla="*/ 0 w 200"/>
                <a:gd name="T9" fmla="*/ 100 h 200"/>
                <a:gd name="T10" fmla="*/ 0 w 200"/>
                <a:gd name="T11" fmla="*/ 100 h 200"/>
                <a:gd name="T12" fmla="*/ 3 w 200"/>
                <a:gd name="T13" fmla="*/ 124 h 200"/>
                <a:gd name="T14" fmla="*/ 83 w 200"/>
                <a:gd name="T15" fmla="*/ 198 h 200"/>
                <a:gd name="T16" fmla="*/ 100 w 200"/>
                <a:gd name="T17" fmla="*/ 200 h 200"/>
                <a:gd name="T18" fmla="*/ 117 w 200"/>
                <a:gd name="T19" fmla="*/ 198 h 200"/>
                <a:gd name="T20" fmla="*/ 197 w 200"/>
                <a:gd name="T21" fmla="*/ 124 h 200"/>
                <a:gd name="T22" fmla="*/ 200 w 200"/>
                <a:gd name="T23" fmla="*/ 100 h 200"/>
                <a:gd name="T24" fmla="*/ 197 w 200"/>
                <a:gd name="T25" fmla="*/ 75 h 200"/>
                <a:gd name="T26" fmla="*/ 130 w 200"/>
                <a:gd name="T27" fmla="*/ 5 h 200"/>
                <a:gd name="T28" fmla="*/ 117 w 200"/>
                <a:gd name="T29" fmla="*/ 1 h 200"/>
                <a:gd name="T30" fmla="*/ 100 w 200"/>
                <a:gd name="T31" fmla="*/ 0 h 200"/>
                <a:gd name="T32" fmla="*/ 83 w 200"/>
                <a:gd name="T33" fmla="*/ 1 h 200"/>
                <a:gd name="T34" fmla="*/ 187 w 200"/>
                <a:gd name="T35" fmla="*/ 100 h 200"/>
                <a:gd name="T36" fmla="*/ 100 w 200"/>
                <a:gd name="T37" fmla="*/ 187 h 200"/>
                <a:gd name="T38" fmla="*/ 12 w 200"/>
                <a:gd name="T39" fmla="*/ 100 h 200"/>
                <a:gd name="T40" fmla="*/ 100 w 200"/>
                <a:gd name="T41" fmla="*/ 12 h 200"/>
                <a:gd name="T42" fmla="*/ 187 w 200"/>
                <a:gd name="T43" fmla="*/ 100 h 200"/>
                <a:gd name="T44" fmla="*/ 106 w 200"/>
                <a:gd name="T45" fmla="*/ 100 h 200"/>
                <a:gd name="T46" fmla="*/ 76 w 200"/>
                <a:gd name="T47" fmla="*/ 130 h 200"/>
                <a:gd name="T48" fmla="*/ 85 w 200"/>
                <a:gd name="T49" fmla="*/ 139 h 200"/>
                <a:gd name="T50" fmla="*/ 124 w 200"/>
                <a:gd name="T51" fmla="*/ 100 h 200"/>
                <a:gd name="T52" fmla="*/ 85 w 200"/>
                <a:gd name="T53" fmla="*/ 60 h 200"/>
                <a:gd name="T54" fmla="*/ 76 w 200"/>
                <a:gd name="T55" fmla="*/ 69 h 200"/>
                <a:gd name="T56" fmla="*/ 106 w 200"/>
                <a:gd name="T5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" h="200">
                  <a:moveTo>
                    <a:pt x="83" y="1"/>
                  </a:moveTo>
                  <a:cubicBezTo>
                    <a:pt x="78" y="2"/>
                    <a:pt x="74" y="3"/>
                    <a:pt x="70" y="5"/>
                  </a:cubicBezTo>
                  <a:cubicBezTo>
                    <a:pt x="37" y="15"/>
                    <a:pt x="11" y="42"/>
                    <a:pt x="3" y="75"/>
                  </a:cubicBezTo>
                  <a:cubicBezTo>
                    <a:pt x="1" y="83"/>
                    <a:pt x="0" y="91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8"/>
                    <a:pt x="1" y="116"/>
                    <a:pt x="3" y="124"/>
                  </a:cubicBezTo>
                  <a:cubicBezTo>
                    <a:pt x="13" y="162"/>
                    <a:pt x="44" y="192"/>
                    <a:pt x="83" y="198"/>
                  </a:cubicBezTo>
                  <a:cubicBezTo>
                    <a:pt x="88" y="199"/>
                    <a:pt x="94" y="200"/>
                    <a:pt x="100" y="200"/>
                  </a:cubicBezTo>
                  <a:cubicBezTo>
                    <a:pt x="106" y="200"/>
                    <a:pt x="111" y="199"/>
                    <a:pt x="117" y="198"/>
                  </a:cubicBezTo>
                  <a:cubicBezTo>
                    <a:pt x="156" y="192"/>
                    <a:pt x="187" y="162"/>
                    <a:pt x="197" y="124"/>
                  </a:cubicBezTo>
                  <a:cubicBezTo>
                    <a:pt x="199" y="116"/>
                    <a:pt x="200" y="108"/>
                    <a:pt x="200" y="100"/>
                  </a:cubicBezTo>
                  <a:cubicBezTo>
                    <a:pt x="200" y="91"/>
                    <a:pt x="199" y="83"/>
                    <a:pt x="197" y="75"/>
                  </a:cubicBezTo>
                  <a:cubicBezTo>
                    <a:pt x="188" y="42"/>
                    <a:pt x="163" y="15"/>
                    <a:pt x="130" y="5"/>
                  </a:cubicBezTo>
                  <a:cubicBezTo>
                    <a:pt x="126" y="3"/>
                    <a:pt x="121" y="2"/>
                    <a:pt x="117" y="1"/>
                  </a:cubicBezTo>
                  <a:cubicBezTo>
                    <a:pt x="111" y="0"/>
                    <a:pt x="106" y="0"/>
                    <a:pt x="100" y="0"/>
                  </a:cubicBezTo>
                  <a:cubicBezTo>
                    <a:pt x="94" y="0"/>
                    <a:pt x="88" y="0"/>
                    <a:pt x="83" y="1"/>
                  </a:cubicBezTo>
                  <a:close/>
                  <a:moveTo>
                    <a:pt x="187" y="100"/>
                  </a:moveTo>
                  <a:cubicBezTo>
                    <a:pt x="187" y="148"/>
                    <a:pt x="148" y="187"/>
                    <a:pt x="100" y="187"/>
                  </a:cubicBezTo>
                  <a:cubicBezTo>
                    <a:pt x="52" y="187"/>
                    <a:pt x="12" y="148"/>
                    <a:pt x="12" y="100"/>
                  </a:cubicBezTo>
                  <a:cubicBezTo>
                    <a:pt x="12" y="52"/>
                    <a:pt x="52" y="12"/>
                    <a:pt x="100" y="12"/>
                  </a:cubicBezTo>
                  <a:cubicBezTo>
                    <a:pt x="148" y="12"/>
                    <a:pt x="187" y="52"/>
                    <a:pt x="187" y="100"/>
                  </a:cubicBezTo>
                  <a:close/>
                  <a:moveTo>
                    <a:pt x="106" y="100"/>
                  </a:moveTo>
                  <a:cubicBezTo>
                    <a:pt x="76" y="130"/>
                    <a:pt x="76" y="130"/>
                    <a:pt x="76" y="13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106" y="100"/>
                    <a:pt x="106" y="100"/>
                    <a:pt x="106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1B7BFF5B-C9F2-F5AE-121E-D3A5A52D45C5}"/>
              </a:ext>
            </a:extLst>
          </p:cNvPr>
          <p:cNvGrpSpPr/>
          <p:nvPr/>
        </p:nvGrpSpPr>
        <p:grpSpPr>
          <a:xfrm>
            <a:off x="442914" y="2789687"/>
            <a:ext cx="6805571" cy="646331"/>
            <a:chOff x="442914" y="2762675"/>
            <a:chExt cx="6805571" cy="646331"/>
          </a:xfrm>
        </p:grpSpPr>
        <p:sp>
          <p:nvSpPr>
            <p:cNvPr id="314" name="Google Shape;314;p2"/>
            <p:cNvSpPr txBox="1"/>
            <p:nvPr/>
          </p:nvSpPr>
          <p:spPr>
            <a:xfrm>
              <a:off x="933409" y="2762675"/>
              <a:ext cx="63150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doręczenie interpretacji innemu podmiotowi (innej gminie) powoduje , że nie weszła ona do obrotu prawnego i nie rozpoczął się bieg terminu na wniesienie skargi (Postanowienie NSA I FSK 42/19 z 28.06.2022)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;</a:t>
              </a:r>
              <a:endPara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26228E89-888C-45C5-B051-059E0CD8C54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2914" y="2762675"/>
              <a:ext cx="292852" cy="292852"/>
            </a:xfrm>
            <a:custGeom>
              <a:avLst/>
              <a:gdLst>
                <a:gd name="T0" fmla="*/ 83 w 200"/>
                <a:gd name="T1" fmla="*/ 1 h 200"/>
                <a:gd name="T2" fmla="*/ 70 w 200"/>
                <a:gd name="T3" fmla="*/ 5 h 200"/>
                <a:gd name="T4" fmla="*/ 3 w 200"/>
                <a:gd name="T5" fmla="*/ 75 h 200"/>
                <a:gd name="T6" fmla="*/ 0 w 200"/>
                <a:gd name="T7" fmla="*/ 100 h 200"/>
                <a:gd name="T8" fmla="*/ 0 w 200"/>
                <a:gd name="T9" fmla="*/ 100 h 200"/>
                <a:gd name="T10" fmla="*/ 0 w 200"/>
                <a:gd name="T11" fmla="*/ 100 h 200"/>
                <a:gd name="T12" fmla="*/ 3 w 200"/>
                <a:gd name="T13" fmla="*/ 124 h 200"/>
                <a:gd name="T14" fmla="*/ 83 w 200"/>
                <a:gd name="T15" fmla="*/ 198 h 200"/>
                <a:gd name="T16" fmla="*/ 100 w 200"/>
                <a:gd name="T17" fmla="*/ 200 h 200"/>
                <a:gd name="T18" fmla="*/ 117 w 200"/>
                <a:gd name="T19" fmla="*/ 198 h 200"/>
                <a:gd name="T20" fmla="*/ 197 w 200"/>
                <a:gd name="T21" fmla="*/ 124 h 200"/>
                <a:gd name="T22" fmla="*/ 200 w 200"/>
                <a:gd name="T23" fmla="*/ 100 h 200"/>
                <a:gd name="T24" fmla="*/ 197 w 200"/>
                <a:gd name="T25" fmla="*/ 75 h 200"/>
                <a:gd name="T26" fmla="*/ 130 w 200"/>
                <a:gd name="T27" fmla="*/ 5 h 200"/>
                <a:gd name="T28" fmla="*/ 117 w 200"/>
                <a:gd name="T29" fmla="*/ 1 h 200"/>
                <a:gd name="T30" fmla="*/ 100 w 200"/>
                <a:gd name="T31" fmla="*/ 0 h 200"/>
                <a:gd name="T32" fmla="*/ 83 w 200"/>
                <a:gd name="T33" fmla="*/ 1 h 200"/>
                <a:gd name="T34" fmla="*/ 187 w 200"/>
                <a:gd name="T35" fmla="*/ 100 h 200"/>
                <a:gd name="T36" fmla="*/ 100 w 200"/>
                <a:gd name="T37" fmla="*/ 187 h 200"/>
                <a:gd name="T38" fmla="*/ 12 w 200"/>
                <a:gd name="T39" fmla="*/ 100 h 200"/>
                <a:gd name="T40" fmla="*/ 100 w 200"/>
                <a:gd name="T41" fmla="*/ 12 h 200"/>
                <a:gd name="T42" fmla="*/ 187 w 200"/>
                <a:gd name="T43" fmla="*/ 100 h 200"/>
                <a:gd name="T44" fmla="*/ 106 w 200"/>
                <a:gd name="T45" fmla="*/ 100 h 200"/>
                <a:gd name="T46" fmla="*/ 76 w 200"/>
                <a:gd name="T47" fmla="*/ 130 h 200"/>
                <a:gd name="T48" fmla="*/ 85 w 200"/>
                <a:gd name="T49" fmla="*/ 139 h 200"/>
                <a:gd name="T50" fmla="*/ 124 w 200"/>
                <a:gd name="T51" fmla="*/ 100 h 200"/>
                <a:gd name="T52" fmla="*/ 85 w 200"/>
                <a:gd name="T53" fmla="*/ 60 h 200"/>
                <a:gd name="T54" fmla="*/ 76 w 200"/>
                <a:gd name="T55" fmla="*/ 69 h 200"/>
                <a:gd name="T56" fmla="*/ 106 w 200"/>
                <a:gd name="T5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" h="200">
                  <a:moveTo>
                    <a:pt x="83" y="1"/>
                  </a:moveTo>
                  <a:cubicBezTo>
                    <a:pt x="78" y="2"/>
                    <a:pt x="74" y="3"/>
                    <a:pt x="70" y="5"/>
                  </a:cubicBezTo>
                  <a:cubicBezTo>
                    <a:pt x="37" y="15"/>
                    <a:pt x="11" y="42"/>
                    <a:pt x="3" y="75"/>
                  </a:cubicBezTo>
                  <a:cubicBezTo>
                    <a:pt x="1" y="83"/>
                    <a:pt x="0" y="91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8"/>
                    <a:pt x="1" y="116"/>
                    <a:pt x="3" y="124"/>
                  </a:cubicBezTo>
                  <a:cubicBezTo>
                    <a:pt x="13" y="162"/>
                    <a:pt x="44" y="192"/>
                    <a:pt x="83" y="198"/>
                  </a:cubicBezTo>
                  <a:cubicBezTo>
                    <a:pt x="88" y="199"/>
                    <a:pt x="94" y="200"/>
                    <a:pt x="100" y="200"/>
                  </a:cubicBezTo>
                  <a:cubicBezTo>
                    <a:pt x="106" y="200"/>
                    <a:pt x="111" y="199"/>
                    <a:pt x="117" y="198"/>
                  </a:cubicBezTo>
                  <a:cubicBezTo>
                    <a:pt x="156" y="192"/>
                    <a:pt x="187" y="162"/>
                    <a:pt x="197" y="124"/>
                  </a:cubicBezTo>
                  <a:cubicBezTo>
                    <a:pt x="199" y="116"/>
                    <a:pt x="200" y="108"/>
                    <a:pt x="200" y="100"/>
                  </a:cubicBezTo>
                  <a:cubicBezTo>
                    <a:pt x="200" y="91"/>
                    <a:pt x="199" y="83"/>
                    <a:pt x="197" y="75"/>
                  </a:cubicBezTo>
                  <a:cubicBezTo>
                    <a:pt x="188" y="42"/>
                    <a:pt x="163" y="15"/>
                    <a:pt x="130" y="5"/>
                  </a:cubicBezTo>
                  <a:cubicBezTo>
                    <a:pt x="126" y="3"/>
                    <a:pt x="121" y="2"/>
                    <a:pt x="117" y="1"/>
                  </a:cubicBezTo>
                  <a:cubicBezTo>
                    <a:pt x="111" y="0"/>
                    <a:pt x="106" y="0"/>
                    <a:pt x="100" y="0"/>
                  </a:cubicBezTo>
                  <a:cubicBezTo>
                    <a:pt x="94" y="0"/>
                    <a:pt x="88" y="0"/>
                    <a:pt x="83" y="1"/>
                  </a:cubicBezTo>
                  <a:close/>
                  <a:moveTo>
                    <a:pt x="187" y="100"/>
                  </a:moveTo>
                  <a:cubicBezTo>
                    <a:pt x="187" y="148"/>
                    <a:pt x="148" y="187"/>
                    <a:pt x="100" y="187"/>
                  </a:cubicBezTo>
                  <a:cubicBezTo>
                    <a:pt x="52" y="187"/>
                    <a:pt x="12" y="148"/>
                    <a:pt x="12" y="100"/>
                  </a:cubicBezTo>
                  <a:cubicBezTo>
                    <a:pt x="12" y="52"/>
                    <a:pt x="52" y="12"/>
                    <a:pt x="100" y="12"/>
                  </a:cubicBezTo>
                  <a:cubicBezTo>
                    <a:pt x="148" y="12"/>
                    <a:pt x="187" y="52"/>
                    <a:pt x="187" y="100"/>
                  </a:cubicBezTo>
                  <a:close/>
                  <a:moveTo>
                    <a:pt x="106" y="100"/>
                  </a:moveTo>
                  <a:cubicBezTo>
                    <a:pt x="76" y="130"/>
                    <a:pt x="76" y="130"/>
                    <a:pt x="76" y="13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106" y="100"/>
                    <a:pt x="106" y="100"/>
                    <a:pt x="106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1EE8F201-AE54-E235-2EEE-F1DF27EAF76A}"/>
              </a:ext>
            </a:extLst>
          </p:cNvPr>
          <p:cNvGrpSpPr/>
          <p:nvPr/>
        </p:nvGrpSpPr>
        <p:grpSpPr>
          <a:xfrm>
            <a:off x="442914" y="4121380"/>
            <a:ext cx="6805612" cy="646331"/>
            <a:chOff x="442914" y="3713877"/>
            <a:chExt cx="6805612" cy="646331"/>
          </a:xfrm>
        </p:grpSpPr>
        <p:sp>
          <p:nvSpPr>
            <p:cNvPr id="317" name="Google Shape;317;p2"/>
            <p:cNvSpPr txBox="1"/>
            <p:nvPr/>
          </p:nvSpPr>
          <p:spPr>
            <a:xfrm>
              <a:off x="933450" y="3713877"/>
              <a:ext cx="63150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doręczenie postanowienia o przedłużeniu terminu zwrotu VAT; sąd pierwszej instancji oceni czy doręczenie postanowienia było prawidłowe i czy dochowano terminu z art. 87 ust. 22 ustawy o VAT (I FSK 1708/19 z 29.11.2022)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;</a:t>
              </a:r>
              <a:endPara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F7DCED38-5D1E-2B10-ECEA-A543E7DA1E5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2914" y="3713877"/>
              <a:ext cx="292852" cy="292852"/>
            </a:xfrm>
            <a:custGeom>
              <a:avLst/>
              <a:gdLst>
                <a:gd name="T0" fmla="*/ 83 w 200"/>
                <a:gd name="T1" fmla="*/ 1 h 200"/>
                <a:gd name="T2" fmla="*/ 70 w 200"/>
                <a:gd name="T3" fmla="*/ 5 h 200"/>
                <a:gd name="T4" fmla="*/ 3 w 200"/>
                <a:gd name="T5" fmla="*/ 75 h 200"/>
                <a:gd name="T6" fmla="*/ 0 w 200"/>
                <a:gd name="T7" fmla="*/ 100 h 200"/>
                <a:gd name="T8" fmla="*/ 0 w 200"/>
                <a:gd name="T9" fmla="*/ 100 h 200"/>
                <a:gd name="T10" fmla="*/ 0 w 200"/>
                <a:gd name="T11" fmla="*/ 100 h 200"/>
                <a:gd name="T12" fmla="*/ 3 w 200"/>
                <a:gd name="T13" fmla="*/ 124 h 200"/>
                <a:gd name="T14" fmla="*/ 83 w 200"/>
                <a:gd name="T15" fmla="*/ 198 h 200"/>
                <a:gd name="T16" fmla="*/ 100 w 200"/>
                <a:gd name="T17" fmla="*/ 200 h 200"/>
                <a:gd name="T18" fmla="*/ 117 w 200"/>
                <a:gd name="T19" fmla="*/ 198 h 200"/>
                <a:gd name="T20" fmla="*/ 197 w 200"/>
                <a:gd name="T21" fmla="*/ 124 h 200"/>
                <a:gd name="T22" fmla="*/ 200 w 200"/>
                <a:gd name="T23" fmla="*/ 100 h 200"/>
                <a:gd name="T24" fmla="*/ 197 w 200"/>
                <a:gd name="T25" fmla="*/ 75 h 200"/>
                <a:gd name="T26" fmla="*/ 130 w 200"/>
                <a:gd name="T27" fmla="*/ 5 h 200"/>
                <a:gd name="T28" fmla="*/ 117 w 200"/>
                <a:gd name="T29" fmla="*/ 1 h 200"/>
                <a:gd name="T30" fmla="*/ 100 w 200"/>
                <a:gd name="T31" fmla="*/ 0 h 200"/>
                <a:gd name="T32" fmla="*/ 83 w 200"/>
                <a:gd name="T33" fmla="*/ 1 h 200"/>
                <a:gd name="T34" fmla="*/ 187 w 200"/>
                <a:gd name="T35" fmla="*/ 100 h 200"/>
                <a:gd name="T36" fmla="*/ 100 w 200"/>
                <a:gd name="T37" fmla="*/ 187 h 200"/>
                <a:gd name="T38" fmla="*/ 12 w 200"/>
                <a:gd name="T39" fmla="*/ 100 h 200"/>
                <a:gd name="T40" fmla="*/ 100 w 200"/>
                <a:gd name="T41" fmla="*/ 12 h 200"/>
                <a:gd name="T42" fmla="*/ 187 w 200"/>
                <a:gd name="T43" fmla="*/ 100 h 200"/>
                <a:gd name="T44" fmla="*/ 106 w 200"/>
                <a:gd name="T45" fmla="*/ 100 h 200"/>
                <a:gd name="T46" fmla="*/ 76 w 200"/>
                <a:gd name="T47" fmla="*/ 130 h 200"/>
                <a:gd name="T48" fmla="*/ 85 w 200"/>
                <a:gd name="T49" fmla="*/ 139 h 200"/>
                <a:gd name="T50" fmla="*/ 124 w 200"/>
                <a:gd name="T51" fmla="*/ 100 h 200"/>
                <a:gd name="T52" fmla="*/ 85 w 200"/>
                <a:gd name="T53" fmla="*/ 60 h 200"/>
                <a:gd name="T54" fmla="*/ 76 w 200"/>
                <a:gd name="T55" fmla="*/ 69 h 200"/>
                <a:gd name="T56" fmla="*/ 106 w 200"/>
                <a:gd name="T5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" h="200">
                  <a:moveTo>
                    <a:pt x="83" y="1"/>
                  </a:moveTo>
                  <a:cubicBezTo>
                    <a:pt x="78" y="2"/>
                    <a:pt x="74" y="3"/>
                    <a:pt x="70" y="5"/>
                  </a:cubicBezTo>
                  <a:cubicBezTo>
                    <a:pt x="37" y="15"/>
                    <a:pt x="11" y="42"/>
                    <a:pt x="3" y="75"/>
                  </a:cubicBezTo>
                  <a:cubicBezTo>
                    <a:pt x="1" y="83"/>
                    <a:pt x="0" y="91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8"/>
                    <a:pt x="1" y="116"/>
                    <a:pt x="3" y="124"/>
                  </a:cubicBezTo>
                  <a:cubicBezTo>
                    <a:pt x="13" y="162"/>
                    <a:pt x="44" y="192"/>
                    <a:pt x="83" y="198"/>
                  </a:cubicBezTo>
                  <a:cubicBezTo>
                    <a:pt x="88" y="199"/>
                    <a:pt x="94" y="200"/>
                    <a:pt x="100" y="200"/>
                  </a:cubicBezTo>
                  <a:cubicBezTo>
                    <a:pt x="106" y="200"/>
                    <a:pt x="111" y="199"/>
                    <a:pt x="117" y="198"/>
                  </a:cubicBezTo>
                  <a:cubicBezTo>
                    <a:pt x="156" y="192"/>
                    <a:pt x="187" y="162"/>
                    <a:pt x="197" y="124"/>
                  </a:cubicBezTo>
                  <a:cubicBezTo>
                    <a:pt x="199" y="116"/>
                    <a:pt x="200" y="108"/>
                    <a:pt x="200" y="100"/>
                  </a:cubicBezTo>
                  <a:cubicBezTo>
                    <a:pt x="200" y="91"/>
                    <a:pt x="199" y="83"/>
                    <a:pt x="197" y="75"/>
                  </a:cubicBezTo>
                  <a:cubicBezTo>
                    <a:pt x="188" y="42"/>
                    <a:pt x="163" y="15"/>
                    <a:pt x="130" y="5"/>
                  </a:cubicBezTo>
                  <a:cubicBezTo>
                    <a:pt x="126" y="3"/>
                    <a:pt x="121" y="2"/>
                    <a:pt x="117" y="1"/>
                  </a:cubicBezTo>
                  <a:cubicBezTo>
                    <a:pt x="111" y="0"/>
                    <a:pt x="106" y="0"/>
                    <a:pt x="100" y="0"/>
                  </a:cubicBezTo>
                  <a:cubicBezTo>
                    <a:pt x="94" y="0"/>
                    <a:pt x="88" y="0"/>
                    <a:pt x="83" y="1"/>
                  </a:cubicBezTo>
                  <a:close/>
                  <a:moveTo>
                    <a:pt x="187" y="100"/>
                  </a:moveTo>
                  <a:cubicBezTo>
                    <a:pt x="187" y="148"/>
                    <a:pt x="148" y="187"/>
                    <a:pt x="100" y="187"/>
                  </a:cubicBezTo>
                  <a:cubicBezTo>
                    <a:pt x="52" y="187"/>
                    <a:pt x="12" y="148"/>
                    <a:pt x="12" y="100"/>
                  </a:cubicBezTo>
                  <a:cubicBezTo>
                    <a:pt x="12" y="52"/>
                    <a:pt x="52" y="12"/>
                    <a:pt x="100" y="12"/>
                  </a:cubicBezTo>
                  <a:cubicBezTo>
                    <a:pt x="148" y="12"/>
                    <a:pt x="187" y="52"/>
                    <a:pt x="187" y="100"/>
                  </a:cubicBezTo>
                  <a:close/>
                  <a:moveTo>
                    <a:pt x="106" y="100"/>
                  </a:moveTo>
                  <a:cubicBezTo>
                    <a:pt x="76" y="130"/>
                    <a:pt x="76" y="130"/>
                    <a:pt x="76" y="13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106" y="100"/>
                    <a:pt x="106" y="100"/>
                    <a:pt x="106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81960041-1B17-0A6F-7722-FA14FDB50987}"/>
              </a:ext>
            </a:extLst>
          </p:cNvPr>
          <p:cNvGrpSpPr/>
          <p:nvPr/>
        </p:nvGrpSpPr>
        <p:grpSpPr>
          <a:xfrm>
            <a:off x="442914" y="5453075"/>
            <a:ext cx="6828354" cy="646331"/>
            <a:chOff x="442914" y="5234000"/>
            <a:chExt cx="6828354" cy="646331"/>
          </a:xfrm>
        </p:grpSpPr>
        <p:sp>
          <p:nvSpPr>
            <p:cNvPr id="320" name="Google Shape;320;p2"/>
            <p:cNvSpPr txBox="1"/>
            <p:nvPr/>
          </p:nvSpPr>
          <p:spPr>
            <a:xfrm>
              <a:off x="956192" y="5234000"/>
              <a:ext cx="63150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doręczenie zawiadomień o zastosowaniu środka egzekucyjnego z pominięciem pełnomocnika nie przerywa biegu terminu przedawnienia ( I </a:t>
              </a:r>
              <a:r>
                <a:rPr kumimoji="0" lang="pl-P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Sa</a:t>
              </a: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/Go 215/22 z 15.09.2022)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;</a:t>
              </a:r>
              <a:endPara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C8071617-0A5E-C316-C860-8E0F5481DA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2914" y="5234000"/>
              <a:ext cx="292852" cy="292852"/>
            </a:xfrm>
            <a:custGeom>
              <a:avLst/>
              <a:gdLst>
                <a:gd name="T0" fmla="*/ 83 w 200"/>
                <a:gd name="T1" fmla="*/ 1 h 200"/>
                <a:gd name="T2" fmla="*/ 70 w 200"/>
                <a:gd name="T3" fmla="*/ 5 h 200"/>
                <a:gd name="T4" fmla="*/ 3 w 200"/>
                <a:gd name="T5" fmla="*/ 75 h 200"/>
                <a:gd name="T6" fmla="*/ 0 w 200"/>
                <a:gd name="T7" fmla="*/ 100 h 200"/>
                <a:gd name="T8" fmla="*/ 0 w 200"/>
                <a:gd name="T9" fmla="*/ 100 h 200"/>
                <a:gd name="T10" fmla="*/ 0 w 200"/>
                <a:gd name="T11" fmla="*/ 100 h 200"/>
                <a:gd name="T12" fmla="*/ 3 w 200"/>
                <a:gd name="T13" fmla="*/ 124 h 200"/>
                <a:gd name="T14" fmla="*/ 83 w 200"/>
                <a:gd name="T15" fmla="*/ 198 h 200"/>
                <a:gd name="T16" fmla="*/ 100 w 200"/>
                <a:gd name="T17" fmla="*/ 200 h 200"/>
                <a:gd name="T18" fmla="*/ 117 w 200"/>
                <a:gd name="T19" fmla="*/ 198 h 200"/>
                <a:gd name="T20" fmla="*/ 197 w 200"/>
                <a:gd name="T21" fmla="*/ 124 h 200"/>
                <a:gd name="T22" fmla="*/ 200 w 200"/>
                <a:gd name="T23" fmla="*/ 100 h 200"/>
                <a:gd name="T24" fmla="*/ 197 w 200"/>
                <a:gd name="T25" fmla="*/ 75 h 200"/>
                <a:gd name="T26" fmla="*/ 130 w 200"/>
                <a:gd name="T27" fmla="*/ 5 h 200"/>
                <a:gd name="T28" fmla="*/ 117 w 200"/>
                <a:gd name="T29" fmla="*/ 1 h 200"/>
                <a:gd name="T30" fmla="*/ 100 w 200"/>
                <a:gd name="T31" fmla="*/ 0 h 200"/>
                <a:gd name="T32" fmla="*/ 83 w 200"/>
                <a:gd name="T33" fmla="*/ 1 h 200"/>
                <a:gd name="T34" fmla="*/ 187 w 200"/>
                <a:gd name="T35" fmla="*/ 100 h 200"/>
                <a:gd name="T36" fmla="*/ 100 w 200"/>
                <a:gd name="T37" fmla="*/ 187 h 200"/>
                <a:gd name="T38" fmla="*/ 12 w 200"/>
                <a:gd name="T39" fmla="*/ 100 h 200"/>
                <a:gd name="T40" fmla="*/ 100 w 200"/>
                <a:gd name="T41" fmla="*/ 12 h 200"/>
                <a:gd name="T42" fmla="*/ 187 w 200"/>
                <a:gd name="T43" fmla="*/ 100 h 200"/>
                <a:gd name="T44" fmla="*/ 106 w 200"/>
                <a:gd name="T45" fmla="*/ 100 h 200"/>
                <a:gd name="T46" fmla="*/ 76 w 200"/>
                <a:gd name="T47" fmla="*/ 130 h 200"/>
                <a:gd name="T48" fmla="*/ 85 w 200"/>
                <a:gd name="T49" fmla="*/ 139 h 200"/>
                <a:gd name="T50" fmla="*/ 124 w 200"/>
                <a:gd name="T51" fmla="*/ 100 h 200"/>
                <a:gd name="T52" fmla="*/ 85 w 200"/>
                <a:gd name="T53" fmla="*/ 60 h 200"/>
                <a:gd name="T54" fmla="*/ 76 w 200"/>
                <a:gd name="T55" fmla="*/ 69 h 200"/>
                <a:gd name="T56" fmla="*/ 106 w 200"/>
                <a:gd name="T5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" h="200">
                  <a:moveTo>
                    <a:pt x="83" y="1"/>
                  </a:moveTo>
                  <a:cubicBezTo>
                    <a:pt x="78" y="2"/>
                    <a:pt x="74" y="3"/>
                    <a:pt x="70" y="5"/>
                  </a:cubicBezTo>
                  <a:cubicBezTo>
                    <a:pt x="37" y="15"/>
                    <a:pt x="11" y="42"/>
                    <a:pt x="3" y="75"/>
                  </a:cubicBezTo>
                  <a:cubicBezTo>
                    <a:pt x="1" y="83"/>
                    <a:pt x="0" y="91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8"/>
                    <a:pt x="1" y="116"/>
                    <a:pt x="3" y="124"/>
                  </a:cubicBezTo>
                  <a:cubicBezTo>
                    <a:pt x="13" y="162"/>
                    <a:pt x="44" y="192"/>
                    <a:pt x="83" y="198"/>
                  </a:cubicBezTo>
                  <a:cubicBezTo>
                    <a:pt x="88" y="199"/>
                    <a:pt x="94" y="200"/>
                    <a:pt x="100" y="200"/>
                  </a:cubicBezTo>
                  <a:cubicBezTo>
                    <a:pt x="106" y="200"/>
                    <a:pt x="111" y="199"/>
                    <a:pt x="117" y="198"/>
                  </a:cubicBezTo>
                  <a:cubicBezTo>
                    <a:pt x="156" y="192"/>
                    <a:pt x="187" y="162"/>
                    <a:pt x="197" y="124"/>
                  </a:cubicBezTo>
                  <a:cubicBezTo>
                    <a:pt x="199" y="116"/>
                    <a:pt x="200" y="108"/>
                    <a:pt x="200" y="100"/>
                  </a:cubicBezTo>
                  <a:cubicBezTo>
                    <a:pt x="200" y="91"/>
                    <a:pt x="199" y="83"/>
                    <a:pt x="197" y="75"/>
                  </a:cubicBezTo>
                  <a:cubicBezTo>
                    <a:pt x="188" y="42"/>
                    <a:pt x="163" y="15"/>
                    <a:pt x="130" y="5"/>
                  </a:cubicBezTo>
                  <a:cubicBezTo>
                    <a:pt x="126" y="3"/>
                    <a:pt x="121" y="2"/>
                    <a:pt x="117" y="1"/>
                  </a:cubicBezTo>
                  <a:cubicBezTo>
                    <a:pt x="111" y="0"/>
                    <a:pt x="106" y="0"/>
                    <a:pt x="100" y="0"/>
                  </a:cubicBezTo>
                  <a:cubicBezTo>
                    <a:pt x="94" y="0"/>
                    <a:pt x="88" y="0"/>
                    <a:pt x="83" y="1"/>
                  </a:cubicBezTo>
                  <a:close/>
                  <a:moveTo>
                    <a:pt x="187" y="100"/>
                  </a:moveTo>
                  <a:cubicBezTo>
                    <a:pt x="187" y="148"/>
                    <a:pt x="148" y="187"/>
                    <a:pt x="100" y="187"/>
                  </a:cubicBezTo>
                  <a:cubicBezTo>
                    <a:pt x="52" y="187"/>
                    <a:pt x="12" y="148"/>
                    <a:pt x="12" y="100"/>
                  </a:cubicBezTo>
                  <a:cubicBezTo>
                    <a:pt x="12" y="52"/>
                    <a:pt x="52" y="12"/>
                    <a:pt x="100" y="12"/>
                  </a:cubicBezTo>
                  <a:cubicBezTo>
                    <a:pt x="148" y="12"/>
                    <a:pt x="187" y="52"/>
                    <a:pt x="187" y="100"/>
                  </a:cubicBezTo>
                  <a:close/>
                  <a:moveTo>
                    <a:pt x="106" y="100"/>
                  </a:moveTo>
                  <a:cubicBezTo>
                    <a:pt x="76" y="130"/>
                    <a:pt x="76" y="130"/>
                    <a:pt x="76" y="13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106" y="100"/>
                    <a:pt x="106" y="100"/>
                    <a:pt x="106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385;p7">
            <a:extLst>
              <a:ext uri="{FF2B5EF4-FFF2-40B4-BE49-F238E27FC236}">
                <a16:creationId xmlns:a16="http://schemas.microsoft.com/office/drawing/2014/main" id="{B5784C82-8DEB-227A-33AE-BE0D3B0D16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l-PL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pl-PL" sz="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9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b677a30644_0_33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Skutki dla podatnika</a:t>
            </a:r>
            <a:endParaRPr/>
          </a:p>
        </p:txBody>
      </p:sp>
      <p:sp>
        <p:nvSpPr>
          <p:cNvPr id="427" name="Google Shape;427;g1b677a30644_0_33"/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2100" cy="137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  <p:sp>
        <p:nvSpPr>
          <p:cNvPr id="2" name="Google Shape;311;p2">
            <a:extLst>
              <a:ext uri="{FF2B5EF4-FFF2-40B4-BE49-F238E27FC236}">
                <a16:creationId xmlns:a16="http://schemas.microsoft.com/office/drawing/2014/main" id="{15ADB89F-53DD-F72A-A589-9EF86D31C56C}"/>
              </a:ext>
            </a:extLst>
          </p:cNvPr>
          <p:cNvSpPr txBox="1"/>
          <p:nvPr/>
        </p:nvSpPr>
        <p:spPr>
          <a:xfrm>
            <a:off x="442912" y="1673225"/>
            <a:ext cx="113061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Czasem Joker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,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 czasem Czarny Piotruś, czyli błędne doręczenie w aktach sprawy spornej.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6F913D6-99C7-736A-B43F-3102681035A2}"/>
              </a:ext>
            </a:extLst>
          </p:cNvPr>
          <p:cNvSpPr/>
          <p:nvPr/>
        </p:nvSpPr>
        <p:spPr>
          <a:xfrm>
            <a:off x="442912" y="2362200"/>
            <a:ext cx="2158107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368000" rIns="108000" bIns="108000" rtlCol="0" anchor="t"/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  <a:ea typeface="Georgia"/>
                <a:cs typeface="Georgia"/>
                <a:sym typeface="Georgia"/>
              </a:rPr>
              <a:t>jednoznaczność skutków uchybienia–wiemy na czym stoimy pozostaje dobrać instrumentarium,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CAD5A89-FAB0-E4CD-C5C5-E783AB441BBB}"/>
              </a:ext>
            </a:extLst>
          </p:cNvPr>
          <p:cNvSpPr/>
          <p:nvPr/>
        </p:nvSpPr>
        <p:spPr>
          <a:xfrm>
            <a:off x="2729929" y="2362200"/>
            <a:ext cx="2158107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368000" rIns="108000" bIns="108000" rtlCol="0" anchor="t"/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  <a:ea typeface="Georgia"/>
                <a:cs typeface="Georgia"/>
                <a:sym typeface="Georgia"/>
              </a:rPr>
              <a:t>kluczowa rola pełnomocnika/podatnika w identyfikacji uchybień i usunięciu stanu niepewności w ramach konkretnego postępowania,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5C97637-9DA3-8CC8-87FB-E34CCB6A20AA}"/>
              </a:ext>
            </a:extLst>
          </p:cNvPr>
          <p:cNvSpPr/>
          <p:nvPr/>
        </p:nvSpPr>
        <p:spPr>
          <a:xfrm>
            <a:off x="5016946" y="2362200"/>
            <a:ext cx="2158107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368000" rIns="108000" bIns="108000" rtlCol="0" anchor="t"/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  <a:ea typeface="Georgia"/>
                <a:cs typeface="Georgia"/>
                <a:sym typeface="Georgia"/>
              </a:rPr>
              <a:t>stosunkowo łatwe przywrócenie stanu zgodnego z prawem przy szybkim wykryciu błędu doręczenia,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02D422B-E00F-225D-A541-CABEF80ED82A}"/>
              </a:ext>
            </a:extLst>
          </p:cNvPr>
          <p:cNvSpPr/>
          <p:nvPr/>
        </p:nvSpPr>
        <p:spPr>
          <a:xfrm>
            <a:off x="7303963" y="2362200"/>
            <a:ext cx="2158107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368000" rIns="108000" bIns="108000" rtlCol="0" anchor="t"/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  <a:ea typeface="Georgia"/>
                <a:cs typeface="Georgia"/>
                <a:sym typeface="Georgia"/>
              </a:rPr>
              <a:t>zauważenie błędu na późniejszym etapie–postępowania przed organem odwoławczym lub sądem: wydłużenie postępowania, możliwe przedawnienie zobowiązania,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1F75CD1-BFC3-A832-9942-FF46030AE63B}"/>
              </a:ext>
            </a:extLst>
          </p:cNvPr>
          <p:cNvSpPr/>
          <p:nvPr/>
        </p:nvSpPr>
        <p:spPr>
          <a:xfrm>
            <a:off x="9590980" y="2362200"/>
            <a:ext cx="2158107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368000" rIns="108000" bIns="108000" rtlCol="0" anchor="t"/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  <a:ea typeface="Georgia"/>
                <a:cs typeface="Georgia"/>
                <a:sym typeface="Georgia"/>
              </a:rPr>
              <a:t>błąd w aktach sprawy zakończonej decyzją ostateczną lub prawomocnym wyrokiem.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6525AC4-219D-B0E8-0F38-674AD23FD3CC}"/>
              </a:ext>
            </a:extLst>
          </p:cNvPr>
          <p:cNvSpPr txBox="1"/>
          <p:nvPr/>
        </p:nvSpPr>
        <p:spPr>
          <a:xfrm>
            <a:off x="1286324" y="2654300"/>
            <a:ext cx="47128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</a:t>
            </a:r>
            <a:endParaRPr lang="en-GB" sz="5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8B087F2-1300-66FA-1A63-31A4BE2757C9}"/>
              </a:ext>
            </a:extLst>
          </p:cNvPr>
          <p:cNvSpPr txBox="1"/>
          <p:nvPr/>
        </p:nvSpPr>
        <p:spPr>
          <a:xfrm>
            <a:off x="3573341" y="2654300"/>
            <a:ext cx="47128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2</a:t>
            </a:r>
            <a:endParaRPr lang="en-GB" sz="5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C4239A7-2CB2-FF37-C70F-42C7F7693DDC}"/>
              </a:ext>
            </a:extLst>
          </p:cNvPr>
          <p:cNvSpPr txBox="1"/>
          <p:nvPr/>
        </p:nvSpPr>
        <p:spPr>
          <a:xfrm>
            <a:off x="5860358" y="2654300"/>
            <a:ext cx="47128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3</a:t>
            </a:r>
            <a:endParaRPr lang="en-GB" sz="5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C88634A-DE11-2CFF-D327-2F1061E9E89F}"/>
              </a:ext>
            </a:extLst>
          </p:cNvPr>
          <p:cNvSpPr txBox="1"/>
          <p:nvPr/>
        </p:nvSpPr>
        <p:spPr>
          <a:xfrm>
            <a:off x="8147375" y="2654300"/>
            <a:ext cx="47128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4</a:t>
            </a:r>
            <a:endParaRPr lang="en-GB" sz="5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D17EB7F-F7CD-8ADD-F196-A3DC6C74E612}"/>
              </a:ext>
            </a:extLst>
          </p:cNvPr>
          <p:cNvSpPr txBox="1"/>
          <p:nvPr/>
        </p:nvSpPr>
        <p:spPr>
          <a:xfrm>
            <a:off x="10434392" y="2654300"/>
            <a:ext cx="47128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5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5</a:t>
            </a:r>
            <a:endParaRPr lang="en-GB" sz="5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B5CA88CD-18C8-880B-15E6-DA0C41D76FB7}"/>
              </a:ext>
            </a:extLst>
          </p:cNvPr>
          <p:cNvSpPr/>
          <p:nvPr/>
        </p:nvSpPr>
        <p:spPr>
          <a:xfrm>
            <a:off x="442912" y="6020232"/>
            <a:ext cx="2158106" cy="151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A258A2C0-A5A2-58FE-5230-CA702176A7C4}"/>
              </a:ext>
            </a:extLst>
          </p:cNvPr>
          <p:cNvSpPr/>
          <p:nvPr/>
        </p:nvSpPr>
        <p:spPr>
          <a:xfrm>
            <a:off x="2729929" y="6020232"/>
            <a:ext cx="2158106" cy="151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5AD77BAF-3F22-C229-5BE2-9FE7EED7732D}"/>
              </a:ext>
            </a:extLst>
          </p:cNvPr>
          <p:cNvSpPr/>
          <p:nvPr/>
        </p:nvSpPr>
        <p:spPr>
          <a:xfrm>
            <a:off x="5016946" y="6020232"/>
            <a:ext cx="2158106" cy="151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AE4D38B-366E-C4BE-D343-90983428E6C7}"/>
              </a:ext>
            </a:extLst>
          </p:cNvPr>
          <p:cNvSpPr/>
          <p:nvPr/>
        </p:nvSpPr>
        <p:spPr>
          <a:xfrm>
            <a:off x="7303963" y="6020232"/>
            <a:ext cx="2158106" cy="151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BB540B8E-A3E5-E427-BF19-3EEE76E2A42C}"/>
              </a:ext>
            </a:extLst>
          </p:cNvPr>
          <p:cNvSpPr/>
          <p:nvPr/>
        </p:nvSpPr>
        <p:spPr>
          <a:xfrm>
            <a:off x="9590980" y="6020232"/>
            <a:ext cx="2158106" cy="151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0"/>
          <p:cNvSpPr txBox="1">
            <a:spLocks noGrp="1"/>
          </p:cNvSpPr>
          <p:nvPr>
            <p:ph type="ctrTitle"/>
          </p:nvPr>
        </p:nvSpPr>
        <p:spPr>
          <a:xfrm>
            <a:off x="442914" y="1431547"/>
            <a:ext cx="7596185" cy="892552"/>
          </a:xfrm>
        </p:spPr>
        <p:txBody>
          <a:bodyPr/>
          <a:lstStyle/>
          <a:p>
            <a:pPr lvl="0"/>
            <a:r>
              <a:rPr lang="pl-PL" dirty="0"/>
              <a:t>Dziękuję za uwagę.</a:t>
            </a:r>
          </a:p>
        </p:txBody>
      </p:sp>
      <p:sp>
        <p:nvSpPr>
          <p:cNvPr id="435" name="Google Shape;435;p1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tx1"/>
                </a:solidFill>
                <a:sym typeface="Georgia"/>
              </a:rPr>
              <a:t>© 2020 </a:t>
            </a:r>
            <a:r>
              <a:rPr lang="pl-PL" dirty="0" err="1">
                <a:solidFill>
                  <a:schemeClr val="tx1"/>
                </a:solidFill>
                <a:sym typeface="Georgia"/>
              </a:rPr>
              <a:t>PwC</a:t>
            </a:r>
            <a:r>
              <a:rPr lang="pl-PL" dirty="0">
                <a:solidFill>
                  <a:schemeClr val="tx1"/>
                </a:solidFill>
                <a:sym typeface="Georgia"/>
              </a:rPr>
              <a:t>. Wszystkie prawa zastrzeżone. W tym dokumencie nazwa "</a:t>
            </a:r>
            <a:r>
              <a:rPr lang="pl-PL" dirty="0" err="1">
                <a:solidFill>
                  <a:schemeClr val="tx1"/>
                </a:solidFill>
                <a:sym typeface="Georgia"/>
              </a:rPr>
              <a:t>PwC</a:t>
            </a:r>
            <a:r>
              <a:rPr lang="pl-PL" dirty="0">
                <a:solidFill>
                  <a:schemeClr val="tx1"/>
                </a:solidFill>
                <a:sym typeface="Georgia"/>
              </a:rPr>
              <a:t>" odnosi się do polskich podmiotów wchodzącej w skład sieci </a:t>
            </a:r>
            <a:r>
              <a:rPr lang="pl-PL" dirty="0" err="1">
                <a:solidFill>
                  <a:schemeClr val="tx1"/>
                </a:solidFill>
                <a:sym typeface="Georgia"/>
              </a:rPr>
              <a:t>PricewaterhouseCoopers</a:t>
            </a:r>
            <a:r>
              <a:rPr lang="pl-PL" dirty="0">
                <a:solidFill>
                  <a:schemeClr val="tx1"/>
                </a:solidFill>
                <a:sym typeface="Georgia"/>
              </a:rPr>
              <a:t> International Limited, z których każda stanowi odrębny i niezależny podmiot prawny. Niniejsza treść ma charakter ogólny i nie powinna być używana jako odpowiednik konsultacji z profesjonalnymi doradcami. W </a:t>
            </a:r>
            <a:r>
              <a:rPr lang="pl-PL" dirty="0" err="1">
                <a:solidFill>
                  <a:schemeClr val="tx1"/>
                </a:solidFill>
                <a:sym typeface="Georgia"/>
              </a:rPr>
              <a:t>PwC</a:t>
            </a:r>
            <a:r>
              <a:rPr lang="pl-PL" dirty="0">
                <a:solidFill>
                  <a:schemeClr val="tx1"/>
                </a:solidFill>
                <a:sym typeface="Georgia"/>
              </a:rPr>
              <a:t> naszym celem jest budowanie zaufania wśród społeczeństwa i odpowiadanie na kluczowe wyzwania współczesnego świata. Jesteśmy siecią firm działającą w 157 krajach. Zatrudniamy ponad 276 tysięcy osób, dostarczających naszym klientom najwyższą jakość usług w zakresie audytu, doradztwa biznesowego oraz doradztwa podatkowego i prawnego. Dowiedz się więcej na </a:t>
            </a:r>
            <a:r>
              <a:rPr lang="pl-PL" dirty="0">
                <a:solidFill>
                  <a:schemeClr val="tx1"/>
                </a:solidFill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www.pwc.pl</a:t>
            </a:r>
            <a:r>
              <a:rPr lang="pl-PL" dirty="0">
                <a:solidFill>
                  <a:schemeClr val="tx1"/>
                </a:solidFill>
                <a:sym typeface="Georgia"/>
              </a:rPr>
              <a:t>.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CB5117A5-903B-F94B-A5D1-60FC86D9F937}"/>
              </a:ext>
            </a:extLst>
          </p:cNvPr>
          <p:cNvGrpSpPr/>
          <p:nvPr/>
        </p:nvGrpSpPr>
        <p:grpSpPr>
          <a:xfrm>
            <a:off x="442913" y="3038379"/>
            <a:ext cx="3357560" cy="743045"/>
            <a:chOff x="442913" y="2869696"/>
            <a:chExt cx="3357560" cy="620264"/>
          </a:xfrm>
        </p:grpSpPr>
        <p:sp>
          <p:nvSpPr>
            <p:cNvPr id="436" name="Google Shape;436;p10"/>
            <p:cNvSpPr txBox="1"/>
            <p:nvPr/>
          </p:nvSpPr>
          <p:spPr>
            <a:xfrm>
              <a:off x="704856" y="2869696"/>
              <a:ext cx="3095617" cy="620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pl-PL" sz="2400" b="1" dirty="0">
                  <a:solidFill>
                    <a:schemeClr val="accent4"/>
                  </a:solidFill>
                  <a:latin typeface="+mn-lt"/>
                  <a:ea typeface="Georgia"/>
                  <a:cs typeface="Georgia"/>
                  <a:sym typeface="Georgia"/>
                </a:rPr>
                <a:t>Mariusz Marecki</a:t>
              </a:r>
              <a:endParaRPr sz="2400" dirty="0">
                <a:solidFill>
                  <a:schemeClr val="accent4"/>
                </a:solidFill>
                <a:latin typeface="+mn-lt"/>
                <a:ea typeface="Georgia"/>
                <a:cs typeface="Georgia"/>
                <a:sym typeface="Georgi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pl-PL" sz="2400" dirty="0">
                  <a:solidFill>
                    <a:schemeClr val="lt1"/>
                  </a:solidFill>
                  <a:latin typeface="+mn-lt"/>
                  <a:ea typeface="Georgia"/>
                  <a:cs typeface="Georgia"/>
                  <a:sym typeface="Georgia"/>
                </a:rPr>
                <a:t>doradca podatkowy</a:t>
              </a:r>
              <a:endParaRPr sz="2400" dirty="0">
                <a:solidFill>
                  <a:schemeClr val="lt1"/>
                </a:solidFill>
                <a:latin typeface="+mn-lt"/>
                <a:ea typeface="Georgia"/>
                <a:cs typeface="Georgia"/>
                <a:sym typeface="Georgia"/>
              </a:endParaRPr>
            </a:p>
          </p:txBody>
        </p: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55B3BBB3-2C97-469B-E7DC-BC809BA07A1A}"/>
                </a:ext>
              </a:extLst>
            </p:cNvPr>
            <p:cNvCxnSpPr>
              <a:cxnSpLocks/>
            </p:cNvCxnSpPr>
            <p:nvPr/>
          </p:nvCxnSpPr>
          <p:spPr>
            <a:xfrm>
              <a:off x="442913" y="2869696"/>
              <a:ext cx="0" cy="62026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Stan faktyczny</a:t>
            </a:r>
          </a:p>
        </p:txBody>
      </p:sp>
      <p:pic>
        <p:nvPicPr>
          <p:cNvPr id="2" name="Google Shape;322;p2">
            <a:extLst>
              <a:ext uri="{FF2B5EF4-FFF2-40B4-BE49-F238E27FC236}">
                <a16:creationId xmlns:a16="http://schemas.microsoft.com/office/drawing/2014/main" id="{72482CAF-1494-D3F0-E8DA-B71A502A0D9C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cxnSp>
        <p:nvCxnSpPr>
          <p:cNvPr id="323" name="Google Shape;323;p2"/>
          <p:cNvCxnSpPr>
            <a:cxnSpLocks/>
          </p:cNvCxnSpPr>
          <p:nvPr/>
        </p:nvCxnSpPr>
        <p:spPr>
          <a:xfrm>
            <a:off x="934142" y="4904826"/>
            <a:ext cx="6336417" cy="0"/>
          </a:xfrm>
          <a:prstGeom prst="straightConnector1">
            <a:avLst/>
          </a:prstGeom>
          <a:noFill/>
          <a:ln w="9525" cap="sq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4" name="Google Shape;324;p2"/>
          <p:cNvCxnSpPr>
            <a:cxnSpLocks/>
          </p:cNvCxnSpPr>
          <p:nvPr/>
        </p:nvCxnSpPr>
        <p:spPr>
          <a:xfrm>
            <a:off x="934138" y="3384702"/>
            <a:ext cx="6336286" cy="0"/>
          </a:xfrm>
          <a:prstGeom prst="straightConnector1">
            <a:avLst/>
          </a:prstGeom>
          <a:noFill/>
          <a:ln w="9525" cap="sq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5" name="Google Shape;325;p2"/>
          <p:cNvCxnSpPr>
            <a:cxnSpLocks/>
          </p:cNvCxnSpPr>
          <p:nvPr/>
        </p:nvCxnSpPr>
        <p:spPr>
          <a:xfrm>
            <a:off x="934138" y="2433500"/>
            <a:ext cx="6336286" cy="0"/>
          </a:xfrm>
          <a:prstGeom prst="straightConnector1">
            <a:avLst/>
          </a:prstGeom>
          <a:noFill/>
          <a:ln w="9525" cap="sq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1" name="Google Shape;311;p2"/>
          <p:cNvSpPr txBox="1"/>
          <p:nvPr/>
        </p:nvSpPr>
        <p:spPr>
          <a:xfrm>
            <a:off x="933400" y="1673225"/>
            <a:ext cx="6315076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None/>
            </a:pPr>
            <a:r>
              <a:rPr lang="pl-PL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Naczelnik Urzędu Skarbowego nadał  postanowieniem rygor natychmiastowej wykonalności decyzji nieostatecznej Dyrektora UKS,</a:t>
            </a:r>
            <a:endParaRPr dirty="0">
              <a:latin typeface="+mn-lt"/>
              <a:ea typeface="Georgia"/>
              <a:cs typeface="Georgia"/>
              <a:sym typeface="Georgia"/>
            </a:endParaRPr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0B54D2D1-E0E6-2F5A-36D5-8ADEAAB250B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914" y="1673226"/>
            <a:ext cx="292852" cy="292852"/>
          </a:xfrm>
          <a:custGeom>
            <a:avLst/>
            <a:gdLst>
              <a:gd name="T0" fmla="*/ 83 w 200"/>
              <a:gd name="T1" fmla="*/ 1 h 200"/>
              <a:gd name="T2" fmla="*/ 70 w 200"/>
              <a:gd name="T3" fmla="*/ 5 h 200"/>
              <a:gd name="T4" fmla="*/ 3 w 200"/>
              <a:gd name="T5" fmla="*/ 75 h 200"/>
              <a:gd name="T6" fmla="*/ 0 w 200"/>
              <a:gd name="T7" fmla="*/ 100 h 200"/>
              <a:gd name="T8" fmla="*/ 0 w 200"/>
              <a:gd name="T9" fmla="*/ 100 h 200"/>
              <a:gd name="T10" fmla="*/ 0 w 200"/>
              <a:gd name="T11" fmla="*/ 100 h 200"/>
              <a:gd name="T12" fmla="*/ 3 w 200"/>
              <a:gd name="T13" fmla="*/ 124 h 200"/>
              <a:gd name="T14" fmla="*/ 83 w 200"/>
              <a:gd name="T15" fmla="*/ 198 h 200"/>
              <a:gd name="T16" fmla="*/ 100 w 200"/>
              <a:gd name="T17" fmla="*/ 200 h 200"/>
              <a:gd name="T18" fmla="*/ 117 w 200"/>
              <a:gd name="T19" fmla="*/ 198 h 200"/>
              <a:gd name="T20" fmla="*/ 197 w 200"/>
              <a:gd name="T21" fmla="*/ 124 h 200"/>
              <a:gd name="T22" fmla="*/ 200 w 200"/>
              <a:gd name="T23" fmla="*/ 100 h 200"/>
              <a:gd name="T24" fmla="*/ 197 w 200"/>
              <a:gd name="T25" fmla="*/ 75 h 200"/>
              <a:gd name="T26" fmla="*/ 130 w 200"/>
              <a:gd name="T27" fmla="*/ 5 h 200"/>
              <a:gd name="T28" fmla="*/ 117 w 200"/>
              <a:gd name="T29" fmla="*/ 1 h 200"/>
              <a:gd name="T30" fmla="*/ 100 w 200"/>
              <a:gd name="T31" fmla="*/ 0 h 200"/>
              <a:gd name="T32" fmla="*/ 83 w 200"/>
              <a:gd name="T33" fmla="*/ 1 h 200"/>
              <a:gd name="T34" fmla="*/ 187 w 200"/>
              <a:gd name="T35" fmla="*/ 100 h 200"/>
              <a:gd name="T36" fmla="*/ 100 w 200"/>
              <a:gd name="T37" fmla="*/ 187 h 200"/>
              <a:gd name="T38" fmla="*/ 12 w 200"/>
              <a:gd name="T39" fmla="*/ 100 h 200"/>
              <a:gd name="T40" fmla="*/ 100 w 200"/>
              <a:gd name="T41" fmla="*/ 12 h 200"/>
              <a:gd name="T42" fmla="*/ 187 w 200"/>
              <a:gd name="T43" fmla="*/ 100 h 200"/>
              <a:gd name="T44" fmla="*/ 106 w 200"/>
              <a:gd name="T45" fmla="*/ 100 h 200"/>
              <a:gd name="T46" fmla="*/ 76 w 200"/>
              <a:gd name="T47" fmla="*/ 130 h 200"/>
              <a:gd name="T48" fmla="*/ 85 w 200"/>
              <a:gd name="T49" fmla="*/ 139 h 200"/>
              <a:gd name="T50" fmla="*/ 124 w 200"/>
              <a:gd name="T51" fmla="*/ 100 h 200"/>
              <a:gd name="T52" fmla="*/ 85 w 200"/>
              <a:gd name="T53" fmla="*/ 60 h 200"/>
              <a:gd name="T54" fmla="*/ 76 w 200"/>
              <a:gd name="T55" fmla="*/ 69 h 200"/>
              <a:gd name="T56" fmla="*/ 106 w 200"/>
              <a:gd name="T57" fmla="*/ 1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0" h="200">
                <a:moveTo>
                  <a:pt x="83" y="1"/>
                </a:moveTo>
                <a:cubicBezTo>
                  <a:pt x="78" y="2"/>
                  <a:pt x="74" y="3"/>
                  <a:pt x="70" y="5"/>
                </a:cubicBezTo>
                <a:cubicBezTo>
                  <a:pt x="37" y="15"/>
                  <a:pt x="11" y="42"/>
                  <a:pt x="3" y="75"/>
                </a:cubicBezTo>
                <a:cubicBezTo>
                  <a:pt x="1" y="83"/>
                  <a:pt x="0" y="91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1" y="116"/>
                  <a:pt x="3" y="124"/>
                </a:cubicBezTo>
                <a:cubicBezTo>
                  <a:pt x="13" y="162"/>
                  <a:pt x="44" y="192"/>
                  <a:pt x="83" y="198"/>
                </a:cubicBezTo>
                <a:cubicBezTo>
                  <a:pt x="88" y="199"/>
                  <a:pt x="94" y="200"/>
                  <a:pt x="100" y="200"/>
                </a:cubicBezTo>
                <a:cubicBezTo>
                  <a:pt x="106" y="200"/>
                  <a:pt x="111" y="199"/>
                  <a:pt x="117" y="198"/>
                </a:cubicBezTo>
                <a:cubicBezTo>
                  <a:pt x="156" y="192"/>
                  <a:pt x="187" y="162"/>
                  <a:pt x="197" y="124"/>
                </a:cubicBezTo>
                <a:cubicBezTo>
                  <a:pt x="199" y="116"/>
                  <a:pt x="200" y="108"/>
                  <a:pt x="200" y="100"/>
                </a:cubicBezTo>
                <a:cubicBezTo>
                  <a:pt x="200" y="91"/>
                  <a:pt x="199" y="83"/>
                  <a:pt x="197" y="75"/>
                </a:cubicBezTo>
                <a:cubicBezTo>
                  <a:pt x="188" y="42"/>
                  <a:pt x="163" y="15"/>
                  <a:pt x="130" y="5"/>
                </a:cubicBezTo>
                <a:cubicBezTo>
                  <a:pt x="126" y="3"/>
                  <a:pt x="121" y="2"/>
                  <a:pt x="117" y="1"/>
                </a:cubicBezTo>
                <a:cubicBezTo>
                  <a:pt x="111" y="0"/>
                  <a:pt x="106" y="0"/>
                  <a:pt x="100" y="0"/>
                </a:cubicBezTo>
                <a:cubicBezTo>
                  <a:pt x="94" y="0"/>
                  <a:pt x="88" y="0"/>
                  <a:pt x="83" y="1"/>
                </a:cubicBezTo>
                <a:close/>
                <a:moveTo>
                  <a:pt x="187" y="100"/>
                </a:moveTo>
                <a:cubicBezTo>
                  <a:pt x="187" y="148"/>
                  <a:pt x="148" y="187"/>
                  <a:pt x="100" y="187"/>
                </a:cubicBezTo>
                <a:cubicBezTo>
                  <a:pt x="52" y="187"/>
                  <a:pt x="12" y="148"/>
                  <a:pt x="12" y="100"/>
                </a:cubicBezTo>
                <a:cubicBezTo>
                  <a:pt x="12" y="52"/>
                  <a:pt x="52" y="12"/>
                  <a:pt x="100" y="12"/>
                </a:cubicBezTo>
                <a:cubicBezTo>
                  <a:pt x="148" y="12"/>
                  <a:pt x="187" y="52"/>
                  <a:pt x="187" y="100"/>
                </a:cubicBezTo>
                <a:close/>
                <a:moveTo>
                  <a:pt x="106" y="100"/>
                </a:moveTo>
                <a:cubicBezTo>
                  <a:pt x="76" y="130"/>
                  <a:pt x="76" y="130"/>
                  <a:pt x="76" y="13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85" y="60"/>
                  <a:pt x="85" y="60"/>
                  <a:pt x="85" y="60"/>
                </a:cubicBezTo>
                <a:cubicBezTo>
                  <a:pt x="76" y="69"/>
                  <a:pt x="76" y="69"/>
                  <a:pt x="76" y="69"/>
                </a:cubicBezTo>
                <a:cubicBezTo>
                  <a:pt x="106" y="100"/>
                  <a:pt x="106" y="100"/>
                  <a:pt x="106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314" name="Google Shape;314;p2"/>
          <p:cNvSpPr txBox="1"/>
          <p:nvPr/>
        </p:nvSpPr>
        <p:spPr>
          <a:xfrm>
            <a:off x="933409" y="2801379"/>
            <a:ext cx="631507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None/>
            </a:pPr>
            <a:r>
              <a:rPr lang="pl-PL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Organ odwoławczy utrzymał w mocy ww. postanowienie</a:t>
            </a:r>
            <a:r>
              <a:rPr lang="pl-PL" sz="115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,</a:t>
            </a:r>
            <a:endParaRPr dirty="0">
              <a:latin typeface="+mn-lt"/>
              <a:ea typeface="Georgia"/>
              <a:cs typeface="Georgia"/>
              <a:sym typeface="Georgia"/>
            </a:endParaRPr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26228E89-888C-45C5-B051-059E0CD8C5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914" y="2762675"/>
            <a:ext cx="292852" cy="292852"/>
          </a:xfrm>
          <a:custGeom>
            <a:avLst/>
            <a:gdLst>
              <a:gd name="T0" fmla="*/ 83 w 200"/>
              <a:gd name="T1" fmla="*/ 1 h 200"/>
              <a:gd name="T2" fmla="*/ 70 w 200"/>
              <a:gd name="T3" fmla="*/ 5 h 200"/>
              <a:gd name="T4" fmla="*/ 3 w 200"/>
              <a:gd name="T5" fmla="*/ 75 h 200"/>
              <a:gd name="T6" fmla="*/ 0 w 200"/>
              <a:gd name="T7" fmla="*/ 100 h 200"/>
              <a:gd name="T8" fmla="*/ 0 w 200"/>
              <a:gd name="T9" fmla="*/ 100 h 200"/>
              <a:gd name="T10" fmla="*/ 0 w 200"/>
              <a:gd name="T11" fmla="*/ 100 h 200"/>
              <a:gd name="T12" fmla="*/ 3 w 200"/>
              <a:gd name="T13" fmla="*/ 124 h 200"/>
              <a:gd name="T14" fmla="*/ 83 w 200"/>
              <a:gd name="T15" fmla="*/ 198 h 200"/>
              <a:gd name="T16" fmla="*/ 100 w 200"/>
              <a:gd name="T17" fmla="*/ 200 h 200"/>
              <a:gd name="T18" fmla="*/ 117 w 200"/>
              <a:gd name="T19" fmla="*/ 198 h 200"/>
              <a:gd name="T20" fmla="*/ 197 w 200"/>
              <a:gd name="T21" fmla="*/ 124 h 200"/>
              <a:gd name="T22" fmla="*/ 200 w 200"/>
              <a:gd name="T23" fmla="*/ 100 h 200"/>
              <a:gd name="T24" fmla="*/ 197 w 200"/>
              <a:gd name="T25" fmla="*/ 75 h 200"/>
              <a:gd name="T26" fmla="*/ 130 w 200"/>
              <a:gd name="T27" fmla="*/ 5 h 200"/>
              <a:gd name="T28" fmla="*/ 117 w 200"/>
              <a:gd name="T29" fmla="*/ 1 h 200"/>
              <a:gd name="T30" fmla="*/ 100 w 200"/>
              <a:gd name="T31" fmla="*/ 0 h 200"/>
              <a:gd name="T32" fmla="*/ 83 w 200"/>
              <a:gd name="T33" fmla="*/ 1 h 200"/>
              <a:gd name="T34" fmla="*/ 187 w 200"/>
              <a:gd name="T35" fmla="*/ 100 h 200"/>
              <a:gd name="T36" fmla="*/ 100 w 200"/>
              <a:gd name="T37" fmla="*/ 187 h 200"/>
              <a:gd name="T38" fmla="*/ 12 w 200"/>
              <a:gd name="T39" fmla="*/ 100 h 200"/>
              <a:gd name="T40" fmla="*/ 100 w 200"/>
              <a:gd name="T41" fmla="*/ 12 h 200"/>
              <a:gd name="T42" fmla="*/ 187 w 200"/>
              <a:gd name="T43" fmla="*/ 100 h 200"/>
              <a:gd name="T44" fmla="*/ 106 w 200"/>
              <a:gd name="T45" fmla="*/ 100 h 200"/>
              <a:gd name="T46" fmla="*/ 76 w 200"/>
              <a:gd name="T47" fmla="*/ 130 h 200"/>
              <a:gd name="T48" fmla="*/ 85 w 200"/>
              <a:gd name="T49" fmla="*/ 139 h 200"/>
              <a:gd name="T50" fmla="*/ 124 w 200"/>
              <a:gd name="T51" fmla="*/ 100 h 200"/>
              <a:gd name="T52" fmla="*/ 85 w 200"/>
              <a:gd name="T53" fmla="*/ 60 h 200"/>
              <a:gd name="T54" fmla="*/ 76 w 200"/>
              <a:gd name="T55" fmla="*/ 69 h 200"/>
              <a:gd name="T56" fmla="*/ 106 w 200"/>
              <a:gd name="T57" fmla="*/ 1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0" h="200">
                <a:moveTo>
                  <a:pt x="83" y="1"/>
                </a:moveTo>
                <a:cubicBezTo>
                  <a:pt x="78" y="2"/>
                  <a:pt x="74" y="3"/>
                  <a:pt x="70" y="5"/>
                </a:cubicBezTo>
                <a:cubicBezTo>
                  <a:pt x="37" y="15"/>
                  <a:pt x="11" y="42"/>
                  <a:pt x="3" y="75"/>
                </a:cubicBezTo>
                <a:cubicBezTo>
                  <a:pt x="1" y="83"/>
                  <a:pt x="0" y="91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1" y="116"/>
                  <a:pt x="3" y="124"/>
                </a:cubicBezTo>
                <a:cubicBezTo>
                  <a:pt x="13" y="162"/>
                  <a:pt x="44" y="192"/>
                  <a:pt x="83" y="198"/>
                </a:cubicBezTo>
                <a:cubicBezTo>
                  <a:pt x="88" y="199"/>
                  <a:pt x="94" y="200"/>
                  <a:pt x="100" y="200"/>
                </a:cubicBezTo>
                <a:cubicBezTo>
                  <a:pt x="106" y="200"/>
                  <a:pt x="111" y="199"/>
                  <a:pt x="117" y="198"/>
                </a:cubicBezTo>
                <a:cubicBezTo>
                  <a:pt x="156" y="192"/>
                  <a:pt x="187" y="162"/>
                  <a:pt x="197" y="124"/>
                </a:cubicBezTo>
                <a:cubicBezTo>
                  <a:pt x="199" y="116"/>
                  <a:pt x="200" y="108"/>
                  <a:pt x="200" y="100"/>
                </a:cubicBezTo>
                <a:cubicBezTo>
                  <a:pt x="200" y="91"/>
                  <a:pt x="199" y="83"/>
                  <a:pt x="197" y="75"/>
                </a:cubicBezTo>
                <a:cubicBezTo>
                  <a:pt x="188" y="42"/>
                  <a:pt x="163" y="15"/>
                  <a:pt x="130" y="5"/>
                </a:cubicBezTo>
                <a:cubicBezTo>
                  <a:pt x="126" y="3"/>
                  <a:pt x="121" y="2"/>
                  <a:pt x="117" y="1"/>
                </a:cubicBezTo>
                <a:cubicBezTo>
                  <a:pt x="111" y="0"/>
                  <a:pt x="106" y="0"/>
                  <a:pt x="100" y="0"/>
                </a:cubicBezTo>
                <a:cubicBezTo>
                  <a:pt x="94" y="0"/>
                  <a:pt x="88" y="0"/>
                  <a:pt x="83" y="1"/>
                </a:cubicBezTo>
                <a:close/>
                <a:moveTo>
                  <a:pt x="187" y="100"/>
                </a:moveTo>
                <a:cubicBezTo>
                  <a:pt x="187" y="148"/>
                  <a:pt x="148" y="187"/>
                  <a:pt x="100" y="187"/>
                </a:cubicBezTo>
                <a:cubicBezTo>
                  <a:pt x="52" y="187"/>
                  <a:pt x="12" y="148"/>
                  <a:pt x="12" y="100"/>
                </a:cubicBezTo>
                <a:cubicBezTo>
                  <a:pt x="12" y="52"/>
                  <a:pt x="52" y="12"/>
                  <a:pt x="100" y="12"/>
                </a:cubicBezTo>
                <a:cubicBezTo>
                  <a:pt x="148" y="12"/>
                  <a:pt x="187" y="52"/>
                  <a:pt x="187" y="100"/>
                </a:cubicBezTo>
                <a:close/>
                <a:moveTo>
                  <a:pt x="106" y="100"/>
                </a:moveTo>
                <a:cubicBezTo>
                  <a:pt x="76" y="130"/>
                  <a:pt x="76" y="130"/>
                  <a:pt x="76" y="13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85" y="60"/>
                  <a:pt x="85" y="60"/>
                  <a:pt x="85" y="60"/>
                </a:cubicBezTo>
                <a:cubicBezTo>
                  <a:pt x="76" y="69"/>
                  <a:pt x="76" y="69"/>
                  <a:pt x="76" y="69"/>
                </a:cubicBezTo>
                <a:cubicBezTo>
                  <a:pt x="106" y="100"/>
                  <a:pt x="106" y="100"/>
                  <a:pt x="106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317" name="Google Shape;317;p2"/>
          <p:cNvSpPr txBox="1"/>
          <p:nvPr/>
        </p:nvSpPr>
        <p:spPr>
          <a:xfrm>
            <a:off x="933450" y="3713877"/>
            <a:ext cx="631507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Organ odwoławczy stwierdził, że postanowienie Naczelnika Urzędu Skarbowego o nadaniu decyzji nieostatecznej rygoru natychmiastowej wykonalności zostało doręczone nieprawidłowo – Stronie, a nie jej pełnomocnikowi występującemu w postępowaniu kontrolnym,</a:t>
            </a:r>
            <a:endParaRPr dirty="0">
              <a:solidFill>
                <a:schemeClr val="dk1"/>
              </a:solidFill>
              <a:latin typeface="+mn-lt"/>
              <a:ea typeface="Georgia"/>
              <a:cs typeface="Georgia"/>
              <a:sym typeface="Georgia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F7DCED38-5D1E-2B10-ECEA-A543E7DA1E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914" y="3713877"/>
            <a:ext cx="292852" cy="292852"/>
          </a:xfrm>
          <a:custGeom>
            <a:avLst/>
            <a:gdLst>
              <a:gd name="T0" fmla="*/ 83 w 200"/>
              <a:gd name="T1" fmla="*/ 1 h 200"/>
              <a:gd name="T2" fmla="*/ 70 w 200"/>
              <a:gd name="T3" fmla="*/ 5 h 200"/>
              <a:gd name="T4" fmla="*/ 3 w 200"/>
              <a:gd name="T5" fmla="*/ 75 h 200"/>
              <a:gd name="T6" fmla="*/ 0 w 200"/>
              <a:gd name="T7" fmla="*/ 100 h 200"/>
              <a:gd name="T8" fmla="*/ 0 w 200"/>
              <a:gd name="T9" fmla="*/ 100 h 200"/>
              <a:gd name="T10" fmla="*/ 0 w 200"/>
              <a:gd name="T11" fmla="*/ 100 h 200"/>
              <a:gd name="T12" fmla="*/ 3 w 200"/>
              <a:gd name="T13" fmla="*/ 124 h 200"/>
              <a:gd name="T14" fmla="*/ 83 w 200"/>
              <a:gd name="T15" fmla="*/ 198 h 200"/>
              <a:gd name="T16" fmla="*/ 100 w 200"/>
              <a:gd name="T17" fmla="*/ 200 h 200"/>
              <a:gd name="T18" fmla="*/ 117 w 200"/>
              <a:gd name="T19" fmla="*/ 198 h 200"/>
              <a:gd name="T20" fmla="*/ 197 w 200"/>
              <a:gd name="T21" fmla="*/ 124 h 200"/>
              <a:gd name="T22" fmla="*/ 200 w 200"/>
              <a:gd name="T23" fmla="*/ 100 h 200"/>
              <a:gd name="T24" fmla="*/ 197 w 200"/>
              <a:gd name="T25" fmla="*/ 75 h 200"/>
              <a:gd name="T26" fmla="*/ 130 w 200"/>
              <a:gd name="T27" fmla="*/ 5 h 200"/>
              <a:gd name="T28" fmla="*/ 117 w 200"/>
              <a:gd name="T29" fmla="*/ 1 h 200"/>
              <a:gd name="T30" fmla="*/ 100 w 200"/>
              <a:gd name="T31" fmla="*/ 0 h 200"/>
              <a:gd name="T32" fmla="*/ 83 w 200"/>
              <a:gd name="T33" fmla="*/ 1 h 200"/>
              <a:gd name="T34" fmla="*/ 187 w 200"/>
              <a:gd name="T35" fmla="*/ 100 h 200"/>
              <a:gd name="T36" fmla="*/ 100 w 200"/>
              <a:gd name="T37" fmla="*/ 187 h 200"/>
              <a:gd name="T38" fmla="*/ 12 w 200"/>
              <a:gd name="T39" fmla="*/ 100 h 200"/>
              <a:gd name="T40" fmla="*/ 100 w 200"/>
              <a:gd name="T41" fmla="*/ 12 h 200"/>
              <a:gd name="T42" fmla="*/ 187 w 200"/>
              <a:gd name="T43" fmla="*/ 100 h 200"/>
              <a:gd name="T44" fmla="*/ 106 w 200"/>
              <a:gd name="T45" fmla="*/ 100 h 200"/>
              <a:gd name="T46" fmla="*/ 76 w 200"/>
              <a:gd name="T47" fmla="*/ 130 h 200"/>
              <a:gd name="T48" fmla="*/ 85 w 200"/>
              <a:gd name="T49" fmla="*/ 139 h 200"/>
              <a:gd name="T50" fmla="*/ 124 w 200"/>
              <a:gd name="T51" fmla="*/ 100 h 200"/>
              <a:gd name="T52" fmla="*/ 85 w 200"/>
              <a:gd name="T53" fmla="*/ 60 h 200"/>
              <a:gd name="T54" fmla="*/ 76 w 200"/>
              <a:gd name="T55" fmla="*/ 69 h 200"/>
              <a:gd name="T56" fmla="*/ 106 w 200"/>
              <a:gd name="T57" fmla="*/ 1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0" h="200">
                <a:moveTo>
                  <a:pt x="83" y="1"/>
                </a:moveTo>
                <a:cubicBezTo>
                  <a:pt x="78" y="2"/>
                  <a:pt x="74" y="3"/>
                  <a:pt x="70" y="5"/>
                </a:cubicBezTo>
                <a:cubicBezTo>
                  <a:pt x="37" y="15"/>
                  <a:pt x="11" y="42"/>
                  <a:pt x="3" y="75"/>
                </a:cubicBezTo>
                <a:cubicBezTo>
                  <a:pt x="1" y="83"/>
                  <a:pt x="0" y="91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1" y="116"/>
                  <a:pt x="3" y="124"/>
                </a:cubicBezTo>
                <a:cubicBezTo>
                  <a:pt x="13" y="162"/>
                  <a:pt x="44" y="192"/>
                  <a:pt x="83" y="198"/>
                </a:cubicBezTo>
                <a:cubicBezTo>
                  <a:pt x="88" y="199"/>
                  <a:pt x="94" y="200"/>
                  <a:pt x="100" y="200"/>
                </a:cubicBezTo>
                <a:cubicBezTo>
                  <a:pt x="106" y="200"/>
                  <a:pt x="111" y="199"/>
                  <a:pt x="117" y="198"/>
                </a:cubicBezTo>
                <a:cubicBezTo>
                  <a:pt x="156" y="192"/>
                  <a:pt x="187" y="162"/>
                  <a:pt x="197" y="124"/>
                </a:cubicBezTo>
                <a:cubicBezTo>
                  <a:pt x="199" y="116"/>
                  <a:pt x="200" y="108"/>
                  <a:pt x="200" y="100"/>
                </a:cubicBezTo>
                <a:cubicBezTo>
                  <a:pt x="200" y="91"/>
                  <a:pt x="199" y="83"/>
                  <a:pt x="197" y="75"/>
                </a:cubicBezTo>
                <a:cubicBezTo>
                  <a:pt x="188" y="42"/>
                  <a:pt x="163" y="15"/>
                  <a:pt x="130" y="5"/>
                </a:cubicBezTo>
                <a:cubicBezTo>
                  <a:pt x="126" y="3"/>
                  <a:pt x="121" y="2"/>
                  <a:pt x="117" y="1"/>
                </a:cubicBezTo>
                <a:cubicBezTo>
                  <a:pt x="111" y="0"/>
                  <a:pt x="106" y="0"/>
                  <a:pt x="100" y="0"/>
                </a:cubicBezTo>
                <a:cubicBezTo>
                  <a:pt x="94" y="0"/>
                  <a:pt x="88" y="0"/>
                  <a:pt x="83" y="1"/>
                </a:cubicBezTo>
                <a:close/>
                <a:moveTo>
                  <a:pt x="187" y="100"/>
                </a:moveTo>
                <a:cubicBezTo>
                  <a:pt x="187" y="148"/>
                  <a:pt x="148" y="187"/>
                  <a:pt x="100" y="187"/>
                </a:cubicBezTo>
                <a:cubicBezTo>
                  <a:pt x="52" y="187"/>
                  <a:pt x="12" y="148"/>
                  <a:pt x="12" y="100"/>
                </a:cubicBezTo>
                <a:cubicBezTo>
                  <a:pt x="12" y="52"/>
                  <a:pt x="52" y="12"/>
                  <a:pt x="100" y="12"/>
                </a:cubicBezTo>
                <a:cubicBezTo>
                  <a:pt x="148" y="12"/>
                  <a:pt x="187" y="52"/>
                  <a:pt x="187" y="100"/>
                </a:cubicBezTo>
                <a:close/>
                <a:moveTo>
                  <a:pt x="106" y="100"/>
                </a:moveTo>
                <a:cubicBezTo>
                  <a:pt x="76" y="130"/>
                  <a:pt x="76" y="130"/>
                  <a:pt x="76" y="13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85" y="60"/>
                  <a:pt x="85" y="60"/>
                  <a:pt x="85" y="60"/>
                </a:cubicBezTo>
                <a:cubicBezTo>
                  <a:pt x="76" y="69"/>
                  <a:pt x="76" y="69"/>
                  <a:pt x="76" y="69"/>
                </a:cubicBezTo>
                <a:cubicBezTo>
                  <a:pt x="106" y="100"/>
                  <a:pt x="106" y="100"/>
                  <a:pt x="106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320" name="Google Shape;320;p2"/>
          <p:cNvSpPr txBox="1"/>
          <p:nvPr/>
        </p:nvSpPr>
        <p:spPr>
          <a:xfrm>
            <a:off x="956192" y="5234000"/>
            <a:ext cx="6315076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None/>
            </a:pPr>
            <a:r>
              <a:rPr lang="pl-PL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Zdaniem organu uchybienie to nie było jednak na tyle istotne, żeby mogło mieć wpływ na wynik postępowania, ponieważ pełnomocnik Strony złożył w</a:t>
            </a:r>
            <a:r>
              <a:rPr lang="pl-PL" sz="1400" dirty="0"/>
              <a:t> </a:t>
            </a:r>
            <a:r>
              <a:rPr lang="pl-PL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ustawowym terminie zażalenie, przez co Strona nie poniosła żadnych ujemnych konsekwencji na skutek naruszenia przepisów w zakresie doręczeń.</a:t>
            </a:r>
            <a:endParaRPr dirty="0">
              <a:latin typeface="+mn-lt"/>
              <a:ea typeface="Georgia"/>
              <a:cs typeface="Georgia"/>
              <a:sym typeface="Georgia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C8071617-0A5E-C316-C860-8E0F5481DA4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914" y="5234000"/>
            <a:ext cx="292852" cy="292852"/>
          </a:xfrm>
          <a:custGeom>
            <a:avLst/>
            <a:gdLst>
              <a:gd name="T0" fmla="*/ 83 w 200"/>
              <a:gd name="T1" fmla="*/ 1 h 200"/>
              <a:gd name="T2" fmla="*/ 70 w 200"/>
              <a:gd name="T3" fmla="*/ 5 h 200"/>
              <a:gd name="T4" fmla="*/ 3 w 200"/>
              <a:gd name="T5" fmla="*/ 75 h 200"/>
              <a:gd name="T6" fmla="*/ 0 w 200"/>
              <a:gd name="T7" fmla="*/ 100 h 200"/>
              <a:gd name="T8" fmla="*/ 0 w 200"/>
              <a:gd name="T9" fmla="*/ 100 h 200"/>
              <a:gd name="T10" fmla="*/ 0 w 200"/>
              <a:gd name="T11" fmla="*/ 100 h 200"/>
              <a:gd name="T12" fmla="*/ 3 w 200"/>
              <a:gd name="T13" fmla="*/ 124 h 200"/>
              <a:gd name="T14" fmla="*/ 83 w 200"/>
              <a:gd name="T15" fmla="*/ 198 h 200"/>
              <a:gd name="T16" fmla="*/ 100 w 200"/>
              <a:gd name="T17" fmla="*/ 200 h 200"/>
              <a:gd name="T18" fmla="*/ 117 w 200"/>
              <a:gd name="T19" fmla="*/ 198 h 200"/>
              <a:gd name="T20" fmla="*/ 197 w 200"/>
              <a:gd name="T21" fmla="*/ 124 h 200"/>
              <a:gd name="T22" fmla="*/ 200 w 200"/>
              <a:gd name="T23" fmla="*/ 100 h 200"/>
              <a:gd name="T24" fmla="*/ 197 w 200"/>
              <a:gd name="T25" fmla="*/ 75 h 200"/>
              <a:gd name="T26" fmla="*/ 130 w 200"/>
              <a:gd name="T27" fmla="*/ 5 h 200"/>
              <a:gd name="T28" fmla="*/ 117 w 200"/>
              <a:gd name="T29" fmla="*/ 1 h 200"/>
              <a:gd name="T30" fmla="*/ 100 w 200"/>
              <a:gd name="T31" fmla="*/ 0 h 200"/>
              <a:gd name="T32" fmla="*/ 83 w 200"/>
              <a:gd name="T33" fmla="*/ 1 h 200"/>
              <a:gd name="T34" fmla="*/ 187 w 200"/>
              <a:gd name="T35" fmla="*/ 100 h 200"/>
              <a:gd name="T36" fmla="*/ 100 w 200"/>
              <a:gd name="T37" fmla="*/ 187 h 200"/>
              <a:gd name="T38" fmla="*/ 12 w 200"/>
              <a:gd name="T39" fmla="*/ 100 h 200"/>
              <a:gd name="T40" fmla="*/ 100 w 200"/>
              <a:gd name="T41" fmla="*/ 12 h 200"/>
              <a:gd name="T42" fmla="*/ 187 w 200"/>
              <a:gd name="T43" fmla="*/ 100 h 200"/>
              <a:gd name="T44" fmla="*/ 106 w 200"/>
              <a:gd name="T45" fmla="*/ 100 h 200"/>
              <a:gd name="T46" fmla="*/ 76 w 200"/>
              <a:gd name="T47" fmla="*/ 130 h 200"/>
              <a:gd name="T48" fmla="*/ 85 w 200"/>
              <a:gd name="T49" fmla="*/ 139 h 200"/>
              <a:gd name="T50" fmla="*/ 124 w 200"/>
              <a:gd name="T51" fmla="*/ 100 h 200"/>
              <a:gd name="T52" fmla="*/ 85 w 200"/>
              <a:gd name="T53" fmla="*/ 60 h 200"/>
              <a:gd name="T54" fmla="*/ 76 w 200"/>
              <a:gd name="T55" fmla="*/ 69 h 200"/>
              <a:gd name="T56" fmla="*/ 106 w 200"/>
              <a:gd name="T57" fmla="*/ 1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0" h="200">
                <a:moveTo>
                  <a:pt x="83" y="1"/>
                </a:moveTo>
                <a:cubicBezTo>
                  <a:pt x="78" y="2"/>
                  <a:pt x="74" y="3"/>
                  <a:pt x="70" y="5"/>
                </a:cubicBezTo>
                <a:cubicBezTo>
                  <a:pt x="37" y="15"/>
                  <a:pt x="11" y="42"/>
                  <a:pt x="3" y="75"/>
                </a:cubicBezTo>
                <a:cubicBezTo>
                  <a:pt x="1" y="83"/>
                  <a:pt x="0" y="91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1" y="116"/>
                  <a:pt x="3" y="124"/>
                </a:cubicBezTo>
                <a:cubicBezTo>
                  <a:pt x="13" y="162"/>
                  <a:pt x="44" y="192"/>
                  <a:pt x="83" y="198"/>
                </a:cubicBezTo>
                <a:cubicBezTo>
                  <a:pt x="88" y="199"/>
                  <a:pt x="94" y="200"/>
                  <a:pt x="100" y="200"/>
                </a:cubicBezTo>
                <a:cubicBezTo>
                  <a:pt x="106" y="200"/>
                  <a:pt x="111" y="199"/>
                  <a:pt x="117" y="198"/>
                </a:cubicBezTo>
                <a:cubicBezTo>
                  <a:pt x="156" y="192"/>
                  <a:pt x="187" y="162"/>
                  <a:pt x="197" y="124"/>
                </a:cubicBezTo>
                <a:cubicBezTo>
                  <a:pt x="199" y="116"/>
                  <a:pt x="200" y="108"/>
                  <a:pt x="200" y="100"/>
                </a:cubicBezTo>
                <a:cubicBezTo>
                  <a:pt x="200" y="91"/>
                  <a:pt x="199" y="83"/>
                  <a:pt x="197" y="75"/>
                </a:cubicBezTo>
                <a:cubicBezTo>
                  <a:pt x="188" y="42"/>
                  <a:pt x="163" y="15"/>
                  <a:pt x="130" y="5"/>
                </a:cubicBezTo>
                <a:cubicBezTo>
                  <a:pt x="126" y="3"/>
                  <a:pt x="121" y="2"/>
                  <a:pt x="117" y="1"/>
                </a:cubicBezTo>
                <a:cubicBezTo>
                  <a:pt x="111" y="0"/>
                  <a:pt x="106" y="0"/>
                  <a:pt x="100" y="0"/>
                </a:cubicBezTo>
                <a:cubicBezTo>
                  <a:pt x="94" y="0"/>
                  <a:pt x="88" y="0"/>
                  <a:pt x="83" y="1"/>
                </a:cubicBezTo>
                <a:close/>
                <a:moveTo>
                  <a:pt x="187" y="100"/>
                </a:moveTo>
                <a:cubicBezTo>
                  <a:pt x="187" y="148"/>
                  <a:pt x="148" y="187"/>
                  <a:pt x="100" y="187"/>
                </a:cubicBezTo>
                <a:cubicBezTo>
                  <a:pt x="52" y="187"/>
                  <a:pt x="12" y="148"/>
                  <a:pt x="12" y="100"/>
                </a:cubicBezTo>
                <a:cubicBezTo>
                  <a:pt x="12" y="52"/>
                  <a:pt x="52" y="12"/>
                  <a:pt x="100" y="12"/>
                </a:cubicBezTo>
                <a:cubicBezTo>
                  <a:pt x="148" y="12"/>
                  <a:pt x="187" y="52"/>
                  <a:pt x="187" y="100"/>
                </a:cubicBezTo>
                <a:close/>
                <a:moveTo>
                  <a:pt x="106" y="100"/>
                </a:moveTo>
                <a:cubicBezTo>
                  <a:pt x="76" y="130"/>
                  <a:pt x="76" y="130"/>
                  <a:pt x="76" y="13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85" y="60"/>
                  <a:pt x="85" y="60"/>
                  <a:pt x="85" y="60"/>
                </a:cubicBezTo>
                <a:cubicBezTo>
                  <a:pt x="76" y="69"/>
                  <a:pt x="76" y="69"/>
                  <a:pt x="76" y="69"/>
                </a:cubicBezTo>
                <a:cubicBezTo>
                  <a:pt x="106" y="100"/>
                  <a:pt x="106" y="100"/>
                  <a:pt x="106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6808787" cy="1107996"/>
          </a:xfrm>
        </p:spPr>
        <p:txBody>
          <a:bodyPr/>
          <a:lstStyle/>
          <a:p>
            <a:pPr lvl="0"/>
            <a:r>
              <a:rPr lang="pl-PL" sz="2400" dirty="0"/>
              <a:t>Skuteczność doręczenia decyzji z pominięciem pełnomocnika – dwa stanowiska w orzecznictwie:</a:t>
            </a:r>
          </a:p>
          <a:p>
            <a:pPr lvl="0"/>
            <a:endParaRPr lang="pl-PL" sz="2400" dirty="0"/>
          </a:p>
        </p:txBody>
      </p:sp>
      <p:sp>
        <p:nvSpPr>
          <p:cNvPr id="334" name="Google Shape;334;p3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/>
              <a:pPr lvl="0"/>
              <a:t>3</a:t>
            </a:fld>
            <a:endParaRPr lang="pl-PL"/>
          </a:p>
        </p:txBody>
      </p:sp>
      <p:pic>
        <p:nvPicPr>
          <p:cNvPr id="6" name="Google Shape;331;p3">
            <a:extLst>
              <a:ext uri="{FF2B5EF4-FFF2-40B4-BE49-F238E27FC236}">
                <a16:creationId xmlns:a16="http://schemas.microsoft.com/office/drawing/2014/main" id="{A8595E65-11B0-52B8-7F24-6A9C01E4B27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18" name="Grupa 17">
            <a:extLst>
              <a:ext uri="{FF2B5EF4-FFF2-40B4-BE49-F238E27FC236}">
                <a16:creationId xmlns:a16="http://schemas.microsoft.com/office/drawing/2014/main" id="{7523009A-A8C8-B12B-9CEB-95090B429666}"/>
              </a:ext>
            </a:extLst>
          </p:cNvPr>
          <p:cNvGrpSpPr/>
          <p:nvPr/>
        </p:nvGrpSpPr>
        <p:grpSpPr>
          <a:xfrm>
            <a:off x="442913" y="1674123"/>
            <a:ext cx="6808787" cy="1798918"/>
            <a:chOff x="442913" y="1674123"/>
            <a:chExt cx="6808787" cy="1798918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B5E2FF0-F157-7900-1359-6555392DEE19}"/>
                </a:ext>
              </a:extLst>
            </p:cNvPr>
            <p:cNvSpPr/>
            <p:nvPr/>
          </p:nvSpPr>
          <p:spPr>
            <a:xfrm>
              <a:off x="442913" y="1674123"/>
              <a:ext cx="809626" cy="17989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6" name="Google Shape;336;p3"/>
            <p:cNvSpPr txBox="1"/>
            <p:nvPr/>
          </p:nvSpPr>
          <p:spPr>
            <a:xfrm>
              <a:off x="442913" y="1674123"/>
              <a:ext cx="6808787" cy="1798918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spcFirstLastPara="1" wrap="square" lIns="972000" tIns="144000" rIns="144000" bIns="144000" anchor="t" anchorCtr="0">
              <a:spAutoFit/>
            </a:bodyPr>
            <a:lstStyle/>
            <a:p>
              <a:pPr marL="0" lvl="0" indent="0" algn="l" rtl="0"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l-PL" dirty="0">
                  <a:solidFill>
                    <a:schemeClr val="dk1"/>
                  </a:solidFill>
                  <a:latin typeface="+mn-lt"/>
                  <a:ea typeface="Georgia"/>
                  <a:cs typeface="Georgia"/>
                  <a:sym typeface="Georgia"/>
                </a:rPr>
                <a:t>„..skutki wynikającego z pominięcia pełnomocnika naruszenia art. 145 § 2 </a:t>
              </a:r>
              <a:r>
                <a:rPr lang="pl-PL" dirty="0" err="1">
                  <a:solidFill>
                    <a:schemeClr val="dk1"/>
                  </a:solidFill>
                  <a:latin typeface="+mn-lt"/>
                  <a:ea typeface="Georgia"/>
                  <a:cs typeface="Georgia"/>
                  <a:sym typeface="Georgia"/>
                </a:rPr>
                <a:t>O.p</a:t>
              </a:r>
              <a:r>
                <a:rPr lang="pl-PL" dirty="0">
                  <a:solidFill>
                    <a:schemeClr val="dk1"/>
                  </a:solidFill>
                  <a:latin typeface="+mn-lt"/>
                  <a:ea typeface="Georgia"/>
                  <a:cs typeface="Georgia"/>
                  <a:sym typeface="Georgia"/>
                </a:rPr>
                <a:t>. należy oceniać z punktu widzenia wpływu tego naruszenia na wynik sprawy, jak ma to miejsce w przypadku naruszeń innych przepisów postępowania. Z tego zaś wywodzi się, że doręczenie decyzji z pominięciem pełnomocnika jest skuteczne, jeżeli nie wywołuje dla strony ujemnych skutków procesowych (np. gdy odwołanie od wadliwie doręczonej decyzji zostało skutecznie – w terminie złożone).”</a:t>
              </a:r>
              <a:endParaRPr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" name="Freeform 128">
              <a:extLst>
                <a:ext uri="{FF2B5EF4-FFF2-40B4-BE49-F238E27FC236}">
                  <a16:creationId xmlns:a16="http://schemas.microsoft.com/office/drawing/2014/main" id="{452A1E40-5D4F-E718-747A-6ADE9364731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786" y="2287832"/>
              <a:ext cx="569881" cy="57150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576 w 576"/>
                <a:gd name="T5" fmla="*/ 576 h 576"/>
                <a:gd name="T6" fmla="*/ 576 w 576"/>
                <a:gd name="T7" fmla="*/ 0 h 576"/>
                <a:gd name="T8" fmla="*/ 0 w 576"/>
                <a:gd name="T9" fmla="*/ 0 h 576"/>
                <a:gd name="T10" fmla="*/ 551 w 576"/>
                <a:gd name="T11" fmla="*/ 551 h 576"/>
                <a:gd name="T12" fmla="*/ 25 w 576"/>
                <a:gd name="T13" fmla="*/ 551 h 576"/>
                <a:gd name="T14" fmla="*/ 25 w 576"/>
                <a:gd name="T15" fmla="*/ 25 h 576"/>
                <a:gd name="T16" fmla="*/ 551 w 576"/>
                <a:gd name="T17" fmla="*/ 25 h 576"/>
                <a:gd name="T18" fmla="*/ 551 w 576"/>
                <a:gd name="T19" fmla="*/ 551 h 576"/>
                <a:gd name="T20" fmla="*/ 130 w 576"/>
                <a:gd name="T21" fmla="*/ 215 h 576"/>
                <a:gd name="T22" fmla="*/ 176 w 576"/>
                <a:gd name="T23" fmla="*/ 169 h 576"/>
                <a:gd name="T24" fmla="*/ 130 w 576"/>
                <a:gd name="T25" fmla="*/ 124 h 576"/>
                <a:gd name="T26" fmla="*/ 85 w 576"/>
                <a:gd name="T27" fmla="*/ 169 h 576"/>
                <a:gd name="T28" fmla="*/ 130 w 576"/>
                <a:gd name="T29" fmla="*/ 215 h 576"/>
                <a:gd name="T30" fmla="*/ 130 w 576"/>
                <a:gd name="T31" fmla="*/ 148 h 576"/>
                <a:gd name="T32" fmla="*/ 151 w 576"/>
                <a:gd name="T33" fmla="*/ 169 h 576"/>
                <a:gd name="T34" fmla="*/ 130 w 576"/>
                <a:gd name="T35" fmla="*/ 190 h 576"/>
                <a:gd name="T36" fmla="*/ 109 w 576"/>
                <a:gd name="T37" fmla="*/ 169 h 576"/>
                <a:gd name="T38" fmla="*/ 130 w 576"/>
                <a:gd name="T39" fmla="*/ 148 h 576"/>
                <a:gd name="T40" fmla="*/ 494 w 576"/>
                <a:gd name="T41" fmla="*/ 182 h 576"/>
                <a:gd name="T42" fmla="*/ 217 w 576"/>
                <a:gd name="T43" fmla="*/ 182 h 576"/>
                <a:gd name="T44" fmla="*/ 217 w 576"/>
                <a:gd name="T45" fmla="*/ 157 h 576"/>
                <a:gd name="T46" fmla="*/ 494 w 576"/>
                <a:gd name="T47" fmla="*/ 157 h 576"/>
                <a:gd name="T48" fmla="*/ 494 w 576"/>
                <a:gd name="T49" fmla="*/ 182 h 576"/>
                <a:gd name="T50" fmla="*/ 130 w 576"/>
                <a:gd name="T51" fmla="*/ 358 h 576"/>
                <a:gd name="T52" fmla="*/ 176 w 576"/>
                <a:gd name="T53" fmla="*/ 312 h 576"/>
                <a:gd name="T54" fmla="*/ 130 w 576"/>
                <a:gd name="T55" fmla="*/ 267 h 576"/>
                <a:gd name="T56" fmla="*/ 85 w 576"/>
                <a:gd name="T57" fmla="*/ 312 h 576"/>
                <a:gd name="T58" fmla="*/ 130 w 576"/>
                <a:gd name="T59" fmla="*/ 358 h 576"/>
                <a:gd name="T60" fmla="*/ 130 w 576"/>
                <a:gd name="T61" fmla="*/ 291 h 576"/>
                <a:gd name="T62" fmla="*/ 151 w 576"/>
                <a:gd name="T63" fmla="*/ 312 h 576"/>
                <a:gd name="T64" fmla="*/ 130 w 576"/>
                <a:gd name="T65" fmla="*/ 333 h 576"/>
                <a:gd name="T66" fmla="*/ 109 w 576"/>
                <a:gd name="T67" fmla="*/ 312 h 576"/>
                <a:gd name="T68" fmla="*/ 130 w 576"/>
                <a:gd name="T69" fmla="*/ 291 h 576"/>
                <a:gd name="T70" fmla="*/ 494 w 576"/>
                <a:gd name="T71" fmla="*/ 325 h 576"/>
                <a:gd name="T72" fmla="*/ 217 w 576"/>
                <a:gd name="T73" fmla="*/ 325 h 576"/>
                <a:gd name="T74" fmla="*/ 217 w 576"/>
                <a:gd name="T75" fmla="*/ 300 h 576"/>
                <a:gd name="T76" fmla="*/ 494 w 576"/>
                <a:gd name="T77" fmla="*/ 300 h 576"/>
                <a:gd name="T78" fmla="*/ 494 w 576"/>
                <a:gd name="T79" fmla="*/ 325 h 576"/>
                <a:gd name="T80" fmla="*/ 130 w 576"/>
                <a:gd name="T81" fmla="*/ 501 h 576"/>
                <a:gd name="T82" fmla="*/ 176 w 576"/>
                <a:gd name="T83" fmla="*/ 455 h 576"/>
                <a:gd name="T84" fmla="*/ 130 w 576"/>
                <a:gd name="T85" fmla="*/ 410 h 576"/>
                <a:gd name="T86" fmla="*/ 85 w 576"/>
                <a:gd name="T87" fmla="*/ 455 h 576"/>
                <a:gd name="T88" fmla="*/ 130 w 576"/>
                <a:gd name="T89" fmla="*/ 501 h 576"/>
                <a:gd name="T90" fmla="*/ 130 w 576"/>
                <a:gd name="T91" fmla="*/ 434 h 576"/>
                <a:gd name="T92" fmla="*/ 151 w 576"/>
                <a:gd name="T93" fmla="*/ 455 h 576"/>
                <a:gd name="T94" fmla="*/ 130 w 576"/>
                <a:gd name="T95" fmla="*/ 476 h 576"/>
                <a:gd name="T96" fmla="*/ 109 w 576"/>
                <a:gd name="T97" fmla="*/ 455 h 576"/>
                <a:gd name="T98" fmla="*/ 130 w 576"/>
                <a:gd name="T99" fmla="*/ 434 h 576"/>
                <a:gd name="T100" fmla="*/ 494 w 576"/>
                <a:gd name="T101" fmla="*/ 468 h 576"/>
                <a:gd name="T102" fmla="*/ 217 w 576"/>
                <a:gd name="T103" fmla="*/ 468 h 576"/>
                <a:gd name="T104" fmla="*/ 217 w 576"/>
                <a:gd name="T105" fmla="*/ 443 h 576"/>
                <a:gd name="T106" fmla="*/ 494 w 576"/>
                <a:gd name="T107" fmla="*/ 443 h 576"/>
                <a:gd name="T108" fmla="*/ 494 w 576"/>
                <a:gd name="T109" fmla="*/ 46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  <a:moveTo>
                    <a:pt x="130" y="215"/>
                  </a:moveTo>
                  <a:cubicBezTo>
                    <a:pt x="155" y="215"/>
                    <a:pt x="176" y="194"/>
                    <a:pt x="176" y="169"/>
                  </a:cubicBezTo>
                  <a:cubicBezTo>
                    <a:pt x="176" y="144"/>
                    <a:pt x="155" y="124"/>
                    <a:pt x="130" y="124"/>
                  </a:cubicBezTo>
                  <a:cubicBezTo>
                    <a:pt x="105" y="124"/>
                    <a:pt x="85" y="144"/>
                    <a:pt x="85" y="169"/>
                  </a:cubicBezTo>
                  <a:cubicBezTo>
                    <a:pt x="85" y="194"/>
                    <a:pt x="105" y="215"/>
                    <a:pt x="130" y="215"/>
                  </a:cubicBezTo>
                  <a:close/>
                  <a:moveTo>
                    <a:pt x="130" y="148"/>
                  </a:moveTo>
                  <a:cubicBezTo>
                    <a:pt x="142" y="148"/>
                    <a:pt x="151" y="158"/>
                    <a:pt x="151" y="169"/>
                  </a:cubicBezTo>
                  <a:cubicBezTo>
                    <a:pt x="151" y="181"/>
                    <a:pt x="142" y="190"/>
                    <a:pt x="130" y="190"/>
                  </a:cubicBezTo>
                  <a:cubicBezTo>
                    <a:pt x="119" y="190"/>
                    <a:pt x="109" y="181"/>
                    <a:pt x="109" y="169"/>
                  </a:cubicBezTo>
                  <a:cubicBezTo>
                    <a:pt x="109" y="158"/>
                    <a:pt x="119" y="148"/>
                    <a:pt x="130" y="148"/>
                  </a:cubicBezTo>
                  <a:close/>
                  <a:moveTo>
                    <a:pt x="494" y="182"/>
                  </a:moveTo>
                  <a:cubicBezTo>
                    <a:pt x="217" y="182"/>
                    <a:pt x="217" y="182"/>
                    <a:pt x="217" y="182"/>
                  </a:cubicBezTo>
                  <a:cubicBezTo>
                    <a:pt x="217" y="157"/>
                    <a:pt x="217" y="157"/>
                    <a:pt x="217" y="157"/>
                  </a:cubicBezTo>
                  <a:cubicBezTo>
                    <a:pt x="494" y="157"/>
                    <a:pt x="494" y="157"/>
                    <a:pt x="494" y="157"/>
                  </a:cubicBezTo>
                  <a:lnTo>
                    <a:pt x="494" y="182"/>
                  </a:lnTo>
                  <a:close/>
                  <a:moveTo>
                    <a:pt x="130" y="358"/>
                  </a:moveTo>
                  <a:cubicBezTo>
                    <a:pt x="155" y="358"/>
                    <a:pt x="176" y="337"/>
                    <a:pt x="176" y="312"/>
                  </a:cubicBezTo>
                  <a:cubicBezTo>
                    <a:pt x="176" y="287"/>
                    <a:pt x="155" y="267"/>
                    <a:pt x="130" y="267"/>
                  </a:cubicBezTo>
                  <a:cubicBezTo>
                    <a:pt x="105" y="267"/>
                    <a:pt x="85" y="287"/>
                    <a:pt x="85" y="312"/>
                  </a:cubicBezTo>
                  <a:cubicBezTo>
                    <a:pt x="85" y="337"/>
                    <a:pt x="105" y="358"/>
                    <a:pt x="130" y="358"/>
                  </a:cubicBezTo>
                  <a:close/>
                  <a:moveTo>
                    <a:pt x="130" y="291"/>
                  </a:moveTo>
                  <a:cubicBezTo>
                    <a:pt x="142" y="291"/>
                    <a:pt x="151" y="301"/>
                    <a:pt x="151" y="312"/>
                  </a:cubicBezTo>
                  <a:cubicBezTo>
                    <a:pt x="151" y="324"/>
                    <a:pt x="142" y="333"/>
                    <a:pt x="130" y="333"/>
                  </a:cubicBezTo>
                  <a:cubicBezTo>
                    <a:pt x="119" y="333"/>
                    <a:pt x="109" y="324"/>
                    <a:pt x="109" y="312"/>
                  </a:cubicBezTo>
                  <a:cubicBezTo>
                    <a:pt x="109" y="301"/>
                    <a:pt x="119" y="291"/>
                    <a:pt x="130" y="291"/>
                  </a:cubicBezTo>
                  <a:close/>
                  <a:moveTo>
                    <a:pt x="494" y="325"/>
                  </a:moveTo>
                  <a:cubicBezTo>
                    <a:pt x="217" y="325"/>
                    <a:pt x="217" y="325"/>
                    <a:pt x="217" y="325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494" y="300"/>
                    <a:pt x="494" y="300"/>
                    <a:pt x="494" y="300"/>
                  </a:cubicBezTo>
                  <a:lnTo>
                    <a:pt x="494" y="325"/>
                  </a:lnTo>
                  <a:close/>
                  <a:moveTo>
                    <a:pt x="130" y="501"/>
                  </a:moveTo>
                  <a:cubicBezTo>
                    <a:pt x="155" y="501"/>
                    <a:pt x="176" y="480"/>
                    <a:pt x="176" y="455"/>
                  </a:cubicBezTo>
                  <a:cubicBezTo>
                    <a:pt x="176" y="430"/>
                    <a:pt x="155" y="410"/>
                    <a:pt x="130" y="410"/>
                  </a:cubicBezTo>
                  <a:cubicBezTo>
                    <a:pt x="105" y="410"/>
                    <a:pt x="85" y="430"/>
                    <a:pt x="85" y="455"/>
                  </a:cubicBezTo>
                  <a:cubicBezTo>
                    <a:pt x="85" y="480"/>
                    <a:pt x="105" y="501"/>
                    <a:pt x="130" y="501"/>
                  </a:cubicBezTo>
                  <a:close/>
                  <a:moveTo>
                    <a:pt x="130" y="434"/>
                  </a:moveTo>
                  <a:cubicBezTo>
                    <a:pt x="142" y="434"/>
                    <a:pt x="151" y="444"/>
                    <a:pt x="151" y="455"/>
                  </a:cubicBezTo>
                  <a:cubicBezTo>
                    <a:pt x="151" y="467"/>
                    <a:pt x="142" y="476"/>
                    <a:pt x="130" y="476"/>
                  </a:cubicBezTo>
                  <a:cubicBezTo>
                    <a:pt x="119" y="476"/>
                    <a:pt x="109" y="467"/>
                    <a:pt x="109" y="455"/>
                  </a:cubicBezTo>
                  <a:cubicBezTo>
                    <a:pt x="109" y="444"/>
                    <a:pt x="119" y="434"/>
                    <a:pt x="130" y="434"/>
                  </a:cubicBezTo>
                  <a:close/>
                  <a:moveTo>
                    <a:pt x="494" y="468"/>
                  </a:moveTo>
                  <a:cubicBezTo>
                    <a:pt x="217" y="468"/>
                    <a:pt x="217" y="468"/>
                    <a:pt x="217" y="468"/>
                  </a:cubicBezTo>
                  <a:cubicBezTo>
                    <a:pt x="217" y="443"/>
                    <a:pt x="217" y="443"/>
                    <a:pt x="217" y="443"/>
                  </a:cubicBezTo>
                  <a:cubicBezTo>
                    <a:pt x="494" y="443"/>
                    <a:pt x="494" y="443"/>
                    <a:pt x="494" y="443"/>
                  </a:cubicBezTo>
                  <a:lnTo>
                    <a:pt x="494" y="46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endParaRPr lang="en-GB" altLang="ja-JP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6B904B5C-6F6C-AEA7-60C4-7B8574ABF308}"/>
              </a:ext>
            </a:extLst>
          </p:cNvPr>
          <p:cNvGrpSpPr/>
          <p:nvPr/>
        </p:nvGrpSpPr>
        <p:grpSpPr>
          <a:xfrm>
            <a:off x="442913" y="3638196"/>
            <a:ext cx="6808787" cy="2534004"/>
            <a:chOff x="442913" y="3638196"/>
            <a:chExt cx="6808787" cy="2534004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0BD6ACC8-176B-2530-7041-854756383D40}"/>
                </a:ext>
              </a:extLst>
            </p:cNvPr>
            <p:cNvSpPr/>
            <p:nvPr/>
          </p:nvSpPr>
          <p:spPr>
            <a:xfrm>
              <a:off x="442913" y="3638196"/>
              <a:ext cx="809626" cy="25340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9" name="Google Shape;339;p3"/>
            <p:cNvSpPr txBox="1"/>
            <p:nvPr/>
          </p:nvSpPr>
          <p:spPr>
            <a:xfrm>
              <a:off x="442913" y="3640777"/>
              <a:ext cx="6808787" cy="2522193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spcFirstLastPara="1" wrap="square" lIns="972000" tIns="144000" rIns="144000" bIns="144000" anchor="t" anchorCtr="0">
              <a:spAutoFit/>
            </a:bodyPr>
            <a:lstStyle/>
            <a:p>
              <a:pPr marL="0" lvl="0" indent="0" algn="l" rtl="0">
                <a:spcAft>
                  <a:spcPts val="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l-PL" dirty="0">
                  <a:solidFill>
                    <a:schemeClr val="dk1"/>
                  </a:solidFill>
                  <a:latin typeface="+mn-lt"/>
                  <a:ea typeface="Georgia"/>
                  <a:cs typeface="Georgia"/>
                  <a:sym typeface="Georgia"/>
                </a:rPr>
                <a:t>„…doręczenie decyzji z pominięciem pełnomocnika stanowi wadę kwalifikowaną decyzji, co powoduje, że decyzja taka nie istnieje w</a:t>
              </a:r>
              <a:r>
                <a:rPr lang="pl-PL" sz="1400" dirty="0"/>
                <a:t> </a:t>
              </a:r>
              <a:r>
                <a:rPr lang="pl-PL" dirty="0">
                  <a:solidFill>
                    <a:schemeClr val="dk1"/>
                  </a:solidFill>
                  <a:latin typeface="+mn-lt"/>
                  <a:ea typeface="Georgia"/>
                  <a:cs typeface="Georgia"/>
                  <a:sym typeface="Georgia"/>
                </a:rPr>
                <a:t>obrocie prawnym.”</a:t>
              </a:r>
              <a:endParaRPr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endParaRPr>
            </a:p>
            <a:p>
              <a:pPr marL="0" lvl="0" indent="0" algn="l" rtl="0"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l-PL" dirty="0">
                  <a:solidFill>
                    <a:schemeClr val="dk1"/>
                  </a:solidFill>
                  <a:latin typeface="+mn-lt"/>
                  <a:ea typeface="Georgia"/>
                  <a:cs typeface="Georgia"/>
                  <a:sym typeface="Georgia"/>
                </a:rPr>
                <a:t>„Brak jest przy tym w ogóle podstaw do rozważań na temat wpływu tego uchybienia na wynik sprawy, w tym w aspekcie braku ujemnych skutków procesowych tego uchybienia dla strony. Oczywistym jest bowiem, że procedowanie nad nieistniającą w</a:t>
              </a:r>
              <a:r>
                <a:rPr lang="pl-PL" dirty="0"/>
                <a:t> </a:t>
              </a:r>
              <a:r>
                <a:rPr lang="pl-PL" dirty="0">
                  <a:solidFill>
                    <a:schemeClr val="dk1"/>
                  </a:solidFill>
                  <a:latin typeface="+mn-lt"/>
                  <a:ea typeface="Georgia"/>
                  <a:cs typeface="Georgia"/>
                  <a:sym typeface="Georgia"/>
                </a:rPr>
                <a:t>obrocie prawnym decyzją, a zatem gdy brak jest przedmiotu zaskarżenia, zawsze ma istotny wpływ na wynik sprawy, spełniając znamiona rażącego naruszenia prawa po myśli art. 247§ 1 pkt 3 </a:t>
              </a:r>
              <a:r>
                <a:rPr lang="pl-PL" dirty="0" err="1">
                  <a:solidFill>
                    <a:schemeClr val="dk1"/>
                  </a:solidFill>
                  <a:latin typeface="+mn-lt"/>
                  <a:ea typeface="Georgia"/>
                  <a:cs typeface="Georgia"/>
                  <a:sym typeface="Georgia"/>
                </a:rPr>
                <a:t>O.p</a:t>
              </a:r>
              <a:r>
                <a:rPr lang="pl-PL" dirty="0">
                  <a:solidFill>
                    <a:schemeClr val="dk1"/>
                  </a:solidFill>
                  <a:latin typeface="+mn-lt"/>
                  <a:ea typeface="Georgia"/>
                  <a:cs typeface="Georgia"/>
                  <a:sym typeface="Georgia"/>
                </a:rPr>
                <a:t>.”</a:t>
              </a:r>
              <a:endParaRPr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" name="Freeform 128">
              <a:extLst>
                <a:ext uri="{FF2B5EF4-FFF2-40B4-BE49-F238E27FC236}">
                  <a16:creationId xmlns:a16="http://schemas.microsoft.com/office/drawing/2014/main" id="{C4475246-2760-FFA4-30B3-958D464C164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786" y="4619448"/>
              <a:ext cx="569881" cy="57150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576 w 576"/>
                <a:gd name="T5" fmla="*/ 576 h 576"/>
                <a:gd name="T6" fmla="*/ 576 w 576"/>
                <a:gd name="T7" fmla="*/ 0 h 576"/>
                <a:gd name="T8" fmla="*/ 0 w 576"/>
                <a:gd name="T9" fmla="*/ 0 h 576"/>
                <a:gd name="T10" fmla="*/ 551 w 576"/>
                <a:gd name="T11" fmla="*/ 551 h 576"/>
                <a:gd name="T12" fmla="*/ 25 w 576"/>
                <a:gd name="T13" fmla="*/ 551 h 576"/>
                <a:gd name="T14" fmla="*/ 25 w 576"/>
                <a:gd name="T15" fmla="*/ 25 h 576"/>
                <a:gd name="T16" fmla="*/ 551 w 576"/>
                <a:gd name="T17" fmla="*/ 25 h 576"/>
                <a:gd name="T18" fmla="*/ 551 w 576"/>
                <a:gd name="T19" fmla="*/ 551 h 576"/>
                <a:gd name="T20" fmla="*/ 130 w 576"/>
                <a:gd name="T21" fmla="*/ 215 h 576"/>
                <a:gd name="T22" fmla="*/ 176 w 576"/>
                <a:gd name="T23" fmla="*/ 169 h 576"/>
                <a:gd name="T24" fmla="*/ 130 w 576"/>
                <a:gd name="T25" fmla="*/ 124 h 576"/>
                <a:gd name="T26" fmla="*/ 85 w 576"/>
                <a:gd name="T27" fmla="*/ 169 h 576"/>
                <a:gd name="T28" fmla="*/ 130 w 576"/>
                <a:gd name="T29" fmla="*/ 215 h 576"/>
                <a:gd name="T30" fmla="*/ 130 w 576"/>
                <a:gd name="T31" fmla="*/ 148 h 576"/>
                <a:gd name="T32" fmla="*/ 151 w 576"/>
                <a:gd name="T33" fmla="*/ 169 h 576"/>
                <a:gd name="T34" fmla="*/ 130 w 576"/>
                <a:gd name="T35" fmla="*/ 190 h 576"/>
                <a:gd name="T36" fmla="*/ 109 w 576"/>
                <a:gd name="T37" fmla="*/ 169 h 576"/>
                <a:gd name="T38" fmla="*/ 130 w 576"/>
                <a:gd name="T39" fmla="*/ 148 h 576"/>
                <a:gd name="T40" fmla="*/ 494 w 576"/>
                <a:gd name="T41" fmla="*/ 182 h 576"/>
                <a:gd name="T42" fmla="*/ 217 w 576"/>
                <a:gd name="T43" fmla="*/ 182 h 576"/>
                <a:gd name="T44" fmla="*/ 217 w 576"/>
                <a:gd name="T45" fmla="*/ 157 h 576"/>
                <a:gd name="T46" fmla="*/ 494 w 576"/>
                <a:gd name="T47" fmla="*/ 157 h 576"/>
                <a:gd name="T48" fmla="*/ 494 w 576"/>
                <a:gd name="T49" fmla="*/ 182 h 576"/>
                <a:gd name="T50" fmla="*/ 130 w 576"/>
                <a:gd name="T51" fmla="*/ 358 h 576"/>
                <a:gd name="T52" fmla="*/ 176 w 576"/>
                <a:gd name="T53" fmla="*/ 312 h 576"/>
                <a:gd name="T54" fmla="*/ 130 w 576"/>
                <a:gd name="T55" fmla="*/ 267 h 576"/>
                <a:gd name="T56" fmla="*/ 85 w 576"/>
                <a:gd name="T57" fmla="*/ 312 h 576"/>
                <a:gd name="T58" fmla="*/ 130 w 576"/>
                <a:gd name="T59" fmla="*/ 358 h 576"/>
                <a:gd name="T60" fmla="*/ 130 w 576"/>
                <a:gd name="T61" fmla="*/ 291 h 576"/>
                <a:gd name="T62" fmla="*/ 151 w 576"/>
                <a:gd name="T63" fmla="*/ 312 h 576"/>
                <a:gd name="T64" fmla="*/ 130 w 576"/>
                <a:gd name="T65" fmla="*/ 333 h 576"/>
                <a:gd name="T66" fmla="*/ 109 w 576"/>
                <a:gd name="T67" fmla="*/ 312 h 576"/>
                <a:gd name="T68" fmla="*/ 130 w 576"/>
                <a:gd name="T69" fmla="*/ 291 h 576"/>
                <a:gd name="T70" fmla="*/ 494 w 576"/>
                <a:gd name="T71" fmla="*/ 325 h 576"/>
                <a:gd name="T72" fmla="*/ 217 w 576"/>
                <a:gd name="T73" fmla="*/ 325 h 576"/>
                <a:gd name="T74" fmla="*/ 217 w 576"/>
                <a:gd name="T75" fmla="*/ 300 h 576"/>
                <a:gd name="T76" fmla="*/ 494 w 576"/>
                <a:gd name="T77" fmla="*/ 300 h 576"/>
                <a:gd name="T78" fmla="*/ 494 w 576"/>
                <a:gd name="T79" fmla="*/ 325 h 576"/>
                <a:gd name="T80" fmla="*/ 130 w 576"/>
                <a:gd name="T81" fmla="*/ 501 h 576"/>
                <a:gd name="T82" fmla="*/ 176 w 576"/>
                <a:gd name="T83" fmla="*/ 455 h 576"/>
                <a:gd name="T84" fmla="*/ 130 w 576"/>
                <a:gd name="T85" fmla="*/ 410 h 576"/>
                <a:gd name="T86" fmla="*/ 85 w 576"/>
                <a:gd name="T87" fmla="*/ 455 h 576"/>
                <a:gd name="T88" fmla="*/ 130 w 576"/>
                <a:gd name="T89" fmla="*/ 501 h 576"/>
                <a:gd name="T90" fmla="*/ 130 w 576"/>
                <a:gd name="T91" fmla="*/ 434 h 576"/>
                <a:gd name="T92" fmla="*/ 151 w 576"/>
                <a:gd name="T93" fmla="*/ 455 h 576"/>
                <a:gd name="T94" fmla="*/ 130 w 576"/>
                <a:gd name="T95" fmla="*/ 476 h 576"/>
                <a:gd name="T96" fmla="*/ 109 w 576"/>
                <a:gd name="T97" fmla="*/ 455 h 576"/>
                <a:gd name="T98" fmla="*/ 130 w 576"/>
                <a:gd name="T99" fmla="*/ 434 h 576"/>
                <a:gd name="T100" fmla="*/ 494 w 576"/>
                <a:gd name="T101" fmla="*/ 468 h 576"/>
                <a:gd name="T102" fmla="*/ 217 w 576"/>
                <a:gd name="T103" fmla="*/ 468 h 576"/>
                <a:gd name="T104" fmla="*/ 217 w 576"/>
                <a:gd name="T105" fmla="*/ 443 h 576"/>
                <a:gd name="T106" fmla="*/ 494 w 576"/>
                <a:gd name="T107" fmla="*/ 443 h 576"/>
                <a:gd name="T108" fmla="*/ 494 w 576"/>
                <a:gd name="T109" fmla="*/ 46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  <a:moveTo>
                    <a:pt x="130" y="215"/>
                  </a:moveTo>
                  <a:cubicBezTo>
                    <a:pt x="155" y="215"/>
                    <a:pt x="176" y="194"/>
                    <a:pt x="176" y="169"/>
                  </a:cubicBezTo>
                  <a:cubicBezTo>
                    <a:pt x="176" y="144"/>
                    <a:pt x="155" y="124"/>
                    <a:pt x="130" y="124"/>
                  </a:cubicBezTo>
                  <a:cubicBezTo>
                    <a:pt x="105" y="124"/>
                    <a:pt x="85" y="144"/>
                    <a:pt x="85" y="169"/>
                  </a:cubicBezTo>
                  <a:cubicBezTo>
                    <a:pt x="85" y="194"/>
                    <a:pt x="105" y="215"/>
                    <a:pt x="130" y="215"/>
                  </a:cubicBezTo>
                  <a:close/>
                  <a:moveTo>
                    <a:pt x="130" y="148"/>
                  </a:moveTo>
                  <a:cubicBezTo>
                    <a:pt x="142" y="148"/>
                    <a:pt x="151" y="158"/>
                    <a:pt x="151" y="169"/>
                  </a:cubicBezTo>
                  <a:cubicBezTo>
                    <a:pt x="151" y="181"/>
                    <a:pt x="142" y="190"/>
                    <a:pt x="130" y="190"/>
                  </a:cubicBezTo>
                  <a:cubicBezTo>
                    <a:pt x="119" y="190"/>
                    <a:pt x="109" y="181"/>
                    <a:pt x="109" y="169"/>
                  </a:cubicBezTo>
                  <a:cubicBezTo>
                    <a:pt x="109" y="158"/>
                    <a:pt x="119" y="148"/>
                    <a:pt x="130" y="148"/>
                  </a:cubicBezTo>
                  <a:close/>
                  <a:moveTo>
                    <a:pt x="494" y="182"/>
                  </a:moveTo>
                  <a:cubicBezTo>
                    <a:pt x="217" y="182"/>
                    <a:pt x="217" y="182"/>
                    <a:pt x="217" y="182"/>
                  </a:cubicBezTo>
                  <a:cubicBezTo>
                    <a:pt x="217" y="157"/>
                    <a:pt x="217" y="157"/>
                    <a:pt x="217" y="157"/>
                  </a:cubicBezTo>
                  <a:cubicBezTo>
                    <a:pt x="494" y="157"/>
                    <a:pt x="494" y="157"/>
                    <a:pt x="494" y="157"/>
                  </a:cubicBezTo>
                  <a:lnTo>
                    <a:pt x="494" y="182"/>
                  </a:lnTo>
                  <a:close/>
                  <a:moveTo>
                    <a:pt x="130" y="358"/>
                  </a:moveTo>
                  <a:cubicBezTo>
                    <a:pt x="155" y="358"/>
                    <a:pt x="176" y="337"/>
                    <a:pt x="176" y="312"/>
                  </a:cubicBezTo>
                  <a:cubicBezTo>
                    <a:pt x="176" y="287"/>
                    <a:pt x="155" y="267"/>
                    <a:pt x="130" y="267"/>
                  </a:cubicBezTo>
                  <a:cubicBezTo>
                    <a:pt x="105" y="267"/>
                    <a:pt x="85" y="287"/>
                    <a:pt x="85" y="312"/>
                  </a:cubicBezTo>
                  <a:cubicBezTo>
                    <a:pt x="85" y="337"/>
                    <a:pt x="105" y="358"/>
                    <a:pt x="130" y="358"/>
                  </a:cubicBezTo>
                  <a:close/>
                  <a:moveTo>
                    <a:pt x="130" y="291"/>
                  </a:moveTo>
                  <a:cubicBezTo>
                    <a:pt x="142" y="291"/>
                    <a:pt x="151" y="301"/>
                    <a:pt x="151" y="312"/>
                  </a:cubicBezTo>
                  <a:cubicBezTo>
                    <a:pt x="151" y="324"/>
                    <a:pt x="142" y="333"/>
                    <a:pt x="130" y="333"/>
                  </a:cubicBezTo>
                  <a:cubicBezTo>
                    <a:pt x="119" y="333"/>
                    <a:pt x="109" y="324"/>
                    <a:pt x="109" y="312"/>
                  </a:cubicBezTo>
                  <a:cubicBezTo>
                    <a:pt x="109" y="301"/>
                    <a:pt x="119" y="291"/>
                    <a:pt x="130" y="291"/>
                  </a:cubicBezTo>
                  <a:close/>
                  <a:moveTo>
                    <a:pt x="494" y="325"/>
                  </a:moveTo>
                  <a:cubicBezTo>
                    <a:pt x="217" y="325"/>
                    <a:pt x="217" y="325"/>
                    <a:pt x="217" y="325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494" y="300"/>
                    <a:pt x="494" y="300"/>
                    <a:pt x="494" y="300"/>
                  </a:cubicBezTo>
                  <a:lnTo>
                    <a:pt x="494" y="325"/>
                  </a:lnTo>
                  <a:close/>
                  <a:moveTo>
                    <a:pt x="130" y="501"/>
                  </a:moveTo>
                  <a:cubicBezTo>
                    <a:pt x="155" y="501"/>
                    <a:pt x="176" y="480"/>
                    <a:pt x="176" y="455"/>
                  </a:cubicBezTo>
                  <a:cubicBezTo>
                    <a:pt x="176" y="430"/>
                    <a:pt x="155" y="410"/>
                    <a:pt x="130" y="410"/>
                  </a:cubicBezTo>
                  <a:cubicBezTo>
                    <a:pt x="105" y="410"/>
                    <a:pt x="85" y="430"/>
                    <a:pt x="85" y="455"/>
                  </a:cubicBezTo>
                  <a:cubicBezTo>
                    <a:pt x="85" y="480"/>
                    <a:pt x="105" y="501"/>
                    <a:pt x="130" y="501"/>
                  </a:cubicBezTo>
                  <a:close/>
                  <a:moveTo>
                    <a:pt x="130" y="434"/>
                  </a:moveTo>
                  <a:cubicBezTo>
                    <a:pt x="142" y="434"/>
                    <a:pt x="151" y="444"/>
                    <a:pt x="151" y="455"/>
                  </a:cubicBezTo>
                  <a:cubicBezTo>
                    <a:pt x="151" y="467"/>
                    <a:pt x="142" y="476"/>
                    <a:pt x="130" y="476"/>
                  </a:cubicBezTo>
                  <a:cubicBezTo>
                    <a:pt x="119" y="476"/>
                    <a:pt x="109" y="467"/>
                    <a:pt x="109" y="455"/>
                  </a:cubicBezTo>
                  <a:cubicBezTo>
                    <a:pt x="109" y="444"/>
                    <a:pt x="119" y="434"/>
                    <a:pt x="130" y="434"/>
                  </a:cubicBezTo>
                  <a:close/>
                  <a:moveTo>
                    <a:pt x="494" y="468"/>
                  </a:moveTo>
                  <a:cubicBezTo>
                    <a:pt x="217" y="468"/>
                    <a:pt x="217" y="468"/>
                    <a:pt x="217" y="468"/>
                  </a:cubicBezTo>
                  <a:cubicBezTo>
                    <a:pt x="217" y="443"/>
                    <a:pt x="217" y="443"/>
                    <a:pt x="217" y="443"/>
                  </a:cubicBezTo>
                  <a:cubicBezTo>
                    <a:pt x="494" y="443"/>
                    <a:pt x="494" y="443"/>
                    <a:pt x="494" y="443"/>
                  </a:cubicBezTo>
                  <a:lnTo>
                    <a:pt x="494" y="46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endParaRPr lang="en-GB" altLang="ja-JP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48;p4">
            <a:extLst>
              <a:ext uri="{FF2B5EF4-FFF2-40B4-BE49-F238E27FC236}">
                <a16:creationId xmlns:a16="http://schemas.microsoft.com/office/drawing/2014/main" id="{FE83A615-0B2F-889F-8EC8-061075B438C8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8138" y="0"/>
            <a:ext cx="42338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Zagadnienie prawne do rozpoznania: </a:t>
            </a:r>
          </a:p>
          <a:p>
            <a:pPr lvl="0"/>
            <a:endParaRPr lang="pl-PL" dirty="0"/>
          </a:p>
        </p:txBody>
      </p:sp>
      <p:sp>
        <p:nvSpPr>
          <p:cNvPr id="350" name="Google Shape;350;p4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/>
              <a:pPr lvl="0"/>
              <a:t>4</a:t>
            </a:fld>
            <a:endParaRPr lang="pl-PL"/>
          </a:p>
        </p:txBody>
      </p:sp>
      <p:sp>
        <p:nvSpPr>
          <p:cNvPr id="355" name="Google Shape;355;p4"/>
          <p:cNvSpPr txBox="1"/>
          <p:nvPr/>
        </p:nvSpPr>
        <p:spPr>
          <a:xfrm>
            <a:off x="442913" y="3743604"/>
            <a:ext cx="59853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latin typeface="+mn-lt"/>
                <a:ea typeface="Georgia"/>
                <a:cs typeface="Georgia"/>
                <a:sym typeface="Georgia"/>
              </a:rPr>
              <a:t>Postanowienie z 9 grudnia 2021 r. w sprawie o sygn. akt I FSK 565/18</a:t>
            </a:r>
            <a:endParaRPr dirty="0">
              <a:latin typeface="+mn-lt"/>
              <a:ea typeface="Georgia"/>
              <a:cs typeface="Georgia"/>
              <a:sym typeface="Georgia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15A023BE-FC1A-8902-5DDA-23B12B615E12}"/>
              </a:ext>
            </a:extLst>
          </p:cNvPr>
          <p:cNvGrpSpPr/>
          <p:nvPr/>
        </p:nvGrpSpPr>
        <p:grpSpPr>
          <a:xfrm>
            <a:off x="442913" y="1664598"/>
            <a:ext cx="6808787" cy="1798918"/>
            <a:chOff x="442913" y="1664598"/>
            <a:chExt cx="6808787" cy="1798918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0B17D9E-25FC-39FF-4933-0B7E79A73005}"/>
                </a:ext>
              </a:extLst>
            </p:cNvPr>
            <p:cNvSpPr/>
            <p:nvPr/>
          </p:nvSpPr>
          <p:spPr>
            <a:xfrm>
              <a:off x="442913" y="1664598"/>
              <a:ext cx="809626" cy="1798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Google Shape;336;p3">
              <a:extLst>
                <a:ext uri="{FF2B5EF4-FFF2-40B4-BE49-F238E27FC236}">
                  <a16:creationId xmlns:a16="http://schemas.microsoft.com/office/drawing/2014/main" id="{D2A98BCE-37BE-B3F4-C63D-7D38DC9D2C30}"/>
                </a:ext>
              </a:extLst>
            </p:cNvPr>
            <p:cNvSpPr txBox="1"/>
            <p:nvPr/>
          </p:nvSpPr>
          <p:spPr>
            <a:xfrm>
              <a:off x="442913" y="1664598"/>
              <a:ext cx="6808787" cy="1798918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spcFirstLastPara="1" wrap="square" lIns="972000" tIns="144000" rIns="144000" bIns="144000" anchor="t" anchorCtr="0">
              <a:spAutoFit/>
            </a:bodyPr>
            <a:lstStyle/>
            <a:p>
              <a:pPr marL="0" lvl="0" indent="0" algn="l" rtl="0"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l-PL" dirty="0">
                  <a:solidFill>
                    <a:schemeClr val="dk1"/>
                  </a:solidFill>
                  <a:latin typeface="+mn-lt"/>
                  <a:ea typeface="Georgia"/>
                  <a:cs typeface="Georgia"/>
                  <a:sym typeface="Georgia"/>
                </a:rPr>
                <a:t>"Czy akt (postanowienie o nadaniu rygoru natychmiastowej wykonalności) doręczony stronie, która miała ustanowionego pełnomocnika, z naruszeniem art. 145 § 2 ustawy z dnia 29 sierpnia 1997 r. Ordynacja podatkowa (Dz. U. z 2017 r. poz. 201 ze zm. dalej "</a:t>
              </a:r>
              <a:r>
                <a:rPr lang="pl-PL" dirty="0" err="1">
                  <a:solidFill>
                    <a:schemeClr val="dk1"/>
                  </a:solidFill>
                  <a:latin typeface="+mn-lt"/>
                  <a:ea typeface="Georgia"/>
                  <a:cs typeface="Georgia"/>
                  <a:sym typeface="Georgia"/>
                </a:rPr>
                <a:t>O.p</a:t>
              </a:r>
              <a:r>
                <a:rPr lang="pl-PL" dirty="0">
                  <a:solidFill>
                    <a:schemeClr val="dk1"/>
                  </a:solidFill>
                  <a:latin typeface="+mn-lt"/>
                  <a:ea typeface="Georgia"/>
                  <a:cs typeface="Georgia"/>
                  <a:sym typeface="Georgia"/>
                </a:rPr>
                <a:t>."), można uznać za wiążący w rozumieniu art. 212 w</a:t>
              </a:r>
              <a:r>
                <a:rPr lang="en-US" dirty="0">
                  <a:solidFill>
                    <a:schemeClr val="dk1"/>
                  </a:solidFill>
                  <a:latin typeface="+mn-lt"/>
                  <a:ea typeface="Georgia"/>
                  <a:cs typeface="Georgia"/>
                  <a:sym typeface="Georgia"/>
                </a:rPr>
                <a:t> </a:t>
              </a:r>
              <a:r>
                <a:rPr lang="pl-PL" dirty="0">
                  <a:solidFill>
                    <a:schemeClr val="dk1"/>
                  </a:solidFill>
                  <a:latin typeface="+mn-lt"/>
                  <a:ea typeface="Georgia"/>
                  <a:cs typeface="Georgia"/>
                  <a:sym typeface="Georgia"/>
                </a:rPr>
                <a:t>zw. z art. 239 tej ustawy w przypadku gdy strona lub jej pełnomocnik wnieśli od niego środek zaskarżenia(zażalenie)?"</a:t>
              </a:r>
            </a:p>
          </p:txBody>
        </p:sp>
        <p:sp>
          <p:nvSpPr>
            <p:cNvPr id="8" name="Freeform 128">
              <a:extLst>
                <a:ext uri="{FF2B5EF4-FFF2-40B4-BE49-F238E27FC236}">
                  <a16:creationId xmlns:a16="http://schemas.microsoft.com/office/drawing/2014/main" id="{B19DAB5A-D5A6-4994-7C5B-CC3963BF865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786" y="2278306"/>
              <a:ext cx="569881" cy="57150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576 w 576"/>
                <a:gd name="T5" fmla="*/ 576 h 576"/>
                <a:gd name="T6" fmla="*/ 576 w 576"/>
                <a:gd name="T7" fmla="*/ 0 h 576"/>
                <a:gd name="T8" fmla="*/ 0 w 576"/>
                <a:gd name="T9" fmla="*/ 0 h 576"/>
                <a:gd name="T10" fmla="*/ 551 w 576"/>
                <a:gd name="T11" fmla="*/ 551 h 576"/>
                <a:gd name="T12" fmla="*/ 25 w 576"/>
                <a:gd name="T13" fmla="*/ 551 h 576"/>
                <a:gd name="T14" fmla="*/ 25 w 576"/>
                <a:gd name="T15" fmla="*/ 25 h 576"/>
                <a:gd name="T16" fmla="*/ 551 w 576"/>
                <a:gd name="T17" fmla="*/ 25 h 576"/>
                <a:gd name="T18" fmla="*/ 551 w 576"/>
                <a:gd name="T19" fmla="*/ 551 h 576"/>
                <a:gd name="T20" fmla="*/ 130 w 576"/>
                <a:gd name="T21" fmla="*/ 215 h 576"/>
                <a:gd name="T22" fmla="*/ 176 w 576"/>
                <a:gd name="T23" fmla="*/ 169 h 576"/>
                <a:gd name="T24" fmla="*/ 130 w 576"/>
                <a:gd name="T25" fmla="*/ 124 h 576"/>
                <a:gd name="T26" fmla="*/ 85 w 576"/>
                <a:gd name="T27" fmla="*/ 169 h 576"/>
                <a:gd name="T28" fmla="*/ 130 w 576"/>
                <a:gd name="T29" fmla="*/ 215 h 576"/>
                <a:gd name="T30" fmla="*/ 130 w 576"/>
                <a:gd name="T31" fmla="*/ 148 h 576"/>
                <a:gd name="T32" fmla="*/ 151 w 576"/>
                <a:gd name="T33" fmla="*/ 169 h 576"/>
                <a:gd name="T34" fmla="*/ 130 w 576"/>
                <a:gd name="T35" fmla="*/ 190 h 576"/>
                <a:gd name="T36" fmla="*/ 109 w 576"/>
                <a:gd name="T37" fmla="*/ 169 h 576"/>
                <a:gd name="T38" fmla="*/ 130 w 576"/>
                <a:gd name="T39" fmla="*/ 148 h 576"/>
                <a:gd name="T40" fmla="*/ 494 w 576"/>
                <a:gd name="T41" fmla="*/ 182 h 576"/>
                <a:gd name="T42" fmla="*/ 217 w 576"/>
                <a:gd name="T43" fmla="*/ 182 h 576"/>
                <a:gd name="T44" fmla="*/ 217 w 576"/>
                <a:gd name="T45" fmla="*/ 157 h 576"/>
                <a:gd name="T46" fmla="*/ 494 w 576"/>
                <a:gd name="T47" fmla="*/ 157 h 576"/>
                <a:gd name="T48" fmla="*/ 494 w 576"/>
                <a:gd name="T49" fmla="*/ 182 h 576"/>
                <a:gd name="T50" fmla="*/ 130 w 576"/>
                <a:gd name="T51" fmla="*/ 358 h 576"/>
                <a:gd name="T52" fmla="*/ 176 w 576"/>
                <a:gd name="T53" fmla="*/ 312 h 576"/>
                <a:gd name="T54" fmla="*/ 130 w 576"/>
                <a:gd name="T55" fmla="*/ 267 h 576"/>
                <a:gd name="T56" fmla="*/ 85 w 576"/>
                <a:gd name="T57" fmla="*/ 312 h 576"/>
                <a:gd name="T58" fmla="*/ 130 w 576"/>
                <a:gd name="T59" fmla="*/ 358 h 576"/>
                <a:gd name="T60" fmla="*/ 130 w 576"/>
                <a:gd name="T61" fmla="*/ 291 h 576"/>
                <a:gd name="T62" fmla="*/ 151 w 576"/>
                <a:gd name="T63" fmla="*/ 312 h 576"/>
                <a:gd name="T64" fmla="*/ 130 w 576"/>
                <a:gd name="T65" fmla="*/ 333 h 576"/>
                <a:gd name="T66" fmla="*/ 109 w 576"/>
                <a:gd name="T67" fmla="*/ 312 h 576"/>
                <a:gd name="T68" fmla="*/ 130 w 576"/>
                <a:gd name="T69" fmla="*/ 291 h 576"/>
                <a:gd name="T70" fmla="*/ 494 w 576"/>
                <a:gd name="T71" fmla="*/ 325 h 576"/>
                <a:gd name="T72" fmla="*/ 217 w 576"/>
                <a:gd name="T73" fmla="*/ 325 h 576"/>
                <a:gd name="T74" fmla="*/ 217 w 576"/>
                <a:gd name="T75" fmla="*/ 300 h 576"/>
                <a:gd name="T76" fmla="*/ 494 w 576"/>
                <a:gd name="T77" fmla="*/ 300 h 576"/>
                <a:gd name="T78" fmla="*/ 494 w 576"/>
                <a:gd name="T79" fmla="*/ 325 h 576"/>
                <a:gd name="T80" fmla="*/ 130 w 576"/>
                <a:gd name="T81" fmla="*/ 501 h 576"/>
                <a:gd name="T82" fmla="*/ 176 w 576"/>
                <a:gd name="T83" fmla="*/ 455 h 576"/>
                <a:gd name="T84" fmla="*/ 130 w 576"/>
                <a:gd name="T85" fmla="*/ 410 h 576"/>
                <a:gd name="T86" fmla="*/ 85 w 576"/>
                <a:gd name="T87" fmla="*/ 455 h 576"/>
                <a:gd name="T88" fmla="*/ 130 w 576"/>
                <a:gd name="T89" fmla="*/ 501 h 576"/>
                <a:gd name="T90" fmla="*/ 130 w 576"/>
                <a:gd name="T91" fmla="*/ 434 h 576"/>
                <a:gd name="T92" fmla="*/ 151 w 576"/>
                <a:gd name="T93" fmla="*/ 455 h 576"/>
                <a:gd name="T94" fmla="*/ 130 w 576"/>
                <a:gd name="T95" fmla="*/ 476 h 576"/>
                <a:gd name="T96" fmla="*/ 109 w 576"/>
                <a:gd name="T97" fmla="*/ 455 h 576"/>
                <a:gd name="T98" fmla="*/ 130 w 576"/>
                <a:gd name="T99" fmla="*/ 434 h 576"/>
                <a:gd name="T100" fmla="*/ 494 w 576"/>
                <a:gd name="T101" fmla="*/ 468 h 576"/>
                <a:gd name="T102" fmla="*/ 217 w 576"/>
                <a:gd name="T103" fmla="*/ 468 h 576"/>
                <a:gd name="T104" fmla="*/ 217 w 576"/>
                <a:gd name="T105" fmla="*/ 443 h 576"/>
                <a:gd name="T106" fmla="*/ 494 w 576"/>
                <a:gd name="T107" fmla="*/ 443 h 576"/>
                <a:gd name="T108" fmla="*/ 494 w 576"/>
                <a:gd name="T109" fmla="*/ 46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25" y="551"/>
                    <a:pt x="25" y="551"/>
                    <a:pt x="25" y="551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lnTo>
                    <a:pt x="551" y="551"/>
                  </a:lnTo>
                  <a:close/>
                  <a:moveTo>
                    <a:pt x="130" y="215"/>
                  </a:moveTo>
                  <a:cubicBezTo>
                    <a:pt x="155" y="215"/>
                    <a:pt x="176" y="194"/>
                    <a:pt x="176" y="169"/>
                  </a:cubicBezTo>
                  <a:cubicBezTo>
                    <a:pt x="176" y="144"/>
                    <a:pt x="155" y="124"/>
                    <a:pt x="130" y="124"/>
                  </a:cubicBezTo>
                  <a:cubicBezTo>
                    <a:pt x="105" y="124"/>
                    <a:pt x="85" y="144"/>
                    <a:pt x="85" y="169"/>
                  </a:cubicBezTo>
                  <a:cubicBezTo>
                    <a:pt x="85" y="194"/>
                    <a:pt x="105" y="215"/>
                    <a:pt x="130" y="215"/>
                  </a:cubicBezTo>
                  <a:close/>
                  <a:moveTo>
                    <a:pt x="130" y="148"/>
                  </a:moveTo>
                  <a:cubicBezTo>
                    <a:pt x="142" y="148"/>
                    <a:pt x="151" y="158"/>
                    <a:pt x="151" y="169"/>
                  </a:cubicBezTo>
                  <a:cubicBezTo>
                    <a:pt x="151" y="181"/>
                    <a:pt x="142" y="190"/>
                    <a:pt x="130" y="190"/>
                  </a:cubicBezTo>
                  <a:cubicBezTo>
                    <a:pt x="119" y="190"/>
                    <a:pt x="109" y="181"/>
                    <a:pt x="109" y="169"/>
                  </a:cubicBezTo>
                  <a:cubicBezTo>
                    <a:pt x="109" y="158"/>
                    <a:pt x="119" y="148"/>
                    <a:pt x="130" y="148"/>
                  </a:cubicBezTo>
                  <a:close/>
                  <a:moveTo>
                    <a:pt x="494" y="182"/>
                  </a:moveTo>
                  <a:cubicBezTo>
                    <a:pt x="217" y="182"/>
                    <a:pt x="217" y="182"/>
                    <a:pt x="217" y="182"/>
                  </a:cubicBezTo>
                  <a:cubicBezTo>
                    <a:pt x="217" y="157"/>
                    <a:pt x="217" y="157"/>
                    <a:pt x="217" y="157"/>
                  </a:cubicBezTo>
                  <a:cubicBezTo>
                    <a:pt x="494" y="157"/>
                    <a:pt x="494" y="157"/>
                    <a:pt x="494" y="157"/>
                  </a:cubicBezTo>
                  <a:lnTo>
                    <a:pt x="494" y="182"/>
                  </a:lnTo>
                  <a:close/>
                  <a:moveTo>
                    <a:pt x="130" y="358"/>
                  </a:moveTo>
                  <a:cubicBezTo>
                    <a:pt x="155" y="358"/>
                    <a:pt x="176" y="337"/>
                    <a:pt x="176" y="312"/>
                  </a:cubicBezTo>
                  <a:cubicBezTo>
                    <a:pt x="176" y="287"/>
                    <a:pt x="155" y="267"/>
                    <a:pt x="130" y="267"/>
                  </a:cubicBezTo>
                  <a:cubicBezTo>
                    <a:pt x="105" y="267"/>
                    <a:pt x="85" y="287"/>
                    <a:pt x="85" y="312"/>
                  </a:cubicBezTo>
                  <a:cubicBezTo>
                    <a:pt x="85" y="337"/>
                    <a:pt x="105" y="358"/>
                    <a:pt x="130" y="358"/>
                  </a:cubicBezTo>
                  <a:close/>
                  <a:moveTo>
                    <a:pt x="130" y="291"/>
                  </a:moveTo>
                  <a:cubicBezTo>
                    <a:pt x="142" y="291"/>
                    <a:pt x="151" y="301"/>
                    <a:pt x="151" y="312"/>
                  </a:cubicBezTo>
                  <a:cubicBezTo>
                    <a:pt x="151" y="324"/>
                    <a:pt x="142" y="333"/>
                    <a:pt x="130" y="333"/>
                  </a:cubicBezTo>
                  <a:cubicBezTo>
                    <a:pt x="119" y="333"/>
                    <a:pt x="109" y="324"/>
                    <a:pt x="109" y="312"/>
                  </a:cubicBezTo>
                  <a:cubicBezTo>
                    <a:pt x="109" y="301"/>
                    <a:pt x="119" y="291"/>
                    <a:pt x="130" y="291"/>
                  </a:cubicBezTo>
                  <a:close/>
                  <a:moveTo>
                    <a:pt x="494" y="325"/>
                  </a:moveTo>
                  <a:cubicBezTo>
                    <a:pt x="217" y="325"/>
                    <a:pt x="217" y="325"/>
                    <a:pt x="217" y="325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494" y="300"/>
                    <a:pt x="494" y="300"/>
                    <a:pt x="494" y="300"/>
                  </a:cubicBezTo>
                  <a:lnTo>
                    <a:pt x="494" y="325"/>
                  </a:lnTo>
                  <a:close/>
                  <a:moveTo>
                    <a:pt x="130" y="501"/>
                  </a:moveTo>
                  <a:cubicBezTo>
                    <a:pt x="155" y="501"/>
                    <a:pt x="176" y="480"/>
                    <a:pt x="176" y="455"/>
                  </a:cubicBezTo>
                  <a:cubicBezTo>
                    <a:pt x="176" y="430"/>
                    <a:pt x="155" y="410"/>
                    <a:pt x="130" y="410"/>
                  </a:cubicBezTo>
                  <a:cubicBezTo>
                    <a:pt x="105" y="410"/>
                    <a:pt x="85" y="430"/>
                    <a:pt x="85" y="455"/>
                  </a:cubicBezTo>
                  <a:cubicBezTo>
                    <a:pt x="85" y="480"/>
                    <a:pt x="105" y="501"/>
                    <a:pt x="130" y="501"/>
                  </a:cubicBezTo>
                  <a:close/>
                  <a:moveTo>
                    <a:pt x="130" y="434"/>
                  </a:moveTo>
                  <a:cubicBezTo>
                    <a:pt x="142" y="434"/>
                    <a:pt x="151" y="444"/>
                    <a:pt x="151" y="455"/>
                  </a:cubicBezTo>
                  <a:cubicBezTo>
                    <a:pt x="151" y="467"/>
                    <a:pt x="142" y="476"/>
                    <a:pt x="130" y="476"/>
                  </a:cubicBezTo>
                  <a:cubicBezTo>
                    <a:pt x="119" y="476"/>
                    <a:pt x="109" y="467"/>
                    <a:pt x="109" y="455"/>
                  </a:cubicBezTo>
                  <a:cubicBezTo>
                    <a:pt x="109" y="444"/>
                    <a:pt x="119" y="434"/>
                    <a:pt x="130" y="434"/>
                  </a:cubicBezTo>
                  <a:close/>
                  <a:moveTo>
                    <a:pt x="494" y="468"/>
                  </a:moveTo>
                  <a:cubicBezTo>
                    <a:pt x="217" y="468"/>
                    <a:pt x="217" y="468"/>
                    <a:pt x="217" y="468"/>
                  </a:cubicBezTo>
                  <a:cubicBezTo>
                    <a:pt x="217" y="443"/>
                    <a:pt x="217" y="443"/>
                    <a:pt x="217" y="443"/>
                  </a:cubicBezTo>
                  <a:cubicBezTo>
                    <a:pt x="494" y="443"/>
                    <a:pt x="494" y="443"/>
                    <a:pt x="494" y="443"/>
                  </a:cubicBezTo>
                  <a:lnTo>
                    <a:pt x="494" y="46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endParaRPr lang="en-GB" altLang="ja-JP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obrazu 17">
            <a:extLst>
              <a:ext uri="{FF2B5EF4-FFF2-40B4-BE49-F238E27FC236}">
                <a16:creationId xmlns:a16="http://schemas.microsoft.com/office/drawing/2014/main" id="{77257A0A-9FF9-9E05-6814-B92B90975AE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8619" y="0"/>
            <a:ext cx="4233381" cy="6858000"/>
          </a:xfrm>
        </p:spPr>
      </p:pic>
      <p:sp>
        <p:nvSpPr>
          <p:cNvPr id="361" name="Google Shape;361;p5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6808787" cy="369332"/>
          </a:xfrm>
        </p:spPr>
        <p:txBody>
          <a:bodyPr/>
          <a:lstStyle/>
          <a:p>
            <a:pPr lvl="0"/>
            <a:r>
              <a:rPr lang="pl-PL" dirty="0"/>
              <a:t>Uchwała</a:t>
            </a:r>
          </a:p>
        </p:txBody>
      </p:sp>
      <p:sp>
        <p:nvSpPr>
          <p:cNvPr id="367" name="Google Shape;367;p5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>
                <a:solidFill>
                  <a:schemeClr val="bg1"/>
                </a:solidFill>
              </a:rPr>
              <a:pPr lvl="0"/>
              <a:t>5</a:t>
            </a:fld>
            <a:endParaRPr lang="pl-PL">
              <a:solidFill>
                <a:schemeClr val="bg1"/>
              </a:solidFill>
            </a:endParaRPr>
          </a:p>
        </p:txBody>
      </p:sp>
      <p:sp>
        <p:nvSpPr>
          <p:cNvPr id="362" name="Google Shape;362;p5"/>
          <p:cNvSpPr txBox="1"/>
          <p:nvPr/>
        </p:nvSpPr>
        <p:spPr>
          <a:xfrm>
            <a:off x="442913" y="2679700"/>
            <a:ext cx="6808787" cy="1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Postanowienie o nadaniu rygoru natychmiastowej wykonalności doręczone stronie, która miała ustanowionego pełnomocnika, z naruszeniem art. 145 § 2 ustawy z dnia 29 sierpnia 1997 r. Ordynacja podatkowa (Dz. U. z2017 r. poz. 201 ze zm.), należy uznać za niewiążące w rozumieniu art. 212 w zw. z art. 239 tej ustawy także wtedy, gdy strona lub jej pełnomocnik wnieśli od niego zażalenie.</a:t>
            </a:r>
            <a:endParaRPr dirty="0">
              <a:solidFill>
                <a:schemeClr val="tx1"/>
              </a:solidFill>
              <a:latin typeface="+mn-lt"/>
              <a:ea typeface="Georgia"/>
              <a:cs typeface="Georgia"/>
              <a:sym typeface="Georgia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442913" y="1665289"/>
            <a:ext cx="947579" cy="73873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ECB333D1-5113-CEA9-D5F0-4A54CC658B81}"/>
              </a:ext>
            </a:extLst>
          </p:cNvPr>
          <p:cNvCxnSpPr>
            <a:cxnSpLocks/>
          </p:cNvCxnSpPr>
          <p:nvPr/>
        </p:nvCxnSpPr>
        <p:spPr>
          <a:xfrm>
            <a:off x="1625600" y="2404019"/>
            <a:ext cx="5622925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FF135929-62EA-0C5F-B7F7-CEC68DF1D69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61" name="Google Shape;361;p5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6808787" cy="369332"/>
          </a:xfrm>
        </p:spPr>
        <p:txBody>
          <a:bodyPr/>
          <a:lstStyle/>
          <a:p>
            <a:pPr lvl="0"/>
            <a:r>
              <a:rPr lang="pl-PL" dirty="0"/>
              <a:t>Uchwała</a:t>
            </a:r>
          </a:p>
        </p:txBody>
      </p:sp>
      <p:sp>
        <p:nvSpPr>
          <p:cNvPr id="367" name="Google Shape;367;p5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l-PL" sz="7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pl-PL" sz="7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5"/>
          <p:cNvSpPr txBox="1"/>
          <p:nvPr/>
        </p:nvSpPr>
        <p:spPr>
          <a:xfrm>
            <a:off x="442913" y="2679699"/>
            <a:ext cx="6808787" cy="34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„…nie jest w mojej ocenie zasadna teza, zgodnie z którą w każdym przypadku naruszenia art. 145 § 2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O.p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. uchybienie to ma wpływ na wynik sprawy w rozumieniu art. 145 § 1 pkt 1 lit. c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P.p.s.a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., również wtedy, gdy strona (działając osobiście lub przez pełnomocnika) w ustawowym terminie wniosła odwołanie (zażalenie) od błędnie doręczonej decyzji (postanowienia). Za niepokojące uważam przy tym tendencje, w</a:t>
            </a:r>
            <a:r>
              <a:rPr lang="pl-PL" sz="1400" dirty="0"/>
              <a:t> 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ramach których: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zachęca się strony do składania "skazanych na niepowodzenie" środków prawnych, tj. zażaleń w celu stwierdzenia ich niedopuszczalności i wniosków o</a:t>
            </a:r>
            <a:r>
              <a:rPr lang="pl-PL" sz="1400" dirty="0"/>
              <a:t> 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wszczęcie postępowania nadzwyczajnego w celu uzyskania odmowy takiego wszczęcia;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wbrew treści art. 145 § 1 pkt 1 lit. c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P.p.s.a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. pozbawia się sąd administracyjny uprawnienia do oceny – na gruncie okoliczności faktycznych poszczególnych spraw – wystąpienia potencjalnie istotnego wpływu uchybienia art. 145 § 2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O.p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. na wynik sprawy.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”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Georgia"/>
              <a:cs typeface="Georgia"/>
              <a:sym typeface="Georgia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442913" y="1665289"/>
            <a:ext cx="947579" cy="738730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ECB333D1-5113-CEA9-D5F0-4A54CC658B81}"/>
              </a:ext>
            </a:extLst>
          </p:cNvPr>
          <p:cNvCxnSpPr>
            <a:cxnSpLocks/>
          </p:cNvCxnSpPr>
          <p:nvPr/>
        </p:nvCxnSpPr>
        <p:spPr>
          <a:xfrm>
            <a:off x="1625600" y="2404019"/>
            <a:ext cx="5622925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7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ymbol zastępczy obrazu 48">
            <a:extLst>
              <a:ext uri="{FF2B5EF4-FFF2-40B4-BE49-F238E27FC236}">
                <a16:creationId xmlns:a16="http://schemas.microsoft.com/office/drawing/2014/main" id="{CFF20F2F-5550-9B23-D08E-B482703E457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84" name="Google Shape;384;p7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6808787" cy="369332"/>
          </a:xfrm>
        </p:spPr>
        <p:txBody>
          <a:bodyPr/>
          <a:lstStyle/>
          <a:p>
            <a:pPr lvl="0"/>
            <a:r>
              <a:rPr lang="pl-PL"/>
              <a:t>Z uzasadnienia uchwały</a:t>
            </a:r>
          </a:p>
        </p:txBody>
      </p:sp>
      <p:sp>
        <p:nvSpPr>
          <p:cNvPr id="385" name="Google Shape;385;p7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/>
              <a:pPr lvl="0"/>
              <a:t>7</a:t>
            </a:fld>
            <a:endParaRPr lang="pl-PL"/>
          </a:p>
        </p:txBody>
      </p:sp>
      <p:sp>
        <p:nvSpPr>
          <p:cNvPr id="9" name="Google Shape;311;p2">
            <a:extLst>
              <a:ext uri="{FF2B5EF4-FFF2-40B4-BE49-F238E27FC236}">
                <a16:creationId xmlns:a16="http://schemas.microsoft.com/office/drawing/2014/main" id="{DADBAD98-ACED-85A0-DC4F-B14946B1E0AA}"/>
              </a:ext>
            </a:extLst>
          </p:cNvPr>
          <p:cNvSpPr txBox="1"/>
          <p:nvPr/>
        </p:nvSpPr>
        <p:spPr>
          <a:xfrm>
            <a:off x="442913" y="1422400"/>
            <a:ext cx="2156029" cy="22776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spcAft>
                <a:spcPts val="0"/>
              </a:spcAft>
              <a:buNone/>
            </a:pP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skutki materialne i</a:t>
            </a:r>
            <a:r>
              <a:rPr lang="pl-PL" sz="1200" dirty="0">
                <a:latin typeface="+mn-lt"/>
              </a:rPr>
              <a:t> </a:t>
            </a: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procesowe związane są co do zasady z</a:t>
            </a:r>
            <a:r>
              <a:rPr lang="pl-PL" sz="1200" dirty="0">
                <a:latin typeface="+mn-lt"/>
              </a:rPr>
              <a:t> </a:t>
            </a: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chwilą doręczenia aktu, w tym związanie organu aktem; prawa i</a:t>
            </a:r>
            <a:r>
              <a:rPr lang="pl-PL" sz="1200" dirty="0">
                <a:latin typeface="+mn-lt"/>
              </a:rPr>
              <a:t> </a:t>
            </a: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obowiązki dla strony; otwarcie terminu do odwołania lub zażalenia;</a:t>
            </a:r>
          </a:p>
        </p:txBody>
      </p:sp>
      <p:sp>
        <p:nvSpPr>
          <p:cNvPr id="17" name="Google Shape;311;p2">
            <a:extLst>
              <a:ext uri="{FF2B5EF4-FFF2-40B4-BE49-F238E27FC236}">
                <a16:creationId xmlns:a16="http://schemas.microsoft.com/office/drawing/2014/main" id="{C3D82388-88AD-A367-81B1-539FC5C2890E}"/>
              </a:ext>
            </a:extLst>
          </p:cNvPr>
          <p:cNvSpPr txBox="1"/>
          <p:nvPr/>
        </p:nvSpPr>
        <p:spPr>
          <a:xfrm>
            <a:off x="2769292" y="1422400"/>
            <a:ext cx="2156029" cy="22776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spcAft>
                <a:spcPts val="0"/>
              </a:spcAft>
              <a:buNone/>
            </a:pP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dokonywanie doręczenia w</a:t>
            </a:r>
            <a:r>
              <a:rPr lang="pl-PL" sz="1200" dirty="0"/>
              <a:t> </a:t>
            </a: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określonej formie i trybie stanowi gwarancję, że strona będzie poinformowana o</a:t>
            </a:r>
            <a:r>
              <a:rPr lang="pl-PL" sz="1200" dirty="0">
                <a:latin typeface="+mn-lt"/>
              </a:rPr>
              <a:t> </a:t>
            </a: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istotnych czynnościach toczącego się postępowania;</a:t>
            </a:r>
          </a:p>
        </p:txBody>
      </p:sp>
      <p:sp>
        <p:nvSpPr>
          <p:cNvPr id="18" name="Google Shape;311;p2">
            <a:extLst>
              <a:ext uri="{FF2B5EF4-FFF2-40B4-BE49-F238E27FC236}">
                <a16:creationId xmlns:a16="http://schemas.microsoft.com/office/drawing/2014/main" id="{3D5B36E2-0643-DD43-234A-AC20345AB11F}"/>
              </a:ext>
            </a:extLst>
          </p:cNvPr>
          <p:cNvSpPr txBox="1"/>
          <p:nvPr/>
        </p:nvSpPr>
        <p:spPr>
          <a:xfrm>
            <a:off x="5095671" y="1422400"/>
            <a:ext cx="2156029" cy="22776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spcAft>
                <a:spcPts val="0"/>
              </a:spcAft>
              <a:buNone/>
            </a:pP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daleko idące skutki doręczenia postanowienia o</a:t>
            </a:r>
            <a:r>
              <a:rPr lang="pl-PL" sz="1200" dirty="0">
                <a:latin typeface="+mn-lt"/>
              </a:rPr>
              <a:t> </a:t>
            </a: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nadaniu rygoru natychmiastowej wykonalności;</a:t>
            </a:r>
          </a:p>
        </p:txBody>
      </p:sp>
      <p:sp>
        <p:nvSpPr>
          <p:cNvPr id="19" name="Google Shape;311;p2">
            <a:extLst>
              <a:ext uri="{FF2B5EF4-FFF2-40B4-BE49-F238E27FC236}">
                <a16:creationId xmlns:a16="http://schemas.microsoft.com/office/drawing/2014/main" id="{EB85F6D2-98FD-956A-2FF0-3050E57C2231}"/>
              </a:ext>
            </a:extLst>
          </p:cNvPr>
          <p:cNvSpPr txBox="1"/>
          <p:nvPr/>
        </p:nvSpPr>
        <p:spPr>
          <a:xfrm>
            <a:off x="442913" y="3894561"/>
            <a:ext cx="2156029" cy="22776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spcAft>
                <a:spcPts val="0"/>
              </a:spcAft>
              <a:buNone/>
            </a:pP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rola pełnomocnika w</a:t>
            </a:r>
            <a:r>
              <a:rPr lang="pl-PL" sz="1200" dirty="0">
                <a:latin typeface="+mn-lt"/>
              </a:rPr>
              <a:t> </a:t>
            </a: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postępowaniu jako osoby która w sposób profesjonalny chroni interesów strony;</a:t>
            </a:r>
          </a:p>
        </p:txBody>
      </p:sp>
      <p:sp>
        <p:nvSpPr>
          <p:cNvPr id="20" name="Google Shape;311;p2">
            <a:extLst>
              <a:ext uri="{FF2B5EF4-FFF2-40B4-BE49-F238E27FC236}">
                <a16:creationId xmlns:a16="http://schemas.microsoft.com/office/drawing/2014/main" id="{27F3982A-6BF7-E3D6-91DD-66CADEAA5910}"/>
              </a:ext>
            </a:extLst>
          </p:cNvPr>
          <p:cNvSpPr txBox="1"/>
          <p:nvPr/>
        </p:nvSpPr>
        <p:spPr>
          <a:xfrm>
            <a:off x="2769292" y="3894561"/>
            <a:ext cx="2156029" cy="22776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spcAft>
                <a:spcPts val="0"/>
              </a:spcAft>
              <a:buNone/>
            </a:pP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pominięcie pełnomocnika jest czynnością wadliwą, łamie oczywisty obowiązek doręczenia aktu pełnomocnikowi, niweczy funkcje gwarancyjne wynikające z art. 145 par. 2 </a:t>
            </a:r>
            <a:r>
              <a:rPr lang="pl-PL" sz="1200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O.p</a:t>
            </a: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.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;</a:t>
            </a:r>
            <a:endParaRPr lang="pl-PL" sz="1200" dirty="0">
              <a:solidFill>
                <a:schemeClr val="dk1"/>
              </a:solidFill>
              <a:latin typeface="+mn-lt"/>
              <a:ea typeface="Georgia"/>
              <a:cs typeface="Georgia"/>
              <a:sym typeface="Georgia"/>
            </a:endParaRPr>
          </a:p>
        </p:txBody>
      </p:sp>
      <p:sp>
        <p:nvSpPr>
          <p:cNvPr id="21" name="Google Shape;311;p2">
            <a:extLst>
              <a:ext uri="{FF2B5EF4-FFF2-40B4-BE49-F238E27FC236}">
                <a16:creationId xmlns:a16="http://schemas.microsoft.com/office/drawing/2014/main" id="{AEFADEB8-2899-EC1D-59E6-F95475D01A13}"/>
              </a:ext>
            </a:extLst>
          </p:cNvPr>
          <p:cNvSpPr txBox="1"/>
          <p:nvPr/>
        </p:nvSpPr>
        <p:spPr>
          <a:xfrm>
            <a:off x="5095671" y="3894561"/>
            <a:ext cx="2156029" cy="22776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spcAft>
                <a:spcPts val="0"/>
              </a:spcAft>
              <a:buNone/>
            </a:pP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doręczenie z</a:t>
            </a:r>
            <a:r>
              <a:rPr lang="pl-PL" sz="1200" dirty="0">
                <a:latin typeface="+mn-lt"/>
              </a:rPr>
              <a:t> </a:t>
            </a: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naruszeniem art. 145 par. 2 </a:t>
            </a:r>
            <a:r>
              <a:rPr lang="pl-PL" sz="1200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Op</a:t>
            </a: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 nie jest wiążące dla organu podatkowego w</a:t>
            </a:r>
            <a:r>
              <a:rPr lang="pl-PL" sz="1200" dirty="0">
                <a:latin typeface="+mn-lt"/>
              </a:rPr>
              <a:t> </a:t>
            </a: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rozumieniu art. 212 </a:t>
            </a:r>
            <a:r>
              <a:rPr lang="pl-PL" sz="1200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O.p</a:t>
            </a:r>
            <a:r>
              <a:rPr lang="pl-PL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.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;</a:t>
            </a:r>
            <a:endParaRPr sz="1200" dirty="0">
              <a:latin typeface="+mn-lt"/>
              <a:ea typeface="Georgia"/>
              <a:cs typeface="Georgia"/>
              <a:sym typeface="Georgia"/>
            </a:endParaRPr>
          </a:p>
        </p:txBody>
      </p:sp>
      <p:grpSp>
        <p:nvGrpSpPr>
          <p:cNvPr id="31" name="Grupa 30">
            <a:extLst>
              <a:ext uri="{FF2B5EF4-FFF2-40B4-BE49-F238E27FC236}">
                <a16:creationId xmlns:a16="http://schemas.microsoft.com/office/drawing/2014/main" id="{9A06D78E-9780-E9DF-130F-1130B4DD2604}"/>
              </a:ext>
            </a:extLst>
          </p:cNvPr>
          <p:cNvGrpSpPr/>
          <p:nvPr/>
        </p:nvGrpSpPr>
        <p:grpSpPr>
          <a:xfrm>
            <a:off x="1296253" y="3164967"/>
            <a:ext cx="449348" cy="449346"/>
            <a:chOff x="1580007" y="3467101"/>
            <a:chExt cx="486680" cy="486678"/>
          </a:xfrm>
        </p:grpSpPr>
        <p:sp>
          <p:nvSpPr>
            <p:cNvPr id="30" name="Owal 29">
              <a:extLst>
                <a:ext uri="{FF2B5EF4-FFF2-40B4-BE49-F238E27FC236}">
                  <a16:creationId xmlns:a16="http://schemas.microsoft.com/office/drawing/2014/main" id="{F8738FFE-A7EE-16F4-4BB8-D8FCE8B57E94}"/>
                </a:ext>
              </a:extLst>
            </p:cNvPr>
            <p:cNvSpPr/>
            <p:nvPr/>
          </p:nvSpPr>
          <p:spPr>
            <a:xfrm>
              <a:off x="1580007" y="3467101"/>
              <a:ext cx="486680" cy="4866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68">
              <a:extLst>
                <a:ext uri="{FF2B5EF4-FFF2-40B4-BE49-F238E27FC236}">
                  <a16:creationId xmlns:a16="http://schemas.microsoft.com/office/drawing/2014/main" id="{9EE26C01-F85D-D2A7-A09B-C643DEC2563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65867" y="3552960"/>
              <a:ext cx="314958" cy="314958"/>
            </a:xfrm>
            <a:custGeom>
              <a:avLst/>
              <a:gdLst>
                <a:gd name="T0" fmla="*/ 186 w 200"/>
                <a:gd name="T1" fmla="*/ 84 h 200"/>
                <a:gd name="T2" fmla="*/ 188 w 200"/>
                <a:gd name="T3" fmla="*/ 100 h 200"/>
                <a:gd name="T4" fmla="*/ 100 w 200"/>
                <a:gd name="T5" fmla="*/ 188 h 200"/>
                <a:gd name="T6" fmla="*/ 13 w 200"/>
                <a:gd name="T7" fmla="*/ 100 h 200"/>
                <a:gd name="T8" fmla="*/ 100 w 200"/>
                <a:gd name="T9" fmla="*/ 13 h 200"/>
                <a:gd name="T10" fmla="*/ 141 w 200"/>
                <a:gd name="T11" fmla="*/ 23 h 200"/>
                <a:gd name="T12" fmla="*/ 150 w 200"/>
                <a:gd name="T13" fmla="*/ 14 h 200"/>
                <a:gd name="T14" fmla="*/ 100 w 200"/>
                <a:gd name="T15" fmla="*/ 0 h 200"/>
                <a:gd name="T16" fmla="*/ 0 w 200"/>
                <a:gd name="T17" fmla="*/ 100 h 200"/>
                <a:gd name="T18" fmla="*/ 100 w 200"/>
                <a:gd name="T19" fmla="*/ 200 h 200"/>
                <a:gd name="T20" fmla="*/ 200 w 200"/>
                <a:gd name="T21" fmla="*/ 100 h 200"/>
                <a:gd name="T22" fmla="*/ 197 w 200"/>
                <a:gd name="T23" fmla="*/ 74 h 200"/>
                <a:gd name="T24" fmla="*/ 186 w 200"/>
                <a:gd name="T25" fmla="*/ 84 h 200"/>
                <a:gd name="T26" fmla="*/ 73 w 200"/>
                <a:gd name="T27" fmla="*/ 87 h 200"/>
                <a:gd name="T28" fmla="*/ 64 w 200"/>
                <a:gd name="T29" fmla="*/ 96 h 200"/>
                <a:gd name="T30" fmla="*/ 97 w 200"/>
                <a:gd name="T31" fmla="*/ 129 h 200"/>
                <a:gd name="T32" fmla="*/ 189 w 200"/>
                <a:gd name="T33" fmla="*/ 37 h 200"/>
                <a:gd name="T34" fmla="*/ 180 w 200"/>
                <a:gd name="T35" fmla="*/ 28 h 200"/>
                <a:gd name="T36" fmla="*/ 97 w 200"/>
                <a:gd name="T37" fmla="*/ 111 h 200"/>
                <a:gd name="T38" fmla="*/ 73 w 200"/>
                <a:gd name="T39" fmla="*/ 8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200">
                  <a:moveTo>
                    <a:pt x="186" y="84"/>
                  </a:moveTo>
                  <a:cubicBezTo>
                    <a:pt x="187" y="89"/>
                    <a:pt x="188" y="95"/>
                    <a:pt x="188" y="100"/>
                  </a:cubicBezTo>
                  <a:cubicBezTo>
                    <a:pt x="188" y="148"/>
                    <a:pt x="149" y="188"/>
                    <a:pt x="100" y="188"/>
                  </a:cubicBezTo>
                  <a:cubicBezTo>
                    <a:pt x="52" y="188"/>
                    <a:pt x="13" y="148"/>
                    <a:pt x="13" y="100"/>
                  </a:cubicBezTo>
                  <a:cubicBezTo>
                    <a:pt x="13" y="52"/>
                    <a:pt x="52" y="13"/>
                    <a:pt x="100" y="13"/>
                  </a:cubicBezTo>
                  <a:cubicBezTo>
                    <a:pt x="115" y="13"/>
                    <a:pt x="129" y="16"/>
                    <a:pt x="141" y="23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36" y="5"/>
                    <a:pt x="119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6" y="200"/>
                    <a:pt x="200" y="155"/>
                    <a:pt x="200" y="100"/>
                  </a:cubicBezTo>
                  <a:cubicBezTo>
                    <a:pt x="200" y="91"/>
                    <a:pt x="199" y="82"/>
                    <a:pt x="197" y="74"/>
                  </a:cubicBezTo>
                  <a:lnTo>
                    <a:pt x="186" y="84"/>
                  </a:lnTo>
                  <a:close/>
                  <a:moveTo>
                    <a:pt x="73" y="87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97" y="111"/>
                    <a:pt x="97" y="111"/>
                    <a:pt x="97" y="111"/>
                  </a:cubicBezTo>
                  <a:lnTo>
                    <a:pt x="73" y="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33F62A00-F282-45BC-DE95-04ADE15DDC37}"/>
              </a:ext>
            </a:extLst>
          </p:cNvPr>
          <p:cNvGrpSpPr/>
          <p:nvPr/>
        </p:nvGrpSpPr>
        <p:grpSpPr>
          <a:xfrm>
            <a:off x="3622632" y="3164967"/>
            <a:ext cx="449348" cy="449346"/>
            <a:chOff x="1580007" y="3467101"/>
            <a:chExt cx="486680" cy="486678"/>
          </a:xfrm>
        </p:grpSpPr>
        <p:sp>
          <p:nvSpPr>
            <p:cNvPr id="33" name="Owal 32">
              <a:extLst>
                <a:ext uri="{FF2B5EF4-FFF2-40B4-BE49-F238E27FC236}">
                  <a16:creationId xmlns:a16="http://schemas.microsoft.com/office/drawing/2014/main" id="{66572D20-6FA3-A5F5-E1C0-0853E37899E0}"/>
                </a:ext>
              </a:extLst>
            </p:cNvPr>
            <p:cNvSpPr/>
            <p:nvPr/>
          </p:nvSpPr>
          <p:spPr>
            <a:xfrm>
              <a:off x="1580007" y="3467101"/>
              <a:ext cx="486680" cy="4866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68">
              <a:extLst>
                <a:ext uri="{FF2B5EF4-FFF2-40B4-BE49-F238E27FC236}">
                  <a16:creationId xmlns:a16="http://schemas.microsoft.com/office/drawing/2014/main" id="{3A854975-A743-AB03-9C2B-48A136E8869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65867" y="3552960"/>
              <a:ext cx="314958" cy="314958"/>
            </a:xfrm>
            <a:custGeom>
              <a:avLst/>
              <a:gdLst>
                <a:gd name="T0" fmla="*/ 186 w 200"/>
                <a:gd name="T1" fmla="*/ 84 h 200"/>
                <a:gd name="T2" fmla="*/ 188 w 200"/>
                <a:gd name="T3" fmla="*/ 100 h 200"/>
                <a:gd name="T4" fmla="*/ 100 w 200"/>
                <a:gd name="T5" fmla="*/ 188 h 200"/>
                <a:gd name="T6" fmla="*/ 13 w 200"/>
                <a:gd name="T7" fmla="*/ 100 h 200"/>
                <a:gd name="T8" fmla="*/ 100 w 200"/>
                <a:gd name="T9" fmla="*/ 13 h 200"/>
                <a:gd name="T10" fmla="*/ 141 w 200"/>
                <a:gd name="T11" fmla="*/ 23 h 200"/>
                <a:gd name="T12" fmla="*/ 150 w 200"/>
                <a:gd name="T13" fmla="*/ 14 h 200"/>
                <a:gd name="T14" fmla="*/ 100 w 200"/>
                <a:gd name="T15" fmla="*/ 0 h 200"/>
                <a:gd name="T16" fmla="*/ 0 w 200"/>
                <a:gd name="T17" fmla="*/ 100 h 200"/>
                <a:gd name="T18" fmla="*/ 100 w 200"/>
                <a:gd name="T19" fmla="*/ 200 h 200"/>
                <a:gd name="T20" fmla="*/ 200 w 200"/>
                <a:gd name="T21" fmla="*/ 100 h 200"/>
                <a:gd name="T22" fmla="*/ 197 w 200"/>
                <a:gd name="T23" fmla="*/ 74 h 200"/>
                <a:gd name="T24" fmla="*/ 186 w 200"/>
                <a:gd name="T25" fmla="*/ 84 h 200"/>
                <a:gd name="T26" fmla="*/ 73 w 200"/>
                <a:gd name="T27" fmla="*/ 87 h 200"/>
                <a:gd name="T28" fmla="*/ 64 w 200"/>
                <a:gd name="T29" fmla="*/ 96 h 200"/>
                <a:gd name="T30" fmla="*/ 97 w 200"/>
                <a:gd name="T31" fmla="*/ 129 h 200"/>
                <a:gd name="T32" fmla="*/ 189 w 200"/>
                <a:gd name="T33" fmla="*/ 37 h 200"/>
                <a:gd name="T34" fmla="*/ 180 w 200"/>
                <a:gd name="T35" fmla="*/ 28 h 200"/>
                <a:gd name="T36" fmla="*/ 97 w 200"/>
                <a:gd name="T37" fmla="*/ 111 h 200"/>
                <a:gd name="T38" fmla="*/ 73 w 200"/>
                <a:gd name="T39" fmla="*/ 8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200">
                  <a:moveTo>
                    <a:pt x="186" y="84"/>
                  </a:moveTo>
                  <a:cubicBezTo>
                    <a:pt x="187" y="89"/>
                    <a:pt x="188" y="95"/>
                    <a:pt x="188" y="100"/>
                  </a:cubicBezTo>
                  <a:cubicBezTo>
                    <a:pt x="188" y="148"/>
                    <a:pt x="149" y="188"/>
                    <a:pt x="100" y="188"/>
                  </a:cubicBezTo>
                  <a:cubicBezTo>
                    <a:pt x="52" y="188"/>
                    <a:pt x="13" y="148"/>
                    <a:pt x="13" y="100"/>
                  </a:cubicBezTo>
                  <a:cubicBezTo>
                    <a:pt x="13" y="52"/>
                    <a:pt x="52" y="13"/>
                    <a:pt x="100" y="13"/>
                  </a:cubicBezTo>
                  <a:cubicBezTo>
                    <a:pt x="115" y="13"/>
                    <a:pt x="129" y="16"/>
                    <a:pt x="141" y="23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36" y="5"/>
                    <a:pt x="119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6" y="200"/>
                    <a:pt x="200" y="155"/>
                    <a:pt x="200" y="100"/>
                  </a:cubicBezTo>
                  <a:cubicBezTo>
                    <a:pt x="200" y="91"/>
                    <a:pt x="199" y="82"/>
                    <a:pt x="197" y="74"/>
                  </a:cubicBezTo>
                  <a:lnTo>
                    <a:pt x="186" y="84"/>
                  </a:lnTo>
                  <a:close/>
                  <a:moveTo>
                    <a:pt x="73" y="87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97" y="111"/>
                    <a:pt x="97" y="111"/>
                    <a:pt x="97" y="111"/>
                  </a:cubicBezTo>
                  <a:lnTo>
                    <a:pt x="73" y="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4B34495D-C1C0-F7F9-9243-E1A5E5E98805}"/>
              </a:ext>
            </a:extLst>
          </p:cNvPr>
          <p:cNvGrpSpPr/>
          <p:nvPr/>
        </p:nvGrpSpPr>
        <p:grpSpPr>
          <a:xfrm>
            <a:off x="5949011" y="3164967"/>
            <a:ext cx="449348" cy="449346"/>
            <a:chOff x="1580007" y="3467101"/>
            <a:chExt cx="486680" cy="486678"/>
          </a:xfrm>
        </p:grpSpPr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43083462-8050-F5A2-A760-A72CE49C686D}"/>
                </a:ext>
              </a:extLst>
            </p:cNvPr>
            <p:cNvSpPr/>
            <p:nvPr/>
          </p:nvSpPr>
          <p:spPr>
            <a:xfrm>
              <a:off x="1580007" y="3467101"/>
              <a:ext cx="486680" cy="4866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68">
              <a:extLst>
                <a:ext uri="{FF2B5EF4-FFF2-40B4-BE49-F238E27FC236}">
                  <a16:creationId xmlns:a16="http://schemas.microsoft.com/office/drawing/2014/main" id="{E5F50AFF-5AD6-B4B5-98E9-B6265988039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65867" y="3552960"/>
              <a:ext cx="314958" cy="314958"/>
            </a:xfrm>
            <a:custGeom>
              <a:avLst/>
              <a:gdLst>
                <a:gd name="T0" fmla="*/ 186 w 200"/>
                <a:gd name="T1" fmla="*/ 84 h 200"/>
                <a:gd name="T2" fmla="*/ 188 w 200"/>
                <a:gd name="T3" fmla="*/ 100 h 200"/>
                <a:gd name="T4" fmla="*/ 100 w 200"/>
                <a:gd name="T5" fmla="*/ 188 h 200"/>
                <a:gd name="T6" fmla="*/ 13 w 200"/>
                <a:gd name="T7" fmla="*/ 100 h 200"/>
                <a:gd name="T8" fmla="*/ 100 w 200"/>
                <a:gd name="T9" fmla="*/ 13 h 200"/>
                <a:gd name="T10" fmla="*/ 141 w 200"/>
                <a:gd name="T11" fmla="*/ 23 h 200"/>
                <a:gd name="T12" fmla="*/ 150 w 200"/>
                <a:gd name="T13" fmla="*/ 14 h 200"/>
                <a:gd name="T14" fmla="*/ 100 w 200"/>
                <a:gd name="T15" fmla="*/ 0 h 200"/>
                <a:gd name="T16" fmla="*/ 0 w 200"/>
                <a:gd name="T17" fmla="*/ 100 h 200"/>
                <a:gd name="T18" fmla="*/ 100 w 200"/>
                <a:gd name="T19" fmla="*/ 200 h 200"/>
                <a:gd name="T20" fmla="*/ 200 w 200"/>
                <a:gd name="T21" fmla="*/ 100 h 200"/>
                <a:gd name="T22" fmla="*/ 197 w 200"/>
                <a:gd name="T23" fmla="*/ 74 h 200"/>
                <a:gd name="T24" fmla="*/ 186 w 200"/>
                <a:gd name="T25" fmla="*/ 84 h 200"/>
                <a:gd name="T26" fmla="*/ 73 w 200"/>
                <a:gd name="T27" fmla="*/ 87 h 200"/>
                <a:gd name="T28" fmla="*/ 64 w 200"/>
                <a:gd name="T29" fmla="*/ 96 h 200"/>
                <a:gd name="T30" fmla="*/ 97 w 200"/>
                <a:gd name="T31" fmla="*/ 129 h 200"/>
                <a:gd name="T32" fmla="*/ 189 w 200"/>
                <a:gd name="T33" fmla="*/ 37 h 200"/>
                <a:gd name="T34" fmla="*/ 180 w 200"/>
                <a:gd name="T35" fmla="*/ 28 h 200"/>
                <a:gd name="T36" fmla="*/ 97 w 200"/>
                <a:gd name="T37" fmla="*/ 111 h 200"/>
                <a:gd name="T38" fmla="*/ 73 w 200"/>
                <a:gd name="T39" fmla="*/ 8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200">
                  <a:moveTo>
                    <a:pt x="186" y="84"/>
                  </a:moveTo>
                  <a:cubicBezTo>
                    <a:pt x="187" y="89"/>
                    <a:pt x="188" y="95"/>
                    <a:pt x="188" y="100"/>
                  </a:cubicBezTo>
                  <a:cubicBezTo>
                    <a:pt x="188" y="148"/>
                    <a:pt x="149" y="188"/>
                    <a:pt x="100" y="188"/>
                  </a:cubicBezTo>
                  <a:cubicBezTo>
                    <a:pt x="52" y="188"/>
                    <a:pt x="13" y="148"/>
                    <a:pt x="13" y="100"/>
                  </a:cubicBezTo>
                  <a:cubicBezTo>
                    <a:pt x="13" y="52"/>
                    <a:pt x="52" y="13"/>
                    <a:pt x="100" y="13"/>
                  </a:cubicBezTo>
                  <a:cubicBezTo>
                    <a:pt x="115" y="13"/>
                    <a:pt x="129" y="16"/>
                    <a:pt x="141" y="23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36" y="5"/>
                    <a:pt x="119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6" y="200"/>
                    <a:pt x="200" y="155"/>
                    <a:pt x="200" y="100"/>
                  </a:cubicBezTo>
                  <a:cubicBezTo>
                    <a:pt x="200" y="91"/>
                    <a:pt x="199" y="82"/>
                    <a:pt x="197" y="74"/>
                  </a:cubicBezTo>
                  <a:lnTo>
                    <a:pt x="186" y="84"/>
                  </a:lnTo>
                  <a:close/>
                  <a:moveTo>
                    <a:pt x="73" y="87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97" y="111"/>
                    <a:pt x="97" y="111"/>
                    <a:pt x="97" y="111"/>
                  </a:cubicBezTo>
                  <a:lnTo>
                    <a:pt x="73" y="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57BEDC67-546A-6522-221B-A51A17AC7EE9}"/>
              </a:ext>
            </a:extLst>
          </p:cNvPr>
          <p:cNvGrpSpPr/>
          <p:nvPr/>
        </p:nvGrpSpPr>
        <p:grpSpPr>
          <a:xfrm>
            <a:off x="5949011" y="5637128"/>
            <a:ext cx="449348" cy="449346"/>
            <a:chOff x="1580007" y="3467101"/>
            <a:chExt cx="486680" cy="486678"/>
          </a:xfrm>
        </p:grpSpPr>
        <p:sp>
          <p:nvSpPr>
            <p:cNvPr id="39" name="Owal 38">
              <a:extLst>
                <a:ext uri="{FF2B5EF4-FFF2-40B4-BE49-F238E27FC236}">
                  <a16:creationId xmlns:a16="http://schemas.microsoft.com/office/drawing/2014/main" id="{A6B52DFA-0659-645A-7346-77516AA647D1}"/>
                </a:ext>
              </a:extLst>
            </p:cNvPr>
            <p:cNvSpPr/>
            <p:nvPr/>
          </p:nvSpPr>
          <p:spPr>
            <a:xfrm>
              <a:off x="1580007" y="3467101"/>
              <a:ext cx="486680" cy="4866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68">
              <a:extLst>
                <a:ext uri="{FF2B5EF4-FFF2-40B4-BE49-F238E27FC236}">
                  <a16:creationId xmlns:a16="http://schemas.microsoft.com/office/drawing/2014/main" id="{3098ED04-A25D-A648-965F-762536BB229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65867" y="3552960"/>
              <a:ext cx="314958" cy="314958"/>
            </a:xfrm>
            <a:custGeom>
              <a:avLst/>
              <a:gdLst>
                <a:gd name="T0" fmla="*/ 186 w 200"/>
                <a:gd name="T1" fmla="*/ 84 h 200"/>
                <a:gd name="T2" fmla="*/ 188 w 200"/>
                <a:gd name="T3" fmla="*/ 100 h 200"/>
                <a:gd name="T4" fmla="*/ 100 w 200"/>
                <a:gd name="T5" fmla="*/ 188 h 200"/>
                <a:gd name="T6" fmla="*/ 13 w 200"/>
                <a:gd name="T7" fmla="*/ 100 h 200"/>
                <a:gd name="T8" fmla="*/ 100 w 200"/>
                <a:gd name="T9" fmla="*/ 13 h 200"/>
                <a:gd name="T10" fmla="*/ 141 w 200"/>
                <a:gd name="T11" fmla="*/ 23 h 200"/>
                <a:gd name="T12" fmla="*/ 150 w 200"/>
                <a:gd name="T13" fmla="*/ 14 h 200"/>
                <a:gd name="T14" fmla="*/ 100 w 200"/>
                <a:gd name="T15" fmla="*/ 0 h 200"/>
                <a:gd name="T16" fmla="*/ 0 w 200"/>
                <a:gd name="T17" fmla="*/ 100 h 200"/>
                <a:gd name="T18" fmla="*/ 100 w 200"/>
                <a:gd name="T19" fmla="*/ 200 h 200"/>
                <a:gd name="T20" fmla="*/ 200 w 200"/>
                <a:gd name="T21" fmla="*/ 100 h 200"/>
                <a:gd name="T22" fmla="*/ 197 w 200"/>
                <a:gd name="T23" fmla="*/ 74 h 200"/>
                <a:gd name="T24" fmla="*/ 186 w 200"/>
                <a:gd name="T25" fmla="*/ 84 h 200"/>
                <a:gd name="T26" fmla="*/ 73 w 200"/>
                <a:gd name="T27" fmla="*/ 87 h 200"/>
                <a:gd name="T28" fmla="*/ 64 w 200"/>
                <a:gd name="T29" fmla="*/ 96 h 200"/>
                <a:gd name="T30" fmla="*/ 97 w 200"/>
                <a:gd name="T31" fmla="*/ 129 h 200"/>
                <a:gd name="T32" fmla="*/ 189 w 200"/>
                <a:gd name="T33" fmla="*/ 37 h 200"/>
                <a:gd name="T34" fmla="*/ 180 w 200"/>
                <a:gd name="T35" fmla="*/ 28 h 200"/>
                <a:gd name="T36" fmla="*/ 97 w 200"/>
                <a:gd name="T37" fmla="*/ 111 h 200"/>
                <a:gd name="T38" fmla="*/ 73 w 200"/>
                <a:gd name="T39" fmla="*/ 8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200">
                  <a:moveTo>
                    <a:pt x="186" y="84"/>
                  </a:moveTo>
                  <a:cubicBezTo>
                    <a:pt x="187" y="89"/>
                    <a:pt x="188" y="95"/>
                    <a:pt x="188" y="100"/>
                  </a:cubicBezTo>
                  <a:cubicBezTo>
                    <a:pt x="188" y="148"/>
                    <a:pt x="149" y="188"/>
                    <a:pt x="100" y="188"/>
                  </a:cubicBezTo>
                  <a:cubicBezTo>
                    <a:pt x="52" y="188"/>
                    <a:pt x="13" y="148"/>
                    <a:pt x="13" y="100"/>
                  </a:cubicBezTo>
                  <a:cubicBezTo>
                    <a:pt x="13" y="52"/>
                    <a:pt x="52" y="13"/>
                    <a:pt x="100" y="13"/>
                  </a:cubicBezTo>
                  <a:cubicBezTo>
                    <a:pt x="115" y="13"/>
                    <a:pt x="129" y="16"/>
                    <a:pt x="141" y="23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36" y="5"/>
                    <a:pt x="119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6" y="200"/>
                    <a:pt x="200" y="155"/>
                    <a:pt x="200" y="100"/>
                  </a:cubicBezTo>
                  <a:cubicBezTo>
                    <a:pt x="200" y="91"/>
                    <a:pt x="199" y="82"/>
                    <a:pt x="197" y="74"/>
                  </a:cubicBezTo>
                  <a:lnTo>
                    <a:pt x="186" y="84"/>
                  </a:lnTo>
                  <a:close/>
                  <a:moveTo>
                    <a:pt x="73" y="87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97" y="111"/>
                    <a:pt x="97" y="111"/>
                    <a:pt x="97" y="111"/>
                  </a:cubicBezTo>
                  <a:lnTo>
                    <a:pt x="73" y="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41" name="Grupa 40">
            <a:extLst>
              <a:ext uri="{FF2B5EF4-FFF2-40B4-BE49-F238E27FC236}">
                <a16:creationId xmlns:a16="http://schemas.microsoft.com/office/drawing/2014/main" id="{37C0D041-F2D4-2672-7A90-C5E1FEE86E9B}"/>
              </a:ext>
            </a:extLst>
          </p:cNvPr>
          <p:cNvGrpSpPr/>
          <p:nvPr/>
        </p:nvGrpSpPr>
        <p:grpSpPr>
          <a:xfrm>
            <a:off x="3622632" y="5637128"/>
            <a:ext cx="449348" cy="449346"/>
            <a:chOff x="1580007" y="3467101"/>
            <a:chExt cx="486680" cy="486678"/>
          </a:xfrm>
        </p:grpSpPr>
        <p:sp>
          <p:nvSpPr>
            <p:cNvPr id="42" name="Owal 41">
              <a:extLst>
                <a:ext uri="{FF2B5EF4-FFF2-40B4-BE49-F238E27FC236}">
                  <a16:creationId xmlns:a16="http://schemas.microsoft.com/office/drawing/2014/main" id="{E3E8C768-B6C0-8047-7D02-CBBDA1BFE640}"/>
                </a:ext>
              </a:extLst>
            </p:cNvPr>
            <p:cNvSpPr/>
            <p:nvPr/>
          </p:nvSpPr>
          <p:spPr>
            <a:xfrm>
              <a:off x="1580007" y="3467101"/>
              <a:ext cx="486680" cy="4866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68">
              <a:extLst>
                <a:ext uri="{FF2B5EF4-FFF2-40B4-BE49-F238E27FC236}">
                  <a16:creationId xmlns:a16="http://schemas.microsoft.com/office/drawing/2014/main" id="{288225B3-0802-308D-60F8-7D212EBB424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65867" y="3552960"/>
              <a:ext cx="314958" cy="314958"/>
            </a:xfrm>
            <a:custGeom>
              <a:avLst/>
              <a:gdLst>
                <a:gd name="T0" fmla="*/ 186 w 200"/>
                <a:gd name="T1" fmla="*/ 84 h 200"/>
                <a:gd name="T2" fmla="*/ 188 w 200"/>
                <a:gd name="T3" fmla="*/ 100 h 200"/>
                <a:gd name="T4" fmla="*/ 100 w 200"/>
                <a:gd name="T5" fmla="*/ 188 h 200"/>
                <a:gd name="T6" fmla="*/ 13 w 200"/>
                <a:gd name="T7" fmla="*/ 100 h 200"/>
                <a:gd name="T8" fmla="*/ 100 w 200"/>
                <a:gd name="T9" fmla="*/ 13 h 200"/>
                <a:gd name="T10" fmla="*/ 141 w 200"/>
                <a:gd name="T11" fmla="*/ 23 h 200"/>
                <a:gd name="T12" fmla="*/ 150 w 200"/>
                <a:gd name="T13" fmla="*/ 14 h 200"/>
                <a:gd name="T14" fmla="*/ 100 w 200"/>
                <a:gd name="T15" fmla="*/ 0 h 200"/>
                <a:gd name="T16" fmla="*/ 0 w 200"/>
                <a:gd name="T17" fmla="*/ 100 h 200"/>
                <a:gd name="T18" fmla="*/ 100 w 200"/>
                <a:gd name="T19" fmla="*/ 200 h 200"/>
                <a:gd name="T20" fmla="*/ 200 w 200"/>
                <a:gd name="T21" fmla="*/ 100 h 200"/>
                <a:gd name="T22" fmla="*/ 197 w 200"/>
                <a:gd name="T23" fmla="*/ 74 h 200"/>
                <a:gd name="T24" fmla="*/ 186 w 200"/>
                <a:gd name="T25" fmla="*/ 84 h 200"/>
                <a:gd name="T26" fmla="*/ 73 w 200"/>
                <a:gd name="T27" fmla="*/ 87 h 200"/>
                <a:gd name="T28" fmla="*/ 64 w 200"/>
                <a:gd name="T29" fmla="*/ 96 h 200"/>
                <a:gd name="T30" fmla="*/ 97 w 200"/>
                <a:gd name="T31" fmla="*/ 129 h 200"/>
                <a:gd name="T32" fmla="*/ 189 w 200"/>
                <a:gd name="T33" fmla="*/ 37 h 200"/>
                <a:gd name="T34" fmla="*/ 180 w 200"/>
                <a:gd name="T35" fmla="*/ 28 h 200"/>
                <a:gd name="T36" fmla="*/ 97 w 200"/>
                <a:gd name="T37" fmla="*/ 111 h 200"/>
                <a:gd name="T38" fmla="*/ 73 w 200"/>
                <a:gd name="T39" fmla="*/ 8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200">
                  <a:moveTo>
                    <a:pt x="186" y="84"/>
                  </a:moveTo>
                  <a:cubicBezTo>
                    <a:pt x="187" y="89"/>
                    <a:pt x="188" y="95"/>
                    <a:pt x="188" y="100"/>
                  </a:cubicBezTo>
                  <a:cubicBezTo>
                    <a:pt x="188" y="148"/>
                    <a:pt x="149" y="188"/>
                    <a:pt x="100" y="188"/>
                  </a:cubicBezTo>
                  <a:cubicBezTo>
                    <a:pt x="52" y="188"/>
                    <a:pt x="13" y="148"/>
                    <a:pt x="13" y="100"/>
                  </a:cubicBezTo>
                  <a:cubicBezTo>
                    <a:pt x="13" y="52"/>
                    <a:pt x="52" y="13"/>
                    <a:pt x="100" y="13"/>
                  </a:cubicBezTo>
                  <a:cubicBezTo>
                    <a:pt x="115" y="13"/>
                    <a:pt x="129" y="16"/>
                    <a:pt x="141" y="23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36" y="5"/>
                    <a:pt x="119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6" y="200"/>
                    <a:pt x="200" y="155"/>
                    <a:pt x="200" y="100"/>
                  </a:cubicBezTo>
                  <a:cubicBezTo>
                    <a:pt x="200" y="91"/>
                    <a:pt x="199" y="82"/>
                    <a:pt x="197" y="74"/>
                  </a:cubicBezTo>
                  <a:lnTo>
                    <a:pt x="186" y="84"/>
                  </a:lnTo>
                  <a:close/>
                  <a:moveTo>
                    <a:pt x="73" y="87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97" y="111"/>
                    <a:pt x="97" y="111"/>
                    <a:pt x="97" y="111"/>
                  </a:cubicBezTo>
                  <a:lnTo>
                    <a:pt x="73" y="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44" name="Grupa 43">
            <a:extLst>
              <a:ext uri="{FF2B5EF4-FFF2-40B4-BE49-F238E27FC236}">
                <a16:creationId xmlns:a16="http://schemas.microsoft.com/office/drawing/2014/main" id="{07F23E47-82F8-3C10-E511-EC44016808FE}"/>
              </a:ext>
            </a:extLst>
          </p:cNvPr>
          <p:cNvGrpSpPr/>
          <p:nvPr/>
        </p:nvGrpSpPr>
        <p:grpSpPr>
          <a:xfrm>
            <a:off x="1296253" y="5637128"/>
            <a:ext cx="449348" cy="449346"/>
            <a:chOff x="1580007" y="3467101"/>
            <a:chExt cx="486680" cy="486678"/>
          </a:xfrm>
        </p:grpSpPr>
        <p:sp>
          <p:nvSpPr>
            <p:cNvPr id="45" name="Owal 44">
              <a:extLst>
                <a:ext uri="{FF2B5EF4-FFF2-40B4-BE49-F238E27FC236}">
                  <a16:creationId xmlns:a16="http://schemas.microsoft.com/office/drawing/2014/main" id="{7762A804-8D46-780A-F3DF-D5922D5CF022}"/>
                </a:ext>
              </a:extLst>
            </p:cNvPr>
            <p:cNvSpPr/>
            <p:nvPr/>
          </p:nvSpPr>
          <p:spPr>
            <a:xfrm>
              <a:off x="1580007" y="3467101"/>
              <a:ext cx="486680" cy="4866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68">
              <a:extLst>
                <a:ext uri="{FF2B5EF4-FFF2-40B4-BE49-F238E27FC236}">
                  <a16:creationId xmlns:a16="http://schemas.microsoft.com/office/drawing/2014/main" id="{11BC7269-F1CF-A6D2-D41B-DFBC103EB9A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65867" y="3552960"/>
              <a:ext cx="314958" cy="314958"/>
            </a:xfrm>
            <a:custGeom>
              <a:avLst/>
              <a:gdLst>
                <a:gd name="T0" fmla="*/ 186 w 200"/>
                <a:gd name="T1" fmla="*/ 84 h 200"/>
                <a:gd name="T2" fmla="*/ 188 w 200"/>
                <a:gd name="T3" fmla="*/ 100 h 200"/>
                <a:gd name="T4" fmla="*/ 100 w 200"/>
                <a:gd name="T5" fmla="*/ 188 h 200"/>
                <a:gd name="T6" fmla="*/ 13 w 200"/>
                <a:gd name="T7" fmla="*/ 100 h 200"/>
                <a:gd name="T8" fmla="*/ 100 w 200"/>
                <a:gd name="T9" fmla="*/ 13 h 200"/>
                <a:gd name="T10" fmla="*/ 141 w 200"/>
                <a:gd name="T11" fmla="*/ 23 h 200"/>
                <a:gd name="T12" fmla="*/ 150 w 200"/>
                <a:gd name="T13" fmla="*/ 14 h 200"/>
                <a:gd name="T14" fmla="*/ 100 w 200"/>
                <a:gd name="T15" fmla="*/ 0 h 200"/>
                <a:gd name="T16" fmla="*/ 0 w 200"/>
                <a:gd name="T17" fmla="*/ 100 h 200"/>
                <a:gd name="T18" fmla="*/ 100 w 200"/>
                <a:gd name="T19" fmla="*/ 200 h 200"/>
                <a:gd name="T20" fmla="*/ 200 w 200"/>
                <a:gd name="T21" fmla="*/ 100 h 200"/>
                <a:gd name="T22" fmla="*/ 197 w 200"/>
                <a:gd name="T23" fmla="*/ 74 h 200"/>
                <a:gd name="T24" fmla="*/ 186 w 200"/>
                <a:gd name="T25" fmla="*/ 84 h 200"/>
                <a:gd name="T26" fmla="*/ 73 w 200"/>
                <a:gd name="T27" fmla="*/ 87 h 200"/>
                <a:gd name="T28" fmla="*/ 64 w 200"/>
                <a:gd name="T29" fmla="*/ 96 h 200"/>
                <a:gd name="T30" fmla="*/ 97 w 200"/>
                <a:gd name="T31" fmla="*/ 129 h 200"/>
                <a:gd name="T32" fmla="*/ 189 w 200"/>
                <a:gd name="T33" fmla="*/ 37 h 200"/>
                <a:gd name="T34" fmla="*/ 180 w 200"/>
                <a:gd name="T35" fmla="*/ 28 h 200"/>
                <a:gd name="T36" fmla="*/ 97 w 200"/>
                <a:gd name="T37" fmla="*/ 111 h 200"/>
                <a:gd name="T38" fmla="*/ 73 w 200"/>
                <a:gd name="T39" fmla="*/ 8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200">
                  <a:moveTo>
                    <a:pt x="186" y="84"/>
                  </a:moveTo>
                  <a:cubicBezTo>
                    <a:pt x="187" y="89"/>
                    <a:pt x="188" y="95"/>
                    <a:pt x="188" y="100"/>
                  </a:cubicBezTo>
                  <a:cubicBezTo>
                    <a:pt x="188" y="148"/>
                    <a:pt x="149" y="188"/>
                    <a:pt x="100" y="188"/>
                  </a:cubicBezTo>
                  <a:cubicBezTo>
                    <a:pt x="52" y="188"/>
                    <a:pt x="13" y="148"/>
                    <a:pt x="13" y="100"/>
                  </a:cubicBezTo>
                  <a:cubicBezTo>
                    <a:pt x="13" y="52"/>
                    <a:pt x="52" y="13"/>
                    <a:pt x="100" y="13"/>
                  </a:cubicBezTo>
                  <a:cubicBezTo>
                    <a:pt x="115" y="13"/>
                    <a:pt x="129" y="16"/>
                    <a:pt x="141" y="23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36" y="5"/>
                    <a:pt x="119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6" y="200"/>
                    <a:pt x="200" y="155"/>
                    <a:pt x="200" y="100"/>
                  </a:cubicBezTo>
                  <a:cubicBezTo>
                    <a:pt x="200" y="91"/>
                    <a:pt x="199" y="82"/>
                    <a:pt x="197" y="74"/>
                  </a:cubicBezTo>
                  <a:lnTo>
                    <a:pt x="186" y="84"/>
                  </a:lnTo>
                  <a:close/>
                  <a:moveTo>
                    <a:pt x="73" y="87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97" y="111"/>
                    <a:pt x="97" y="111"/>
                    <a:pt x="97" y="111"/>
                  </a:cubicBezTo>
                  <a:lnTo>
                    <a:pt x="73" y="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3460030C-3E21-93FA-CEC6-969DCCA8364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08" name="Google Shape;308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W stronę jednoznacznych skutków</a:t>
            </a:r>
          </a:p>
        </p:txBody>
      </p:sp>
      <p:cxnSp>
        <p:nvCxnSpPr>
          <p:cNvPr id="323" name="Google Shape;323;p2"/>
          <p:cNvCxnSpPr>
            <a:cxnSpLocks/>
          </p:cNvCxnSpPr>
          <p:nvPr/>
        </p:nvCxnSpPr>
        <p:spPr>
          <a:xfrm>
            <a:off x="934142" y="5074488"/>
            <a:ext cx="6336417" cy="0"/>
          </a:xfrm>
          <a:prstGeom prst="straightConnector1">
            <a:avLst/>
          </a:prstGeom>
          <a:noFill/>
          <a:ln w="9525" cap="sq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4" name="Google Shape;324;p2"/>
          <p:cNvCxnSpPr>
            <a:cxnSpLocks/>
          </p:cNvCxnSpPr>
          <p:nvPr/>
        </p:nvCxnSpPr>
        <p:spPr>
          <a:xfrm>
            <a:off x="934138" y="3886423"/>
            <a:ext cx="6336286" cy="0"/>
          </a:xfrm>
          <a:prstGeom prst="straightConnector1">
            <a:avLst/>
          </a:prstGeom>
          <a:noFill/>
          <a:ln w="9525" cap="sq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5" name="Google Shape;325;p2"/>
          <p:cNvCxnSpPr>
            <a:cxnSpLocks/>
          </p:cNvCxnSpPr>
          <p:nvPr/>
        </p:nvCxnSpPr>
        <p:spPr>
          <a:xfrm>
            <a:off x="934138" y="2482914"/>
            <a:ext cx="6336286" cy="0"/>
          </a:xfrm>
          <a:prstGeom prst="straightConnector1">
            <a:avLst/>
          </a:prstGeom>
          <a:noFill/>
          <a:ln w="9525" cap="sq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" name="Grupa 7">
            <a:extLst>
              <a:ext uri="{FF2B5EF4-FFF2-40B4-BE49-F238E27FC236}">
                <a16:creationId xmlns:a16="http://schemas.microsoft.com/office/drawing/2014/main" id="{F471F593-0A2F-B937-2C8C-40207573FB7A}"/>
              </a:ext>
            </a:extLst>
          </p:cNvPr>
          <p:cNvGrpSpPr/>
          <p:nvPr/>
        </p:nvGrpSpPr>
        <p:grpSpPr>
          <a:xfrm>
            <a:off x="442914" y="1673225"/>
            <a:ext cx="6805562" cy="431100"/>
            <a:chOff x="442914" y="1673225"/>
            <a:chExt cx="6805562" cy="431100"/>
          </a:xfrm>
        </p:grpSpPr>
        <p:sp>
          <p:nvSpPr>
            <p:cNvPr id="311" name="Google Shape;311;p2"/>
            <p:cNvSpPr txBox="1"/>
            <p:nvPr/>
          </p:nvSpPr>
          <p:spPr>
            <a:xfrm>
              <a:off x="933400" y="1673225"/>
              <a:ext cx="6315076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ustawodawca nie wprowadził „braku dla strony ujemnych skutków procesowych” jako przesłanki uznawania pism za prawidłowo doręczone;</a:t>
              </a: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0B54D2D1-E0E6-2F5A-36D5-8ADEAAB250B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2914" y="1673225"/>
              <a:ext cx="292852" cy="292852"/>
            </a:xfrm>
            <a:custGeom>
              <a:avLst/>
              <a:gdLst>
                <a:gd name="T0" fmla="*/ 83 w 200"/>
                <a:gd name="T1" fmla="*/ 1 h 200"/>
                <a:gd name="T2" fmla="*/ 70 w 200"/>
                <a:gd name="T3" fmla="*/ 5 h 200"/>
                <a:gd name="T4" fmla="*/ 3 w 200"/>
                <a:gd name="T5" fmla="*/ 75 h 200"/>
                <a:gd name="T6" fmla="*/ 0 w 200"/>
                <a:gd name="T7" fmla="*/ 100 h 200"/>
                <a:gd name="T8" fmla="*/ 0 w 200"/>
                <a:gd name="T9" fmla="*/ 100 h 200"/>
                <a:gd name="T10" fmla="*/ 0 w 200"/>
                <a:gd name="T11" fmla="*/ 100 h 200"/>
                <a:gd name="T12" fmla="*/ 3 w 200"/>
                <a:gd name="T13" fmla="*/ 124 h 200"/>
                <a:gd name="T14" fmla="*/ 83 w 200"/>
                <a:gd name="T15" fmla="*/ 198 h 200"/>
                <a:gd name="T16" fmla="*/ 100 w 200"/>
                <a:gd name="T17" fmla="*/ 200 h 200"/>
                <a:gd name="T18" fmla="*/ 117 w 200"/>
                <a:gd name="T19" fmla="*/ 198 h 200"/>
                <a:gd name="T20" fmla="*/ 197 w 200"/>
                <a:gd name="T21" fmla="*/ 124 h 200"/>
                <a:gd name="T22" fmla="*/ 200 w 200"/>
                <a:gd name="T23" fmla="*/ 100 h 200"/>
                <a:gd name="T24" fmla="*/ 197 w 200"/>
                <a:gd name="T25" fmla="*/ 75 h 200"/>
                <a:gd name="T26" fmla="*/ 130 w 200"/>
                <a:gd name="T27" fmla="*/ 5 h 200"/>
                <a:gd name="T28" fmla="*/ 117 w 200"/>
                <a:gd name="T29" fmla="*/ 1 h 200"/>
                <a:gd name="T30" fmla="*/ 100 w 200"/>
                <a:gd name="T31" fmla="*/ 0 h 200"/>
                <a:gd name="T32" fmla="*/ 83 w 200"/>
                <a:gd name="T33" fmla="*/ 1 h 200"/>
                <a:gd name="T34" fmla="*/ 187 w 200"/>
                <a:gd name="T35" fmla="*/ 100 h 200"/>
                <a:gd name="T36" fmla="*/ 100 w 200"/>
                <a:gd name="T37" fmla="*/ 187 h 200"/>
                <a:gd name="T38" fmla="*/ 12 w 200"/>
                <a:gd name="T39" fmla="*/ 100 h 200"/>
                <a:gd name="T40" fmla="*/ 100 w 200"/>
                <a:gd name="T41" fmla="*/ 12 h 200"/>
                <a:gd name="T42" fmla="*/ 187 w 200"/>
                <a:gd name="T43" fmla="*/ 100 h 200"/>
                <a:gd name="T44" fmla="*/ 106 w 200"/>
                <a:gd name="T45" fmla="*/ 100 h 200"/>
                <a:gd name="T46" fmla="*/ 76 w 200"/>
                <a:gd name="T47" fmla="*/ 130 h 200"/>
                <a:gd name="T48" fmla="*/ 85 w 200"/>
                <a:gd name="T49" fmla="*/ 139 h 200"/>
                <a:gd name="T50" fmla="*/ 124 w 200"/>
                <a:gd name="T51" fmla="*/ 100 h 200"/>
                <a:gd name="T52" fmla="*/ 85 w 200"/>
                <a:gd name="T53" fmla="*/ 60 h 200"/>
                <a:gd name="T54" fmla="*/ 76 w 200"/>
                <a:gd name="T55" fmla="*/ 69 h 200"/>
                <a:gd name="T56" fmla="*/ 106 w 200"/>
                <a:gd name="T5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" h="200">
                  <a:moveTo>
                    <a:pt x="83" y="1"/>
                  </a:moveTo>
                  <a:cubicBezTo>
                    <a:pt x="78" y="2"/>
                    <a:pt x="74" y="3"/>
                    <a:pt x="70" y="5"/>
                  </a:cubicBezTo>
                  <a:cubicBezTo>
                    <a:pt x="37" y="15"/>
                    <a:pt x="11" y="42"/>
                    <a:pt x="3" y="75"/>
                  </a:cubicBezTo>
                  <a:cubicBezTo>
                    <a:pt x="1" y="83"/>
                    <a:pt x="0" y="91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8"/>
                    <a:pt x="1" y="116"/>
                    <a:pt x="3" y="124"/>
                  </a:cubicBezTo>
                  <a:cubicBezTo>
                    <a:pt x="13" y="162"/>
                    <a:pt x="44" y="192"/>
                    <a:pt x="83" y="198"/>
                  </a:cubicBezTo>
                  <a:cubicBezTo>
                    <a:pt x="88" y="199"/>
                    <a:pt x="94" y="200"/>
                    <a:pt x="100" y="200"/>
                  </a:cubicBezTo>
                  <a:cubicBezTo>
                    <a:pt x="106" y="200"/>
                    <a:pt x="111" y="199"/>
                    <a:pt x="117" y="198"/>
                  </a:cubicBezTo>
                  <a:cubicBezTo>
                    <a:pt x="156" y="192"/>
                    <a:pt x="187" y="162"/>
                    <a:pt x="197" y="124"/>
                  </a:cubicBezTo>
                  <a:cubicBezTo>
                    <a:pt x="199" y="116"/>
                    <a:pt x="200" y="108"/>
                    <a:pt x="200" y="100"/>
                  </a:cubicBezTo>
                  <a:cubicBezTo>
                    <a:pt x="200" y="91"/>
                    <a:pt x="199" y="83"/>
                    <a:pt x="197" y="75"/>
                  </a:cubicBezTo>
                  <a:cubicBezTo>
                    <a:pt x="188" y="42"/>
                    <a:pt x="163" y="15"/>
                    <a:pt x="130" y="5"/>
                  </a:cubicBezTo>
                  <a:cubicBezTo>
                    <a:pt x="126" y="3"/>
                    <a:pt x="121" y="2"/>
                    <a:pt x="117" y="1"/>
                  </a:cubicBezTo>
                  <a:cubicBezTo>
                    <a:pt x="111" y="0"/>
                    <a:pt x="106" y="0"/>
                    <a:pt x="100" y="0"/>
                  </a:cubicBezTo>
                  <a:cubicBezTo>
                    <a:pt x="94" y="0"/>
                    <a:pt x="88" y="0"/>
                    <a:pt x="83" y="1"/>
                  </a:cubicBezTo>
                  <a:close/>
                  <a:moveTo>
                    <a:pt x="187" y="100"/>
                  </a:moveTo>
                  <a:cubicBezTo>
                    <a:pt x="187" y="148"/>
                    <a:pt x="148" y="187"/>
                    <a:pt x="100" y="187"/>
                  </a:cubicBezTo>
                  <a:cubicBezTo>
                    <a:pt x="52" y="187"/>
                    <a:pt x="12" y="148"/>
                    <a:pt x="12" y="100"/>
                  </a:cubicBezTo>
                  <a:cubicBezTo>
                    <a:pt x="12" y="52"/>
                    <a:pt x="52" y="12"/>
                    <a:pt x="100" y="12"/>
                  </a:cubicBezTo>
                  <a:cubicBezTo>
                    <a:pt x="148" y="12"/>
                    <a:pt x="187" y="52"/>
                    <a:pt x="187" y="100"/>
                  </a:cubicBezTo>
                  <a:close/>
                  <a:moveTo>
                    <a:pt x="106" y="100"/>
                  </a:moveTo>
                  <a:cubicBezTo>
                    <a:pt x="76" y="130"/>
                    <a:pt x="76" y="130"/>
                    <a:pt x="76" y="13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106" y="100"/>
                    <a:pt x="106" y="100"/>
                    <a:pt x="106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1B7BFF5B-C9F2-F5AE-121E-D3A5A52D45C5}"/>
              </a:ext>
            </a:extLst>
          </p:cNvPr>
          <p:cNvGrpSpPr/>
          <p:nvPr/>
        </p:nvGrpSpPr>
        <p:grpSpPr>
          <a:xfrm>
            <a:off x="442914" y="2861503"/>
            <a:ext cx="6805571" cy="646331"/>
            <a:chOff x="442914" y="2762675"/>
            <a:chExt cx="6805571" cy="646331"/>
          </a:xfrm>
        </p:grpSpPr>
        <p:sp>
          <p:nvSpPr>
            <p:cNvPr id="314" name="Google Shape;314;p2"/>
            <p:cNvSpPr txBox="1"/>
            <p:nvPr/>
          </p:nvSpPr>
          <p:spPr>
            <a:xfrm>
              <a:off x="933409" y="2762675"/>
              <a:ext cx="63150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albo doszło do skutecznego doręczenia albo do niego nie doszło w związku z</a:t>
              </a:r>
              <a:r>
                <a:rPr lang="pl-PL" sz="1400" dirty="0"/>
                <a:t> </a:t>
              </a: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naruszeniem przepisów –„zero-jedynkowy” charakter oceny skuteczności doręczenia;</a:t>
              </a: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26228E89-888C-45C5-B051-059E0CD8C54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2914" y="2762675"/>
              <a:ext cx="292852" cy="292852"/>
            </a:xfrm>
            <a:custGeom>
              <a:avLst/>
              <a:gdLst>
                <a:gd name="T0" fmla="*/ 83 w 200"/>
                <a:gd name="T1" fmla="*/ 1 h 200"/>
                <a:gd name="T2" fmla="*/ 70 w 200"/>
                <a:gd name="T3" fmla="*/ 5 h 200"/>
                <a:gd name="T4" fmla="*/ 3 w 200"/>
                <a:gd name="T5" fmla="*/ 75 h 200"/>
                <a:gd name="T6" fmla="*/ 0 w 200"/>
                <a:gd name="T7" fmla="*/ 100 h 200"/>
                <a:gd name="T8" fmla="*/ 0 w 200"/>
                <a:gd name="T9" fmla="*/ 100 h 200"/>
                <a:gd name="T10" fmla="*/ 0 w 200"/>
                <a:gd name="T11" fmla="*/ 100 h 200"/>
                <a:gd name="T12" fmla="*/ 3 w 200"/>
                <a:gd name="T13" fmla="*/ 124 h 200"/>
                <a:gd name="T14" fmla="*/ 83 w 200"/>
                <a:gd name="T15" fmla="*/ 198 h 200"/>
                <a:gd name="T16" fmla="*/ 100 w 200"/>
                <a:gd name="T17" fmla="*/ 200 h 200"/>
                <a:gd name="T18" fmla="*/ 117 w 200"/>
                <a:gd name="T19" fmla="*/ 198 h 200"/>
                <a:gd name="T20" fmla="*/ 197 w 200"/>
                <a:gd name="T21" fmla="*/ 124 h 200"/>
                <a:gd name="T22" fmla="*/ 200 w 200"/>
                <a:gd name="T23" fmla="*/ 100 h 200"/>
                <a:gd name="T24" fmla="*/ 197 w 200"/>
                <a:gd name="T25" fmla="*/ 75 h 200"/>
                <a:gd name="T26" fmla="*/ 130 w 200"/>
                <a:gd name="T27" fmla="*/ 5 h 200"/>
                <a:gd name="T28" fmla="*/ 117 w 200"/>
                <a:gd name="T29" fmla="*/ 1 h 200"/>
                <a:gd name="T30" fmla="*/ 100 w 200"/>
                <a:gd name="T31" fmla="*/ 0 h 200"/>
                <a:gd name="T32" fmla="*/ 83 w 200"/>
                <a:gd name="T33" fmla="*/ 1 h 200"/>
                <a:gd name="T34" fmla="*/ 187 w 200"/>
                <a:gd name="T35" fmla="*/ 100 h 200"/>
                <a:gd name="T36" fmla="*/ 100 w 200"/>
                <a:gd name="T37" fmla="*/ 187 h 200"/>
                <a:gd name="T38" fmla="*/ 12 w 200"/>
                <a:gd name="T39" fmla="*/ 100 h 200"/>
                <a:gd name="T40" fmla="*/ 100 w 200"/>
                <a:gd name="T41" fmla="*/ 12 h 200"/>
                <a:gd name="T42" fmla="*/ 187 w 200"/>
                <a:gd name="T43" fmla="*/ 100 h 200"/>
                <a:gd name="T44" fmla="*/ 106 w 200"/>
                <a:gd name="T45" fmla="*/ 100 h 200"/>
                <a:gd name="T46" fmla="*/ 76 w 200"/>
                <a:gd name="T47" fmla="*/ 130 h 200"/>
                <a:gd name="T48" fmla="*/ 85 w 200"/>
                <a:gd name="T49" fmla="*/ 139 h 200"/>
                <a:gd name="T50" fmla="*/ 124 w 200"/>
                <a:gd name="T51" fmla="*/ 100 h 200"/>
                <a:gd name="T52" fmla="*/ 85 w 200"/>
                <a:gd name="T53" fmla="*/ 60 h 200"/>
                <a:gd name="T54" fmla="*/ 76 w 200"/>
                <a:gd name="T55" fmla="*/ 69 h 200"/>
                <a:gd name="T56" fmla="*/ 106 w 200"/>
                <a:gd name="T5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" h="200">
                  <a:moveTo>
                    <a:pt x="83" y="1"/>
                  </a:moveTo>
                  <a:cubicBezTo>
                    <a:pt x="78" y="2"/>
                    <a:pt x="74" y="3"/>
                    <a:pt x="70" y="5"/>
                  </a:cubicBezTo>
                  <a:cubicBezTo>
                    <a:pt x="37" y="15"/>
                    <a:pt x="11" y="42"/>
                    <a:pt x="3" y="75"/>
                  </a:cubicBezTo>
                  <a:cubicBezTo>
                    <a:pt x="1" y="83"/>
                    <a:pt x="0" y="91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8"/>
                    <a:pt x="1" y="116"/>
                    <a:pt x="3" y="124"/>
                  </a:cubicBezTo>
                  <a:cubicBezTo>
                    <a:pt x="13" y="162"/>
                    <a:pt x="44" y="192"/>
                    <a:pt x="83" y="198"/>
                  </a:cubicBezTo>
                  <a:cubicBezTo>
                    <a:pt x="88" y="199"/>
                    <a:pt x="94" y="200"/>
                    <a:pt x="100" y="200"/>
                  </a:cubicBezTo>
                  <a:cubicBezTo>
                    <a:pt x="106" y="200"/>
                    <a:pt x="111" y="199"/>
                    <a:pt x="117" y="198"/>
                  </a:cubicBezTo>
                  <a:cubicBezTo>
                    <a:pt x="156" y="192"/>
                    <a:pt x="187" y="162"/>
                    <a:pt x="197" y="124"/>
                  </a:cubicBezTo>
                  <a:cubicBezTo>
                    <a:pt x="199" y="116"/>
                    <a:pt x="200" y="108"/>
                    <a:pt x="200" y="100"/>
                  </a:cubicBezTo>
                  <a:cubicBezTo>
                    <a:pt x="200" y="91"/>
                    <a:pt x="199" y="83"/>
                    <a:pt x="197" y="75"/>
                  </a:cubicBezTo>
                  <a:cubicBezTo>
                    <a:pt x="188" y="42"/>
                    <a:pt x="163" y="15"/>
                    <a:pt x="130" y="5"/>
                  </a:cubicBezTo>
                  <a:cubicBezTo>
                    <a:pt x="126" y="3"/>
                    <a:pt x="121" y="2"/>
                    <a:pt x="117" y="1"/>
                  </a:cubicBezTo>
                  <a:cubicBezTo>
                    <a:pt x="111" y="0"/>
                    <a:pt x="106" y="0"/>
                    <a:pt x="100" y="0"/>
                  </a:cubicBezTo>
                  <a:cubicBezTo>
                    <a:pt x="94" y="0"/>
                    <a:pt x="88" y="0"/>
                    <a:pt x="83" y="1"/>
                  </a:cubicBezTo>
                  <a:close/>
                  <a:moveTo>
                    <a:pt x="187" y="100"/>
                  </a:moveTo>
                  <a:cubicBezTo>
                    <a:pt x="187" y="148"/>
                    <a:pt x="148" y="187"/>
                    <a:pt x="100" y="187"/>
                  </a:cubicBezTo>
                  <a:cubicBezTo>
                    <a:pt x="52" y="187"/>
                    <a:pt x="12" y="148"/>
                    <a:pt x="12" y="100"/>
                  </a:cubicBezTo>
                  <a:cubicBezTo>
                    <a:pt x="12" y="52"/>
                    <a:pt x="52" y="12"/>
                    <a:pt x="100" y="12"/>
                  </a:cubicBezTo>
                  <a:cubicBezTo>
                    <a:pt x="148" y="12"/>
                    <a:pt x="187" y="52"/>
                    <a:pt x="187" y="100"/>
                  </a:cubicBezTo>
                  <a:close/>
                  <a:moveTo>
                    <a:pt x="106" y="100"/>
                  </a:moveTo>
                  <a:cubicBezTo>
                    <a:pt x="76" y="130"/>
                    <a:pt x="76" y="130"/>
                    <a:pt x="76" y="13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106" y="100"/>
                    <a:pt x="106" y="100"/>
                    <a:pt x="106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1EE8F201-AE54-E235-2EEE-F1DF27EAF76A}"/>
              </a:ext>
            </a:extLst>
          </p:cNvPr>
          <p:cNvGrpSpPr/>
          <p:nvPr/>
        </p:nvGrpSpPr>
        <p:grpSpPr>
          <a:xfrm>
            <a:off x="442914" y="4265012"/>
            <a:ext cx="6805612" cy="430887"/>
            <a:chOff x="442914" y="3713877"/>
            <a:chExt cx="6805612" cy="430887"/>
          </a:xfrm>
        </p:grpSpPr>
        <p:sp>
          <p:nvSpPr>
            <p:cNvPr id="317" name="Google Shape;317;p2"/>
            <p:cNvSpPr txBox="1"/>
            <p:nvPr/>
          </p:nvSpPr>
          <p:spPr>
            <a:xfrm>
              <a:off x="933450" y="3713877"/>
              <a:ext cx="631507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nie można różnicować skuteczności doręczenia od aktywności strony (wniesienia lub nie środka zaskarżenia);</a:t>
              </a: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F7DCED38-5D1E-2B10-ECEA-A543E7DA1E5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2914" y="3713877"/>
              <a:ext cx="292852" cy="292852"/>
            </a:xfrm>
            <a:custGeom>
              <a:avLst/>
              <a:gdLst>
                <a:gd name="T0" fmla="*/ 83 w 200"/>
                <a:gd name="T1" fmla="*/ 1 h 200"/>
                <a:gd name="T2" fmla="*/ 70 w 200"/>
                <a:gd name="T3" fmla="*/ 5 h 200"/>
                <a:gd name="T4" fmla="*/ 3 w 200"/>
                <a:gd name="T5" fmla="*/ 75 h 200"/>
                <a:gd name="T6" fmla="*/ 0 w 200"/>
                <a:gd name="T7" fmla="*/ 100 h 200"/>
                <a:gd name="T8" fmla="*/ 0 w 200"/>
                <a:gd name="T9" fmla="*/ 100 h 200"/>
                <a:gd name="T10" fmla="*/ 0 w 200"/>
                <a:gd name="T11" fmla="*/ 100 h 200"/>
                <a:gd name="T12" fmla="*/ 3 w 200"/>
                <a:gd name="T13" fmla="*/ 124 h 200"/>
                <a:gd name="T14" fmla="*/ 83 w 200"/>
                <a:gd name="T15" fmla="*/ 198 h 200"/>
                <a:gd name="T16" fmla="*/ 100 w 200"/>
                <a:gd name="T17" fmla="*/ 200 h 200"/>
                <a:gd name="T18" fmla="*/ 117 w 200"/>
                <a:gd name="T19" fmla="*/ 198 h 200"/>
                <a:gd name="T20" fmla="*/ 197 w 200"/>
                <a:gd name="T21" fmla="*/ 124 h 200"/>
                <a:gd name="T22" fmla="*/ 200 w 200"/>
                <a:gd name="T23" fmla="*/ 100 h 200"/>
                <a:gd name="T24" fmla="*/ 197 w 200"/>
                <a:gd name="T25" fmla="*/ 75 h 200"/>
                <a:gd name="T26" fmla="*/ 130 w 200"/>
                <a:gd name="T27" fmla="*/ 5 h 200"/>
                <a:gd name="T28" fmla="*/ 117 w 200"/>
                <a:gd name="T29" fmla="*/ 1 h 200"/>
                <a:gd name="T30" fmla="*/ 100 w 200"/>
                <a:gd name="T31" fmla="*/ 0 h 200"/>
                <a:gd name="T32" fmla="*/ 83 w 200"/>
                <a:gd name="T33" fmla="*/ 1 h 200"/>
                <a:gd name="T34" fmla="*/ 187 w 200"/>
                <a:gd name="T35" fmla="*/ 100 h 200"/>
                <a:gd name="T36" fmla="*/ 100 w 200"/>
                <a:gd name="T37" fmla="*/ 187 h 200"/>
                <a:gd name="T38" fmla="*/ 12 w 200"/>
                <a:gd name="T39" fmla="*/ 100 h 200"/>
                <a:gd name="T40" fmla="*/ 100 w 200"/>
                <a:gd name="T41" fmla="*/ 12 h 200"/>
                <a:gd name="T42" fmla="*/ 187 w 200"/>
                <a:gd name="T43" fmla="*/ 100 h 200"/>
                <a:gd name="T44" fmla="*/ 106 w 200"/>
                <a:gd name="T45" fmla="*/ 100 h 200"/>
                <a:gd name="T46" fmla="*/ 76 w 200"/>
                <a:gd name="T47" fmla="*/ 130 h 200"/>
                <a:gd name="T48" fmla="*/ 85 w 200"/>
                <a:gd name="T49" fmla="*/ 139 h 200"/>
                <a:gd name="T50" fmla="*/ 124 w 200"/>
                <a:gd name="T51" fmla="*/ 100 h 200"/>
                <a:gd name="T52" fmla="*/ 85 w 200"/>
                <a:gd name="T53" fmla="*/ 60 h 200"/>
                <a:gd name="T54" fmla="*/ 76 w 200"/>
                <a:gd name="T55" fmla="*/ 69 h 200"/>
                <a:gd name="T56" fmla="*/ 106 w 200"/>
                <a:gd name="T5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" h="200">
                  <a:moveTo>
                    <a:pt x="83" y="1"/>
                  </a:moveTo>
                  <a:cubicBezTo>
                    <a:pt x="78" y="2"/>
                    <a:pt x="74" y="3"/>
                    <a:pt x="70" y="5"/>
                  </a:cubicBezTo>
                  <a:cubicBezTo>
                    <a:pt x="37" y="15"/>
                    <a:pt x="11" y="42"/>
                    <a:pt x="3" y="75"/>
                  </a:cubicBezTo>
                  <a:cubicBezTo>
                    <a:pt x="1" y="83"/>
                    <a:pt x="0" y="91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8"/>
                    <a:pt x="1" y="116"/>
                    <a:pt x="3" y="124"/>
                  </a:cubicBezTo>
                  <a:cubicBezTo>
                    <a:pt x="13" y="162"/>
                    <a:pt x="44" y="192"/>
                    <a:pt x="83" y="198"/>
                  </a:cubicBezTo>
                  <a:cubicBezTo>
                    <a:pt x="88" y="199"/>
                    <a:pt x="94" y="200"/>
                    <a:pt x="100" y="200"/>
                  </a:cubicBezTo>
                  <a:cubicBezTo>
                    <a:pt x="106" y="200"/>
                    <a:pt x="111" y="199"/>
                    <a:pt x="117" y="198"/>
                  </a:cubicBezTo>
                  <a:cubicBezTo>
                    <a:pt x="156" y="192"/>
                    <a:pt x="187" y="162"/>
                    <a:pt x="197" y="124"/>
                  </a:cubicBezTo>
                  <a:cubicBezTo>
                    <a:pt x="199" y="116"/>
                    <a:pt x="200" y="108"/>
                    <a:pt x="200" y="100"/>
                  </a:cubicBezTo>
                  <a:cubicBezTo>
                    <a:pt x="200" y="91"/>
                    <a:pt x="199" y="83"/>
                    <a:pt x="197" y="75"/>
                  </a:cubicBezTo>
                  <a:cubicBezTo>
                    <a:pt x="188" y="42"/>
                    <a:pt x="163" y="15"/>
                    <a:pt x="130" y="5"/>
                  </a:cubicBezTo>
                  <a:cubicBezTo>
                    <a:pt x="126" y="3"/>
                    <a:pt x="121" y="2"/>
                    <a:pt x="117" y="1"/>
                  </a:cubicBezTo>
                  <a:cubicBezTo>
                    <a:pt x="111" y="0"/>
                    <a:pt x="106" y="0"/>
                    <a:pt x="100" y="0"/>
                  </a:cubicBezTo>
                  <a:cubicBezTo>
                    <a:pt x="94" y="0"/>
                    <a:pt x="88" y="0"/>
                    <a:pt x="83" y="1"/>
                  </a:cubicBezTo>
                  <a:close/>
                  <a:moveTo>
                    <a:pt x="187" y="100"/>
                  </a:moveTo>
                  <a:cubicBezTo>
                    <a:pt x="187" y="148"/>
                    <a:pt x="148" y="187"/>
                    <a:pt x="100" y="187"/>
                  </a:cubicBezTo>
                  <a:cubicBezTo>
                    <a:pt x="52" y="187"/>
                    <a:pt x="12" y="148"/>
                    <a:pt x="12" y="100"/>
                  </a:cubicBezTo>
                  <a:cubicBezTo>
                    <a:pt x="12" y="52"/>
                    <a:pt x="52" y="12"/>
                    <a:pt x="100" y="12"/>
                  </a:cubicBezTo>
                  <a:cubicBezTo>
                    <a:pt x="148" y="12"/>
                    <a:pt x="187" y="52"/>
                    <a:pt x="187" y="100"/>
                  </a:cubicBezTo>
                  <a:close/>
                  <a:moveTo>
                    <a:pt x="106" y="100"/>
                  </a:moveTo>
                  <a:cubicBezTo>
                    <a:pt x="76" y="130"/>
                    <a:pt x="76" y="130"/>
                    <a:pt x="76" y="13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106" y="100"/>
                    <a:pt x="106" y="100"/>
                    <a:pt x="106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81960041-1B17-0A6F-7722-FA14FDB50987}"/>
              </a:ext>
            </a:extLst>
          </p:cNvPr>
          <p:cNvGrpSpPr/>
          <p:nvPr/>
        </p:nvGrpSpPr>
        <p:grpSpPr>
          <a:xfrm>
            <a:off x="442914" y="5453075"/>
            <a:ext cx="6828354" cy="646331"/>
            <a:chOff x="442914" y="5234000"/>
            <a:chExt cx="6828354" cy="646331"/>
          </a:xfrm>
        </p:grpSpPr>
        <p:sp>
          <p:nvSpPr>
            <p:cNvPr id="320" name="Google Shape;320;p2"/>
            <p:cNvSpPr txBox="1"/>
            <p:nvPr/>
          </p:nvSpPr>
          <p:spPr>
            <a:xfrm>
              <a:off x="956192" y="5234000"/>
              <a:ext cx="63150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wniesienie środka zaskarżenia jako sposób usunięcia niepewności co do bezskuteczności doręczenia (np. poprzez wydanie postanowienia o</a:t>
              </a:r>
              <a:r>
                <a:rPr lang="pl-PL" sz="1400" dirty="0"/>
                <a:t> </a:t>
              </a: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Georgia"/>
                  <a:cs typeface="Georgia"/>
                  <a:sym typeface="Georgia"/>
                </a:rPr>
                <a:t>niedopuszczalności zażalenia);</a:t>
              </a: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C8071617-0A5E-C316-C860-8E0F5481DA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2914" y="5234000"/>
              <a:ext cx="292852" cy="292852"/>
            </a:xfrm>
            <a:custGeom>
              <a:avLst/>
              <a:gdLst>
                <a:gd name="T0" fmla="*/ 83 w 200"/>
                <a:gd name="T1" fmla="*/ 1 h 200"/>
                <a:gd name="T2" fmla="*/ 70 w 200"/>
                <a:gd name="T3" fmla="*/ 5 h 200"/>
                <a:gd name="T4" fmla="*/ 3 w 200"/>
                <a:gd name="T5" fmla="*/ 75 h 200"/>
                <a:gd name="T6" fmla="*/ 0 w 200"/>
                <a:gd name="T7" fmla="*/ 100 h 200"/>
                <a:gd name="T8" fmla="*/ 0 w 200"/>
                <a:gd name="T9" fmla="*/ 100 h 200"/>
                <a:gd name="T10" fmla="*/ 0 w 200"/>
                <a:gd name="T11" fmla="*/ 100 h 200"/>
                <a:gd name="T12" fmla="*/ 3 w 200"/>
                <a:gd name="T13" fmla="*/ 124 h 200"/>
                <a:gd name="T14" fmla="*/ 83 w 200"/>
                <a:gd name="T15" fmla="*/ 198 h 200"/>
                <a:gd name="T16" fmla="*/ 100 w 200"/>
                <a:gd name="T17" fmla="*/ 200 h 200"/>
                <a:gd name="T18" fmla="*/ 117 w 200"/>
                <a:gd name="T19" fmla="*/ 198 h 200"/>
                <a:gd name="T20" fmla="*/ 197 w 200"/>
                <a:gd name="T21" fmla="*/ 124 h 200"/>
                <a:gd name="T22" fmla="*/ 200 w 200"/>
                <a:gd name="T23" fmla="*/ 100 h 200"/>
                <a:gd name="T24" fmla="*/ 197 w 200"/>
                <a:gd name="T25" fmla="*/ 75 h 200"/>
                <a:gd name="T26" fmla="*/ 130 w 200"/>
                <a:gd name="T27" fmla="*/ 5 h 200"/>
                <a:gd name="T28" fmla="*/ 117 w 200"/>
                <a:gd name="T29" fmla="*/ 1 h 200"/>
                <a:gd name="T30" fmla="*/ 100 w 200"/>
                <a:gd name="T31" fmla="*/ 0 h 200"/>
                <a:gd name="T32" fmla="*/ 83 w 200"/>
                <a:gd name="T33" fmla="*/ 1 h 200"/>
                <a:gd name="T34" fmla="*/ 187 w 200"/>
                <a:gd name="T35" fmla="*/ 100 h 200"/>
                <a:gd name="T36" fmla="*/ 100 w 200"/>
                <a:gd name="T37" fmla="*/ 187 h 200"/>
                <a:gd name="T38" fmla="*/ 12 w 200"/>
                <a:gd name="T39" fmla="*/ 100 h 200"/>
                <a:gd name="T40" fmla="*/ 100 w 200"/>
                <a:gd name="T41" fmla="*/ 12 h 200"/>
                <a:gd name="T42" fmla="*/ 187 w 200"/>
                <a:gd name="T43" fmla="*/ 100 h 200"/>
                <a:gd name="T44" fmla="*/ 106 w 200"/>
                <a:gd name="T45" fmla="*/ 100 h 200"/>
                <a:gd name="T46" fmla="*/ 76 w 200"/>
                <a:gd name="T47" fmla="*/ 130 h 200"/>
                <a:gd name="T48" fmla="*/ 85 w 200"/>
                <a:gd name="T49" fmla="*/ 139 h 200"/>
                <a:gd name="T50" fmla="*/ 124 w 200"/>
                <a:gd name="T51" fmla="*/ 100 h 200"/>
                <a:gd name="T52" fmla="*/ 85 w 200"/>
                <a:gd name="T53" fmla="*/ 60 h 200"/>
                <a:gd name="T54" fmla="*/ 76 w 200"/>
                <a:gd name="T55" fmla="*/ 69 h 200"/>
                <a:gd name="T56" fmla="*/ 106 w 200"/>
                <a:gd name="T5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" h="200">
                  <a:moveTo>
                    <a:pt x="83" y="1"/>
                  </a:moveTo>
                  <a:cubicBezTo>
                    <a:pt x="78" y="2"/>
                    <a:pt x="74" y="3"/>
                    <a:pt x="70" y="5"/>
                  </a:cubicBezTo>
                  <a:cubicBezTo>
                    <a:pt x="37" y="15"/>
                    <a:pt x="11" y="42"/>
                    <a:pt x="3" y="75"/>
                  </a:cubicBezTo>
                  <a:cubicBezTo>
                    <a:pt x="1" y="83"/>
                    <a:pt x="0" y="91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8"/>
                    <a:pt x="1" y="116"/>
                    <a:pt x="3" y="124"/>
                  </a:cubicBezTo>
                  <a:cubicBezTo>
                    <a:pt x="13" y="162"/>
                    <a:pt x="44" y="192"/>
                    <a:pt x="83" y="198"/>
                  </a:cubicBezTo>
                  <a:cubicBezTo>
                    <a:pt x="88" y="199"/>
                    <a:pt x="94" y="200"/>
                    <a:pt x="100" y="200"/>
                  </a:cubicBezTo>
                  <a:cubicBezTo>
                    <a:pt x="106" y="200"/>
                    <a:pt x="111" y="199"/>
                    <a:pt x="117" y="198"/>
                  </a:cubicBezTo>
                  <a:cubicBezTo>
                    <a:pt x="156" y="192"/>
                    <a:pt x="187" y="162"/>
                    <a:pt x="197" y="124"/>
                  </a:cubicBezTo>
                  <a:cubicBezTo>
                    <a:pt x="199" y="116"/>
                    <a:pt x="200" y="108"/>
                    <a:pt x="200" y="100"/>
                  </a:cubicBezTo>
                  <a:cubicBezTo>
                    <a:pt x="200" y="91"/>
                    <a:pt x="199" y="83"/>
                    <a:pt x="197" y="75"/>
                  </a:cubicBezTo>
                  <a:cubicBezTo>
                    <a:pt x="188" y="42"/>
                    <a:pt x="163" y="15"/>
                    <a:pt x="130" y="5"/>
                  </a:cubicBezTo>
                  <a:cubicBezTo>
                    <a:pt x="126" y="3"/>
                    <a:pt x="121" y="2"/>
                    <a:pt x="117" y="1"/>
                  </a:cubicBezTo>
                  <a:cubicBezTo>
                    <a:pt x="111" y="0"/>
                    <a:pt x="106" y="0"/>
                    <a:pt x="100" y="0"/>
                  </a:cubicBezTo>
                  <a:cubicBezTo>
                    <a:pt x="94" y="0"/>
                    <a:pt x="88" y="0"/>
                    <a:pt x="83" y="1"/>
                  </a:cubicBezTo>
                  <a:close/>
                  <a:moveTo>
                    <a:pt x="187" y="100"/>
                  </a:moveTo>
                  <a:cubicBezTo>
                    <a:pt x="187" y="148"/>
                    <a:pt x="148" y="187"/>
                    <a:pt x="100" y="187"/>
                  </a:cubicBezTo>
                  <a:cubicBezTo>
                    <a:pt x="52" y="187"/>
                    <a:pt x="12" y="148"/>
                    <a:pt x="12" y="100"/>
                  </a:cubicBezTo>
                  <a:cubicBezTo>
                    <a:pt x="12" y="52"/>
                    <a:pt x="52" y="12"/>
                    <a:pt x="100" y="12"/>
                  </a:cubicBezTo>
                  <a:cubicBezTo>
                    <a:pt x="148" y="12"/>
                    <a:pt x="187" y="52"/>
                    <a:pt x="187" y="100"/>
                  </a:cubicBezTo>
                  <a:close/>
                  <a:moveTo>
                    <a:pt x="106" y="100"/>
                  </a:moveTo>
                  <a:cubicBezTo>
                    <a:pt x="76" y="130"/>
                    <a:pt x="76" y="130"/>
                    <a:pt x="76" y="13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106" y="100"/>
                    <a:pt x="106" y="100"/>
                    <a:pt x="106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385;p7">
            <a:extLst>
              <a:ext uri="{FF2B5EF4-FFF2-40B4-BE49-F238E27FC236}">
                <a16:creationId xmlns:a16="http://schemas.microsoft.com/office/drawing/2014/main" id="{B5784C82-8DEB-227A-33AE-BE0D3B0D16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27130" y="6400800"/>
            <a:ext cx="421958" cy="137160"/>
          </a:xfrm>
        </p:spPr>
        <p:txBody>
          <a:bodyPr/>
          <a:lstStyle/>
          <a:p>
            <a:pPr lvl="0"/>
            <a:fld id="{00000000-1234-1234-1234-123412341234}" type="slidenum">
              <a:rPr lang="pl-PL"/>
              <a:pPr lvl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08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>
            <a:extLst>
              <a:ext uri="{FF2B5EF4-FFF2-40B4-BE49-F238E27FC236}">
                <a16:creationId xmlns:a16="http://schemas.microsoft.com/office/drawing/2014/main" id="{8E1225FF-79D5-FFF4-09DC-EFD8423D36A2}"/>
              </a:ext>
            </a:extLst>
          </p:cNvPr>
          <p:cNvSpPr/>
          <p:nvPr/>
        </p:nvSpPr>
        <p:spPr>
          <a:xfrm>
            <a:off x="0" y="1665288"/>
            <a:ext cx="12192000" cy="51927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98" name="Google Shape;398;p9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75" cy="369332"/>
          </a:xfrm>
        </p:spPr>
        <p:txBody>
          <a:bodyPr/>
          <a:lstStyle/>
          <a:p>
            <a:pPr lvl="0"/>
            <a:r>
              <a:rPr lang="pl-PL"/>
              <a:t>Możliwe skutki uchwały</a:t>
            </a:r>
          </a:p>
        </p:txBody>
      </p:sp>
      <p:sp>
        <p:nvSpPr>
          <p:cNvPr id="399" name="Google Shape;399;p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l-PL">
                <a:solidFill>
                  <a:schemeClr val="bg1"/>
                </a:solidFill>
              </a:rPr>
              <a:pPr lvl="0"/>
              <a:t>9</a:t>
            </a:fld>
            <a:endParaRPr lang="pl-PL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4F0250C-C30D-DE79-E8D2-E6E7CC8047D9}"/>
              </a:ext>
            </a:extLst>
          </p:cNvPr>
          <p:cNvSpPr txBox="1"/>
          <p:nvPr/>
        </p:nvSpPr>
        <p:spPr>
          <a:xfrm>
            <a:off x="442913" y="1843038"/>
            <a:ext cx="471283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6600" dirty="0">
                <a:solidFill>
                  <a:schemeClr val="accent4"/>
                </a:solidFill>
              </a:rPr>
              <a:t>1</a:t>
            </a:r>
            <a:endParaRPr lang="en-GB" sz="6600" dirty="0">
              <a:solidFill>
                <a:schemeClr val="accent4"/>
              </a:solidFill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9A7383F-2F24-4847-2E6C-3B8C33E8C0AC}"/>
              </a:ext>
            </a:extLst>
          </p:cNvPr>
          <p:cNvCxnSpPr>
            <a:cxnSpLocks/>
          </p:cNvCxnSpPr>
          <p:nvPr/>
        </p:nvCxnSpPr>
        <p:spPr>
          <a:xfrm>
            <a:off x="442913" y="2943870"/>
            <a:ext cx="29987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11;p2">
            <a:extLst>
              <a:ext uri="{FF2B5EF4-FFF2-40B4-BE49-F238E27FC236}">
                <a16:creationId xmlns:a16="http://schemas.microsoft.com/office/drawing/2014/main" id="{3CDE6670-D111-5CEA-D732-486FD8E98C37}"/>
              </a:ext>
            </a:extLst>
          </p:cNvPr>
          <p:cNvSpPr txBox="1"/>
          <p:nvPr/>
        </p:nvSpPr>
        <p:spPr>
          <a:xfrm>
            <a:off x="442913" y="3121373"/>
            <a:ext cx="29987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nie tylko rygor natychmiastowej wykonalności i nie tylko nie doręczenie pełnomocnikowi,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A45E278-83E2-696E-80C2-55284A6C27CD}"/>
              </a:ext>
            </a:extLst>
          </p:cNvPr>
          <p:cNvSpPr txBox="1"/>
          <p:nvPr/>
        </p:nvSpPr>
        <p:spPr>
          <a:xfrm>
            <a:off x="4596607" y="1843038"/>
            <a:ext cx="471283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6600" dirty="0">
                <a:solidFill>
                  <a:schemeClr val="accent4"/>
                </a:solidFill>
              </a:rPr>
              <a:t>2</a:t>
            </a:r>
            <a:endParaRPr lang="en-GB" sz="6600" dirty="0">
              <a:solidFill>
                <a:schemeClr val="accent4"/>
              </a:solidFill>
            </a:endParaRP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9049B3D7-6DD3-5031-4014-FCB9EA4C258C}"/>
              </a:ext>
            </a:extLst>
          </p:cNvPr>
          <p:cNvCxnSpPr>
            <a:cxnSpLocks/>
          </p:cNvCxnSpPr>
          <p:nvPr/>
        </p:nvCxnSpPr>
        <p:spPr>
          <a:xfrm>
            <a:off x="4596607" y="2943870"/>
            <a:ext cx="29987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311;p2">
            <a:extLst>
              <a:ext uri="{FF2B5EF4-FFF2-40B4-BE49-F238E27FC236}">
                <a16:creationId xmlns:a16="http://schemas.microsoft.com/office/drawing/2014/main" id="{A3AA2FD7-8A5F-671C-EF65-5064E781E5FA}"/>
              </a:ext>
            </a:extLst>
          </p:cNvPr>
          <p:cNvSpPr txBox="1"/>
          <p:nvPr/>
        </p:nvSpPr>
        <p:spPr>
          <a:xfrm>
            <a:off x="4596607" y="3121373"/>
            <a:ext cx="299878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decyzje ( z wyjątkiem 67b), w</a:t>
            </a:r>
            <a:r>
              <a:rPr lang="pl-PL" sz="1600" dirty="0">
                <a:solidFill>
                  <a:schemeClr val="bg1"/>
                </a:solidFill>
              </a:rPr>
              <a:t> </a:t>
            </a: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tym wymiarowe,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BD68ECD-3B2D-AAE3-5AA1-7E81022C6A31}"/>
              </a:ext>
            </a:extLst>
          </p:cNvPr>
          <p:cNvSpPr txBox="1"/>
          <p:nvPr/>
        </p:nvSpPr>
        <p:spPr>
          <a:xfrm>
            <a:off x="8750301" y="1843038"/>
            <a:ext cx="471283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6600" dirty="0">
                <a:solidFill>
                  <a:schemeClr val="accent4"/>
                </a:solidFill>
              </a:rPr>
              <a:t>3</a:t>
            </a:r>
            <a:endParaRPr lang="en-GB" sz="6600" dirty="0">
              <a:solidFill>
                <a:schemeClr val="accent4"/>
              </a:solidFill>
            </a:endParaRP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C29C8FEE-929A-EECD-ED58-28FBCABB2E88}"/>
              </a:ext>
            </a:extLst>
          </p:cNvPr>
          <p:cNvCxnSpPr>
            <a:cxnSpLocks/>
          </p:cNvCxnSpPr>
          <p:nvPr/>
        </p:nvCxnSpPr>
        <p:spPr>
          <a:xfrm>
            <a:off x="8750301" y="2943870"/>
            <a:ext cx="29987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311;p2">
            <a:extLst>
              <a:ext uri="{FF2B5EF4-FFF2-40B4-BE49-F238E27FC236}">
                <a16:creationId xmlns:a16="http://schemas.microsoft.com/office/drawing/2014/main" id="{3549F004-81A4-7BAD-AA25-270173690DB4}"/>
              </a:ext>
            </a:extLst>
          </p:cNvPr>
          <p:cNvSpPr txBox="1"/>
          <p:nvPr/>
        </p:nvSpPr>
        <p:spPr>
          <a:xfrm>
            <a:off x="8750301" y="3121373"/>
            <a:ext cx="29987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zawiadomienie z art. 70 c (także uchwała NSA z 18 marca 2019 r. I FPS 3/18),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1972AEF-BC31-05AB-B188-4CD15E7D5F82}"/>
              </a:ext>
            </a:extLst>
          </p:cNvPr>
          <p:cNvSpPr txBox="1"/>
          <p:nvPr/>
        </p:nvSpPr>
        <p:spPr>
          <a:xfrm>
            <a:off x="442913" y="4096672"/>
            <a:ext cx="471283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6600" dirty="0">
                <a:solidFill>
                  <a:schemeClr val="accent4"/>
                </a:solidFill>
              </a:rPr>
              <a:t>4</a:t>
            </a:r>
            <a:endParaRPr lang="en-GB" sz="6600" dirty="0">
              <a:solidFill>
                <a:schemeClr val="accent4"/>
              </a:solidFill>
            </a:endParaRP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C9E2863E-784A-3A89-5684-B2A91518AA09}"/>
              </a:ext>
            </a:extLst>
          </p:cNvPr>
          <p:cNvCxnSpPr>
            <a:cxnSpLocks/>
          </p:cNvCxnSpPr>
          <p:nvPr/>
        </p:nvCxnSpPr>
        <p:spPr>
          <a:xfrm>
            <a:off x="442913" y="5197504"/>
            <a:ext cx="29987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311;p2">
            <a:extLst>
              <a:ext uri="{FF2B5EF4-FFF2-40B4-BE49-F238E27FC236}">
                <a16:creationId xmlns:a16="http://schemas.microsoft.com/office/drawing/2014/main" id="{5FCDD4DF-6A16-E8D8-1FF0-FE59B3F6AAB0}"/>
              </a:ext>
            </a:extLst>
          </p:cNvPr>
          <p:cNvSpPr txBox="1"/>
          <p:nvPr/>
        </p:nvSpPr>
        <p:spPr>
          <a:xfrm>
            <a:off x="442913" y="5375007"/>
            <a:ext cx="299878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doręczenie niewłaściwemu pełnomocnikowi,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5FE41F9-21D3-1209-C814-9B6108DE6BE6}"/>
              </a:ext>
            </a:extLst>
          </p:cNvPr>
          <p:cNvSpPr txBox="1"/>
          <p:nvPr/>
        </p:nvSpPr>
        <p:spPr>
          <a:xfrm>
            <a:off x="4596607" y="4096672"/>
            <a:ext cx="471283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6600" dirty="0">
                <a:solidFill>
                  <a:schemeClr val="accent4"/>
                </a:solidFill>
              </a:rPr>
              <a:t>5</a:t>
            </a:r>
            <a:endParaRPr lang="en-GB" sz="6600" dirty="0">
              <a:solidFill>
                <a:schemeClr val="accent4"/>
              </a:solidFill>
            </a:endParaRP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152F9C59-96F0-75D0-A038-6297D5FD6060}"/>
              </a:ext>
            </a:extLst>
          </p:cNvPr>
          <p:cNvCxnSpPr>
            <a:cxnSpLocks/>
          </p:cNvCxnSpPr>
          <p:nvPr/>
        </p:nvCxnSpPr>
        <p:spPr>
          <a:xfrm>
            <a:off x="4596607" y="5197504"/>
            <a:ext cx="29987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311;p2">
            <a:extLst>
              <a:ext uri="{FF2B5EF4-FFF2-40B4-BE49-F238E27FC236}">
                <a16:creationId xmlns:a16="http://schemas.microsoft.com/office/drawing/2014/main" id="{F8011ED0-01BB-297E-AD26-A9A246F813B9}"/>
              </a:ext>
            </a:extLst>
          </p:cNvPr>
          <p:cNvSpPr txBox="1"/>
          <p:nvPr/>
        </p:nvSpPr>
        <p:spPr>
          <a:xfrm>
            <a:off x="4596607" y="5375007"/>
            <a:ext cx="299878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doręczenie pocztą zamiast elektronicznie,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1671F90B-0948-DCCC-F263-032760E43A84}"/>
              </a:ext>
            </a:extLst>
          </p:cNvPr>
          <p:cNvSpPr txBox="1"/>
          <p:nvPr/>
        </p:nvSpPr>
        <p:spPr>
          <a:xfrm>
            <a:off x="8750301" y="4096672"/>
            <a:ext cx="471283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6600" dirty="0">
                <a:solidFill>
                  <a:schemeClr val="accent4"/>
                </a:solidFill>
              </a:rPr>
              <a:t>6</a:t>
            </a:r>
            <a:endParaRPr lang="en-GB" sz="6600" dirty="0">
              <a:solidFill>
                <a:schemeClr val="accent4"/>
              </a:solidFill>
            </a:endParaRPr>
          </a:p>
        </p:txBody>
      </p: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F61EDCE4-FD29-D462-747E-49E4F8437D64}"/>
              </a:ext>
            </a:extLst>
          </p:cNvPr>
          <p:cNvCxnSpPr>
            <a:cxnSpLocks/>
          </p:cNvCxnSpPr>
          <p:nvPr/>
        </p:nvCxnSpPr>
        <p:spPr>
          <a:xfrm>
            <a:off x="8750301" y="5197504"/>
            <a:ext cx="29987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311;p2">
            <a:extLst>
              <a:ext uri="{FF2B5EF4-FFF2-40B4-BE49-F238E27FC236}">
                <a16:creationId xmlns:a16="http://schemas.microsoft.com/office/drawing/2014/main" id="{70EEA1D0-C580-288A-9C52-12121E111D68}"/>
              </a:ext>
            </a:extLst>
          </p:cNvPr>
          <p:cNvSpPr txBox="1"/>
          <p:nvPr/>
        </p:nvSpPr>
        <p:spPr>
          <a:xfrm>
            <a:off x="8750301" y="5375007"/>
            <a:ext cx="299878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Georgia"/>
                <a:cs typeface="Georgia"/>
                <a:sym typeface="Georgia"/>
              </a:rPr>
              <a:t>błędy w adresie / wskazaniu danych osoby?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wC">
  <a:themeElements>
    <a:clrScheme name="PwC_Brand_Updated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1361</Words>
  <Application>Microsoft Office PowerPoint</Application>
  <PresentationFormat>Panoramiczny</PresentationFormat>
  <Paragraphs>88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Georgia</vt:lpstr>
      <vt:lpstr>PwC</vt:lpstr>
      <vt:lpstr>Doniosłe skutki doręczenia postanowienia o nadaniu rygoru natychmiastowej wykonalności stronie  z pominięciem ustanowionego pełnomocnika </vt:lpstr>
      <vt:lpstr>Stan faktyczny</vt:lpstr>
      <vt:lpstr>Skuteczność doręczenia decyzji z pominięciem pełnomocnika – dwa stanowiska w orzecznictwie: </vt:lpstr>
      <vt:lpstr>Zagadnienie prawne do rozpoznania:  </vt:lpstr>
      <vt:lpstr>Uchwała</vt:lpstr>
      <vt:lpstr>Uchwała</vt:lpstr>
      <vt:lpstr>Z uzasadnienia uchwały</vt:lpstr>
      <vt:lpstr>W stronę jednoznacznych skutków</vt:lpstr>
      <vt:lpstr>Możliwe skutki uchwały</vt:lpstr>
      <vt:lpstr>Przykładowe orzeczenia po uchwale i skutki uchwały w konkretnych sprawach</vt:lpstr>
      <vt:lpstr>Skutki dla podatnika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Doniosłe skutki doręczenia postanowienia o nadaniu rygoru natychmiastowej wykonalności stronie z pominięciem ustanowionego pełnomocnika</dc:title>
  <dc:creator>Dorota Joziak</dc:creator>
  <cp:lastModifiedBy>Wojciech Morawski (wmoraw)</cp:lastModifiedBy>
  <cp:revision>9</cp:revision>
  <dcterms:created xsi:type="dcterms:W3CDTF">2018-11-30T12:52:36Z</dcterms:created>
  <dcterms:modified xsi:type="dcterms:W3CDTF">2023-03-09T17:17:00Z</dcterms:modified>
</cp:coreProperties>
</file>