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sldIdLst>
    <p:sldId id="256" r:id="rId2"/>
    <p:sldId id="355" r:id="rId3"/>
    <p:sldId id="356" r:id="rId4"/>
    <p:sldId id="357" r:id="rId5"/>
    <p:sldId id="358" r:id="rId6"/>
    <p:sldId id="359" r:id="rId7"/>
    <p:sldId id="360" r:id="rId8"/>
    <p:sldId id="400" r:id="rId9"/>
    <p:sldId id="362" r:id="rId10"/>
    <p:sldId id="363" r:id="rId11"/>
    <p:sldId id="257" r:id="rId12"/>
    <p:sldId id="398" r:id="rId13"/>
    <p:sldId id="323" r:id="rId14"/>
    <p:sldId id="328" r:id="rId15"/>
    <p:sldId id="341" r:id="rId16"/>
    <p:sldId id="339" r:id="rId17"/>
    <p:sldId id="338" r:id="rId18"/>
    <p:sldId id="365" r:id="rId19"/>
    <p:sldId id="366" r:id="rId20"/>
    <p:sldId id="367" r:id="rId21"/>
    <p:sldId id="368" r:id="rId22"/>
    <p:sldId id="369" r:id="rId23"/>
    <p:sldId id="370" r:id="rId24"/>
    <p:sldId id="371" r:id="rId25"/>
    <p:sldId id="372" r:id="rId26"/>
    <p:sldId id="373" r:id="rId27"/>
    <p:sldId id="374" r:id="rId28"/>
    <p:sldId id="375" r:id="rId29"/>
    <p:sldId id="376" r:id="rId30"/>
    <p:sldId id="377" r:id="rId31"/>
    <p:sldId id="378" r:id="rId32"/>
    <p:sldId id="379" r:id="rId33"/>
    <p:sldId id="380" r:id="rId34"/>
    <p:sldId id="381" r:id="rId35"/>
    <p:sldId id="382" r:id="rId36"/>
    <p:sldId id="383" r:id="rId37"/>
    <p:sldId id="384" r:id="rId38"/>
    <p:sldId id="385" r:id="rId39"/>
    <p:sldId id="386" r:id="rId40"/>
    <p:sldId id="387" r:id="rId41"/>
    <p:sldId id="399" r:id="rId42"/>
    <p:sldId id="388" r:id="rId43"/>
    <p:sldId id="389" r:id="rId44"/>
    <p:sldId id="390" r:id="rId45"/>
    <p:sldId id="391" r:id="rId46"/>
    <p:sldId id="392" r:id="rId47"/>
    <p:sldId id="393" r:id="rId48"/>
    <p:sldId id="394" r:id="rId49"/>
    <p:sldId id="395" r:id="rId50"/>
    <p:sldId id="396" r:id="rId51"/>
    <p:sldId id="327" r:id="rId52"/>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99FF"/>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1426"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86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pl-PL" altLang="pl-PL"/>
          </a:p>
        </p:txBody>
      </p:sp>
      <p:sp>
        <p:nvSpPr>
          <p:cNvPr id="19865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pl-PL" altLang="pl-PL"/>
          </a:p>
        </p:txBody>
      </p:sp>
      <p:sp>
        <p:nvSpPr>
          <p:cNvPr id="1986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9866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19866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pl-PL" altLang="pl-PL"/>
          </a:p>
        </p:txBody>
      </p:sp>
      <p:sp>
        <p:nvSpPr>
          <p:cNvPr id="19866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05F673A4-A521-4FDE-8EB9-AEF75A15DE94}" type="slidenum">
              <a:rPr lang="pl-PL" altLang="pl-PL"/>
              <a:pPr/>
              <a:t>‹#›</a:t>
            </a:fld>
            <a:endParaRPr lang="pl-PL" altLang="pl-PL"/>
          </a:p>
        </p:txBody>
      </p:sp>
    </p:spTree>
    <p:extLst>
      <p:ext uri="{BB962C8B-B14F-4D97-AF65-F5344CB8AC3E}">
        <p14:creationId xmlns:p14="http://schemas.microsoft.com/office/powerpoint/2010/main" val="130379896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143000" y="1122363"/>
            <a:ext cx="6858000" cy="2387600"/>
          </a:xfrm>
        </p:spPr>
        <p:txBody>
          <a:bodyPr anchor="b"/>
          <a:lstStyle>
            <a:lvl1pPr algn="ctr">
              <a:defRPr sz="6000"/>
            </a:lvl1pPr>
          </a:lstStyle>
          <a:p>
            <a:r>
              <a:rPr lang="pl-PL" smtClean="0"/>
              <a:t>Kliknij, aby edytować styl</a:t>
            </a:r>
            <a:endParaRPr lang="pl-PL"/>
          </a:p>
        </p:txBody>
      </p:sp>
      <p:sp>
        <p:nvSpPr>
          <p:cNvPr id="3" name="Podtytu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D89BC399-C2F5-4980-9016-A3194C65B75E}" type="slidenum">
              <a:rPr lang="pl-PL" altLang="pl-PL"/>
              <a:pPr/>
              <a:t>‹#›</a:t>
            </a:fld>
            <a:endParaRPr lang="pl-PL" altLang="pl-PL"/>
          </a:p>
        </p:txBody>
      </p:sp>
    </p:spTree>
    <p:extLst>
      <p:ext uri="{BB962C8B-B14F-4D97-AF65-F5344CB8AC3E}">
        <p14:creationId xmlns:p14="http://schemas.microsoft.com/office/powerpoint/2010/main" val="1278872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C615370F-E0D0-4999-A79D-698A86DC5A83}" type="slidenum">
              <a:rPr lang="pl-PL" altLang="pl-PL"/>
              <a:pPr/>
              <a:t>‹#›</a:t>
            </a:fld>
            <a:endParaRPr lang="pl-PL" altLang="pl-PL"/>
          </a:p>
        </p:txBody>
      </p:sp>
    </p:spTree>
    <p:extLst>
      <p:ext uri="{BB962C8B-B14F-4D97-AF65-F5344CB8AC3E}">
        <p14:creationId xmlns:p14="http://schemas.microsoft.com/office/powerpoint/2010/main" val="1504171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E03CE908-3523-47EE-9105-16184B6DA146}" type="slidenum">
              <a:rPr lang="pl-PL" altLang="pl-PL"/>
              <a:pPr/>
              <a:t>‹#›</a:t>
            </a:fld>
            <a:endParaRPr lang="pl-PL" altLang="pl-PL"/>
          </a:p>
        </p:txBody>
      </p:sp>
    </p:spTree>
    <p:extLst>
      <p:ext uri="{BB962C8B-B14F-4D97-AF65-F5344CB8AC3E}">
        <p14:creationId xmlns:p14="http://schemas.microsoft.com/office/powerpoint/2010/main" val="36557505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ytuł i 2 elementy zawartości nad tekst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p>
            <a:r>
              <a:rPr lang="pl-PL" smtClean="0"/>
              <a:t>Kliknij, aby edytować styl</a:t>
            </a:r>
            <a:endParaRPr lang="pl-PL"/>
          </a:p>
        </p:txBody>
      </p:sp>
      <p:sp>
        <p:nvSpPr>
          <p:cNvPr id="3" name="Symbol zastępczy zawartości 2"/>
          <p:cNvSpPr>
            <a:spLocks noGrp="1"/>
          </p:cNvSpPr>
          <p:nvPr>
            <p:ph sz="quarter" idx="1"/>
          </p:nvPr>
        </p:nvSpPr>
        <p:spPr>
          <a:xfrm>
            <a:off x="457200" y="1600200"/>
            <a:ext cx="4038600" cy="21859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quarter" idx="2"/>
          </p:nvPr>
        </p:nvSpPr>
        <p:spPr>
          <a:xfrm>
            <a:off x="4648200" y="1600200"/>
            <a:ext cx="4038600" cy="21859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half" idx="3"/>
          </p:nvPr>
        </p:nvSpPr>
        <p:spPr>
          <a:xfrm>
            <a:off x="457200" y="3938588"/>
            <a:ext cx="8229600" cy="2187575"/>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daty 5"/>
          <p:cNvSpPr>
            <a:spLocks noGrp="1"/>
          </p:cNvSpPr>
          <p:nvPr>
            <p:ph type="dt" sz="half" idx="10"/>
          </p:nvPr>
        </p:nvSpPr>
        <p:spPr>
          <a:xfrm>
            <a:off x="457200" y="6245225"/>
            <a:ext cx="2133600" cy="476250"/>
          </a:xfrm>
        </p:spPr>
        <p:txBody>
          <a:bodyPr/>
          <a:lstStyle>
            <a:lvl1pPr>
              <a:defRPr/>
            </a:lvl1pPr>
          </a:lstStyle>
          <a:p>
            <a:endParaRPr lang="pl-PL" altLang="pl-PL"/>
          </a:p>
        </p:txBody>
      </p:sp>
      <p:sp>
        <p:nvSpPr>
          <p:cNvPr id="7" name="Symbol zastępczy stopki 6"/>
          <p:cNvSpPr>
            <a:spLocks noGrp="1"/>
          </p:cNvSpPr>
          <p:nvPr>
            <p:ph type="ftr" sz="quarter" idx="11"/>
          </p:nvPr>
        </p:nvSpPr>
        <p:spPr>
          <a:xfrm>
            <a:off x="3124200" y="6245225"/>
            <a:ext cx="2895600" cy="476250"/>
          </a:xfrm>
        </p:spPr>
        <p:txBody>
          <a:bodyPr/>
          <a:lstStyle>
            <a:lvl1pPr>
              <a:defRPr/>
            </a:lvl1pPr>
          </a:lstStyle>
          <a:p>
            <a:endParaRPr lang="pl-PL" altLang="pl-PL"/>
          </a:p>
        </p:txBody>
      </p:sp>
      <p:sp>
        <p:nvSpPr>
          <p:cNvPr id="8" name="Symbol zastępczy numeru slajdu 7"/>
          <p:cNvSpPr>
            <a:spLocks noGrp="1"/>
          </p:cNvSpPr>
          <p:nvPr>
            <p:ph type="sldNum" sz="quarter" idx="12"/>
          </p:nvPr>
        </p:nvSpPr>
        <p:spPr>
          <a:xfrm>
            <a:off x="6553200" y="6245225"/>
            <a:ext cx="2133600" cy="476250"/>
          </a:xfrm>
        </p:spPr>
        <p:txBody>
          <a:bodyPr/>
          <a:lstStyle>
            <a:lvl1pPr>
              <a:defRPr/>
            </a:lvl1pPr>
          </a:lstStyle>
          <a:p>
            <a:fld id="{EAA8B707-0498-43FF-85AB-DD16640C190F}" type="slidenum">
              <a:rPr lang="pl-PL" altLang="pl-PL"/>
              <a:pPr/>
              <a:t>‹#›</a:t>
            </a:fld>
            <a:endParaRPr lang="pl-PL" altLang="pl-PL"/>
          </a:p>
        </p:txBody>
      </p:sp>
    </p:spTree>
    <p:extLst>
      <p:ext uri="{BB962C8B-B14F-4D97-AF65-F5344CB8AC3E}">
        <p14:creationId xmlns:p14="http://schemas.microsoft.com/office/powerpoint/2010/main" val="17082261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3C260CCF-3573-4C0D-90A4-FCA8B4E1C386}" type="slidenum">
              <a:rPr lang="pl-PL" altLang="pl-PL"/>
              <a:pPr/>
              <a:t>‹#›</a:t>
            </a:fld>
            <a:endParaRPr lang="pl-PL" altLang="pl-PL"/>
          </a:p>
        </p:txBody>
      </p:sp>
    </p:spTree>
    <p:extLst>
      <p:ext uri="{BB962C8B-B14F-4D97-AF65-F5344CB8AC3E}">
        <p14:creationId xmlns:p14="http://schemas.microsoft.com/office/powerpoint/2010/main" val="2511489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623888" y="1709738"/>
            <a:ext cx="7886700" cy="2852737"/>
          </a:xfrm>
        </p:spPr>
        <p:txBody>
          <a:bodyPr anchor="b"/>
          <a:lstStyle>
            <a:lvl1pPr>
              <a:defRPr sz="6000"/>
            </a:lvl1pPr>
          </a:lstStyle>
          <a:p>
            <a:r>
              <a:rPr lang="pl-PL" smtClean="0"/>
              <a:t>Kliknij, aby edytować styl</a:t>
            </a:r>
            <a:endParaRPr lang="pl-PL"/>
          </a:p>
        </p:txBody>
      </p:sp>
      <p:sp>
        <p:nvSpPr>
          <p:cNvPr id="3" name="Symbol zastępczy tekstu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endParaRPr lang="pl-PL" altLang="pl-PL"/>
          </a:p>
        </p:txBody>
      </p:sp>
      <p:sp>
        <p:nvSpPr>
          <p:cNvPr id="5" name="Symbol zastępczy stopki 4"/>
          <p:cNvSpPr>
            <a:spLocks noGrp="1"/>
          </p:cNvSpPr>
          <p:nvPr>
            <p:ph type="ftr" sz="quarter" idx="11"/>
          </p:nvPr>
        </p:nvSpPr>
        <p:spPr/>
        <p:txBody>
          <a:bodyPr/>
          <a:lstStyle>
            <a:lvl1pPr>
              <a:defRPr/>
            </a:lvl1pPr>
          </a:lstStyle>
          <a:p>
            <a:endParaRPr lang="pl-PL" altLang="pl-PL"/>
          </a:p>
        </p:txBody>
      </p:sp>
      <p:sp>
        <p:nvSpPr>
          <p:cNvPr id="6" name="Symbol zastępczy numeru slajdu 5"/>
          <p:cNvSpPr>
            <a:spLocks noGrp="1"/>
          </p:cNvSpPr>
          <p:nvPr>
            <p:ph type="sldNum" sz="quarter" idx="12"/>
          </p:nvPr>
        </p:nvSpPr>
        <p:spPr/>
        <p:txBody>
          <a:bodyPr/>
          <a:lstStyle>
            <a:lvl1pPr>
              <a:defRPr/>
            </a:lvl1pPr>
          </a:lstStyle>
          <a:p>
            <a:fld id="{AE942053-BBEE-4509-8D92-DC24C9CDD685}" type="slidenum">
              <a:rPr lang="pl-PL" altLang="pl-PL"/>
              <a:pPr/>
              <a:t>‹#›</a:t>
            </a:fld>
            <a:endParaRPr lang="pl-PL" altLang="pl-PL"/>
          </a:p>
        </p:txBody>
      </p:sp>
    </p:spTree>
    <p:extLst>
      <p:ext uri="{BB962C8B-B14F-4D97-AF65-F5344CB8AC3E}">
        <p14:creationId xmlns:p14="http://schemas.microsoft.com/office/powerpoint/2010/main" val="2499751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lvl1pPr>
              <a:defRPr/>
            </a:lvl1pPr>
          </a:lstStyle>
          <a:p>
            <a:endParaRPr lang="pl-PL" altLang="pl-PL"/>
          </a:p>
        </p:txBody>
      </p:sp>
      <p:sp>
        <p:nvSpPr>
          <p:cNvPr id="6" name="Symbol zastępczy stopki 5"/>
          <p:cNvSpPr>
            <a:spLocks noGrp="1"/>
          </p:cNvSpPr>
          <p:nvPr>
            <p:ph type="ftr" sz="quarter" idx="11"/>
          </p:nvPr>
        </p:nvSpPr>
        <p:spPr/>
        <p:txBody>
          <a:bodyPr/>
          <a:lstStyle>
            <a:lvl1pPr>
              <a:defRPr/>
            </a:lvl1pPr>
          </a:lstStyle>
          <a:p>
            <a:endParaRPr lang="pl-PL" altLang="pl-PL"/>
          </a:p>
        </p:txBody>
      </p:sp>
      <p:sp>
        <p:nvSpPr>
          <p:cNvPr id="7" name="Symbol zastępczy numeru slajdu 6"/>
          <p:cNvSpPr>
            <a:spLocks noGrp="1"/>
          </p:cNvSpPr>
          <p:nvPr>
            <p:ph type="sldNum" sz="quarter" idx="12"/>
          </p:nvPr>
        </p:nvSpPr>
        <p:spPr/>
        <p:txBody>
          <a:bodyPr/>
          <a:lstStyle>
            <a:lvl1pPr>
              <a:defRPr/>
            </a:lvl1pPr>
          </a:lstStyle>
          <a:p>
            <a:fld id="{C21F3406-49A8-4705-96D7-AAA02D5FB5DA}" type="slidenum">
              <a:rPr lang="pl-PL" altLang="pl-PL"/>
              <a:pPr/>
              <a:t>‹#›</a:t>
            </a:fld>
            <a:endParaRPr lang="pl-PL" altLang="pl-PL"/>
          </a:p>
        </p:txBody>
      </p:sp>
    </p:spTree>
    <p:extLst>
      <p:ext uri="{BB962C8B-B14F-4D97-AF65-F5344CB8AC3E}">
        <p14:creationId xmlns:p14="http://schemas.microsoft.com/office/powerpoint/2010/main" val="2314518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30238" y="365125"/>
            <a:ext cx="7886700" cy="1325563"/>
          </a:xfrm>
        </p:spPr>
        <p:txBody>
          <a:bodyPr/>
          <a:lstStyle/>
          <a:p>
            <a:r>
              <a:rPr lang="pl-PL" smtClean="0"/>
              <a:t>Kliknij, aby edytować styl</a:t>
            </a:r>
            <a:endParaRPr lang="pl-PL"/>
          </a:p>
        </p:txBody>
      </p:sp>
      <p:sp>
        <p:nvSpPr>
          <p:cNvPr id="3" name="Symbol zastępczy tekstu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630238" y="2505075"/>
            <a:ext cx="3868737"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29150" y="2505075"/>
            <a:ext cx="3887788" cy="3684588"/>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lvl1pPr>
              <a:defRPr/>
            </a:lvl1pPr>
          </a:lstStyle>
          <a:p>
            <a:endParaRPr lang="pl-PL" altLang="pl-PL"/>
          </a:p>
        </p:txBody>
      </p:sp>
      <p:sp>
        <p:nvSpPr>
          <p:cNvPr id="8" name="Symbol zastępczy stopki 7"/>
          <p:cNvSpPr>
            <a:spLocks noGrp="1"/>
          </p:cNvSpPr>
          <p:nvPr>
            <p:ph type="ftr" sz="quarter" idx="11"/>
          </p:nvPr>
        </p:nvSpPr>
        <p:spPr/>
        <p:txBody>
          <a:bodyPr/>
          <a:lstStyle>
            <a:lvl1pPr>
              <a:defRPr/>
            </a:lvl1pPr>
          </a:lstStyle>
          <a:p>
            <a:endParaRPr lang="pl-PL" altLang="pl-PL"/>
          </a:p>
        </p:txBody>
      </p:sp>
      <p:sp>
        <p:nvSpPr>
          <p:cNvPr id="9" name="Symbol zastępczy numeru slajdu 8"/>
          <p:cNvSpPr>
            <a:spLocks noGrp="1"/>
          </p:cNvSpPr>
          <p:nvPr>
            <p:ph type="sldNum" sz="quarter" idx="12"/>
          </p:nvPr>
        </p:nvSpPr>
        <p:spPr/>
        <p:txBody>
          <a:bodyPr/>
          <a:lstStyle>
            <a:lvl1pPr>
              <a:defRPr/>
            </a:lvl1pPr>
          </a:lstStyle>
          <a:p>
            <a:fld id="{0DD5B9AD-CF70-4A15-829D-95C43CECD49E}" type="slidenum">
              <a:rPr lang="pl-PL" altLang="pl-PL"/>
              <a:pPr/>
              <a:t>‹#›</a:t>
            </a:fld>
            <a:endParaRPr lang="pl-PL" altLang="pl-PL"/>
          </a:p>
        </p:txBody>
      </p:sp>
    </p:spTree>
    <p:extLst>
      <p:ext uri="{BB962C8B-B14F-4D97-AF65-F5344CB8AC3E}">
        <p14:creationId xmlns:p14="http://schemas.microsoft.com/office/powerpoint/2010/main" val="42388032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lvl1pPr>
              <a:defRPr/>
            </a:lvl1pPr>
          </a:lstStyle>
          <a:p>
            <a:endParaRPr lang="pl-PL" altLang="pl-PL"/>
          </a:p>
        </p:txBody>
      </p:sp>
      <p:sp>
        <p:nvSpPr>
          <p:cNvPr id="4" name="Symbol zastępczy stopki 3"/>
          <p:cNvSpPr>
            <a:spLocks noGrp="1"/>
          </p:cNvSpPr>
          <p:nvPr>
            <p:ph type="ftr" sz="quarter" idx="11"/>
          </p:nvPr>
        </p:nvSpPr>
        <p:spPr/>
        <p:txBody>
          <a:bodyPr/>
          <a:lstStyle>
            <a:lvl1pPr>
              <a:defRPr/>
            </a:lvl1pPr>
          </a:lstStyle>
          <a:p>
            <a:endParaRPr lang="pl-PL" altLang="pl-PL"/>
          </a:p>
        </p:txBody>
      </p:sp>
      <p:sp>
        <p:nvSpPr>
          <p:cNvPr id="5" name="Symbol zastępczy numeru slajdu 4"/>
          <p:cNvSpPr>
            <a:spLocks noGrp="1"/>
          </p:cNvSpPr>
          <p:nvPr>
            <p:ph type="sldNum" sz="quarter" idx="12"/>
          </p:nvPr>
        </p:nvSpPr>
        <p:spPr/>
        <p:txBody>
          <a:bodyPr/>
          <a:lstStyle>
            <a:lvl1pPr>
              <a:defRPr/>
            </a:lvl1pPr>
          </a:lstStyle>
          <a:p>
            <a:fld id="{705E0772-DDDD-492C-AAF8-195333AB1495}" type="slidenum">
              <a:rPr lang="pl-PL" altLang="pl-PL"/>
              <a:pPr/>
              <a:t>‹#›</a:t>
            </a:fld>
            <a:endParaRPr lang="pl-PL" altLang="pl-PL"/>
          </a:p>
        </p:txBody>
      </p:sp>
    </p:spTree>
    <p:extLst>
      <p:ext uri="{BB962C8B-B14F-4D97-AF65-F5344CB8AC3E}">
        <p14:creationId xmlns:p14="http://schemas.microsoft.com/office/powerpoint/2010/main" val="4333975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lvl1pPr>
              <a:defRPr/>
            </a:lvl1pPr>
          </a:lstStyle>
          <a:p>
            <a:endParaRPr lang="pl-PL" altLang="pl-PL"/>
          </a:p>
        </p:txBody>
      </p:sp>
      <p:sp>
        <p:nvSpPr>
          <p:cNvPr id="3" name="Symbol zastępczy stopki 2"/>
          <p:cNvSpPr>
            <a:spLocks noGrp="1"/>
          </p:cNvSpPr>
          <p:nvPr>
            <p:ph type="ftr" sz="quarter" idx="11"/>
          </p:nvPr>
        </p:nvSpPr>
        <p:spPr/>
        <p:txBody>
          <a:bodyPr/>
          <a:lstStyle>
            <a:lvl1pPr>
              <a:defRPr/>
            </a:lvl1pPr>
          </a:lstStyle>
          <a:p>
            <a:endParaRPr lang="pl-PL" altLang="pl-PL"/>
          </a:p>
        </p:txBody>
      </p:sp>
      <p:sp>
        <p:nvSpPr>
          <p:cNvPr id="4" name="Symbol zastępczy numeru slajdu 3"/>
          <p:cNvSpPr>
            <a:spLocks noGrp="1"/>
          </p:cNvSpPr>
          <p:nvPr>
            <p:ph type="sldNum" sz="quarter" idx="12"/>
          </p:nvPr>
        </p:nvSpPr>
        <p:spPr/>
        <p:txBody>
          <a:bodyPr/>
          <a:lstStyle>
            <a:lvl1pPr>
              <a:defRPr/>
            </a:lvl1pPr>
          </a:lstStyle>
          <a:p>
            <a:fld id="{5DC2E468-0949-45BB-9674-B26F9FEC94AA}" type="slidenum">
              <a:rPr lang="pl-PL" altLang="pl-PL"/>
              <a:pPr/>
              <a:t>‹#›</a:t>
            </a:fld>
            <a:endParaRPr lang="pl-PL" altLang="pl-PL"/>
          </a:p>
        </p:txBody>
      </p:sp>
    </p:spTree>
    <p:extLst>
      <p:ext uri="{BB962C8B-B14F-4D97-AF65-F5344CB8AC3E}">
        <p14:creationId xmlns:p14="http://schemas.microsoft.com/office/powerpoint/2010/main" val="30274123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nchor="b"/>
          <a:lstStyle>
            <a:lvl1pPr>
              <a:defRPr sz="3200"/>
            </a:lvl1pPr>
          </a:lstStyle>
          <a:p>
            <a:r>
              <a:rPr lang="pl-PL" smtClean="0"/>
              <a:t>Kliknij, aby edytować styl</a:t>
            </a:r>
            <a:endParaRPr lang="pl-PL"/>
          </a:p>
        </p:txBody>
      </p:sp>
      <p:sp>
        <p:nvSpPr>
          <p:cNvPr id="3" name="Symbol zastępczy zawartości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lvl1pPr>
              <a:defRPr/>
            </a:lvl1pPr>
          </a:lstStyle>
          <a:p>
            <a:endParaRPr lang="pl-PL" altLang="pl-PL"/>
          </a:p>
        </p:txBody>
      </p:sp>
      <p:sp>
        <p:nvSpPr>
          <p:cNvPr id="6" name="Symbol zastępczy stopki 5"/>
          <p:cNvSpPr>
            <a:spLocks noGrp="1"/>
          </p:cNvSpPr>
          <p:nvPr>
            <p:ph type="ftr" sz="quarter" idx="11"/>
          </p:nvPr>
        </p:nvSpPr>
        <p:spPr/>
        <p:txBody>
          <a:bodyPr/>
          <a:lstStyle>
            <a:lvl1pPr>
              <a:defRPr/>
            </a:lvl1pPr>
          </a:lstStyle>
          <a:p>
            <a:endParaRPr lang="pl-PL" altLang="pl-PL"/>
          </a:p>
        </p:txBody>
      </p:sp>
      <p:sp>
        <p:nvSpPr>
          <p:cNvPr id="7" name="Symbol zastępczy numeru slajdu 6"/>
          <p:cNvSpPr>
            <a:spLocks noGrp="1"/>
          </p:cNvSpPr>
          <p:nvPr>
            <p:ph type="sldNum" sz="quarter" idx="12"/>
          </p:nvPr>
        </p:nvSpPr>
        <p:spPr/>
        <p:txBody>
          <a:bodyPr/>
          <a:lstStyle>
            <a:lvl1pPr>
              <a:defRPr/>
            </a:lvl1pPr>
          </a:lstStyle>
          <a:p>
            <a:fld id="{E8F2CDDA-1E45-42D4-8591-7963C5C81411}" type="slidenum">
              <a:rPr lang="pl-PL" altLang="pl-PL"/>
              <a:pPr/>
              <a:t>‹#›</a:t>
            </a:fld>
            <a:endParaRPr lang="pl-PL" altLang="pl-PL"/>
          </a:p>
        </p:txBody>
      </p:sp>
    </p:spTree>
    <p:extLst>
      <p:ext uri="{BB962C8B-B14F-4D97-AF65-F5344CB8AC3E}">
        <p14:creationId xmlns:p14="http://schemas.microsoft.com/office/powerpoint/2010/main" val="1630801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30238" y="457200"/>
            <a:ext cx="2949575" cy="1600200"/>
          </a:xfrm>
        </p:spPr>
        <p:txBody>
          <a:bodyPr anchor="b"/>
          <a:lstStyle>
            <a:lvl1pPr>
              <a:defRPr sz="3200"/>
            </a:lvl1pPr>
          </a:lstStyle>
          <a:p>
            <a:r>
              <a:rPr lang="pl-PL" smtClean="0"/>
              <a:t>Kliknij, aby edytować styl</a:t>
            </a:r>
            <a:endParaRPr lang="pl-PL"/>
          </a:p>
        </p:txBody>
      </p:sp>
      <p:sp>
        <p:nvSpPr>
          <p:cNvPr id="3" name="Symbol zastępczy obrazu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lvl1pPr>
              <a:defRPr/>
            </a:lvl1pPr>
          </a:lstStyle>
          <a:p>
            <a:endParaRPr lang="pl-PL" altLang="pl-PL"/>
          </a:p>
        </p:txBody>
      </p:sp>
      <p:sp>
        <p:nvSpPr>
          <p:cNvPr id="6" name="Symbol zastępczy stopki 5"/>
          <p:cNvSpPr>
            <a:spLocks noGrp="1"/>
          </p:cNvSpPr>
          <p:nvPr>
            <p:ph type="ftr" sz="quarter" idx="11"/>
          </p:nvPr>
        </p:nvSpPr>
        <p:spPr/>
        <p:txBody>
          <a:bodyPr/>
          <a:lstStyle>
            <a:lvl1pPr>
              <a:defRPr/>
            </a:lvl1pPr>
          </a:lstStyle>
          <a:p>
            <a:endParaRPr lang="pl-PL" altLang="pl-PL"/>
          </a:p>
        </p:txBody>
      </p:sp>
      <p:sp>
        <p:nvSpPr>
          <p:cNvPr id="7" name="Symbol zastępczy numeru slajdu 6"/>
          <p:cNvSpPr>
            <a:spLocks noGrp="1"/>
          </p:cNvSpPr>
          <p:nvPr>
            <p:ph type="sldNum" sz="quarter" idx="12"/>
          </p:nvPr>
        </p:nvSpPr>
        <p:spPr/>
        <p:txBody>
          <a:bodyPr/>
          <a:lstStyle>
            <a:lvl1pPr>
              <a:defRPr/>
            </a:lvl1pPr>
          </a:lstStyle>
          <a:p>
            <a:fld id="{A440A19A-BA31-4458-9D9F-3CA73E694ACD}" type="slidenum">
              <a:rPr lang="pl-PL" altLang="pl-PL"/>
              <a:pPr/>
              <a:t>‹#›</a:t>
            </a:fld>
            <a:endParaRPr lang="pl-PL" altLang="pl-PL"/>
          </a:p>
        </p:txBody>
      </p:sp>
    </p:spTree>
    <p:extLst>
      <p:ext uri="{BB962C8B-B14F-4D97-AF65-F5344CB8AC3E}">
        <p14:creationId xmlns:p14="http://schemas.microsoft.com/office/powerpoint/2010/main" val="93516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pl-PL" altLang="pl-PL" smtClean="0"/>
              <a:t>Kliknij, aby edytować styl wzorca tytułu</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pl-PL" altLang="pl-P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pl-PL" altLang="pl-P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54EF2C4-160E-406D-863F-9DF33971FCB9}" type="slidenum">
              <a:rPr lang="pl-PL" altLang="pl-PL"/>
              <a:pPr/>
              <a:t>‹#›</a:t>
            </a:fld>
            <a:endParaRPr lang="pl-PL" alt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type="subTitle" idx="1"/>
          </p:nvPr>
        </p:nvSpPr>
        <p:spPr>
          <a:xfrm>
            <a:off x="971550" y="1628775"/>
            <a:ext cx="6800850" cy="4010025"/>
          </a:xfrm>
        </p:spPr>
        <p:txBody>
          <a:bodyPr/>
          <a:lstStyle/>
          <a:p>
            <a:r>
              <a:rPr lang="pl-PL" altLang="pl-PL" b="1"/>
              <a:t>Klauzula przeciw unikaniu opodatkowania </a:t>
            </a:r>
          </a:p>
          <a:p>
            <a:r>
              <a:rPr lang="pl-PL" altLang="pl-PL" b="1"/>
              <a:t>a interpretacje ogólne i indywidualne przepisów prawa podatkowego</a:t>
            </a:r>
            <a:r>
              <a:rPr lang="pl-PL" altLang="pl-PL" sz="3200"/>
              <a:t> </a:t>
            </a:r>
          </a:p>
          <a:p>
            <a:endParaRPr lang="pl-PL" altLang="pl-PL" sz="3200" b="1"/>
          </a:p>
          <a:p>
            <a:r>
              <a:rPr lang="pl-PL" altLang="pl-PL" sz="2000" b="1"/>
              <a:t>TORUŃ 2018r.</a:t>
            </a:r>
          </a:p>
          <a:p>
            <a:endParaRPr lang="pl-PL" altLang="pl-PL" sz="2000" b="1"/>
          </a:p>
          <a:p>
            <a:endParaRPr lang="pl-PL" altLang="pl-PL" sz="3600" i="1"/>
          </a:p>
          <a:p>
            <a:r>
              <a:rPr lang="pl-PL" altLang="pl-PL" i="1"/>
              <a:t>Jan Rudowski sędzia NSA</a:t>
            </a:r>
          </a:p>
        </p:txBody>
      </p:sp>
      <p:pic>
        <p:nvPicPr>
          <p:cNvPr id="2052" name="Picture 2"/>
          <p:cNvPicPr>
            <a:picLocks noGrp="1" noChangeAspect="1" noChangeArrowheads="1"/>
          </p:cNvPicPr>
          <p:nvPr>
            <p:ph type="ctrTitle"/>
          </p:nvPr>
        </p:nvPicPr>
        <p:blipFill>
          <a:blip r:embed="rId2">
            <a:extLst>
              <a:ext uri="{28A0092B-C50C-407E-A947-70E740481C1C}">
                <a14:useLocalDpi xmlns:a14="http://schemas.microsoft.com/office/drawing/2010/main" val="0"/>
              </a:ext>
            </a:extLst>
          </a:blip>
          <a:srcRect/>
          <a:stretch>
            <a:fillRect/>
          </a:stretch>
        </p:blipFill>
        <p:spPr>
          <a:xfrm>
            <a:off x="684213" y="333375"/>
            <a:ext cx="7772400" cy="10302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p:cNvSpPr>
            <a:spLocks noGrp="1" noChangeArrowheads="1"/>
          </p:cNvSpPr>
          <p:nvPr>
            <p:ph type="body" idx="1"/>
          </p:nvPr>
        </p:nvSpPr>
        <p:spPr/>
        <p:txBody>
          <a:bodyPr/>
          <a:lstStyle/>
          <a:p>
            <a:pPr>
              <a:lnSpc>
                <a:spcPct val="80000"/>
              </a:lnSpc>
              <a:buFontTx/>
              <a:buNone/>
            </a:pPr>
            <a:r>
              <a:rPr lang="pl-PL" altLang="pl-PL" sz="2000" b="1">
                <a:solidFill>
                  <a:srgbClr val="FF0000"/>
                </a:solidFill>
              </a:rPr>
              <a:t>2. 	Odmowa wszczęcia postępowania w sprawie interpretacji - art. 165a w związku z art. 14h o.p.</a:t>
            </a:r>
          </a:p>
          <a:p>
            <a:pPr algn="just">
              <a:lnSpc>
                <a:spcPct val="80000"/>
              </a:lnSpc>
              <a:buFontTx/>
              <a:buNone/>
            </a:pPr>
            <a:r>
              <a:rPr lang="pl-PL" altLang="pl-PL" sz="2000" b="1"/>
              <a:t>    </a:t>
            </a:r>
          </a:p>
          <a:p>
            <a:pPr algn="just">
              <a:lnSpc>
                <a:spcPct val="80000"/>
              </a:lnSpc>
              <a:buFontTx/>
              <a:buNone/>
            </a:pPr>
            <a:r>
              <a:rPr lang="pl-PL" altLang="pl-PL" sz="2000" b="1"/>
              <a:t>     </a:t>
            </a:r>
            <a:r>
              <a:rPr lang="pl-PL" altLang="pl-PL" sz="1900" b="1"/>
              <a:t>Zastosowanie art. 165a o.p. wiąże się z ryzykiem zawężenia prawa do rozstrzygnięcia sprawy podatkowej, a w konsekwencji – również prawa do sądu. Z tego względu rozstrzygnięcie przewidziane w części dyspozytywnej tego przepisu, tj. odmowa wszczęcia postępowania, nie jest uzależnione od uznania organu administracji i stanowi obligatoryjne następstwo stwierdzenia przez organ przesłanek w tym przepisie wyszczególnionych. </a:t>
            </a:r>
          </a:p>
          <a:p>
            <a:pPr algn="just">
              <a:lnSpc>
                <a:spcPct val="80000"/>
              </a:lnSpc>
              <a:buFontTx/>
              <a:buNone/>
            </a:pPr>
            <a:r>
              <a:rPr lang="pl-PL" altLang="pl-PL" sz="1900" b="1"/>
              <a:t>     </a:t>
            </a:r>
          </a:p>
          <a:p>
            <a:pPr algn="just">
              <a:lnSpc>
                <a:spcPct val="80000"/>
              </a:lnSpc>
              <a:buFontTx/>
              <a:buNone/>
            </a:pPr>
            <a:r>
              <a:rPr lang="pl-PL" altLang="pl-PL" sz="1900" b="1"/>
              <a:t>	Odmowa wszczęcia postępowania jest zatem obowiązkiem organu administracji w przypadku zaistnienia opisanej w tym przepisie sytuacji. </a:t>
            </a:r>
          </a:p>
          <a:p>
            <a:pPr algn="just">
              <a:lnSpc>
                <a:spcPct val="80000"/>
              </a:lnSpc>
              <a:buFontTx/>
              <a:buNone/>
            </a:pPr>
            <a:r>
              <a:rPr lang="pl-PL" altLang="pl-PL" sz="1900" b="1"/>
              <a:t>     </a:t>
            </a:r>
            <a:r>
              <a:rPr lang="pl-PL" altLang="pl-PL" sz="1900">
                <a:solidFill>
                  <a:srgbClr val="FF0000"/>
                </a:solidFill>
              </a:rPr>
              <a:t>wyrok NSA z 3 marca 2015r., II FSK 909/13; publik. CBOSA</a:t>
            </a:r>
          </a:p>
        </p:txBody>
      </p:sp>
      <p:pic>
        <p:nvPicPr>
          <p:cNvPr id="160772"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468313" y="1628775"/>
            <a:ext cx="8229600" cy="4525963"/>
          </a:xfrm>
        </p:spPr>
        <p:txBody>
          <a:bodyPr/>
          <a:lstStyle/>
          <a:p>
            <a:pPr marL="609600" indent="-609600">
              <a:lnSpc>
                <a:spcPct val="80000"/>
              </a:lnSpc>
              <a:buFontTx/>
              <a:buNone/>
            </a:pPr>
            <a:r>
              <a:rPr lang="pl-PL" altLang="pl-PL" sz="2000" b="1">
                <a:solidFill>
                  <a:srgbClr val="FF0000"/>
                </a:solidFill>
              </a:rPr>
              <a:t>3.   Zastosowanie art. 14b § 2a o.p.</a:t>
            </a:r>
          </a:p>
          <a:p>
            <a:pPr marL="609600" indent="-609600">
              <a:lnSpc>
                <a:spcPct val="80000"/>
              </a:lnSpc>
              <a:buFontTx/>
              <a:buNone/>
            </a:pPr>
            <a:r>
              <a:rPr lang="pl-PL" altLang="pl-PL" sz="2000" b="1"/>
              <a:t>      </a:t>
            </a:r>
          </a:p>
          <a:p>
            <a:pPr marL="609600" indent="-609600" algn="just">
              <a:lnSpc>
                <a:spcPct val="80000"/>
              </a:lnSpc>
              <a:buFontTx/>
              <a:buNone/>
            </a:pPr>
            <a:r>
              <a:rPr lang="pl-PL" altLang="pl-PL" sz="2000" b="1"/>
              <a:t>	Z dniem 1 stycznia 2016r. w art. 14b dodany został § 2a zgodnie, którym przedmiotem wniosku o interpretację indywidualną nie mogą być przepisy prawa podatkowego regulujące właściwość oraz uprawnienia i obowiązki organów podatkowych oraz organów kontroli skarbowej (por. art. 1 pkt 6 lit. a ustawy z dnia 10 września 2015 r. o zmianie ustawy - Ordynacja podatkowa oraz niektórych innych ustaw Dz. U. z 2015 poz.1649).</a:t>
            </a:r>
            <a:r>
              <a:rPr lang="pl-PL" altLang="pl-PL" sz="2000"/>
              <a:t> </a:t>
            </a:r>
          </a:p>
          <a:p>
            <a:pPr marL="609600" indent="-609600" algn="just">
              <a:lnSpc>
                <a:spcPct val="80000"/>
              </a:lnSpc>
              <a:buFontTx/>
              <a:buNone/>
            </a:pPr>
            <a:endParaRPr lang="pl-PL" altLang="pl-PL" sz="2000" b="1"/>
          </a:p>
          <a:p>
            <a:pPr marL="609600" indent="-609600" algn="just">
              <a:lnSpc>
                <a:spcPct val="80000"/>
              </a:lnSpc>
              <a:buFontTx/>
              <a:buNone/>
            </a:pPr>
            <a:r>
              <a:rPr lang="pl-PL" altLang="pl-PL" sz="2000" b="1"/>
              <a:t>	obecne brzmienie: </a:t>
            </a:r>
            <a:r>
              <a:rPr lang="pl-PL" altLang="pl-PL" sz="2000" b="1" i="1"/>
              <a:t>,,Przedmiotem wniosku o interpretację indywidualną nie mogą być przepisy prawa podatkowego regulujące właściwość oraz uprawnienia i obowiązki organów podatkowych.’’</a:t>
            </a:r>
            <a:endParaRPr lang="pl-PL" altLang="pl-PL" sz="2000" b="1" i="1">
              <a:solidFill>
                <a:srgbClr val="FF0000"/>
              </a:solidFill>
            </a:endParaRPr>
          </a:p>
          <a:p>
            <a:pPr marL="609600" indent="-609600" algn="just">
              <a:lnSpc>
                <a:spcPct val="80000"/>
              </a:lnSpc>
              <a:buFontTx/>
              <a:buNone/>
            </a:pPr>
            <a:endParaRPr lang="pl-PL" altLang="pl-PL" sz="2000" b="1" i="1">
              <a:solidFill>
                <a:srgbClr val="FF0000"/>
              </a:solidFill>
            </a:endParaRPr>
          </a:p>
          <a:p>
            <a:pPr marL="609600" indent="-609600" algn="just">
              <a:lnSpc>
                <a:spcPct val="80000"/>
              </a:lnSpc>
              <a:buFontTx/>
              <a:buNone/>
            </a:pPr>
            <a:endParaRPr lang="pl-PL" altLang="pl-PL" sz="2000" b="1">
              <a:solidFill>
                <a:srgbClr val="FF0000"/>
              </a:solidFill>
            </a:endParaRPr>
          </a:p>
          <a:p>
            <a:pPr marL="609600" indent="-609600">
              <a:lnSpc>
                <a:spcPct val="80000"/>
              </a:lnSpc>
              <a:buFontTx/>
              <a:buNone/>
            </a:pPr>
            <a:endParaRPr lang="pl-PL" altLang="pl-PL" sz="2000" b="1">
              <a:solidFill>
                <a:srgbClr val="FF0000"/>
              </a:solidFill>
            </a:endParaRPr>
          </a:p>
          <a:p>
            <a:pPr marL="609600" indent="-609600">
              <a:lnSpc>
                <a:spcPct val="80000"/>
              </a:lnSpc>
              <a:buFontTx/>
              <a:buNone/>
            </a:pPr>
            <a:endParaRPr lang="pl-PL" altLang="pl-PL" sz="2000" b="1">
              <a:solidFill>
                <a:srgbClr val="FF0000"/>
              </a:solidFill>
            </a:endParaRPr>
          </a:p>
        </p:txBody>
      </p:sp>
      <p:pic>
        <p:nvPicPr>
          <p:cNvPr id="3076"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3" name="Rectangle 3"/>
          <p:cNvSpPr>
            <a:spLocks noGrp="1" noChangeArrowheads="1"/>
          </p:cNvSpPr>
          <p:nvPr>
            <p:ph type="body" idx="1"/>
          </p:nvPr>
        </p:nvSpPr>
        <p:spPr/>
        <p:txBody>
          <a:bodyPr/>
          <a:lstStyle/>
          <a:p>
            <a:pPr>
              <a:buFontTx/>
              <a:buNone/>
            </a:pP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buFontTx/>
              <a:buNone/>
            </a:pPr>
            <a:r>
              <a:rPr lang="pl-PL" altLang="pl-PL" sz="2000"/>
              <a:t>   </a:t>
            </a:r>
          </a:p>
          <a:p>
            <a:pPr algn="just">
              <a:buFontTx/>
              <a:buNone/>
            </a:pPr>
            <a:r>
              <a:rPr lang="pl-PL" altLang="pl-PL" sz="2000"/>
              <a:t>	</a:t>
            </a:r>
            <a:r>
              <a:rPr lang="pl-PL" altLang="pl-PL" sz="2000" b="1"/>
              <a:t>Przedmiotem interpretacji indywidualnej mogą być wyłącznie przepisy prawa materialnego.</a:t>
            </a:r>
          </a:p>
          <a:p>
            <a:pPr algn="just">
              <a:buFontTx/>
              <a:buNone/>
            </a:pPr>
            <a:r>
              <a:rPr lang="pl-PL" altLang="pl-PL" sz="2000"/>
              <a:t>   	</a:t>
            </a:r>
            <a:r>
              <a:rPr lang="pl-PL" altLang="pl-PL" sz="2000">
                <a:solidFill>
                  <a:srgbClr val="FF0000"/>
                </a:solidFill>
              </a:rPr>
              <a:t>wyrok NSA z 8 stycznia 2014 r., II FSK 143/12; wyrok WSA w Łodzi z 5 kwietnia 2011 r. I SA/Łd 185/11; wyrok WSA w Łodzi z 15 lutego 2011 r., I SA/Łd 1195/10; publik. CBOSA </a:t>
            </a:r>
          </a:p>
        </p:txBody>
      </p:sp>
      <p:pic>
        <p:nvPicPr>
          <p:cNvPr id="19968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type="body" idx="1"/>
          </p:nvPr>
        </p:nvSpPr>
        <p:spPr/>
        <p:txBody>
          <a:bodyPr/>
          <a:lstStyle/>
          <a:p>
            <a:pPr>
              <a:lnSpc>
                <a:spcPct val="80000"/>
              </a:lnSpc>
              <a:buFontTx/>
              <a:buNone/>
            </a:pP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nSpc>
                <a:spcPct val="80000"/>
              </a:lnSpc>
              <a:buFontTx/>
              <a:buNone/>
            </a:pPr>
            <a:r>
              <a:rPr lang="pl-PL" altLang="pl-PL" sz="2000" b="1"/>
              <a:t>    </a:t>
            </a:r>
          </a:p>
          <a:p>
            <a:pPr algn="just">
              <a:lnSpc>
                <a:spcPct val="80000"/>
              </a:lnSpc>
              <a:buFontTx/>
              <a:buNone/>
            </a:pPr>
            <a:r>
              <a:rPr lang="pl-PL" altLang="pl-PL" sz="2000" b="1"/>
              <a:t>	Art. 14b § 1 w związku z art. 3 pkt 2 i pkt 1 o.p. nie rozstrzyga w sposób jednoznaczny, czy organ może dokonać urzędowej interpretacji przepisów regulujących postępowanie w sprawach podatkowych.</a:t>
            </a:r>
          </a:p>
          <a:p>
            <a:pPr algn="just">
              <a:lnSpc>
                <a:spcPct val="80000"/>
              </a:lnSpc>
              <a:buFontTx/>
              <a:buNone/>
            </a:pPr>
            <a:endParaRPr lang="pl-PL" altLang="pl-PL" sz="2000" b="1"/>
          </a:p>
          <a:p>
            <a:pPr algn="just">
              <a:lnSpc>
                <a:spcPct val="80000"/>
              </a:lnSpc>
              <a:buFontTx/>
              <a:buNone/>
            </a:pPr>
            <a:r>
              <a:rPr lang="pl-PL" altLang="pl-PL" sz="2000" b="1"/>
              <a:t>	Zgodnie z art. 14k § 1 o.p. zastosowanie się do interpretacji indywidualnej nie może szkodzić wnioskodawcy, który ją uzyskał, co wyklucza możliwości zastosowania się przez podatnika do przepisów regulujących postępowanie podatkowe, których adresatem i podmiotem uprawnionym do stosowania są organy podatkowe.</a:t>
            </a:r>
            <a:r>
              <a:rPr lang="pl-PL" altLang="pl-PL" sz="2000"/>
              <a:t> </a:t>
            </a:r>
          </a:p>
          <a:p>
            <a:pPr algn="just">
              <a:lnSpc>
                <a:spcPct val="80000"/>
              </a:lnSpc>
              <a:buFontTx/>
              <a:buNone/>
            </a:pPr>
            <a:r>
              <a:rPr lang="pl-PL" altLang="pl-PL" sz="2000" b="1">
                <a:solidFill>
                  <a:srgbClr val="FF0000"/>
                </a:solidFill>
              </a:rPr>
              <a:t>	</a:t>
            </a:r>
            <a:r>
              <a:rPr lang="pl-PL" altLang="pl-PL" sz="2000">
                <a:solidFill>
                  <a:srgbClr val="FF0000"/>
                </a:solidFill>
              </a:rPr>
              <a:t>wyrok NSA z 7 czerwca 2016r., II FSK 1477/14; publik CBOSA</a:t>
            </a:r>
            <a:endParaRPr lang="pl-PL" altLang="pl-PL" sz="2000" i="1">
              <a:solidFill>
                <a:srgbClr val="FF0000"/>
              </a:solidFill>
            </a:endParaRPr>
          </a:p>
        </p:txBody>
      </p:sp>
      <p:pic>
        <p:nvPicPr>
          <p:cNvPr id="70660"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body" idx="1"/>
          </p:nvPr>
        </p:nvSpPr>
        <p:spPr/>
        <p:txBody>
          <a:bodyPr/>
          <a:lstStyle/>
          <a:p>
            <a:pPr>
              <a:lnSpc>
                <a:spcPct val="80000"/>
              </a:lnSpc>
              <a:buFontTx/>
              <a:buNone/>
            </a:pP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nSpc>
                <a:spcPct val="80000"/>
              </a:lnSpc>
              <a:buFontTx/>
              <a:buNone/>
            </a:pPr>
            <a:endParaRPr lang="pl-PL" altLang="pl-PL" sz="2000" b="1"/>
          </a:p>
          <a:p>
            <a:pPr algn="just">
              <a:lnSpc>
                <a:spcPct val="80000"/>
              </a:lnSpc>
              <a:buFontTx/>
              <a:buNone/>
            </a:pPr>
            <a:r>
              <a:rPr lang="pl-PL" altLang="pl-PL" sz="2000" b="1"/>
              <a:t>	Wniosek o wydanie interpretacji nie odnosił się do ostatniego etapu stosowania prawa, lecz do etapu poprzedzającego, a mianowicie do sposobu dokonywania ustaleń faktycznych, gdyż podatnik zmierzał do uzyskania odpowiedzi w zakresie tego, w jaki sposób ma postępować, by udowodnić charakter świadczonych przez siebie usług, co zmierzało do zawężenia uprawnień organu podatkowego w toku postępowania dowodowego.</a:t>
            </a:r>
            <a:r>
              <a:rPr lang="pl-PL" altLang="pl-PL" sz="2000"/>
              <a:t> </a:t>
            </a:r>
          </a:p>
          <a:p>
            <a:pPr>
              <a:lnSpc>
                <a:spcPct val="80000"/>
              </a:lnSpc>
              <a:buFontTx/>
              <a:buNone/>
            </a:pPr>
            <a:r>
              <a:rPr lang="pl-PL" altLang="pl-PL" sz="2000"/>
              <a:t>	</a:t>
            </a:r>
            <a:r>
              <a:rPr lang="pl-PL" altLang="pl-PL" sz="2000">
                <a:solidFill>
                  <a:srgbClr val="FF0000"/>
                </a:solidFill>
              </a:rPr>
              <a:t>wyrok NSA z 15 grudnia 2016r., I FSK 746/15; publik. CBOSA </a:t>
            </a:r>
          </a:p>
        </p:txBody>
      </p:sp>
      <p:pic>
        <p:nvPicPr>
          <p:cNvPr id="124931"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body" idx="1"/>
          </p:nvPr>
        </p:nvSpPr>
        <p:spPr>
          <a:xfrm>
            <a:off x="468313" y="1628775"/>
            <a:ext cx="8229600" cy="4525963"/>
          </a:xfrm>
        </p:spPr>
        <p:txBody>
          <a:bodyPr/>
          <a:lstStyle/>
          <a:p>
            <a:pPr>
              <a:lnSpc>
                <a:spcPct val="80000"/>
              </a:lnSpc>
              <a:buFontTx/>
              <a:buNone/>
            </a:pP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nSpc>
                <a:spcPct val="80000"/>
              </a:lnSpc>
              <a:buFontTx/>
              <a:buNone/>
            </a:pPr>
            <a:r>
              <a:rPr lang="pl-PL" altLang="pl-PL" sz="2000" b="1"/>
              <a:t>     </a:t>
            </a:r>
          </a:p>
          <a:p>
            <a:pPr algn="just">
              <a:lnSpc>
                <a:spcPct val="80000"/>
              </a:lnSpc>
              <a:buFontTx/>
              <a:buNone/>
            </a:pPr>
            <a:r>
              <a:rPr lang="pl-PL" altLang="pl-PL" sz="2000" b="1"/>
              <a:t>	</a:t>
            </a:r>
            <a:r>
              <a:rPr lang="pl-PL" altLang="pl-PL" sz="1900" b="1"/>
              <a:t>W art. 14k § 3, art. 14l, art. 14m § 2, 3 i 4, art. 14n i art. 14p o.p. stanowiących wyjaśnienie i wykonanie zasady nieszkodzenia w związku z zastosowaniem się do interpretacji, określone zostały skutki ochronne w zakresie materialnego prawa podatkowego. Zakres, sposób i realizacja tej ochrony pozwalają wnioskować o związaniu ich z zastosowaniem się do interpretacji materialnego, a nie procesowego, prawa podatkowego. </a:t>
            </a:r>
          </a:p>
          <a:p>
            <a:pPr algn="just">
              <a:lnSpc>
                <a:spcPct val="80000"/>
              </a:lnSpc>
              <a:buFontTx/>
              <a:buNone/>
            </a:pPr>
            <a:endParaRPr lang="pl-PL" altLang="pl-PL" sz="1900" b="1"/>
          </a:p>
          <a:p>
            <a:pPr algn="just">
              <a:lnSpc>
                <a:spcPct val="80000"/>
              </a:lnSpc>
              <a:buFontTx/>
              <a:buNone/>
            </a:pPr>
            <a:r>
              <a:rPr lang="pl-PL" altLang="pl-PL" sz="1900" b="1"/>
              <a:t>	Z powołanych przepisów nie wynika jakakolwiek ochrona natury procesowej. Gdyby przedmiotem interpretacji urzędowych mogły być także przepisy procesowe ustawodawca przewidziałby odpowiadającą im sferę ochrony prawnej.</a:t>
            </a:r>
            <a:r>
              <a:rPr lang="pl-PL" altLang="pl-PL" sz="1900"/>
              <a:t> </a:t>
            </a:r>
          </a:p>
          <a:p>
            <a:pPr algn="just">
              <a:lnSpc>
                <a:spcPct val="80000"/>
              </a:lnSpc>
              <a:buFontTx/>
              <a:buNone/>
            </a:pPr>
            <a:r>
              <a:rPr lang="pl-PL" altLang="pl-PL" sz="1900" b="1">
                <a:solidFill>
                  <a:srgbClr val="FF0000"/>
                </a:solidFill>
              </a:rPr>
              <a:t>	</a:t>
            </a:r>
            <a:r>
              <a:rPr lang="pl-PL" altLang="pl-PL" sz="1900">
                <a:solidFill>
                  <a:srgbClr val="FF0000"/>
                </a:solidFill>
              </a:rPr>
              <a:t>wyrok NSA z 28 stycznia 2014r., II FSK 143/12; publik. CBOSA</a:t>
            </a:r>
          </a:p>
        </p:txBody>
      </p:sp>
      <p:pic>
        <p:nvPicPr>
          <p:cNvPr id="138243"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gn="just">
              <a:lnSpc>
                <a:spcPct val="80000"/>
              </a:lnSpc>
              <a:buFontTx/>
              <a:buNone/>
            </a:pPr>
            <a:r>
              <a:rPr lang="pl-PL" altLang="pl-PL" sz="1800" b="1"/>
              <a:t>     </a:t>
            </a:r>
          </a:p>
          <a:p>
            <a:pPr algn="just">
              <a:lnSpc>
                <a:spcPct val="80000"/>
              </a:lnSpc>
              <a:buFontTx/>
              <a:buNone/>
            </a:pPr>
            <a:r>
              <a:rPr lang="pl-PL" altLang="pl-PL" sz="1800" b="1"/>
              <a:t>	Poza okolicznościami wymienionymi w art. 119b o.p. o tym, czy w danej sprawie zostanie zastosowany, czy nie zostanie zastosowany art. 119a tej ustawy, decyduje wynik postępowania podatkowego klauzulowego. </a:t>
            </a:r>
          </a:p>
          <a:p>
            <a:pPr algn="just">
              <a:lnSpc>
                <a:spcPct val="80000"/>
              </a:lnSpc>
              <a:buFontTx/>
              <a:buNone/>
            </a:pPr>
            <a:r>
              <a:rPr lang="pl-PL" altLang="pl-PL" sz="1800" b="1"/>
              <a:t>	Skarżąca oczekuje w istocie od organu interpretacyjnego promesy negującej kompetencję innego organu; promesy wydanej a priori, bez wszczęcia postępowania klauzulowego lub postępowania w sprawie opinii zabezpieczającej oraz zbadania w jego toku czy są spełnione przesłanki zastosowania art. 119a. </a:t>
            </a:r>
          </a:p>
          <a:p>
            <a:pPr algn="just">
              <a:lnSpc>
                <a:spcPct val="80000"/>
              </a:lnSpc>
              <a:buFontTx/>
              <a:buNone/>
            </a:pPr>
            <a:r>
              <a:rPr lang="pl-PL" altLang="pl-PL" sz="1800" b="1"/>
              <a:t>	Powyższe sprzeciwia się zarówno celowi i istocie instytucji interpretacji indywidualnych prawa podatkowego jak i sensowi postępowania wywołanego zastosowaniem art. 119a i nast. o.p.. Wydanie takiej interpretacji stanowiłoby wypowiedź o zakresie kompetencji innych organów i byłoby obrazą art. 14b § 2a o.p.</a:t>
            </a:r>
          </a:p>
          <a:p>
            <a:pPr algn="just">
              <a:lnSpc>
                <a:spcPct val="80000"/>
              </a:lnSpc>
              <a:buFontTx/>
              <a:buNone/>
            </a:pPr>
            <a:r>
              <a:rPr lang="pl-PL" altLang="pl-PL" sz="1800" b="1"/>
              <a:t>     </a:t>
            </a:r>
            <a:r>
              <a:rPr lang="pl-PL" altLang="pl-PL" sz="1800">
                <a:solidFill>
                  <a:srgbClr val="FF0000"/>
                </a:solidFill>
              </a:rPr>
              <a:t>Wyrok WSA w Warszawie z 6 marca 2017 r., III SA/Wa 241/17 – uchylony wyrokiem NSA z 14 grudnia 2017r., II FSK 1970/17; publik. CBOSA </a:t>
            </a:r>
          </a:p>
        </p:txBody>
      </p:sp>
      <p:pic>
        <p:nvPicPr>
          <p:cNvPr id="136195"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p:txBody>
          <a:bodyPr/>
          <a:lstStyle/>
          <a:p>
            <a:pPr>
              <a:lnSpc>
                <a:spcPct val="80000"/>
              </a:lnSpc>
              <a:buFontTx/>
              <a:buNone/>
            </a:pPr>
            <a:r>
              <a:rPr lang="pl-PL" altLang="pl-PL" sz="1400" b="1" i="1">
                <a:solidFill>
                  <a:srgbClr val="FF0000"/>
                </a:solidFill>
              </a:rPr>
              <a:t>  </a:t>
            </a:r>
            <a:r>
              <a:rPr lang="pl-PL" altLang="pl-PL" sz="2000" b="1" i="1">
                <a:solidFill>
                  <a:srgbClr val="FF0000"/>
                </a:solidFill>
              </a:rPr>
              <a:t>	</a:t>
            </a: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nSpc>
                <a:spcPct val="80000"/>
              </a:lnSpc>
              <a:buFontTx/>
              <a:buNone/>
            </a:pPr>
            <a:endParaRPr lang="pl-PL" altLang="pl-PL" sz="2000" b="1">
              <a:solidFill>
                <a:srgbClr val="FF0000"/>
              </a:solidFill>
            </a:endParaRPr>
          </a:p>
          <a:p>
            <a:pPr algn="just">
              <a:lnSpc>
                <a:spcPct val="80000"/>
              </a:lnSpc>
              <a:buFontTx/>
              <a:buNone/>
            </a:pPr>
            <a:r>
              <a:rPr lang="pl-PL" altLang="pl-PL" sz="2000" b="1"/>
              <a:t> 	</a:t>
            </a:r>
            <a:r>
              <a:rPr lang="pl-PL" altLang="pl-PL" sz="1900" b="1"/>
              <a:t>Uzasadnienie własnego stanowiska zainteresowanego wskazuje, że celem sformułowanych pytań było uzyskanie odpowiedzi organu czy wydana indywidualna interpretacja będzie go chroniła przed zastosowaniem klauzuli przeciwko unikaniu opodatkowania. </a:t>
            </a:r>
          </a:p>
          <a:p>
            <a:pPr algn="just">
              <a:lnSpc>
                <a:spcPct val="80000"/>
              </a:lnSpc>
              <a:buFontTx/>
              <a:buNone/>
            </a:pPr>
            <a:r>
              <a:rPr lang="pl-PL" altLang="pl-PL" sz="1900" b="1"/>
              <a:t>	W ocenie organu ocena w tym zakresie została zastrzeżona dla organów właściwych w sprawie wydania opinii zabezpieczającej na podstawie art. 119y Ordynacji podatkowej.</a:t>
            </a:r>
            <a:r>
              <a:rPr lang="pl-PL" altLang="pl-PL" sz="1900"/>
              <a:t> </a:t>
            </a:r>
          </a:p>
          <a:p>
            <a:pPr algn="just">
              <a:lnSpc>
                <a:spcPct val="80000"/>
              </a:lnSpc>
              <a:buFontTx/>
              <a:buNone/>
            </a:pPr>
            <a:r>
              <a:rPr lang="pl-PL" altLang="pl-PL" sz="1900" b="1"/>
              <a:t>	Na konieczność odmowy wszczęcia postępowania wskazywała treść art. 14b § 2a o.p. Wydana interpretacja mogła dotyczyć praw i obowiązków organów podatkowych.</a:t>
            </a:r>
          </a:p>
          <a:p>
            <a:pPr>
              <a:lnSpc>
                <a:spcPct val="80000"/>
              </a:lnSpc>
              <a:buFontTx/>
              <a:buNone/>
            </a:pPr>
            <a:endParaRPr lang="pl-PL" altLang="pl-PL" sz="1900" b="1"/>
          </a:p>
          <a:p>
            <a:pPr algn="just">
              <a:lnSpc>
                <a:spcPct val="80000"/>
              </a:lnSpc>
              <a:buFontTx/>
              <a:buNone/>
            </a:pPr>
            <a:r>
              <a:rPr lang="pl-PL" altLang="pl-PL" sz="1900" b="1"/>
              <a:t>     </a:t>
            </a:r>
            <a:r>
              <a:rPr lang="pl-PL" altLang="pl-PL" sz="1900"/>
              <a:t>Stanowisko organów w sprawie:  </a:t>
            </a:r>
            <a:r>
              <a:rPr lang="pl-PL" altLang="pl-PL" sz="1900">
                <a:solidFill>
                  <a:srgbClr val="FF0000"/>
                </a:solidFill>
              </a:rPr>
              <a:t>wyrok NSA z 14 grudnia 2017r., II FSK 1970/17; publik. CBOSA </a:t>
            </a:r>
          </a:p>
          <a:p>
            <a:pPr>
              <a:lnSpc>
                <a:spcPct val="80000"/>
              </a:lnSpc>
              <a:buFontTx/>
              <a:buNone/>
            </a:pPr>
            <a:endParaRPr lang="pl-PL" altLang="pl-PL" sz="1900"/>
          </a:p>
        </p:txBody>
      </p:sp>
      <p:pic>
        <p:nvPicPr>
          <p:cNvPr id="135171"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body" idx="1"/>
          </p:nvPr>
        </p:nvSpPr>
        <p:spPr/>
        <p:txBody>
          <a:bodyPr/>
          <a:lstStyle/>
          <a:p>
            <a:pPr>
              <a:lnSpc>
                <a:spcPct val="80000"/>
              </a:lnSpc>
              <a:buFontTx/>
              <a:buNone/>
            </a:pPr>
            <a:r>
              <a:rPr lang="pl-PL" altLang="pl-PL" sz="1400" b="1" i="1">
                <a:solidFill>
                  <a:srgbClr val="FF0000"/>
                </a:solidFill>
              </a:rPr>
              <a:t>  	</a:t>
            </a: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nSpc>
                <a:spcPct val="80000"/>
              </a:lnSpc>
              <a:buFontTx/>
              <a:buNone/>
            </a:pPr>
            <a:endParaRPr lang="pl-PL" altLang="pl-PL" sz="2000" b="1">
              <a:solidFill>
                <a:srgbClr val="FF0000"/>
              </a:solidFill>
            </a:endParaRPr>
          </a:p>
          <a:p>
            <a:pPr algn="just">
              <a:lnSpc>
                <a:spcPct val="80000"/>
              </a:lnSpc>
              <a:buFontTx/>
              <a:buNone/>
            </a:pPr>
            <a:r>
              <a:rPr lang="pl-PL" altLang="pl-PL" sz="1900" b="1"/>
              <a:t>	W świetle przepisów normujących wydawanie interpretacji indywidualnych nie jest możliwa ocena stanowiska strony dotyczącego zgodności opisanego przez nią zdarzenia przyszłego z przedmiotem i celem przepisu ustawy podatkowej dla celów zastosowania klauzuli przeciwko unikaniu opodatkowania. </a:t>
            </a:r>
          </a:p>
          <a:p>
            <a:pPr algn="just">
              <a:lnSpc>
                <a:spcPct val="80000"/>
              </a:lnSpc>
              <a:buFontTx/>
              <a:buNone/>
            </a:pPr>
            <a:r>
              <a:rPr lang="pl-PL" altLang="pl-PL" sz="1900" b="1"/>
              <a:t>	W art. 119a o.p. mowa jest o czynnościach, które mogą zostać uznane za sprzeczne "w danych okolicznościach z przedmiotem i celem przepisu ustawy podatkowej". Istotne zatem są okoliczności towarzyszące danej czynności, a nie tylko treść przepisu. Ustalenie tych okoliczności i ich ocena wykracza poza kompetencje organu dokonującego interpretacji indywidualnych.</a:t>
            </a:r>
          </a:p>
          <a:p>
            <a:pPr algn="just">
              <a:lnSpc>
                <a:spcPct val="80000"/>
              </a:lnSpc>
              <a:buFontTx/>
              <a:buNone/>
            </a:pPr>
            <a:r>
              <a:rPr lang="pl-PL" altLang="pl-PL" sz="1900" b="1"/>
              <a:t>	</a:t>
            </a:r>
            <a:r>
              <a:rPr lang="pl-PL" altLang="pl-PL" sz="1900">
                <a:solidFill>
                  <a:srgbClr val="FF0000"/>
                </a:solidFill>
              </a:rPr>
              <a:t>wyrok WSA w Gdańsku z 12 kwietnia 2017 r., I SA/Gd 319/17; publik. CBOSA</a:t>
            </a:r>
          </a:p>
        </p:txBody>
      </p:sp>
      <p:pic>
        <p:nvPicPr>
          <p:cNvPr id="164867"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body" idx="1"/>
          </p:nvPr>
        </p:nvSpPr>
        <p:spPr/>
        <p:txBody>
          <a:bodyPr/>
          <a:lstStyle/>
          <a:p>
            <a:pPr algn="just">
              <a:lnSpc>
                <a:spcPct val="80000"/>
              </a:lnSpc>
              <a:buFontTx/>
              <a:buNone/>
            </a:pPr>
            <a:r>
              <a:rPr lang="pl-PL" altLang="pl-PL" sz="1800" b="1" i="1">
                <a:solidFill>
                  <a:srgbClr val="FF0000"/>
                </a:solidFill>
              </a:rPr>
              <a:t>  	</a:t>
            </a: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lgn="just">
              <a:lnSpc>
                <a:spcPct val="80000"/>
              </a:lnSpc>
              <a:buFontTx/>
              <a:buNone/>
            </a:pPr>
            <a:endParaRPr lang="pl-PL" altLang="pl-PL" sz="2000" b="1">
              <a:solidFill>
                <a:srgbClr val="FF0000"/>
              </a:solidFill>
            </a:endParaRPr>
          </a:p>
          <a:p>
            <a:pPr algn="just">
              <a:lnSpc>
                <a:spcPct val="80000"/>
              </a:lnSpc>
              <a:buFontTx/>
              <a:buNone/>
            </a:pPr>
            <a:r>
              <a:rPr lang="pl-PL" altLang="pl-PL" sz="1900" b="1"/>
              <a:t>	Przedmiotem wniosku o wydanie interpretacji indywidualnej mogą być jedynie te przepisy prawa podatkowego, które są skierowane do podmiotu zainteresowanego uzyskaniem interpretacji bowiem w pojęciu przepisów prawa podatkowego, o których mowa w art. 14b § 1 o.p., nie mieszczą się przepisy adresowane do organów podatkowych. </a:t>
            </a:r>
          </a:p>
          <a:p>
            <a:pPr algn="just">
              <a:lnSpc>
                <a:spcPct val="80000"/>
              </a:lnSpc>
              <a:buFontTx/>
              <a:buNone/>
            </a:pPr>
            <a:r>
              <a:rPr lang="pl-PL" altLang="pl-PL" sz="1900" b="1"/>
              <a:t>	</a:t>
            </a:r>
          </a:p>
          <a:p>
            <a:pPr algn="just">
              <a:lnSpc>
                <a:spcPct val="80000"/>
              </a:lnSpc>
              <a:buFontTx/>
              <a:buNone/>
            </a:pPr>
            <a:r>
              <a:rPr lang="pl-PL" altLang="pl-PL" sz="1900" b="1"/>
              <a:t>	Zasadnie organ interpretacyjny przyjął, że w sprawie zaistniały przesłanki z art. 165a § 1 w zw. z art. 14h oraz z art. 14b § 2a o.p. i odmówił wszczęcia postępowania interpretacyjnego. </a:t>
            </a:r>
          </a:p>
          <a:p>
            <a:pPr algn="just">
              <a:lnSpc>
                <a:spcPct val="80000"/>
              </a:lnSpc>
              <a:buFontTx/>
              <a:buNone/>
            </a:pPr>
            <a:r>
              <a:rPr lang="pl-PL" altLang="pl-PL" sz="1900" b="1">
                <a:solidFill>
                  <a:srgbClr val="FF0000"/>
                </a:solidFill>
              </a:rPr>
              <a:t>	</a:t>
            </a:r>
            <a:r>
              <a:rPr lang="pl-PL" altLang="pl-PL" sz="1900">
                <a:solidFill>
                  <a:srgbClr val="FF0000"/>
                </a:solidFill>
              </a:rPr>
              <a:t>Wyrok WSA w Poznaniu z 7 grudnia 2017r., I SA/Po 208/17; publik. CBOSA  - </a:t>
            </a:r>
            <a:r>
              <a:rPr lang="pl-PL" altLang="pl-PL" sz="1900" i="1">
                <a:solidFill>
                  <a:srgbClr val="FF0000"/>
                </a:solidFill>
              </a:rPr>
              <a:t>nieprawomocny</a:t>
            </a:r>
          </a:p>
        </p:txBody>
      </p:sp>
      <p:pic>
        <p:nvPicPr>
          <p:cNvPr id="165891"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9" name="Rectangle 3"/>
          <p:cNvSpPr>
            <a:spLocks noGrp="1" noChangeArrowheads="1"/>
          </p:cNvSpPr>
          <p:nvPr>
            <p:ph type="body" idx="1"/>
          </p:nvPr>
        </p:nvSpPr>
        <p:spPr/>
        <p:txBody>
          <a:bodyPr/>
          <a:lstStyle/>
          <a:p>
            <a:pPr marL="609600" indent="-609600" algn="just">
              <a:buFontTx/>
              <a:buAutoNum type="arabicPeriod"/>
            </a:pPr>
            <a:r>
              <a:rPr lang="pl-PL" altLang="pl-PL" sz="2000" b="1"/>
              <a:t>Interpretacje przepisów prawa podatkowego po 15 lipca 2016r.</a:t>
            </a:r>
          </a:p>
          <a:p>
            <a:pPr marL="609600" indent="-609600" algn="just">
              <a:buFontTx/>
              <a:buAutoNum type="arabicPeriod"/>
            </a:pPr>
            <a:r>
              <a:rPr lang="pl-PL" altLang="pl-PL" sz="2000" b="1"/>
              <a:t>Odmowa wszczęcia postępowania w sprawie interpretacji - art. 165a w związku z art. 14h o.p.</a:t>
            </a:r>
          </a:p>
          <a:p>
            <a:pPr marL="609600" indent="-609600" algn="just">
              <a:buFontTx/>
              <a:buAutoNum type="arabicPeriod"/>
            </a:pPr>
            <a:r>
              <a:rPr lang="pl-PL" altLang="pl-PL" sz="2000" b="1"/>
              <a:t>Zastosowanie art. 14b § 2a o.p.</a:t>
            </a:r>
          </a:p>
          <a:p>
            <a:pPr marL="609600" indent="-609600" algn="just">
              <a:buFontTx/>
              <a:buAutoNum type="arabicPeriod"/>
            </a:pPr>
            <a:r>
              <a:rPr lang="pl-PL" altLang="pl-PL" sz="2000" b="1"/>
              <a:t>Niedopuszczalność wydania interpretacji – art. 14b § 5b oraz § 5c o.p.</a:t>
            </a:r>
          </a:p>
          <a:p>
            <a:pPr marL="609600" indent="-609600" algn="just">
              <a:buFontTx/>
              <a:buAutoNum type="arabicPeriod"/>
            </a:pPr>
            <a:r>
              <a:rPr lang="pl-PL" altLang="pl-PL" sz="2000" b="1"/>
              <a:t>Wyłączenie ochrony z interpretacji art. 14na o.p.</a:t>
            </a:r>
          </a:p>
          <a:p>
            <a:pPr marL="609600" indent="-609600" algn="just">
              <a:buFontTx/>
              <a:buAutoNum type="arabicPeriod"/>
            </a:pPr>
            <a:r>
              <a:rPr lang="pl-PL" altLang="pl-PL" sz="2000" b="1"/>
              <a:t>Opinie zabezpieczające w sprawie klauzuli przeciwko unikaniu opodatkowania- art. 119w – 119zf o.p.</a:t>
            </a:r>
          </a:p>
          <a:p>
            <a:pPr marL="609600" indent="-609600" algn="just">
              <a:buFontTx/>
              <a:buAutoNum type="arabicPeriod"/>
            </a:pPr>
            <a:r>
              <a:rPr lang="pl-PL" altLang="pl-PL" sz="2000" b="1"/>
              <a:t>Ostrzeżenia podatkowe publikowane przez Szefa KAS (do 1 marca 2017r. przez Ministra Finansów).</a:t>
            </a:r>
          </a:p>
          <a:p>
            <a:pPr marL="609600" indent="-609600">
              <a:lnSpc>
                <a:spcPct val="80000"/>
              </a:lnSpc>
              <a:buFontTx/>
              <a:buAutoNum type="arabicPeriod"/>
            </a:pPr>
            <a:endParaRPr lang="pl-PL" altLang="pl-PL" sz="2000" b="1"/>
          </a:p>
        </p:txBody>
      </p:sp>
      <p:pic>
        <p:nvPicPr>
          <p:cNvPr id="152580"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body" idx="1"/>
          </p:nvPr>
        </p:nvSpPr>
        <p:spPr/>
        <p:txBody>
          <a:bodyPr/>
          <a:lstStyle/>
          <a:p>
            <a:pPr>
              <a:buFontTx/>
              <a:buNone/>
            </a:pPr>
            <a:r>
              <a:rPr lang="pl-PL" altLang="pl-PL" sz="2800" b="1" i="1">
                <a:solidFill>
                  <a:srgbClr val="FF0000"/>
                </a:solidFill>
              </a:rPr>
              <a:t>  	</a:t>
            </a:r>
            <a:r>
              <a:rPr lang="pl-PL" altLang="pl-PL" sz="2000" b="1">
                <a:solidFill>
                  <a:srgbClr val="FF0000"/>
                </a:solidFill>
              </a:rPr>
              <a:t>3</a:t>
            </a:r>
            <a:r>
              <a:rPr lang="pl-PL" altLang="pl-PL" sz="2000" b="1" i="1">
                <a:solidFill>
                  <a:srgbClr val="FF0000"/>
                </a:solidFill>
              </a:rPr>
              <a:t>.   </a:t>
            </a:r>
            <a:r>
              <a:rPr lang="pl-PL" altLang="pl-PL" sz="2000" b="1">
                <a:solidFill>
                  <a:srgbClr val="FF0000"/>
                </a:solidFill>
              </a:rPr>
              <a:t>Zastosowanie art. 14b § 2a o.p.</a:t>
            </a:r>
          </a:p>
          <a:p>
            <a:pPr>
              <a:buFontTx/>
              <a:buNone/>
            </a:pPr>
            <a:endParaRPr lang="pl-PL" altLang="pl-PL" sz="2000" b="1">
              <a:solidFill>
                <a:srgbClr val="FF0000"/>
              </a:solidFill>
            </a:endParaRPr>
          </a:p>
          <a:p>
            <a:pPr algn="just">
              <a:buFontTx/>
              <a:buNone/>
            </a:pPr>
            <a:r>
              <a:rPr lang="pl-PL" altLang="pl-PL" sz="2000" b="1"/>
              <a:t>	Przedstawione we wniosku o wydanie interpretacji zagadnienie wykracza poza procedurę regulującą wydawanie interpretacji. Z treści zadanych pytań oraz ze stanowiska wnioskodawcy wynika wprost, że jego intencją było uzyskanie oceny, co do możliwości zastosowania w jego przypadku przepisów art. 119a-119f o.p.</a:t>
            </a:r>
          </a:p>
          <a:p>
            <a:pPr>
              <a:buFontTx/>
              <a:buNone/>
            </a:pPr>
            <a:r>
              <a:rPr lang="pl-PL" altLang="pl-PL" sz="2000" b="1">
                <a:solidFill>
                  <a:srgbClr val="FF0000"/>
                </a:solidFill>
              </a:rPr>
              <a:t>	</a:t>
            </a:r>
            <a:r>
              <a:rPr lang="pl-PL" altLang="pl-PL" sz="2000">
                <a:solidFill>
                  <a:srgbClr val="FF0000"/>
                </a:solidFill>
              </a:rPr>
              <a:t>Wyrok WSA w Poznaniu z 22 listopada 2017r., I SA/Po 186/17; publik. CBOSA  - </a:t>
            </a:r>
            <a:r>
              <a:rPr lang="pl-PL" altLang="pl-PL" sz="2000" i="1">
                <a:solidFill>
                  <a:srgbClr val="FF0000"/>
                </a:solidFill>
              </a:rPr>
              <a:t>prawomocny</a:t>
            </a:r>
          </a:p>
        </p:txBody>
      </p:sp>
      <p:pic>
        <p:nvPicPr>
          <p:cNvPr id="166915"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body" idx="1"/>
          </p:nvPr>
        </p:nvSpPr>
        <p:spPr/>
        <p:txBody>
          <a:bodyPr/>
          <a:lstStyle/>
          <a:p>
            <a:pPr marL="457200" indent="-457200">
              <a:lnSpc>
                <a:spcPct val="80000"/>
              </a:lnSpc>
              <a:buFontTx/>
              <a:buNone/>
            </a:pPr>
            <a:r>
              <a:rPr lang="pl-PL" altLang="pl-PL" sz="1800" b="1">
                <a:solidFill>
                  <a:srgbClr val="FF0000"/>
                </a:solidFill>
              </a:rPr>
              <a:t>4.   Niedopuszczalność wydania interpretacji – art. 14b § 5b oraz § 5c o.p.</a:t>
            </a:r>
          </a:p>
          <a:p>
            <a:pPr marL="457200" indent="-457200" algn="just">
              <a:lnSpc>
                <a:spcPct val="80000"/>
              </a:lnSpc>
            </a:pPr>
            <a:endParaRPr lang="pl-PL" altLang="pl-PL" sz="1800" b="1"/>
          </a:p>
          <a:p>
            <a:pPr marL="457200" indent="-457200" algn="just">
              <a:lnSpc>
                <a:spcPct val="80000"/>
              </a:lnSpc>
            </a:pPr>
            <a:r>
              <a:rPr lang="pl-PL" altLang="pl-PL" sz="1800" b="1"/>
              <a:t>Art. 14b § 5b.</a:t>
            </a:r>
            <a:r>
              <a:rPr lang="pl-PL" altLang="pl-PL" sz="1800"/>
              <a:t> Nie wydaje się interpretacji indywidualnej w zakresie tych elementów stanu faktycznego lub zdarzenia przyszłego, co do których istnieje uzasadnione przypuszczenie, że mogą być przedmiotem decyzji wydanej z zastosowaniem art. 119a lub stanowić nadużycie prawa, o którym mowa w art. 5 ust. 5 ustawy z 11 marca 2004 r. o podatku od towarów i usług (Dz. U. z 2016 r. poz. 710, z późn. zm.).</a:t>
            </a:r>
          </a:p>
          <a:p>
            <a:pPr marL="457200" indent="-457200" algn="just">
              <a:lnSpc>
                <a:spcPct val="80000"/>
              </a:lnSpc>
            </a:pPr>
            <a:r>
              <a:rPr lang="pl-PL" altLang="pl-PL" sz="1800" b="1"/>
              <a:t>Art. 14b § 5c.</a:t>
            </a:r>
            <a:r>
              <a:rPr lang="pl-PL" altLang="pl-PL" sz="1800"/>
              <a:t> Organ uprawniony do wydania interpretacji indywidualnej zwraca się do Szefa Krajowej Administracji Skarbowej o opinię w zakresie, o którym mowa w § 5b, chyba że stan faktyczny lub zdarzenie przyszłe odpowiadają zagadnieniu, które było przedmiotem uzyskanej uprzednio opinii Szefa Krajowej Administracji Skarbowej. Opinię Szefa Krajowej Administracji Skarbowej, której przedmiotem jest zagadnienie odpowiadające stanowi faktycznemu lub zdarzeniu przyszłemu przedstawionemu we wniosku o wydanie interpretacji indywidualnej, wraz z wnioskiem organu uprawnionego do wydania interpretacji indywidualnej o jej wydanie, po usunięciu danych identyfikujących wnioskodawcę oraz inne podmioty w nich wskazane, dołącza się do akt sprawy.</a:t>
            </a:r>
          </a:p>
          <a:p>
            <a:pPr marL="457200" indent="-457200">
              <a:lnSpc>
                <a:spcPct val="80000"/>
              </a:lnSpc>
            </a:pPr>
            <a:endParaRPr lang="pl-PL" altLang="pl-PL" sz="1800"/>
          </a:p>
          <a:p>
            <a:pPr marL="457200" indent="-457200">
              <a:lnSpc>
                <a:spcPct val="80000"/>
              </a:lnSpc>
              <a:buFontTx/>
              <a:buNone/>
            </a:pPr>
            <a:endParaRPr lang="pl-PL" altLang="pl-PL" sz="1800" b="1">
              <a:solidFill>
                <a:srgbClr val="FF0000"/>
              </a:solidFill>
            </a:endParaRPr>
          </a:p>
          <a:p>
            <a:pPr marL="457200" indent="-457200">
              <a:lnSpc>
                <a:spcPct val="80000"/>
              </a:lnSpc>
              <a:buFontTx/>
              <a:buNone/>
            </a:pPr>
            <a:endParaRPr lang="pl-PL" altLang="pl-PL" sz="2400" b="1">
              <a:solidFill>
                <a:srgbClr val="FF0000"/>
              </a:solidFill>
            </a:endParaRPr>
          </a:p>
        </p:txBody>
      </p:sp>
      <p:pic>
        <p:nvPicPr>
          <p:cNvPr id="167939"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body" idx="1"/>
          </p:nvPr>
        </p:nvSpPr>
        <p:spPr/>
        <p:txBody>
          <a:bodyPr/>
          <a:lstStyle/>
          <a:p>
            <a:pPr>
              <a:lnSpc>
                <a:spcPct val="80000"/>
              </a:lnSpc>
              <a:buFontTx/>
              <a:buNone/>
            </a:pPr>
            <a:r>
              <a:rPr lang="pl-PL" altLang="pl-PL" sz="1800" b="1">
                <a:solidFill>
                  <a:srgbClr val="FF0000"/>
                </a:solidFill>
              </a:rPr>
              <a:t>4. Niedopuszczalność wydania interpretacji – art. 14b § 5b oraz § 5c o.p.</a:t>
            </a:r>
          </a:p>
          <a:p>
            <a:pPr>
              <a:lnSpc>
                <a:spcPct val="80000"/>
              </a:lnSpc>
              <a:buFontTx/>
              <a:buNone/>
            </a:pPr>
            <a:r>
              <a:rPr lang="pl-PL" altLang="pl-PL" sz="1900" b="1"/>
              <a:t>     </a:t>
            </a:r>
          </a:p>
          <a:p>
            <a:pPr algn="just">
              <a:lnSpc>
                <a:spcPct val="80000"/>
              </a:lnSpc>
              <a:buFontTx/>
              <a:buNone/>
            </a:pPr>
            <a:r>
              <a:rPr lang="pl-PL" altLang="pl-PL" sz="1900" b="1"/>
              <a:t>	Konsekwencją objęcia procedurą interpretacji zdarzeń przyszłych jest kierowanie wniosków w zakresie zdarzeń problemowych i czysto hipotetycznych, które nie mogą się ziścić, nieskonkretyzowanych ze względu na dopiero wypracowywaną strategię działania wnioskodawcy, o charakterze typowo poznawczym bądź optymalizacyjnym – bo kierowanym przez tzw. podmioty w organizacji, występujące w imieniu potencjalnych podatników i płatników oraz reprezentujących ich interesy. Wykluczone jest w takim przypadku wydanie interpretacji, gdyż wniosek jest niedopuszczalny.</a:t>
            </a:r>
          </a:p>
          <a:p>
            <a:pPr>
              <a:lnSpc>
                <a:spcPct val="80000"/>
              </a:lnSpc>
              <a:buFontTx/>
              <a:buNone/>
            </a:pPr>
            <a:r>
              <a:rPr lang="pl-PL" altLang="pl-PL" sz="1900" b="1"/>
              <a:t>	</a:t>
            </a:r>
            <a:r>
              <a:rPr lang="pl-PL" altLang="pl-PL" sz="1900">
                <a:solidFill>
                  <a:srgbClr val="FF0000"/>
                </a:solidFill>
              </a:rPr>
              <a:t>wyroki NSA: z 8 kwietnia 2016 r., II FSK 310/14; z 8 stycznia 2016 r., II FSK 3272/13; z 10 grudnia 2015 r., II FSK 2543/13; publik. CBOSA</a:t>
            </a:r>
          </a:p>
        </p:txBody>
      </p:sp>
      <p:pic>
        <p:nvPicPr>
          <p:cNvPr id="168963"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body" idx="1"/>
          </p:nvPr>
        </p:nvSpPr>
        <p:spPr/>
        <p:txBody>
          <a:bodyPr/>
          <a:lstStyle/>
          <a:p>
            <a:pPr>
              <a:buFontTx/>
              <a:buNone/>
            </a:pPr>
            <a:r>
              <a:rPr lang="pl-PL" altLang="pl-PL" sz="1800" b="1">
                <a:solidFill>
                  <a:srgbClr val="FF0000"/>
                </a:solidFill>
              </a:rPr>
              <a:t>4. Niedopuszczalność wydania interpretacji – art. 14b § 5b oraz § 5c o.p.</a:t>
            </a:r>
          </a:p>
          <a:p>
            <a:pPr>
              <a:buFontTx/>
              <a:buNone/>
            </a:pPr>
            <a:r>
              <a:rPr lang="pl-PL" altLang="pl-PL" sz="2000" b="1"/>
              <a:t>    </a:t>
            </a:r>
          </a:p>
          <a:p>
            <a:pPr algn="just">
              <a:buFontTx/>
              <a:buNone/>
            </a:pPr>
            <a:r>
              <a:rPr lang="pl-PL" altLang="pl-PL" sz="2000" b="1"/>
              <a:t>	Organ wydający interpretację przepisów prawa podatkowego nie może prowadzić postępowania, ani podejmować rozstrzygnięć zastrzeżonych dla innego trybu orzekania.</a:t>
            </a:r>
          </a:p>
          <a:p>
            <a:pPr algn="just">
              <a:buFontTx/>
              <a:buNone/>
            </a:pPr>
            <a:r>
              <a:rPr lang="pl-PL" altLang="pl-PL" sz="2000" b="1"/>
              <a:t>	</a:t>
            </a:r>
            <a:r>
              <a:rPr lang="pl-PL" altLang="pl-PL" sz="2000">
                <a:solidFill>
                  <a:srgbClr val="FF0000"/>
                </a:solidFill>
              </a:rPr>
              <a:t>wyrok NSA z 10 września 2013 r., II FSK 2612/11; publik. CBOSA</a:t>
            </a:r>
          </a:p>
        </p:txBody>
      </p:sp>
      <p:pic>
        <p:nvPicPr>
          <p:cNvPr id="169987"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body" idx="1"/>
          </p:nvPr>
        </p:nvSpPr>
        <p:spPr/>
        <p:txBody>
          <a:bodyPr/>
          <a:lstStyle/>
          <a:p>
            <a:pPr>
              <a:lnSpc>
                <a:spcPct val="80000"/>
              </a:lnSpc>
              <a:buFontTx/>
              <a:buNone/>
            </a:pPr>
            <a:r>
              <a:rPr lang="pl-PL" altLang="pl-PL" sz="1800" b="1">
                <a:solidFill>
                  <a:srgbClr val="FF0000"/>
                </a:solidFill>
              </a:rPr>
              <a:t>4. Niedopuszczalność wydania interpretacji – art. 14b § 5b oraz § 5c o.p.</a:t>
            </a:r>
          </a:p>
          <a:p>
            <a:pPr>
              <a:lnSpc>
                <a:spcPct val="80000"/>
              </a:lnSpc>
              <a:buFontTx/>
              <a:buNone/>
            </a:pPr>
            <a:endParaRPr lang="pl-PL" altLang="pl-PL" sz="2000" b="1"/>
          </a:p>
          <a:p>
            <a:pPr algn="just">
              <a:lnSpc>
                <a:spcPct val="80000"/>
              </a:lnSpc>
              <a:buFontTx/>
              <a:buNone/>
            </a:pPr>
            <a:r>
              <a:rPr lang="pl-PL" altLang="pl-PL" sz="2000" b="1"/>
              <a:t>	W związku z wprowadzeniem do ordynacji podatkowej przepisów o tzw. klauzuli obejścia prawa podatkowego (por. art. 119a–119zf) jednocześnie wprowadzone zostały w art. 14b § 5b i 5c o.p. rozwiązania tamujące wydawanie interpretacji indywidualnych przepisów prawa podatkowego w określonych przypadkach.</a:t>
            </a:r>
            <a:r>
              <a:rPr lang="pl-PL" altLang="pl-PL" sz="2000" b="1" i="1"/>
              <a:t> </a:t>
            </a:r>
          </a:p>
          <a:p>
            <a:pPr algn="just">
              <a:lnSpc>
                <a:spcPct val="80000"/>
              </a:lnSpc>
              <a:buFontTx/>
              <a:buNone/>
            </a:pPr>
            <a:r>
              <a:rPr lang="pl-PL" altLang="pl-PL" sz="2000" b="1"/>
              <a:t>	Wskazane  regulacje nakładają na organ interpretacyjny, już w trakcie prowadzenia postępowania w przedmiocie wydania interpretacji indywidualnej, obowiązek przeprowadzenia analizy, czy jakiekolwiek elementy stanu faktycznego lub zdarzenia przyszłego przedstawione we wniosku mogą stanowić unikanie opodatkowania.</a:t>
            </a:r>
            <a:r>
              <a:rPr lang="pl-PL" altLang="pl-PL" sz="2000"/>
              <a:t> </a:t>
            </a:r>
          </a:p>
          <a:p>
            <a:pPr algn="just">
              <a:lnSpc>
                <a:spcPct val="80000"/>
              </a:lnSpc>
              <a:buFontTx/>
              <a:buNone/>
            </a:pPr>
            <a:r>
              <a:rPr lang="pl-PL" altLang="pl-PL" sz="2000"/>
              <a:t>	</a:t>
            </a:r>
            <a:r>
              <a:rPr lang="pl-PL" altLang="pl-PL" sz="2000">
                <a:solidFill>
                  <a:srgbClr val="FF0000"/>
                </a:solidFill>
              </a:rPr>
              <a:t>wyrok NSA z 14 grudnia 2017r., II FSK 1970/17; publik. CBOSA</a:t>
            </a:r>
          </a:p>
        </p:txBody>
      </p:sp>
      <p:pic>
        <p:nvPicPr>
          <p:cNvPr id="171011"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body" idx="1"/>
          </p:nvPr>
        </p:nvSpPr>
        <p:spPr/>
        <p:txBody>
          <a:bodyPr/>
          <a:lstStyle/>
          <a:p>
            <a:pPr>
              <a:lnSpc>
                <a:spcPct val="80000"/>
              </a:lnSpc>
              <a:buFontTx/>
              <a:buNone/>
            </a:pPr>
            <a:r>
              <a:rPr lang="pl-PL" altLang="pl-PL" sz="1800" b="1">
                <a:solidFill>
                  <a:srgbClr val="FF0000"/>
                </a:solidFill>
              </a:rPr>
              <a:t>4. Niedopuszczalność wydania interpretacji – art. 14b § 5b oraz § 5c o.p. </a:t>
            </a:r>
          </a:p>
          <a:p>
            <a:pPr>
              <a:lnSpc>
                <a:spcPct val="80000"/>
              </a:lnSpc>
              <a:buFontTx/>
              <a:buNone/>
            </a:pPr>
            <a:r>
              <a:rPr lang="pl-PL" altLang="pl-PL" sz="1800" b="1">
                <a:solidFill>
                  <a:srgbClr val="FF0000"/>
                </a:solidFill>
              </a:rPr>
              <a:t>      </a:t>
            </a:r>
          </a:p>
          <a:p>
            <a:pPr algn="just">
              <a:lnSpc>
                <a:spcPct val="80000"/>
              </a:lnSpc>
              <a:buFontTx/>
              <a:buNone/>
            </a:pPr>
            <a:r>
              <a:rPr lang="pl-PL" altLang="pl-PL" sz="1800" b="1"/>
              <a:t>	Wskazanie w art. 14b § 5b o.p., że odnośnie do wydania decyzji opartej o art. 119a o.p., stwierdzającej unikanie opodatkowania musi istnieć "uzasadnione przypuszczenie" nie oznacza, jak była już o tym mowa, pewności wydania tejże decyzji. </a:t>
            </a:r>
          </a:p>
          <a:p>
            <a:pPr algn="just">
              <a:lnSpc>
                <a:spcPct val="80000"/>
              </a:lnSpc>
              <a:buFontTx/>
              <a:buNone/>
            </a:pPr>
            <a:r>
              <a:rPr lang="pl-PL" altLang="pl-PL" sz="1800"/>
              <a:t>	"Przypuszczenie" to musi być jednak oparte na obiektywnych racjach i poparte stosowną argumentacją. Pojęcie "uzasadnione przypuszczenie" odnosi się do podstawy faktycznej rozstrzygnięcia odmawiającego wydania interpretacji. Chodzi więc o to, że organ interpretacyjny odmawiając wydania interpretacji musi dysponować informacjami wynikającymi z przedstawionego we wniosku stanu faktycznego (zdarzenia przyszłego), na podstawie których może przyjąć, że możliwość wydania decyzji stwierdzającej unikanie opodatkowania jest oparta na konkretnych informacjach, a nie domysłach, czy wyczuciu organu, względnie całkowitym pominięciu niektórych przesłanek wydania decyzji, o której mowa w art. 119a o.p.</a:t>
            </a:r>
          </a:p>
          <a:p>
            <a:pPr algn="just">
              <a:lnSpc>
                <a:spcPct val="80000"/>
              </a:lnSpc>
              <a:buFontTx/>
              <a:buNone/>
            </a:pPr>
            <a:r>
              <a:rPr lang="pl-PL" altLang="pl-PL" sz="1800" b="1">
                <a:solidFill>
                  <a:srgbClr val="FF0000"/>
                </a:solidFill>
              </a:rPr>
              <a:t>	</a:t>
            </a:r>
            <a:r>
              <a:rPr lang="pl-PL" altLang="pl-PL" sz="1800">
                <a:solidFill>
                  <a:srgbClr val="FF0000"/>
                </a:solidFill>
              </a:rPr>
              <a:t>wyrok WSA w Warszawie z 5 października 2017r., VIII Sa/WA 557/17; publik. CBOSA - </a:t>
            </a:r>
            <a:r>
              <a:rPr lang="pl-PL" altLang="pl-PL" sz="1800" i="1">
                <a:solidFill>
                  <a:srgbClr val="FF0000"/>
                </a:solidFill>
              </a:rPr>
              <a:t>nieprawomocny</a:t>
            </a:r>
          </a:p>
        </p:txBody>
      </p:sp>
      <p:pic>
        <p:nvPicPr>
          <p:cNvPr id="172035"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ChangeArrowheads="1"/>
          </p:cNvSpPr>
          <p:nvPr>
            <p:ph type="body" idx="1"/>
          </p:nvPr>
        </p:nvSpPr>
        <p:spPr/>
        <p:txBody>
          <a:bodyPr/>
          <a:lstStyle/>
          <a:p>
            <a:pPr>
              <a:lnSpc>
                <a:spcPct val="80000"/>
              </a:lnSpc>
              <a:buFontTx/>
              <a:buNone/>
            </a:pPr>
            <a:r>
              <a:rPr lang="pl-PL" altLang="pl-PL" sz="1800" b="1">
                <a:solidFill>
                  <a:srgbClr val="FF0000"/>
                </a:solidFill>
              </a:rPr>
              <a:t>4. Niedopuszczalność wydania interpretacji – art. 14b § 5b oraz § 5c o.p.</a:t>
            </a:r>
          </a:p>
          <a:p>
            <a:pPr algn="just">
              <a:lnSpc>
                <a:spcPct val="80000"/>
              </a:lnSpc>
              <a:buFontTx/>
              <a:buNone/>
            </a:pPr>
            <a:r>
              <a:rPr lang="pl-PL" altLang="pl-PL" sz="1900"/>
              <a:t>     </a:t>
            </a:r>
          </a:p>
          <a:p>
            <a:pPr algn="just">
              <a:lnSpc>
                <a:spcPct val="80000"/>
              </a:lnSpc>
              <a:buFontTx/>
              <a:buNone/>
            </a:pPr>
            <a:r>
              <a:rPr lang="pl-PL" altLang="pl-PL" sz="1900"/>
              <a:t>	Postanowienia art. 14b § 5b o.p. stanowią wyraz wyważenia z jednej strony prawa podatnika dla uzyskania interpretacji indywidualnej, z drugiej zaś obowiązku organów podatkowych przeciwdziałania czynnościom noszącym znamiona uchylania się od opodatkowania. </a:t>
            </a:r>
          </a:p>
          <a:p>
            <a:pPr algn="just">
              <a:lnSpc>
                <a:spcPct val="80000"/>
              </a:lnSpc>
              <a:buFontTx/>
              <a:buNone/>
            </a:pPr>
            <a:r>
              <a:rPr lang="pl-PL" altLang="pl-PL" sz="1900"/>
              <a:t>	Regulacje omawianego przepisu stanowią zasadę, w świetle której podatnik podejmujący działania w warunkach stwarzających podejrzenie co do możliwości zastosowania klauzuli przeciwko unikaniu opodatkowania nie może ubiegać się o pozyskanie interpretacji mającej w założeniu - na skutek realizacji funkcji ochronnej - zabezpieczać planowaną transakcję przed konsekwencjami wynikającymi z ewentualnej ingerencji ze strony organów podatkowych.  </a:t>
            </a:r>
          </a:p>
          <a:p>
            <a:pPr algn="just">
              <a:lnSpc>
                <a:spcPct val="80000"/>
              </a:lnSpc>
              <a:buFontTx/>
              <a:buNone/>
            </a:pPr>
            <a:r>
              <a:rPr lang="pl-PL" altLang="pl-PL" sz="1900"/>
              <a:t>     </a:t>
            </a:r>
            <a:r>
              <a:rPr lang="pl-PL" altLang="pl-PL" sz="1900">
                <a:solidFill>
                  <a:srgbClr val="FF0000"/>
                </a:solidFill>
              </a:rPr>
              <a:t>Wyrok WSA w Bydgoszczy z 22 sierpnia 2017r., I SA/Bd 551/17; publik. CBOSA - </a:t>
            </a:r>
            <a:r>
              <a:rPr lang="pl-PL" altLang="pl-PL" sz="1900" i="1">
                <a:solidFill>
                  <a:srgbClr val="FF0000"/>
                </a:solidFill>
              </a:rPr>
              <a:t>prawomocny </a:t>
            </a:r>
          </a:p>
        </p:txBody>
      </p:sp>
      <p:pic>
        <p:nvPicPr>
          <p:cNvPr id="173059"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body" idx="1"/>
          </p:nvPr>
        </p:nvSpPr>
        <p:spPr/>
        <p:txBody>
          <a:bodyPr/>
          <a:lstStyle/>
          <a:p>
            <a:pPr>
              <a:lnSpc>
                <a:spcPct val="80000"/>
              </a:lnSpc>
              <a:buFontTx/>
              <a:buNone/>
            </a:pPr>
            <a:r>
              <a:rPr lang="pl-PL" altLang="pl-PL" sz="1800" b="1">
                <a:solidFill>
                  <a:srgbClr val="FF0000"/>
                </a:solidFill>
              </a:rPr>
              <a:t>4. Niedopuszczalność wydania interpretacji – art. 14b § 5b oraz § 5c o.p.</a:t>
            </a:r>
          </a:p>
          <a:p>
            <a:pPr>
              <a:lnSpc>
                <a:spcPct val="80000"/>
              </a:lnSpc>
              <a:buFontTx/>
              <a:buNone/>
            </a:pPr>
            <a:r>
              <a:rPr lang="pl-PL" altLang="pl-PL" sz="2000"/>
              <a:t>    </a:t>
            </a:r>
          </a:p>
          <a:p>
            <a:pPr algn="just">
              <a:lnSpc>
                <a:spcPct val="80000"/>
              </a:lnSpc>
              <a:buFontTx/>
              <a:buNone/>
            </a:pPr>
            <a:r>
              <a:rPr lang="pl-PL" altLang="pl-PL" sz="2000"/>
              <a:t>	Aby stwierdzić wystąpienie uzasadnionego przypuszczenia, iż w sprawie może być wydana decyzja na podstawie art. 119a o.p., nie jest konieczne spełnienie wszystkich przesłanek warunkujących zastosowanie klauzuli przeciwko unikaniu opodatkowania. </a:t>
            </a:r>
          </a:p>
          <a:p>
            <a:pPr algn="just">
              <a:lnSpc>
                <a:spcPct val="80000"/>
              </a:lnSpc>
              <a:buFontTx/>
              <a:buNone/>
            </a:pPr>
            <a:r>
              <a:rPr lang="pl-PL" altLang="pl-PL" sz="2000"/>
              <a:t>	Wystarczającą podstawą do takiej konkluzji jest wskazanie elementów, które mogą potencjalnie wskazywać na sztuczny charakter czynności oraz zidentyfikowanie możliwej korzyści podatkowej (która w przedstawionych okolicznościach może być niezgodna z przedmiotem i celem przepisu ustawy podatkowej).</a:t>
            </a:r>
          </a:p>
          <a:p>
            <a:pPr algn="just">
              <a:lnSpc>
                <a:spcPct val="80000"/>
              </a:lnSpc>
              <a:buFontTx/>
              <a:buNone/>
            </a:pPr>
            <a:r>
              <a:rPr lang="pl-PL" altLang="pl-PL" sz="2000">
                <a:solidFill>
                  <a:srgbClr val="FF0000"/>
                </a:solidFill>
              </a:rPr>
              <a:t>	wyrok WSA w Gdańsku z 1 sierpnia 2017r., I SA/Gd 726/17; publik. CBOSA -  </a:t>
            </a:r>
            <a:r>
              <a:rPr lang="pl-PL" altLang="pl-PL" sz="2000" i="1">
                <a:solidFill>
                  <a:srgbClr val="FF0000"/>
                </a:solidFill>
              </a:rPr>
              <a:t>prawomocny</a:t>
            </a:r>
          </a:p>
          <a:p>
            <a:pPr>
              <a:lnSpc>
                <a:spcPct val="80000"/>
              </a:lnSpc>
            </a:pPr>
            <a:endParaRPr lang="pl-PL" altLang="pl-PL" sz="2000" i="1"/>
          </a:p>
          <a:p>
            <a:pPr>
              <a:lnSpc>
                <a:spcPct val="80000"/>
              </a:lnSpc>
              <a:buFontTx/>
              <a:buNone/>
            </a:pPr>
            <a:endParaRPr lang="pl-PL" altLang="pl-PL" sz="2800" b="1"/>
          </a:p>
        </p:txBody>
      </p:sp>
      <p:pic>
        <p:nvPicPr>
          <p:cNvPr id="174083"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body" idx="1"/>
          </p:nvPr>
        </p:nvSpPr>
        <p:spPr>
          <a:xfrm>
            <a:off x="468313" y="1628775"/>
            <a:ext cx="8229600" cy="4525963"/>
          </a:xfrm>
        </p:spPr>
        <p:txBody>
          <a:bodyPr/>
          <a:lstStyle/>
          <a:p>
            <a:pPr marL="457200" indent="-457200">
              <a:buFontTx/>
              <a:buNone/>
            </a:pPr>
            <a:r>
              <a:rPr lang="pl-PL" altLang="pl-PL" sz="2000" b="1">
                <a:solidFill>
                  <a:srgbClr val="FF0000"/>
                </a:solidFill>
              </a:rPr>
              <a:t>5. Wyłączenie ochrony z interpretacji art. 14na o.p.</a:t>
            </a:r>
          </a:p>
          <a:p>
            <a:pPr marL="457200" indent="-457200">
              <a:buFontTx/>
              <a:buNone/>
            </a:pPr>
            <a:r>
              <a:rPr lang="pl-PL" altLang="pl-PL" sz="2000" b="1"/>
              <a:t>     </a:t>
            </a:r>
          </a:p>
          <a:p>
            <a:pPr marL="457200" indent="-457200" algn="just">
              <a:buFontTx/>
              <a:buNone/>
            </a:pPr>
            <a:r>
              <a:rPr lang="pl-PL" altLang="pl-PL" sz="2000" b="1"/>
              <a:t>	Art. 14na. Przepisów art. 14k-14n nie stosuje się, jeżeli stan faktyczny lub zdarzenie przyszłe będące przedmiotem interpretacji indywidualnej stanowi element czynności będących przedmiotem decyzji wydanej:</a:t>
            </a:r>
          </a:p>
          <a:p>
            <a:pPr marL="457200" indent="-457200" algn="just">
              <a:buFontTx/>
              <a:buNone/>
            </a:pPr>
            <a:r>
              <a:rPr lang="pl-PL" altLang="pl-PL" sz="2000" b="1"/>
              <a:t>     1) z zastosowaniem art. 119a;</a:t>
            </a:r>
          </a:p>
          <a:p>
            <a:pPr marL="457200" indent="-457200" algn="just">
              <a:buFontTx/>
              <a:buNone/>
            </a:pPr>
            <a:r>
              <a:rPr lang="pl-PL" altLang="pl-PL" sz="2000" b="1"/>
              <a:t>     2) w związku z wystąpieniem nadużycia prawa, o którym mowa w art. 5 ust. 5 ustawy z 11 marca 2004 r. o podatku od towarów i usług.</a:t>
            </a:r>
          </a:p>
        </p:txBody>
      </p:sp>
      <p:pic>
        <p:nvPicPr>
          <p:cNvPr id="175107"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5. Wyłączenie ochrony z interpretacji art. 14na o.p.</a:t>
            </a:r>
          </a:p>
          <a:p>
            <a:pPr algn="just">
              <a:lnSpc>
                <a:spcPct val="80000"/>
              </a:lnSpc>
              <a:buFontTx/>
              <a:buNone/>
            </a:pPr>
            <a:r>
              <a:rPr lang="pl-PL" altLang="pl-PL" sz="1400" b="1"/>
              <a:t>    </a:t>
            </a:r>
          </a:p>
          <a:p>
            <a:pPr algn="just">
              <a:lnSpc>
                <a:spcPct val="80000"/>
              </a:lnSpc>
              <a:buFontTx/>
              <a:buNone/>
            </a:pPr>
            <a:r>
              <a:rPr lang="pl-PL" altLang="pl-PL" sz="1400" b="1"/>
              <a:t>	</a:t>
            </a:r>
            <a:r>
              <a:rPr lang="pl-PL" altLang="pl-PL" sz="1800" b="1"/>
              <a:t>Art. 14 na wyłącza stosowanie przepisów art. 14k–14n, przewidujących ochronę prawną w związku z zastosowaniem się wnioskodawcy do interpretacji indywidualnej przed jej zmianą, stwierdzeniem wygaśnięcia lub nieuwzględnionej w rozstrzygnięciu sprawy podatkowej. </a:t>
            </a:r>
          </a:p>
          <a:p>
            <a:pPr algn="just">
              <a:lnSpc>
                <a:spcPct val="80000"/>
              </a:lnSpc>
              <a:buFontTx/>
              <a:buNone/>
            </a:pPr>
            <a:r>
              <a:rPr lang="pl-PL" altLang="pl-PL" sz="1800" b="1"/>
              <a:t>    </a:t>
            </a:r>
          </a:p>
          <a:p>
            <a:pPr algn="just">
              <a:lnSpc>
                <a:spcPct val="80000"/>
              </a:lnSpc>
              <a:buFontTx/>
              <a:buNone/>
            </a:pPr>
            <a:r>
              <a:rPr lang="pl-PL" altLang="pl-PL" sz="1800" b="1">
                <a:solidFill>
                  <a:srgbClr val="FF0000"/>
                </a:solidFill>
              </a:rPr>
              <a:t>	Ochrona ta nie obowiązuje w dwóch przypadkach, tj.:</a:t>
            </a:r>
          </a:p>
          <a:p>
            <a:pPr algn="just">
              <a:lnSpc>
                <a:spcPct val="80000"/>
              </a:lnSpc>
              <a:buFontTx/>
              <a:buNone/>
            </a:pPr>
            <a:r>
              <a:rPr lang="pl-PL" altLang="pl-PL" sz="1800" b="1"/>
              <a:t>    1) stwierdzenia przez organ podatkowy już po wydaniu interpretacji, że stan faktyczny lub zdarzenie przyszłe będące przedmiotem tej interpretacji jest elementem czynności będących przedmiotem decyzji wydanej w zakresie unikania opodatkowania (art. 119a);</a:t>
            </a:r>
          </a:p>
          <a:p>
            <a:pPr algn="just">
              <a:lnSpc>
                <a:spcPct val="80000"/>
              </a:lnSpc>
              <a:buFontTx/>
              <a:buNone/>
            </a:pPr>
            <a:r>
              <a:rPr lang="pl-PL" altLang="pl-PL" sz="1800" b="1"/>
              <a:t>     2) stwierdzenia przez organ podatkowy już po wydaniu interpretacji, że stan faktyczny lub zdarzenie przyszłe będące przedmiotem tej interpretacji jest elementem czynności będących przedmiotem decyzji wydanej w związku z wystąpieniem nadużycia prawa (art. 5 ust. 5 u.p.t.u.).</a:t>
            </a:r>
          </a:p>
        </p:txBody>
      </p:sp>
      <p:pic>
        <p:nvPicPr>
          <p:cNvPr id="176131"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3" name="Rectangle 3"/>
          <p:cNvSpPr>
            <a:spLocks noGrp="1" noChangeArrowheads="1"/>
          </p:cNvSpPr>
          <p:nvPr>
            <p:ph type="body" idx="1"/>
          </p:nvPr>
        </p:nvSpPr>
        <p:spPr/>
        <p:txBody>
          <a:bodyPr/>
          <a:lstStyle/>
          <a:p>
            <a:pPr marL="609600" indent="-609600">
              <a:buFontTx/>
              <a:buNone/>
            </a:pPr>
            <a:r>
              <a:rPr lang="pl-PL" altLang="pl-PL" sz="2000" b="1">
                <a:solidFill>
                  <a:srgbClr val="FF0000"/>
                </a:solidFill>
              </a:rPr>
              <a:t>1.   Interpretacje przepisów prawa podatkowego po 15 lipca 2016r.</a:t>
            </a:r>
          </a:p>
          <a:p>
            <a:pPr marL="609600" indent="-609600" algn="just">
              <a:buFontTx/>
              <a:buNone/>
            </a:pPr>
            <a:r>
              <a:rPr lang="pl-PL" altLang="pl-PL" b="1"/>
              <a:t>     </a:t>
            </a:r>
            <a:r>
              <a:rPr lang="pl-PL" altLang="pl-PL" sz="2000" b="1"/>
              <a:t>Ustawa z dnia 13 maja 2016 r. o zmianie ustawy - Ordynacja podatkowa oraz niektórych innych ustaw (Dz. U. z 2016 poz. 846 ze zm.)</a:t>
            </a:r>
          </a:p>
          <a:p>
            <a:pPr marL="609600" indent="-609600" algn="just">
              <a:buFontTx/>
              <a:buChar char="-"/>
            </a:pPr>
            <a:r>
              <a:rPr lang="pl-PL" altLang="pl-PL" sz="2000" b="1"/>
              <a:t>art. 1 pkt 2 i 3 zmiany w rozdziale 1a - Interpretacje przepisów prawa podatkowego;</a:t>
            </a:r>
          </a:p>
          <a:p>
            <a:pPr marL="609600" indent="-609600" algn="just">
              <a:buFontTx/>
              <a:buChar char="-"/>
            </a:pPr>
            <a:r>
              <a:rPr lang="pl-PL" altLang="pl-PL" sz="2000" b="1"/>
              <a:t>art. 1 pkt 3 dodanie działu IIIa - Przeciwdziałanie unikaniu opodatkowania;</a:t>
            </a:r>
          </a:p>
          <a:p>
            <a:pPr marL="609600" indent="-609600" algn="just">
              <a:buFontTx/>
              <a:buChar char="-"/>
            </a:pPr>
            <a:r>
              <a:rPr lang="pl-PL" altLang="pl-PL" sz="2000" b="1"/>
              <a:t>art. 5 - przepisy przejściowe dotyczące interpretacji indywidualnych.  </a:t>
            </a:r>
          </a:p>
        </p:txBody>
      </p:sp>
      <p:pic>
        <p:nvPicPr>
          <p:cNvPr id="15360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ChangeArrowheads="1"/>
          </p:cNvSpPr>
          <p:nvPr>
            <p:ph type="body" idx="1"/>
          </p:nvPr>
        </p:nvSpPr>
        <p:spPr/>
        <p:txBody>
          <a:bodyPr/>
          <a:lstStyle/>
          <a:p>
            <a:pPr>
              <a:lnSpc>
                <a:spcPct val="80000"/>
              </a:lnSpc>
              <a:buFontTx/>
              <a:buNone/>
            </a:pPr>
            <a:r>
              <a:rPr lang="pl-PL" altLang="pl-PL" sz="2000" b="1">
                <a:solidFill>
                  <a:srgbClr val="FF0000"/>
                </a:solidFill>
              </a:rPr>
              <a:t>5. Wyłączenie ochrony z interpretacji art. 14na o.p.</a:t>
            </a:r>
          </a:p>
          <a:p>
            <a:pPr>
              <a:lnSpc>
                <a:spcPct val="80000"/>
              </a:lnSpc>
              <a:buFontTx/>
              <a:buNone/>
            </a:pPr>
            <a:r>
              <a:rPr lang="pl-PL" altLang="pl-PL" sz="2000" b="1"/>
              <a:t>    </a:t>
            </a:r>
          </a:p>
          <a:p>
            <a:pPr algn="just">
              <a:lnSpc>
                <a:spcPct val="80000"/>
              </a:lnSpc>
              <a:buFontTx/>
              <a:buNone/>
            </a:pPr>
            <a:r>
              <a:rPr lang="pl-PL" altLang="pl-PL" sz="2000" b="1"/>
              <a:t>	Przedmiotem odrębnego wniosku o wydanie interpretacji nie może być to, jaki zakres ochrony uregulowany w tych przepisach będzie przysługiwał zainteresowanemu. </a:t>
            </a:r>
          </a:p>
          <a:p>
            <a:pPr algn="just">
              <a:lnSpc>
                <a:spcPct val="80000"/>
              </a:lnSpc>
              <a:buFontTx/>
              <a:buNone/>
            </a:pPr>
            <a:r>
              <a:rPr lang="pl-PL" altLang="pl-PL" sz="2000" b="1"/>
              <a:t>    	Nie dotyczy on bowiem ani zaistniałego stanu faktycznego ani zdarzenia przyszłego w rozumieniu tego przepisu, lecz stanowi próbę wyjaśnienia sytuacji prawnej, w jakiej znalazł się - z uwagi na zmianę stanu prawnego - zainteresowany powołujący się na ochronę wynikającą z uprzednio wydanej interpretacji indywidualnej.</a:t>
            </a:r>
            <a:r>
              <a:rPr lang="pl-PL" altLang="pl-PL" sz="2000"/>
              <a:t> </a:t>
            </a:r>
          </a:p>
          <a:p>
            <a:pPr>
              <a:lnSpc>
                <a:spcPct val="80000"/>
              </a:lnSpc>
              <a:buFontTx/>
              <a:buNone/>
            </a:pPr>
            <a:r>
              <a:rPr lang="pl-PL" altLang="pl-PL" sz="2000"/>
              <a:t>	</a:t>
            </a:r>
            <a:r>
              <a:rPr lang="pl-PL" altLang="pl-PL" sz="2000">
                <a:solidFill>
                  <a:srgbClr val="FF0000"/>
                </a:solidFill>
              </a:rPr>
              <a:t>wyrok NSA z 28 czerwca 2017r., II FSK 935/17; publik. CBOSA </a:t>
            </a:r>
          </a:p>
        </p:txBody>
      </p:sp>
      <p:pic>
        <p:nvPicPr>
          <p:cNvPr id="177155"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body" idx="1"/>
          </p:nvPr>
        </p:nvSpPr>
        <p:spPr/>
        <p:txBody>
          <a:bodyPr/>
          <a:lstStyle/>
          <a:p>
            <a:pPr>
              <a:buFontTx/>
              <a:buNone/>
            </a:pPr>
            <a:r>
              <a:rPr lang="pl-PL" altLang="pl-PL" sz="2000" b="1">
                <a:solidFill>
                  <a:srgbClr val="FF0000"/>
                </a:solidFill>
              </a:rPr>
              <a:t>5. Wyłączenie ochrony z interpretacji art. 14na o.p.</a:t>
            </a:r>
          </a:p>
          <a:p>
            <a:pPr>
              <a:buFontTx/>
              <a:buNone/>
            </a:pPr>
            <a:r>
              <a:rPr lang="pl-PL" altLang="pl-PL" sz="2000" b="1"/>
              <a:t>    </a:t>
            </a:r>
          </a:p>
          <a:p>
            <a:pPr algn="just">
              <a:buFontTx/>
              <a:buNone/>
            </a:pPr>
            <a:r>
              <a:rPr lang="pl-PL" altLang="pl-PL" sz="2000" b="1"/>
              <a:t>	Podatnik zamierzający podjąć działania, co do których istnieje podejrzenie, że są podejmowane przede wszystkim w celu osiągnięcia korzyści podatkowej, sprzecznej z przedmiotem i celem przepisu ustawy podatkowej, nie może żądać wydania interpretacji indywidualnej zabezpieczającej te działania przed skutkami ewentualnej weryfikacji przez organy podatkowe.</a:t>
            </a:r>
            <a:r>
              <a:rPr lang="pl-PL" altLang="pl-PL" sz="2000"/>
              <a:t> </a:t>
            </a:r>
          </a:p>
          <a:p>
            <a:pPr algn="just">
              <a:buFontTx/>
              <a:buNone/>
            </a:pPr>
            <a:r>
              <a:rPr lang="pl-PL" altLang="pl-PL" sz="2000" b="1"/>
              <a:t>	</a:t>
            </a:r>
            <a:r>
              <a:rPr lang="pl-PL" altLang="pl-PL" sz="2000">
                <a:solidFill>
                  <a:srgbClr val="FF0000"/>
                </a:solidFill>
              </a:rPr>
              <a:t>wyrok NSA z 19 grudnia 2017r., II FSK 2877/17; publik. CBOSA</a:t>
            </a:r>
          </a:p>
        </p:txBody>
      </p:sp>
      <p:pic>
        <p:nvPicPr>
          <p:cNvPr id="178179"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3" name="Rectangle 3"/>
          <p:cNvSpPr>
            <a:spLocks noGrp="1" noChangeArrowheads="1"/>
          </p:cNvSpPr>
          <p:nvPr>
            <p:ph type="body" idx="1"/>
          </p:nvPr>
        </p:nvSpPr>
        <p:spPr/>
        <p:txBody>
          <a:bodyPr/>
          <a:lstStyle/>
          <a:p>
            <a:pPr>
              <a:lnSpc>
                <a:spcPct val="80000"/>
              </a:lnSpc>
              <a:buFontTx/>
              <a:buNone/>
            </a:pPr>
            <a:r>
              <a:rPr lang="pl-PL" altLang="pl-PL" sz="2000" b="1">
                <a:solidFill>
                  <a:srgbClr val="FF0000"/>
                </a:solidFill>
              </a:rPr>
              <a:t>5. Wyłączenie ochrony z interpretacji art. 14na o.p.</a:t>
            </a:r>
          </a:p>
          <a:p>
            <a:pPr>
              <a:lnSpc>
                <a:spcPct val="80000"/>
              </a:lnSpc>
              <a:buFontTx/>
              <a:buNone/>
            </a:pPr>
            <a:r>
              <a:rPr lang="pl-PL" altLang="pl-PL" sz="2000"/>
              <a:t>    </a:t>
            </a:r>
          </a:p>
          <a:p>
            <a:pPr algn="just">
              <a:lnSpc>
                <a:spcPct val="80000"/>
              </a:lnSpc>
              <a:buFontTx/>
              <a:buNone/>
            </a:pPr>
            <a:r>
              <a:rPr lang="pl-PL" altLang="pl-PL" sz="2000" b="1"/>
              <a:t>	Zgodnie z art. 14na pkt 1 o.p.  przepisów art. 14k-14n nie stosuje się, jeżeli stan faktyczny lub zdarzenie przyszłe będące przedmiotem interpretacji indywidualnej stanowi element czynności będących przedmiotem decyzji wydanej z zastosowaniem art. 119a. To również podkreśla odrębność postępowań w sprawie wydania interpretacji indywidualnych oraz postępowania toczącego się na podstawie przepisów Działu IIIa Ordynacji podatkowej.</a:t>
            </a:r>
          </a:p>
          <a:p>
            <a:pPr>
              <a:lnSpc>
                <a:spcPct val="80000"/>
              </a:lnSpc>
              <a:buFontTx/>
              <a:buNone/>
            </a:pPr>
            <a:r>
              <a:rPr lang="pl-PL" altLang="pl-PL" sz="2000">
                <a:solidFill>
                  <a:srgbClr val="FF0000"/>
                </a:solidFill>
              </a:rPr>
              <a:t>	wyroki NSA z 28 czerwca 2017r., II FSK 935/17;  z 19 grudnia 2017r., II FSK 2877/17; publik. CBOSA</a:t>
            </a:r>
          </a:p>
          <a:p>
            <a:pPr>
              <a:lnSpc>
                <a:spcPct val="80000"/>
              </a:lnSpc>
              <a:buFontTx/>
              <a:buNone/>
            </a:pPr>
            <a:endParaRPr lang="pl-PL" altLang="pl-PL" sz="2000" b="1"/>
          </a:p>
        </p:txBody>
      </p:sp>
      <p:pic>
        <p:nvPicPr>
          <p:cNvPr id="17920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7" name="Rectangle 3"/>
          <p:cNvSpPr>
            <a:spLocks noGrp="1" noChangeArrowheads="1"/>
          </p:cNvSpPr>
          <p:nvPr>
            <p:ph type="body" idx="1"/>
          </p:nvPr>
        </p:nvSpPr>
        <p:spPr/>
        <p:txBody>
          <a:bodyPr/>
          <a:lstStyle/>
          <a:p>
            <a:pPr>
              <a:lnSpc>
                <a:spcPct val="90000"/>
              </a:lnSpc>
              <a:buFontTx/>
              <a:buNone/>
            </a:pPr>
            <a:r>
              <a:rPr lang="pl-PL" altLang="pl-PL" sz="2000" b="1">
                <a:solidFill>
                  <a:srgbClr val="FF0000"/>
                </a:solidFill>
              </a:rPr>
              <a:t>5. Wyłączenie ochrony z interpretacji art. 14na o.p.</a:t>
            </a:r>
          </a:p>
          <a:p>
            <a:pPr algn="just">
              <a:lnSpc>
                <a:spcPct val="90000"/>
              </a:lnSpc>
              <a:buFontTx/>
              <a:buNone/>
            </a:pPr>
            <a:r>
              <a:rPr lang="pl-PL" altLang="pl-PL" sz="2000"/>
              <a:t>   </a:t>
            </a:r>
          </a:p>
          <a:p>
            <a:pPr algn="just">
              <a:lnSpc>
                <a:spcPct val="90000"/>
              </a:lnSpc>
              <a:buFontTx/>
              <a:buNone/>
            </a:pPr>
            <a:r>
              <a:rPr lang="pl-PL" altLang="pl-PL" sz="2000" b="1"/>
              <a:t>	W odniesieniu do interpretacji wydanych po dacie 15 lipca 2016r. ma zastosowanie przepis art. 14na pkt 1 o.p., a zatem jeśli w sprawie będącej przedmiotem postępowania interpretacyjnego zajdzie potrzeba wydania decyzji z zastosowaniem art. 119a, to taka interpretacja nie będzie pełnić funkcji ochronnej.</a:t>
            </a:r>
          </a:p>
          <a:p>
            <a:pPr algn="just">
              <a:lnSpc>
                <a:spcPct val="90000"/>
              </a:lnSpc>
              <a:buFontTx/>
              <a:buNone/>
            </a:pPr>
            <a:r>
              <a:rPr lang="pl-PL" altLang="pl-PL" sz="2000">
                <a:solidFill>
                  <a:srgbClr val="FF0000"/>
                </a:solidFill>
              </a:rPr>
              <a:t>	Wyrok WSA w Łodzi z 26 kwietnia 2017r., I SA/Łd 206/17; publik. CBOSA- </a:t>
            </a:r>
            <a:r>
              <a:rPr lang="pl-PL" altLang="pl-PL" sz="2000" i="1">
                <a:solidFill>
                  <a:srgbClr val="FF0000"/>
                </a:solidFill>
              </a:rPr>
              <a:t>prawomocny</a:t>
            </a:r>
          </a:p>
          <a:p>
            <a:pPr>
              <a:lnSpc>
                <a:spcPct val="90000"/>
              </a:lnSpc>
            </a:pPr>
            <a:endParaRPr lang="pl-PL" altLang="pl-PL" sz="2000"/>
          </a:p>
        </p:txBody>
      </p:sp>
      <p:pic>
        <p:nvPicPr>
          <p:cNvPr id="18022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1" name="Rectangle 3"/>
          <p:cNvSpPr>
            <a:spLocks noGrp="1" noChangeArrowheads="1"/>
          </p:cNvSpPr>
          <p:nvPr>
            <p:ph type="body" idx="1"/>
          </p:nvPr>
        </p:nvSpPr>
        <p:spPr/>
        <p:txBody>
          <a:bodyPr/>
          <a:lstStyle/>
          <a:p>
            <a:pPr>
              <a:buFontTx/>
              <a:buNone/>
            </a:pPr>
            <a:r>
              <a:rPr lang="pl-PL" altLang="pl-PL" sz="2000" b="1">
                <a:solidFill>
                  <a:srgbClr val="FF0000"/>
                </a:solidFill>
              </a:rPr>
              <a:t>5. Wyłączenie ochrony z interpretacji art. 14na o.p.</a:t>
            </a:r>
          </a:p>
          <a:p>
            <a:pPr algn="just">
              <a:buFontTx/>
              <a:buNone/>
            </a:pPr>
            <a:r>
              <a:rPr lang="pl-PL" altLang="pl-PL" sz="2000"/>
              <a:t>   </a:t>
            </a:r>
          </a:p>
          <a:p>
            <a:pPr algn="just">
              <a:buFontTx/>
              <a:buNone/>
            </a:pPr>
            <a:r>
              <a:rPr lang="pl-PL" altLang="pl-PL" sz="2000" b="1"/>
              <a:t>	Ocena, czy dana czynność prawna stanowi działanie zmierzające do ominięcia przepisów prawa podatkowego, a tym samym, czy znajdzie w tej sprawie zastosowania ochrona, wynikająca z art. 14k-14 m o.p., czy też będzie ona wyłączona z ochrony na podstawie art. 14na o.p., może nastąpić wyłącznie w drodze decyzji wydanej przez uprawniony organ podatkowy, która podlega weryfikacji w postępowaniu odwoławczym i sądowym.</a:t>
            </a:r>
          </a:p>
          <a:p>
            <a:pPr>
              <a:buFontTx/>
              <a:buNone/>
            </a:pPr>
            <a:r>
              <a:rPr lang="pl-PL" altLang="pl-PL" sz="2000"/>
              <a:t>	</a:t>
            </a:r>
            <a:r>
              <a:rPr lang="pl-PL" altLang="pl-PL" sz="2000">
                <a:solidFill>
                  <a:srgbClr val="FF0000"/>
                </a:solidFill>
              </a:rPr>
              <a:t>wyrok WSA w Krakowie z 23 czerwca 2017r., I SA/Kr 184/17; publik. CBOSA - </a:t>
            </a:r>
            <a:r>
              <a:rPr lang="pl-PL" altLang="pl-PL" sz="2000" i="1">
                <a:solidFill>
                  <a:srgbClr val="FF0000"/>
                </a:solidFill>
              </a:rPr>
              <a:t>nieprawomocny</a:t>
            </a:r>
          </a:p>
          <a:p>
            <a:endParaRPr lang="pl-PL" altLang="pl-PL" sz="2000"/>
          </a:p>
          <a:p>
            <a:pPr>
              <a:buFontTx/>
              <a:buNone/>
            </a:pPr>
            <a:endParaRPr lang="pl-PL" altLang="pl-PL" sz="2800" b="1">
              <a:solidFill>
                <a:srgbClr val="FF0000"/>
              </a:solidFill>
            </a:endParaRPr>
          </a:p>
          <a:p>
            <a:endParaRPr lang="pl-PL" altLang="pl-PL" sz="2800"/>
          </a:p>
        </p:txBody>
      </p:sp>
      <p:pic>
        <p:nvPicPr>
          <p:cNvPr id="181252"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5" name="Rectangle 3"/>
          <p:cNvSpPr>
            <a:spLocks noGrp="1" noChangeArrowheads="1"/>
          </p:cNvSpPr>
          <p:nvPr>
            <p:ph type="body" idx="1"/>
          </p:nvPr>
        </p:nvSpPr>
        <p:spPr/>
        <p:txBody>
          <a:bodyPr/>
          <a:lstStyle/>
          <a:p>
            <a:pPr marL="609600" indent="-609600" algn="just">
              <a:lnSpc>
                <a:spcPct val="90000"/>
              </a:lnSpc>
              <a:buFontTx/>
              <a:buNone/>
            </a:pPr>
            <a:r>
              <a:rPr lang="pl-PL" altLang="pl-PL" sz="2000" b="1">
                <a:solidFill>
                  <a:srgbClr val="FF0000"/>
                </a:solidFill>
              </a:rPr>
              <a:t>6. 	Opinie zabezpieczające w sprawie klauzuli przeciwko unikaniu opodatkowania- art. 119w – 119zf o.p.</a:t>
            </a:r>
          </a:p>
          <a:p>
            <a:pPr marL="609600" indent="-609600">
              <a:lnSpc>
                <a:spcPct val="90000"/>
              </a:lnSpc>
              <a:buFontTx/>
              <a:buNone/>
            </a:pPr>
            <a:r>
              <a:rPr lang="pl-PL" altLang="pl-PL" sz="2000" b="1"/>
              <a:t>      </a:t>
            </a:r>
          </a:p>
          <a:p>
            <a:pPr marL="609600" indent="-609600" algn="just">
              <a:lnSpc>
                <a:spcPct val="90000"/>
              </a:lnSpc>
              <a:buFontTx/>
              <a:buNone/>
            </a:pPr>
            <a:r>
              <a:rPr lang="pl-PL" altLang="pl-PL" sz="2000" b="1"/>
              <a:t>Art. 119w.</a:t>
            </a:r>
            <a:r>
              <a:rPr lang="pl-PL" altLang="pl-PL" sz="2000"/>
              <a:t> § 1. Zainteresowany może zwrócić się do Szefa Krajowej Administracji Skarbowej o wydanie opinii zabezpieczającej.</a:t>
            </a:r>
          </a:p>
          <a:p>
            <a:pPr marL="609600" indent="-609600">
              <a:lnSpc>
                <a:spcPct val="90000"/>
              </a:lnSpc>
              <a:buFontTx/>
              <a:buNone/>
            </a:pPr>
            <a:r>
              <a:rPr lang="pl-PL" altLang="pl-PL" sz="2000"/>
              <a:t>      § 2. Zainteresowani mogą wystąpić ze wspólnym wnioskiem.</a:t>
            </a:r>
          </a:p>
          <a:p>
            <a:pPr marL="609600" indent="-609600">
              <a:lnSpc>
                <a:spcPct val="90000"/>
              </a:lnSpc>
              <a:buFontTx/>
              <a:buNone/>
            </a:pPr>
            <a:r>
              <a:rPr lang="pl-PL" altLang="pl-PL" sz="2000"/>
              <a:t>      § 3. Wniosek może dotyczyć czynności planowanej, rozpoczętej lub dokonanej.</a:t>
            </a:r>
          </a:p>
          <a:p>
            <a:pPr marL="609600" indent="-609600">
              <a:lnSpc>
                <a:spcPct val="90000"/>
              </a:lnSpc>
            </a:pPr>
            <a:endParaRPr lang="pl-PL" altLang="pl-PL" sz="2000"/>
          </a:p>
          <a:p>
            <a:pPr marL="609600" indent="-609600">
              <a:lnSpc>
                <a:spcPct val="90000"/>
              </a:lnSpc>
            </a:pPr>
            <a:endParaRPr lang="pl-PL" altLang="pl-PL" sz="2800">
              <a:solidFill>
                <a:srgbClr val="FF0000"/>
              </a:solidFill>
            </a:endParaRPr>
          </a:p>
        </p:txBody>
      </p:sp>
      <p:pic>
        <p:nvPicPr>
          <p:cNvPr id="182276"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9" name="Rectangle 3"/>
          <p:cNvSpPr>
            <a:spLocks noGrp="1" noChangeArrowheads="1"/>
          </p:cNvSpPr>
          <p:nvPr>
            <p:ph type="body" idx="1"/>
          </p:nvPr>
        </p:nvSpPr>
        <p:spPr/>
        <p:txBody>
          <a:bodyPr/>
          <a:lstStyle/>
          <a:p>
            <a:pPr algn="just">
              <a:lnSpc>
                <a:spcPct val="90000"/>
              </a:lnSpc>
              <a:buFontTx/>
              <a:buNone/>
            </a:pPr>
            <a:r>
              <a:rPr lang="pl-PL" altLang="pl-PL" sz="2000" b="1">
                <a:solidFill>
                  <a:srgbClr val="FF0000"/>
                </a:solidFill>
              </a:rPr>
              <a:t>6. Opinie zabezpieczające w sprawie klauzuli przeciwko unikaniu opodatkowania- art. 119w – 119zf o.p.</a:t>
            </a:r>
          </a:p>
          <a:p>
            <a:pPr>
              <a:lnSpc>
                <a:spcPct val="90000"/>
              </a:lnSpc>
            </a:pPr>
            <a:endParaRPr lang="pl-PL" altLang="pl-PL" sz="2000"/>
          </a:p>
          <a:p>
            <a:pPr algn="just">
              <a:lnSpc>
                <a:spcPct val="90000"/>
              </a:lnSpc>
            </a:pPr>
            <a:r>
              <a:rPr lang="pl-PL" altLang="pl-PL" sz="2000"/>
              <a:t>Przedmiotem opinii zabezpieczającej jest ocena, czy w okolicznościach przestawionych we wniosku istnieją przesłanki do zastosowania klauzuli. </a:t>
            </a:r>
          </a:p>
          <a:p>
            <a:pPr algn="just">
              <a:lnSpc>
                <a:spcPct val="90000"/>
              </a:lnSpc>
            </a:pPr>
            <a:r>
              <a:rPr lang="pl-PL" altLang="pl-PL" sz="2000"/>
              <a:t>Procedura wydawania opinii w indywidualnych sprawach nie będzie ograniczona tylko do interpretacji przepisów prawa podatkowego, ale będzie szeroko ujmowała stosowalność klauzuli przeciwko unikaniu opodatkowania, uwzględniając też zawarte w tej klauzuli aspekty gospodarcze planowanych działań i relacje korzyści gospodarczych i podatkowych. </a:t>
            </a:r>
            <a:endParaRPr lang="pl-PL" altLang="pl-PL" sz="2000">
              <a:solidFill>
                <a:srgbClr val="FF0000"/>
              </a:solidFill>
            </a:endParaRPr>
          </a:p>
          <a:p>
            <a:pPr>
              <a:lnSpc>
                <a:spcPct val="90000"/>
              </a:lnSpc>
            </a:pPr>
            <a:endParaRPr lang="pl-PL" altLang="pl-PL" sz="2000"/>
          </a:p>
        </p:txBody>
      </p:sp>
      <p:pic>
        <p:nvPicPr>
          <p:cNvPr id="183300"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3" name="Rectangle 3"/>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6. Opinie zabezpieczające w sprawie klauzuli przeciwko unikaniu opodatkowania- art. 119w – 119zf o.p.</a:t>
            </a:r>
          </a:p>
          <a:p>
            <a:pPr algn="just">
              <a:lnSpc>
                <a:spcPct val="80000"/>
              </a:lnSpc>
              <a:buFontTx/>
              <a:buNone/>
            </a:pPr>
            <a:endParaRPr lang="pl-PL" altLang="pl-PL" sz="2000" b="1">
              <a:solidFill>
                <a:srgbClr val="FF0000"/>
              </a:solidFill>
            </a:endParaRPr>
          </a:p>
          <a:p>
            <a:pPr algn="just">
              <a:lnSpc>
                <a:spcPct val="80000"/>
              </a:lnSpc>
              <a:buFontTx/>
              <a:buNone/>
            </a:pPr>
            <a:r>
              <a:rPr lang="pl-PL" altLang="pl-PL" sz="2000"/>
              <a:t>     Mimo rozbudowywania instytucji prawnych wiążących się z szeroko rozumianą urzędową interpretacją przepisów prawa podatkowego odnotować trzeba pojawienie się kolejnego obszaru, w odniesieniu do którego uzyskanie zarówno interpretacji indywidualnej, jak i opinii zabezpieczającej nie będzie możliwe. </a:t>
            </a:r>
          </a:p>
          <a:p>
            <a:pPr algn="just">
              <a:lnSpc>
                <a:spcPct val="80000"/>
              </a:lnSpc>
              <a:buFontTx/>
              <a:buNone/>
            </a:pPr>
            <a:r>
              <a:rPr lang="pl-PL" altLang="pl-PL" sz="2000"/>
              <a:t>     Chodzi o przypadki, co do których zachodzi uzasadnione przypuszczenie, że mogą stanowić nadużycie prawa, o którym mowa w </a:t>
            </a:r>
            <a:r>
              <a:rPr lang="en-US" altLang="pl-PL" sz="2000"/>
              <a:t>art. </a:t>
            </a:r>
            <a:r>
              <a:rPr lang="pl-PL" altLang="pl-PL" sz="2000"/>
              <a:t>5 ust. 5 u.p.t.u. W stosunku do takich stanów faktycznych lub zdarzeń przyszłych nie ma bowiem możliwości uzyskania interpretacji indywidualnej, jak również bezcelowe jest występowanie o wydanie opinii zabezpieczającej. </a:t>
            </a:r>
            <a:endParaRPr lang="pl-PL" altLang="pl-PL" sz="2000">
              <a:solidFill>
                <a:srgbClr val="FF0000"/>
              </a:solidFill>
            </a:endParaRPr>
          </a:p>
          <a:p>
            <a:pPr>
              <a:lnSpc>
                <a:spcPct val="80000"/>
              </a:lnSpc>
            </a:pPr>
            <a:endParaRPr lang="pl-PL" altLang="pl-PL" sz="2000"/>
          </a:p>
        </p:txBody>
      </p:sp>
      <p:pic>
        <p:nvPicPr>
          <p:cNvPr id="18432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6.</a:t>
            </a:r>
            <a:r>
              <a:rPr lang="pl-PL" altLang="pl-PL" b="1">
                <a:solidFill>
                  <a:srgbClr val="FF0000"/>
                </a:solidFill>
              </a:rPr>
              <a:t> </a:t>
            </a:r>
            <a:r>
              <a:rPr lang="pl-PL" altLang="pl-PL" sz="2000" b="1">
                <a:solidFill>
                  <a:srgbClr val="FF0000"/>
                </a:solidFill>
              </a:rPr>
              <a:t>Opinie zabezpieczające w sprawie klauzuli przeciwko unikaniu opodatkowania- art. 119w – 119zf o.p.</a:t>
            </a:r>
          </a:p>
          <a:p>
            <a:pPr algn="just">
              <a:lnSpc>
                <a:spcPct val="80000"/>
              </a:lnSpc>
              <a:buFontTx/>
              <a:buNone/>
            </a:pPr>
            <a:endParaRPr lang="pl-PL" altLang="pl-PL" sz="2000" b="1">
              <a:solidFill>
                <a:srgbClr val="FF0000"/>
              </a:solidFill>
            </a:endParaRPr>
          </a:p>
          <a:p>
            <a:pPr algn="just">
              <a:buFontTx/>
              <a:buNone/>
            </a:pPr>
            <a:r>
              <a:rPr lang="pl-PL" altLang="pl-PL" sz="2000" b="1"/>
              <a:t>	Czy przepisy o opiniach zabezpieczających są martwe, czy to tylko wrażenie? </a:t>
            </a:r>
          </a:p>
          <a:p>
            <a:pPr algn="just"/>
            <a:r>
              <a:rPr lang="pl-PL" altLang="pl-PL" sz="2000"/>
              <a:t>W ciągu 6 miesięcy od ich wejścia w życie o wydanie opinii wystąpiło jedynie 6 podatników (odpowiedź Ministra Finansów na interpelację poselską nr 9282 – luty 2017r.). Do końca 2017r. wniosków tych było 14. W trzech przypadkach odmówiono wydania opinii uznając, że opisany we wniosku sposób działania jest sztuczny.</a:t>
            </a:r>
          </a:p>
        </p:txBody>
      </p:sp>
      <p:pic>
        <p:nvPicPr>
          <p:cNvPr id="18534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1" name="Rectangle 3"/>
          <p:cNvSpPr>
            <a:spLocks noGrp="1" noChangeArrowheads="1"/>
          </p:cNvSpPr>
          <p:nvPr>
            <p:ph type="body" idx="1"/>
          </p:nvPr>
        </p:nvSpPr>
        <p:spPr>
          <a:xfrm>
            <a:off x="468313" y="1628775"/>
            <a:ext cx="8229600" cy="4525963"/>
          </a:xfrm>
        </p:spPr>
        <p:txBody>
          <a:bodyPr/>
          <a:lstStyle/>
          <a:p>
            <a:pPr algn="just">
              <a:lnSpc>
                <a:spcPct val="80000"/>
              </a:lnSpc>
              <a:buFontTx/>
              <a:buNone/>
            </a:pPr>
            <a:r>
              <a:rPr lang="pl-PL" altLang="pl-PL" sz="2000" b="1">
                <a:solidFill>
                  <a:srgbClr val="FF0000"/>
                </a:solidFill>
              </a:rPr>
              <a:t>6. Opinie zabezpieczające w sprawie klauzuli przeciwko unikaniu opodatkowania- art. 119w – 119zf o.p.</a:t>
            </a:r>
          </a:p>
          <a:p>
            <a:pPr algn="just">
              <a:buFontTx/>
              <a:buNone/>
            </a:pPr>
            <a:endParaRPr lang="pl-PL" altLang="pl-PL" sz="2000" b="1">
              <a:solidFill>
                <a:srgbClr val="FF0000"/>
              </a:solidFill>
            </a:endParaRPr>
          </a:p>
          <a:p>
            <a:pPr algn="just">
              <a:buFontTx/>
              <a:buNone/>
            </a:pPr>
            <a:r>
              <a:rPr lang="pl-PL" altLang="pl-PL" sz="2000">
                <a:solidFill>
                  <a:srgbClr val="FF0000"/>
                </a:solidFill>
              </a:rPr>
              <a:t>Skargi na odmowę wydania opinii:</a:t>
            </a:r>
          </a:p>
          <a:p>
            <a:pPr algn="just"/>
            <a:r>
              <a:rPr lang="pl-PL" altLang="pl-PL" sz="2000">
                <a:solidFill>
                  <a:srgbClr val="FF0000"/>
                </a:solidFill>
              </a:rPr>
              <a:t>IIISA/Wa 2226/17 – wpływ do sądu VI/2017r.,</a:t>
            </a:r>
          </a:p>
          <a:p>
            <a:pPr algn="just"/>
            <a:r>
              <a:rPr lang="pl-PL" altLang="pl-PL" sz="2000">
                <a:solidFill>
                  <a:srgbClr val="FF0000"/>
                </a:solidFill>
              </a:rPr>
              <a:t>III SA/Wa 2354/17 – wpływ do sądu VII/2017r.</a:t>
            </a:r>
          </a:p>
          <a:p>
            <a:endParaRPr lang="pl-PL" altLang="pl-PL" sz="2000"/>
          </a:p>
        </p:txBody>
      </p:sp>
      <p:pic>
        <p:nvPicPr>
          <p:cNvPr id="186372"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7" name="Rectangle 3"/>
          <p:cNvSpPr>
            <a:spLocks noGrp="1" noChangeArrowheads="1"/>
          </p:cNvSpPr>
          <p:nvPr>
            <p:ph type="body" idx="1"/>
          </p:nvPr>
        </p:nvSpPr>
        <p:spPr/>
        <p:txBody>
          <a:bodyPr/>
          <a:lstStyle/>
          <a:p>
            <a:pPr marL="609600" indent="-609600">
              <a:lnSpc>
                <a:spcPct val="80000"/>
              </a:lnSpc>
              <a:buFontTx/>
              <a:buNone/>
            </a:pPr>
            <a:r>
              <a:rPr lang="pl-PL" altLang="pl-PL" sz="2000" b="1">
                <a:solidFill>
                  <a:srgbClr val="FF0000"/>
                </a:solidFill>
              </a:rPr>
              <a:t>1.   Interpretacje przepisów prawa podatkowego po 15 lipca 2016r.</a:t>
            </a:r>
          </a:p>
          <a:p>
            <a:pPr marL="609600" indent="-609600">
              <a:lnSpc>
                <a:spcPct val="80000"/>
              </a:lnSpc>
              <a:buFontTx/>
              <a:buNone/>
            </a:pPr>
            <a:r>
              <a:rPr lang="pl-PL" altLang="pl-PL" sz="1800"/>
              <a:t>     </a:t>
            </a:r>
          </a:p>
          <a:p>
            <a:pPr marL="609600" indent="-609600" algn="just">
              <a:lnSpc>
                <a:spcPct val="80000"/>
              </a:lnSpc>
              <a:buFontTx/>
              <a:buNone/>
            </a:pPr>
            <a:r>
              <a:rPr lang="pl-PL" altLang="pl-PL" sz="2000" b="1"/>
              <a:t>	Liczba wydanych interpretacji indywidualnych – dane Biura Krajowej Informacji Skarbowej</a:t>
            </a:r>
          </a:p>
          <a:p>
            <a:pPr marL="609600" indent="-609600">
              <a:lnSpc>
                <a:spcPct val="80000"/>
              </a:lnSpc>
              <a:buFontTx/>
              <a:buNone/>
            </a:pPr>
            <a:r>
              <a:rPr lang="pl-PL" altLang="pl-PL" sz="2000" b="1"/>
              <a:t>2016r.  - 33.605</a:t>
            </a:r>
          </a:p>
          <a:p>
            <a:pPr marL="609600" indent="-609600">
              <a:lnSpc>
                <a:spcPct val="80000"/>
              </a:lnSpc>
              <a:buFontTx/>
              <a:buNone/>
            </a:pPr>
            <a:r>
              <a:rPr lang="pl-PL" altLang="pl-PL" sz="2000" b="1"/>
              <a:t>2017r. -  25.718</a:t>
            </a:r>
          </a:p>
          <a:p>
            <a:pPr marL="609600" indent="-609600">
              <a:lnSpc>
                <a:spcPct val="80000"/>
              </a:lnSpc>
              <a:buFontTx/>
              <a:buNone/>
            </a:pPr>
            <a:endParaRPr lang="pl-PL" altLang="pl-PL" sz="2000" b="1"/>
          </a:p>
          <a:p>
            <a:pPr marL="609600" indent="-609600">
              <a:lnSpc>
                <a:spcPct val="80000"/>
              </a:lnSpc>
              <a:buFontTx/>
              <a:buNone/>
            </a:pPr>
            <a:r>
              <a:rPr lang="pl-PL" altLang="pl-PL" sz="2000" b="1"/>
              <a:t>       Liczba wniosków</a:t>
            </a:r>
          </a:p>
          <a:p>
            <a:pPr marL="609600" indent="-609600">
              <a:lnSpc>
                <a:spcPct val="80000"/>
              </a:lnSpc>
              <a:buFontTx/>
              <a:buNone/>
            </a:pPr>
            <a:r>
              <a:rPr lang="pl-PL" altLang="pl-PL" sz="2000" b="1"/>
              <a:t>2016r. – 34.873</a:t>
            </a:r>
          </a:p>
          <a:p>
            <a:pPr marL="609600" indent="-609600">
              <a:lnSpc>
                <a:spcPct val="80000"/>
              </a:lnSpc>
              <a:buFontTx/>
              <a:buNone/>
            </a:pPr>
            <a:r>
              <a:rPr lang="pl-PL" altLang="pl-PL" sz="2000" b="1"/>
              <a:t>2017r. -  29.599</a:t>
            </a:r>
          </a:p>
          <a:p>
            <a:pPr marL="609600" indent="-609600">
              <a:lnSpc>
                <a:spcPct val="80000"/>
              </a:lnSpc>
              <a:buFontTx/>
              <a:buNone/>
            </a:pPr>
            <a:endParaRPr lang="pl-PL" altLang="pl-PL" sz="2000" b="1"/>
          </a:p>
          <a:p>
            <a:pPr marL="609600" indent="-609600">
              <a:lnSpc>
                <a:spcPct val="80000"/>
              </a:lnSpc>
              <a:buFontTx/>
              <a:buNone/>
            </a:pPr>
            <a:r>
              <a:rPr lang="pl-PL" altLang="pl-PL" sz="2000" b="1"/>
              <a:t>       Odmowa wszczęcia postępowania</a:t>
            </a:r>
          </a:p>
          <a:p>
            <a:pPr marL="609600" indent="-609600">
              <a:lnSpc>
                <a:spcPct val="80000"/>
              </a:lnSpc>
              <a:buFontTx/>
              <a:buNone/>
            </a:pPr>
            <a:r>
              <a:rPr lang="pl-PL" altLang="pl-PL" sz="2000" b="1"/>
              <a:t>2016r. – 2.858</a:t>
            </a:r>
          </a:p>
          <a:p>
            <a:pPr marL="609600" indent="-609600">
              <a:lnSpc>
                <a:spcPct val="80000"/>
              </a:lnSpc>
              <a:buFontTx/>
              <a:buNone/>
            </a:pPr>
            <a:r>
              <a:rPr lang="pl-PL" altLang="pl-PL" sz="2000" b="1"/>
              <a:t>2017r. -  1.777</a:t>
            </a:r>
          </a:p>
          <a:p>
            <a:pPr marL="609600" indent="-609600">
              <a:lnSpc>
                <a:spcPct val="80000"/>
              </a:lnSpc>
              <a:buFontTx/>
              <a:buNone/>
            </a:pPr>
            <a:r>
              <a:rPr lang="pl-PL" altLang="pl-PL" sz="1800"/>
              <a:t>        </a:t>
            </a:r>
          </a:p>
        </p:txBody>
      </p:sp>
      <p:pic>
        <p:nvPicPr>
          <p:cNvPr id="15462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5" name="Rectangle 3"/>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6. Opinie zabezpieczające w sprawie klauzuli przeciwko unikaniu opodatkowania- art. 119w – 119zf o.p.</a:t>
            </a:r>
          </a:p>
          <a:p>
            <a:pPr algn="just">
              <a:lnSpc>
                <a:spcPct val="80000"/>
              </a:lnSpc>
              <a:buFontTx/>
              <a:buNone/>
            </a:pPr>
            <a:endParaRPr lang="pl-PL" altLang="pl-PL" sz="2000" b="1">
              <a:solidFill>
                <a:srgbClr val="FF0000"/>
              </a:solidFill>
            </a:endParaRPr>
          </a:p>
          <a:p>
            <a:pPr algn="just">
              <a:lnSpc>
                <a:spcPct val="80000"/>
              </a:lnSpc>
            </a:pPr>
            <a:r>
              <a:rPr lang="pl-PL" altLang="pl-PL" sz="2000"/>
              <a:t>Pierwsza opinia zabezpieczająca wydana przez Szefa KAS na podstawie art. 119y o.p.</a:t>
            </a:r>
          </a:p>
          <a:p>
            <a:pPr algn="just">
              <a:lnSpc>
                <a:spcPct val="80000"/>
              </a:lnSpc>
            </a:pPr>
            <a:endParaRPr lang="pl-PL" altLang="pl-PL" sz="2000"/>
          </a:p>
          <a:p>
            <a:pPr algn="just">
              <a:lnSpc>
                <a:spcPct val="80000"/>
              </a:lnSpc>
              <a:buFontTx/>
              <a:buNone/>
            </a:pPr>
            <a:r>
              <a:rPr lang="pl-PL" altLang="pl-PL" sz="2000"/>
              <a:t>	Opinia zabezpieczająca w zakresie świadczenia pieniężnego uzyskanego przez pracownika z tytułu zawartej z pracodawcą „Umowy dotyczącej uczestnictwa w wyniku sklepu”.</a:t>
            </a:r>
          </a:p>
          <a:p>
            <a:pPr algn="just">
              <a:lnSpc>
                <a:spcPct val="80000"/>
              </a:lnSpc>
              <a:buFontTx/>
              <a:buNone/>
            </a:pPr>
            <a:r>
              <a:rPr lang="pl-PL" altLang="pl-PL" sz="2000"/>
              <a:t>	</a:t>
            </a:r>
          </a:p>
          <a:p>
            <a:pPr algn="just">
              <a:lnSpc>
                <a:spcPct val="80000"/>
              </a:lnSpc>
              <a:buFontTx/>
              <a:buNone/>
            </a:pPr>
            <a:r>
              <a:rPr lang="pl-PL" altLang="pl-PL" sz="2000"/>
              <a:t>	Wypłata blisko 6 mln zł kierownikowi sklepu w zamian za dobre wyniki finansowe zarządzanej przez niego placówki ma uzasadnienie biznesowe i nie jest unikaniem opodatkowania – stwierdził szef Krajowej Administracji Skarbowej. </a:t>
            </a:r>
            <a:endParaRPr lang="pl-PL" altLang="pl-PL" sz="2000">
              <a:solidFill>
                <a:srgbClr val="FF0000"/>
              </a:solidFill>
            </a:endParaRPr>
          </a:p>
          <a:p>
            <a:pPr algn="just">
              <a:lnSpc>
                <a:spcPct val="80000"/>
              </a:lnSpc>
            </a:pPr>
            <a:endParaRPr lang="pl-PL" altLang="pl-PL" sz="2000"/>
          </a:p>
        </p:txBody>
      </p:sp>
      <p:pic>
        <p:nvPicPr>
          <p:cNvPr id="187396"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7" name="Rectangle 3"/>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7. Ostrzeżenia podatkowe publikowane przez Szefa KAS</a:t>
            </a:r>
          </a:p>
          <a:p>
            <a:pPr algn="just">
              <a:lnSpc>
                <a:spcPct val="80000"/>
              </a:lnSpc>
              <a:buFontTx/>
              <a:buNone/>
            </a:pPr>
            <a:endParaRPr lang="pl-PL" altLang="pl-PL" sz="2000" b="1">
              <a:solidFill>
                <a:srgbClr val="FF0000"/>
              </a:solidFill>
            </a:endParaRPr>
          </a:p>
          <a:p>
            <a:pPr algn="just">
              <a:lnSpc>
                <a:spcPct val="80000"/>
              </a:lnSpc>
            </a:pPr>
            <a:r>
              <a:rPr lang="pl-PL" altLang="pl-PL" sz="1800"/>
              <a:t>Szef Krajowej Administracji Skarbowej sprawując nadzór nad systemem stosowania przepisów o przeciwdziałaniu unikania opodatkowania, analizuje między innymi wnioski o wydanie interpretacji indywidualnej prawa podatkowego, przekazywane przez Dyrektora Krajowej Informacji Skarbowej. </a:t>
            </a:r>
          </a:p>
          <a:p>
            <a:pPr algn="just">
              <a:lnSpc>
                <a:spcPct val="80000"/>
              </a:lnSpc>
            </a:pPr>
            <a:r>
              <a:rPr lang="pl-PL" altLang="pl-PL" sz="1800"/>
              <a:t>Dotyczy to wniosków, w których elementy opisu stanu faktycznego lub zdarzenia przyszłego uzasadniają przypuszczenie, że mogłyby one być przedmiotem decyzji wydanej z zastosowaniem przepisów klauzuli przeciwko unikaniu opodatkowania. </a:t>
            </a:r>
          </a:p>
          <a:p>
            <a:pPr algn="just">
              <a:lnSpc>
                <a:spcPct val="80000"/>
              </a:lnSpc>
            </a:pPr>
            <a:r>
              <a:rPr lang="pl-PL" altLang="pl-PL" sz="1800"/>
              <a:t>W przypadku uznania, że przedstawiany we wniosku schemat działania mógłby skutkować wszczęciem postępowania „klauzulowego” ze względu na występowanie przesłanki sztuczności działania, nakierowanego głównie na osiągnięcie korzyści podatkowej sprzecznej w danych okolicznościach z przedmiotem i celem przepisu ustawy podatkowej, Szef KAS wydaje opinię, która stanowi podstawę odmowy wydania przez Dyrektora KIS interpretacji indywidualnej.</a:t>
            </a:r>
          </a:p>
        </p:txBody>
      </p:sp>
      <p:pic>
        <p:nvPicPr>
          <p:cNvPr id="20070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9" name="Rectangle 3"/>
          <p:cNvSpPr>
            <a:spLocks noGrp="1" noChangeArrowheads="1"/>
          </p:cNvSpPr>
          <p:nvPr>
            <p:ph type="body" idx="1"/>
          </p:nvPr>
        </p:nvSpPr>
        <p:spPr/>
        <p:txBody>
          <a:bodyPr/>
          <a:lstStyle/>
          <a:p>
            <a:pPr marL="609600" indent="-609600">
              <a:lnSpc>
                <a:spcPct val="80000"/>
              </a:lnSpc>
              <a:buFontTx/>
              <a:buNone/>
            </a:pPr>
            <a:r>
              <a:rPr lang="pl-PL" altLang="pl-PL" sz="2000" b="1">
                <a:solidFill>
                  <a:srgbClr val="FF0000"/>
                </a:solidFill>
              </a:rPr>
              <a:t>7. Ostrzeżenia podatkowe publikowane przez Szefa KAS</a:t>
            </a:r>
            <a:endParaRPr lang="pl-PL" altLang="pl-PL" sz="2000" b="1"/>
          </a:p>
          <a:p>
            <a:pPr marL="609600" indent="-609600" algn="just">
              <a:lnSpc>
                <a:spcPct val="80000"/>
              </a:lnSpc>
            </a:pPr>
            <a:endParaRPr lang="pl-PL" altLang="pl-PL" sz="2000" b="1"/>
          </a:p>
          <a:p>
            <a:pPr marL="609600" indent="-609600" algn="just">
              <a:lnSpc>
                <a:spcPct val="80000"/>
              </a:lnSpc>
              <a:buFontTx/>
              <a:buNone/>
            </a:pPr>
            <a:r>
              <a:rPr lang="pl-PL" altLang="pl-PL" sz="2000" b="1"/>
              <a:t>1.	Ostrzeżenie przed optymalizacją podatkową związaną z nadużyciem zwolnienia podatkowego dla dywidend.</a:t>
            </a:r>
          </a:p>
          <a:p>
            <a:pPr marL="609600" indent="-609600">
              <a:lnSpc>
                <a:spcPct val="80000"/>
              </a:lnSpc>
            </a:pPr>
            <a:endParaRPr lang="pl-PL" altLang="pl-PL" sz="2000" b="1"/>
          </a:p>
          <a:p>
            <a:pPr marL="609600" indent="-609600" algn="just">
              <a:lnSpc>
                <a:spcPct val="80000"/>
              </a:lnSpc>
            </a:pPr>
            <a:r>
              <a:rPr lang="pl-PL" altLang="pl-PL" sz="2000" b="1"/>
              <a:t>Mechanizm agresywnej optymalizacji	</a:t>
            </a:r>
            <a:r>
              <a:rPr lang="pl-PL" altLang="pl-PL" sz="2000"/>
              <a:t/>
            </a:r>
            <a:br>
              <a:rPr lang="pl-PL" altLang="pl-PL" sz="2000"/>
            </a:br>
            <a:r>
              <a:rPr lang="pl-PL" altLang="pl-PL" sz="2000"/>
              <a:t>W przedstawionym schemacie agresywna optymalizacja polega na nadużyciu zwolnienia podatkowego dla dywidendy wypłaconej przez spółkę operacyjną. W sytuacji bezpośredniego nabycia spółki operacyjnej przez spółkę holdingową (leżącą poza UE/EOG), spółka operacyjna byłaby zobowiązana do pobrania jako płatnik podatku „u źródła" od takiej dywidendy. Przyjmując brak umowy o unikaniu podwójnego opodatkowania między Polską a jurysdykcją spółki holdingowej, podatek powinien zostać pobrany według ustawowej stawki 19%. </a:t>
            </a:r>
          </a:p>
          <a:p>
            <a:pPr marL="609600" indent="-609600" algn="just">
              <a:lnSpc>
                <a:spcPct val="80000"/>
              </a:lnSpc>
              <a:buFontTx/>
              <a:buNone/>
            </a:pPr>
            <a:r>
              <a:rPr lang="pl-PL" altLang="pl-PL" sz="2000"/>
              <a:t/>
            </a:r>
            <a:br>
              <a:rPr lang="pl-PL" altLang="pl-PL" sz="2000"/>
            </a:br>
            <a:r>
              <a:rPr lang="pl-PL" altLang="pl-PL" sz="2000"/>
              <a:t/>
            </a:r>
            <a:br>
              <a:rPr lang="pl-PL" altLang="pl-PL" sz="2000"/>
            </a:br>
            <a:endParaRPr lang="pl-PL" altLang="pl-PL" sz="2000"/>
          </a:p>
        </p:txBody>
      </p:sp>
      <p:pic>
        <p:nvPicPr>
          <p:cNvPr id="188420"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3" name="Rectangle 3"/>
          <p:cNvSpPr>
            <a:spLocks noGrp="1" noChangeArrowheads="1"/>
          </p:cNvSpPr>
          <p:nvPr>
            <p:ph type="body" idx="1"/>
          </p:nvPr>
        </p:nvSpPr>
        <p:spPr/>
        <p:txBody>
          <a:bodyPr/>
          <a:lstStyle/>
          <a:p>
            <a:pPr>
              <a:lnSpc>
                <a:spcPct val="90000"/>
              </a:lnSpc>
              <a:buFontTx/>
              <a:buNone/>
            </a:pPr>
            <a:r>
              <a:rPr lang="pl-PL" altLang="pl-PL" sz="2000" b="1">
                <a:solidFill>
                  <a:srgbClr val="FF0000"/>
                </a:solidFill>
              </a:rPr>
              <a:t>7. Ostrzeżenia podatkowe publikowane przez Szefa KAS</a:t>
            </a:r>
          </a:p>
          <a:p>
            <a:pPr algn="just">
              <a:lnSpc>
                <a:spcPct val="90000"/>
              </a:lnSpc>
            </a:pPr>
            <a:endParaRPr lang="pl-PL" altLang="pl-PL" sz="2000" b="1"/>
          </a:p>
          <a:p>
            <a:pPr algn="just">
              <a:lnSpc>
                <a:spcPct val="90000"/>
              </a:lnSpc>
              <a:buFontTx/>
              <a:buNone/>
            </a:pPr>
            <a:r>
              <a:rPr lang="pl-PL" altLang="pl-PL" sz="2000" b="1"/>
              <a:t>2. Informacja Szefa KAS na temat prowadzenia działalności za pośrednictwem zagranicznej spółki osobowej.</a:t>
            </a:r>
          </a:p>
          <a:p>
            <a:pPr algn="just">
              <a:lnSpc>
                <a:spcPct val="90000"/>
              </a:lnSpc>
              <a:buFontTx/>
              <a:buNone/>
            </a:pPr>
            <a:endParaRPr lang="pl-PL" altLang="pl-PL" sz="2000" b="1"/>
          </a:p>
          <a:p>
            <a:pPr algn="just">
              <a:lnSpc>
                <a:spcPct val="90000"/>
              </a:lnSpc>
            </a:pPr>
            <a:r>
              <a:rPr lang="pl-PL" altLang="pl-PL" sz="2000"/>
              <a:t>Szef KAS zwraca uwagę na wnioski o wydanie indywidualnej interpretacji prawa podatkowego kierowane przez podatników podatku dochodowego od osób fizycznych, w których przedstawiany jest stan faktyczny, dotyczący posiadania zagranicznego zakładu w formie spółki osobowej, wskazujący w opinii Szefa KAS na możliwość zastosowania przepisów o przeciwdziałaniu unikania opodatkowania.</a:t>
            </a:r>
          </a:p>
        </p:txBody>
      </p:sp>
      <p:pic>
        <p:nvPicPr>
          <p:cNvPr id="18944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7" name="Rectangle 3"/>
          <p:cNvSpPr>
            <a:spLocks noGrp="1" noChangeArrowheads="1"/>
          </p:cNvSpPr>
          <p:nvPr>
            <p:ph type="body" idx="1"/>
          </p:nvPr>
        </p:nvSpPr>
        <p:spPr/>
        <p:txBody>
          <a:bodyPr/>
          <a:lstStyle/>
          <a:p>
            <a:pPr>
              <a:lnSpc>
                <a:spcPct val="80000"/>
              </a:lnSpc>
              <a:buFontTx/>
              <a:buNone/>
            </a:pPr>
            <a:r>
              <a:rPr lang="pl-PL" altLang="pl-PL" sz="2000" b="1">
                <a:solidFill>
                  <a:srgbClr val="FF0000"/>
                </a:solidFill>
              </a:rPr>
              <a:t>7. Ostrzeżenia podatkowe publikowane przez Szefa KAS</a:t>
            </a:r>
          </a:p>
          <a:p>
            <a:pPr>
              <a:lnSpc>
                <a:spcPct val="80000"/>
              </a:lnSpc>
              <a:buFontTx/>
              <a:buNone/>
            </a:pPr>
            <a:r>
              <a:rPr lang="pl-PL" altLang="pl-PL" sz="2000" b="1"/>
              <a:t>  </a:t>
            </a:r>
          </a:p>
          <a:p>
            <a:pPr algn="just">
              <a:lnSpc>
                <a:spcPct val="80000"/>
              </a:lnSpc>
              <a:buFontTx/>
              <a:buNone/>
            </a:pPr>
            <a:r>
              <a:rPr lang="pl-PL" altLang="pl-PL" sz="2000" b="1"/>
              <a:t>3. Nieprawidłowe określanie podstawy opodatkowania VAT dla towarów sprzedawanych w formie zestawów.</a:t>
            </a:r>
          </a:p>
          <a:p>
            <a:pPr algn="just">
              <a:lnSpc>
                <a:spcPct val="80000"/>
              </a:lnSpc>
              <a:buFontTx/>
              <a:buNone/>
            </a:pPr>
            <a:r>
              <a:rPr lang="pl-PL" altLang="pl-PL" sz="2000" b="1"/>
              <a:t>   </a:t>
            </a:r>
          </a:p>
          <a:p>
            <a:pPr algn="just">
              <a:lnSpc>
                <a:spcPct val="80000"/>
              </a:lnSpc>
            </a:pPr>
            <a:r>
              <a:rPr lang="pl-PL" altLang="pl-PL" sz="2000"/>
              <a:t>Postępowanie mające na celu osiągnięcie korzyści podatkowej w postaci obniżenia zobowiązania podatkowego w VAT polega na zawyżaniu ceny towaru opodatkowanego stawką obniżoną VAT, przy jednoczesnym zaniżaniu ceny towaru opodatkowanego stawką podstawową VAT.</a:t>
            </a:r>
          </a:p>
          <a:p>
            <a:pPr>
              <a:lnSpc>
                <a:spcPct val="80000"/>
              </a:lnSpc>
            </a:pPr>
            <a:endParaRPr lang="pl-PL" altLang="pl-PL" sz="2000">
              <a:solidFill>
                <a:srgbClr val="FF0000"/>
              </a:solidFill>
            </a:endParaRPr>
          </a:p>
        </p:txBody>
      </p:sp>
      <p:pic>
        <p:nvPicPr>
          <p:cNvPr id="19046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1" name="Rectangle 3"/>
          <p:cNvSpPr>
            <a:spLocks noGrp="1" noChangeArrowheads="1"/>
          </p:cNvSpPr>
          <p:nvPr>
            <p:ph type="body" idx="1"/>
          </p:nvPr>
        </p:nvSpPr>
        <p:spPr/>
        <p:txBody>
          <a:bodyPr/>
          <a:lstStyle/>
          <a:p>
            <a:pPr algn="just">
              <a:lnSpc>
                <a:spcPct val="80000"/>
              </a:lnSpc>
              <a:buFontTx/>
              <a:buNone/>
            </a:pPr>
            <a:r>
              <a:rPr lang="pl-PL" altLang="pl-PL" sz="2000" b="1">
                <a:solidFill>
                  <a:srgbClr val="FF0000"/>
                </a:solidFill>
              </a:rPr>
              <a:t>7. Ostrzeżenia podatkowe publikowane przez Szefa KAS</a:t>
            </a:r>
          </a:p>
          <a:p>
            <a:pPr algn="just">
              <a:lnSpc>
                <a:spcPct val="80000"/>
              </a:lnSpc>
              <a:buFontTx/>
              <a:buNone/>
            </a:pPr>
            <a:endParaRPr lang="pl-PL" altLang="pl-PL" sz="2000" b="1"/>
          </a:p>
          <a:p>
            <a:pPr algn="just">
              <a:lnSpc>
                <a:spcPct val="80000"/>
              </a:lnSpc>
              <a:buFontTx/>
              <a:buNone/>
            </a:pPr>
            <a:r>
              <a:rPr lang="pl-PL" altLang="pl-PL" sz="2000" b="1"/>
              <a:t>4. Informacja Szefa KAS na temat opiniowania wniosków ORD-IN dotyczących darowizny znaków towarowych.</a:t>
            </a:r>
          </a:p>
          <a:p>
            <a:pPr algn="just">
              <a:lnSpc>
                <a:spcPct val="80000"/>
              </a:lnSpc>
              <a:buFontTx/>
              <a:buNone/>
            </a:pPr>
            <a:endParaRPr lang="pl-PL" altLang="pl-PL" sz="2000" b="1"/>
          </a:p>
          <a:p>
            <a:pPr algn="just">
              <a:lnSpc>
                <a:spcPct val="80000"/>
              </a:lnSpc>
              <a:buFontTx/>
              <a:buNone/>
            </a:pPr>
            <a:r>
              <a:rPr lang="pl-PL" altLang="pl-PL" sz="2000" b="1"/>
              <a:t>     </a:t>
            </a:r>
            <a:r>
              <a:rPr lang="pl-PL" altLang="pl-PL" sz="2000"/>
              <a:t>Ocena okoliczności tego rodzaju spraw wskazuje na działanie w sposób sztuczny, poprzez tworzenie podmiotu – spółki osobowej, opodatkowanej na poziomie wspólników – a następnie dokonaniu przez jednego ze wspólników darowizny wytworzonego we własnym zakresie znaku towarowego na rzecz spółki osobowej. Przedstawiany we wnioskach plan działania zakłada także udzielenie darczyńcy przez obdarowaną spółkę osobową licencji na używanie znaku towarowego.</a:t>
            </a:r>
          </a:p>
          <a:p>
            <a:pPr>
              <a:lnSpc>
                <a:spcPct val="80000"/>
              </a:lnSpc>
              <a:buFontTx/>
              <a:buNone/>
            </a:pPr>
            <a:endParaRPr lang="pl-PL" altLang="pl-PL" sz="2000">
              <a:solidFill>
                <a:srgbClr val="FF0000"/>
              </a:solidFill>
            </a:endParaRPr>
          </a:p>
          <a:p>
            <a:pPr>
              <a:lnSpc>
                <a:spcPct val="80000"/>
              </a:lnSpc>
            </a:pPr>
            <a:endParaRPr lang="pl-PL" altLang="pl-PL" sz="2000" b="1">
              <a:solidFill>
                <a:srgbClr val="FF0000"/>
              </a:solidFill>
            </a:endParaRPr>
          </a:p>
        </p:txBody>
      </p:sp>
      <p:pic>
        <p:nvPicPr>
          <p:cNvPr id="191492"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5" name="Rectangle 3"/>
          <p:cNvSpPr>
            <a:spLocks noGrp="1" noChangeArrowheads="1"/>
          </p:cNvSpPr>
          <p:nvPr>
            <p:ph type="body" idx="1"/>
          </p:nvPr>
        </p:nvSpPr>
        <p:spPr/>
        <p:txBody>
          <a:bodyPr/>
          <a:lstStyle/>
          <a:p>
            <a:pPr marL="609600" indent="-609600">
              <a:lnSpc>
                <a:spcPct val="80000"/>
              </a:lnSpc>
              <a:buFontTx/>
              <a:buNone/>
            </a:pPr>
            <a:r>
              <a:rPr lang="pl-PL" altLang="pl-PL" sz="2000" b="1">
                <a:solidFill>
                  <a:srgbClr val="FF0000"/>
                </a:solidFill>
              </a:rPr>
              <a:t>7. Ostrzeżenia podatkowe publikowane przez Szefa KAS</a:t>
            </a:r>
          </a:p>
          <a:p>
            <a:pPr marL="609600" indent="-609600" algn="just">
              <a:lnSpc>
                <a:spcPct val="80000"/>
              </a:lnSpc>
              <a:buFontTx/>
              <a:buNone/>
            </a:pPr>
            <a:endParaRPr lang="pl-PL" altLang="pl-PL" sz="2000" b="1"/>
          </a:p>
          <a:p>
            <a:pPr marL="609600" indent="-609600" algn="just">
              <a:lnSpc>
                <a:spcPct val="80000"/>
              </a:lnSpc>
              <a:buFontTx/>
              <a:buNone/>
            </a:pPr>
            <a:r>
              <a:rPr lang="pl-PL" altLang="pl-PL" sz="1800" b="1"/>
              <a:t>5. 	Informacja Szefa KAS o stosowaniu przepisów dotyczących przeciwdziałania unikaniu opodatkowania w kontekście tzw. Programów Motywacyjnych.</a:t>
            </a:r>
          </a:p>
          <a:p>
            <a:pPr marL="609600" indent="-609600" algn="just">
              <a:lnSpc>
                <a:spcPct val="80000"/>
              </a:lnSpc>
            </a:pPr>
            <a:r>
              <a:rPr lang="pl-PL" altLang="pl-PL" sz="1800"/>
              <a:t>Pracodawca przyznaje pracownikom, uczestnikom programu motywacyjnego, należącym z reguły do kadry zarządzającej przedsiębiorstwa, instrument finansowy (instrument pochodny) w postaci prawa do otrzymania w przyszłości kwoty pieniędzy, której wysokość uzależniona będzie od osiągnięcia przez przedsiębiorstwo np. wybranych wskaźników finansowych, wyników wzrostu sprzedaży, produkcji.</a:t>
            </a:r>
          </a:p>
          <a:p>
            <a:pPr marL="609600" indent="-609600" algn="just">
              <a:lnSpc>
                <a:spcPct val="80000"/>
              </a:lnSpc>
            </a:pPr>
            <a:r>
              <a:rPr lang="pl-PL" altLang="pl-PL" sz="1800"/>
              <a:t>Uczestnik programu motywacyjnego nabywa tego rodzaju instrument finansowy nieodpłatnie lub za symboliczną opłatą.</a:t>
            </a:r>
          </a:p>
          <a:p>
            <a:pPr marL="609600" indent="-609600" algn="just">
              <a:lnSpc>
                <a:spcPct val="80000"/>
              </a:lnSpc>
            </a:pPr>
            <a:r>
              <a:rPr lang="pl-PL" altLang="pl-PL" sz="1800" b="1"/>
              <a:t>Po upływie ustalonego okresu, w którym uczestnik „Programu Motywacyjnego" pozostawał pracownikiem przedsiębiorstwa, następuje rozliczenie instrumentu finansowego poprzez wypłatę pracownikowi kwoty pieniędzy.</a:t>
            </a:r>
          </a:p>
          <a:p>
            <a:pPr marL="609600" indent="-609600">
              <a:lnSpc>
                <a:spcPct val="80000"/>
              </a:lnSpc>
              <a:buFontTx/>
              <a:buNone/>
            </a:pPr>
            <a:endParaRPr lang="pl-PL" altLang="pl-PL" sz="1800" b="1">
              <a:solidFill>
                <a:srgbClr val="FF0000"/>
              </a:solidFill>
            </a:endParaRPr>
          </a:p>
        </p:txBody>
      </p:sp>
      <p:pic>
        <p:nvPicPr>
          <p:cNvPr id="192516"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9" name="Rectangle 3"/>
          <p:cNvSpPr>
            <a:spLocks noGrp="1" noChangeArrowheads="1"/>
          </p:cNvSpPr>
          <p:nvPr>
            <p:ph type="body" idx="1"/>
          </p:nvPr>
        </p:nvSpPr>
        <p:spPr/>
        <p:txBody>
          <a:bodyPr/>
          <a:lstStyle/>
          <a:p>
            <a:pPr>
              <a:lnSpc>
                <a:spcPct val="90000"/>
              </a:lnSpc>
              <a:buFontTx/>
              <a:buNone/>
            </a:pPr>
            <a:r>
              <a:rPr lang="pl-PL" altLang="pl-PL" sz="2000" b="1">
                <a:solidFill>
                  <a:srgbClr val="FF0000"/>
                </a:solidFill>
              </a:rPr>
              <a:t>7. Ostrzeżenia podatkowe publikowane przez Szefa KAS</a:t>
            </a:r>
          </a:p>
          <a:p>
            <a:pPr>
              <a:lnSpc>
                <a:spcPct val="90000"/>
              </a:lnSpc>
              <a:buFontTx/>
              <a:buNone/>
            </a:pPr>
            <a:r>
              <a:rPr lang="pl-PL" altLang="pl-PL" sz="2000" b="1"/>
              <a:t>    </a:t>
            </a:r>
          </a:p>
          <a:p>
            <a:pPr algn="just">
              <a:lnSpc>
                <a:spcPct val="90000"/>
              </a:lnSpc>
              <a:buFontTx/>
              <a:buNone/>
            </a:pPr>
            <a:r>
              <a:rPr lang="pl-PL" altLang="pl-PL" sz="2000" b="1"/>
              <a:t>	</a:t>
            </a:r>
            <a:r>
              <a:rPr lang="pl-PL" altLang="pl-PL" sz="2000" b="1" u="sng"/>
              <a:t>Istota ostrzeżenia</a:t>
            </a:r>
            <a:r>
              <a:rPr lang="pl-PL" altLang="pl-PL" sz="2000" b="1"/>
              <a:t>: Szef KAS informuje, że zajmuje w takich sprawach stanowisko wskazujące na występowanie uzasadnionego przypuszczenia możliwości zastosowania klauzuli przeciwko unikaniu opodatkowania z zastrzeżeniem, że ocena ta następuje na podstawie ogólnego opisu przedstawianego przez zainteresowanego we wniosku o wydanie interpretacji.</a:t>
            </a:r>
          </a:p>
        </p:txBody>
      </p:sp>
      <p:pic>
        <p:nvPicPr>
          <p:cNvPr id="193540"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Rectangle 3"/>
          <p:cNvSpPr>
            <a:spLocks noGrp="1" noChangeArrowheads="1"/>
          </p:cNvSpPr>
          <p:nvPr>
            <p:ph type="body" idx="1"/>
          </p:nvPr>
        </p:nvSpPr>
        <p:spPr/>
        <p:txBody>
          <a:bodyPr/>
          <a:lstStyle/>
          <a:p>
            <a:pPr algn="just">
              <a:lnSpc>
                <a:spcPct val="80000"/>
              </a:lnSpc>
            </a:pPr>
            <a:r>
              <a:rPr lang="pl-PL" altLang="pl-PL" sz="2000" b="1">
                <a:solidFill>
                  <a:srgbClr val="FF0000"/>
                </a:solidFill>
              </a:rPr>
              <a:t>Podsumowanie cz. I:</a:t>
            </a:r>
          </a:p>
          <a:p>
            <a:pPr algn="just">
              <a:lnSpc>
                <a:spcPct val="80000"/>
              </a:lnSpc>
            </a:pPr>
            <a:endParaRPr lang="pl-PL" altLang="pl-PL" sz="2000" b="1"/>
          </a:p>
          <a:p>
            <a:pPr algn="just">
              <a:lnSpc>
                <a:spcPct val="80000"/>
              </a:lnSpc>
            </a:pPr>
            <a:r>
              <a:rPr lang="pl-PL" altLang="pl-PL" sz="2000" b="1"/>
              <a:t>Praktyka stosowania art. 14b § 2a o.p. w kontekście klauzuli, jako przepisów adresowanych do organów podatkowych;</a:t>
            </a:r>
            <a:r>
              <a:rPr lang="pl-PL" altLang="pl-PL" sz="2000">
                <a:solidFill>
                  <a:srgbClr val="FF0000"/>
                </a:solidFill>
              </a:rPr>
              <a:t> </a:t>
            </a:r>
          </a:p>
          <a:p>
            <a:pPr algn="just">
              <a:lnSpc>
                <a:spcPct val="80000"/>
              </a:lnSpc>
            </a:pPr>
            <a:endParaRPr lang="pl-PL" altLang="pl-PL" sz="2000" b="1"/>
          </a:p>
          <a:p>
            <a:pPr algn="just">
              <a:lnSpc>
                <a:spcPct val="80000"/>
              </a:lnSpc>
            </a:pPr>
            <a:r>
              <a:rPr lang="pl-PL" altLang="pl-PL" sz="2000" b="1"/>
              <a:t>„Uzasadnione przypuszczenie’’ jako podstawa do stosowanie przez organ art. 14b § 5b i 5c o.p.;</a:t>
            </a:r>
          </a:p>
          <a:p>
            <a:pPr algn="just">
              <a:lnSpc>
                <a:spcPct val="80000"/>
              </a:lnSpc>
            </a:pPr>
            <a:endParaRPr lang="pl-PL" altLang="pl-PL" sz="2000" b="1"/>
          </a:p>
          <a:p>
            <a:pPr algn="just">
              <a:lnSpc>
                <a:spcPct val="80000"/>
              </a:lnSpc>
            </a:pPr>
            <a:r>
              <a:rPr lang="pl-PL" altLang="pl-PL" sz="2000" b="1"/>
              <a:t>Czy konsekwencją spełnienia przesłanek z art. 14b § 5b o.p. powinno być każdorazowo wydanie postanowienia o odmowie wszczęcia postępowania w sprawie interpretacji – art. 165a § 1 w związku z art. 14h o.p.;</a:t>
            </a:r>
          </a:p>
          <a:p>
            <a:pPr algn="just">
              <a:lnSpc>
                <a:spcPct val="80000"/>
              </a:lnSpc>
            </a:pPr>
            <a:endParaRPr lang="pl-PL" altLang="pl-PL" sz="2000" b="1"/>
          </a:p>
          <a:p>
            <a:pPr>
              <a:lnSpc>
                <a:spcPct val="80000"/>
              </a:lnSpc>
            </a:pPr>
            <a:endParaRPr lang="pl-PL" altLang="pl-PL" sz="2000" b="1"/>
          </a:p>
        </p:txBody>
      </p:sp>
      <p:pic>
        <p:nvPicPr>
          <p:cNvPr id="194564"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7" name="Rectangle 3"/>
          <p:cNvSpPr>
            <a:spLocks noGrp="1" noChangeArrowheads="1"/>
          </p:cNvSpPr>
          <p:nvPr>
            <p:ph type="body" idx="1"/>
          </p:nvPr>
        </p:nvSpPr>
        <p:spPr/>
        <p:txBody>
          <a:bodyPr/>
          <a:lstStyle/>
          <a:p>
            <a:pPr>
              <a:lnSpc>
                <a:spcPct val="80000"/>
              </a:lnSpc>
            </a:pPr>
            <a:r>
              <a:rPr lang="pl-PL" altLang="pl-PL" sz="2000" b="1">
                <a:solidFill>
                  <a:srgbClr val="FF0000"/>
                </a:solidFill>
              </a:rPr>
              <a:t>Podsumowanie cz. II</a:t>
            </a:r>
          </a:p>
          <a:p>
            <a:pPr>
              <a:lnSpc>
                <a:spcPct val="80000"/>
              </a:lnSpc>
            </a:pPr>
            <a:endParaRPr lang="pl-PL" altLang="pl-PL" sz="2000" b="1">
              <a:solidFill>
                <a:srgbClr val="FF0000"/>
              </a:solidFill>
            </a:endParaRPr>
          </a:p>
          <a:p>
            <a:pPr algn="just">
              <a:lnSpc>
                <a:spcPct val="80000"/>
              </a:lnSpc>
            </a:pPr>
            <a:r>
              <a:rPr lang="pl-PL" altLang="pl-PL" sz="1900" b="1"/>
              <a:t>Ocena charakteru ,,opinii wydawanej przez Szefa KAS na podstawie art. 14b § 4c o.p. – zakres związania opinią organu interpretacyjnego;</a:t>
            </a:r>
          </a:p>
          <a:p>
            <a:pPr algn="just">
              <a:lnSpc>
                <a:spcPct val="80000"/>
              </a:lnSpc>
              <a:buFontTx/>
              <a:buNone/>
            </a:pPr>
            <a:endParaRPr lang="pl-PL" altLang="pl-PL" sz="1900" b="1"/>
          </a:p>
          <a:p>
            <a:pPr algn="just">
              <a:lnSpc>
                <a:spcPct val="80000"/>
              </a:lnSpc>
            </a:pPr>
            <a:r>
              <a:rPr lang="pl-PL" altLang="pl-PL" sz="1900" b="1"/>
              <a:t>Czy wniosek o wydanie interpretacji może na podstawie art. 14b § 5b i 5c  o.p. zostać przekształcony w wydanie opinii zabezpieczającej?</a:t>
            </a:r>
          </a:p>
          <a:p>
            <a:pPr algn="just">
              <a:lnSpc>
                <a:spcPct val="80000"/>
              </a:lnSpc>
            </a:pPr>
            <a:endParaRPr lang="pl-PL" altLang="pl-PL" sz="1900" b="1"/>
          </a:p>
          <a:p>
            <a:pPr algn="just">
              <a:lnSpc>
                <a:spcPct val="80000"/>
              </a:lnSpc>
            </a:pPr>
            <a:r>
              <a:rPr lang="pl-PL" altLang="pl-PL" sz="1900" b="1"/>
              <a:t>Ocena znaczenia prawnego art.14na o.p. – czy może być przedmiotem indywidualnej interpretacji w zakresie wyłączenia gwarancji ochronnych zastosowania się do interpretacji?</a:t>
            </a:r>
          </a:p>
          <a:p>
            <a:pPr algn="just">
              <a:lnSpc>
                <a:spcPct val="80000"/>
              </a:lnSpc>
            </a:pPr>
            <a:endParaRPr lang="pl-PL" altLang="pl-PL" sz="1900" b="1"/>
          </a:p>
          <a:p>
            <a:pPr algn="just">
              <a:lnSpc>
                <a:spcPct val="80000"/>
              </a:lnSpc>
            </a:pPr>
            <a:r>
              <a:rPr lang="pl-PL" altLang="pl-PL" sz="1900" b="1"/>
              <a:t>Znaczenie regulacji art. 5 ust. 1 i 1a ustawy z 13 maja 2016r. dla ochrony z interpretacji indywidualnych wydanych przed 15 lipca 2016r.;</a:t>
            </a:r>
          </a:p>
          <a:p>
            <a:pPr>
              <a:lnSpc>
                <a:spcPct val="80000"/>
              </a:lnSpc>
            </a:pPr>
            <a:endParaRPr lang="pl-PL" altLang="pl-PL" sz="1900">
              <a:solidFill>
                <a:srgbClr val="FF0000"/>
              </a:solidFill>
            </a:endParaRPr>
          </a:p>
        </p:txBody>
      </p:sp>
      <p:pic>
        <p:nvPicPr>
          <p:cNvPr id="19558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Rectangle 3"/>
          <p:cNvSpPr>
            <a:spLocks noGrp="1" noChangeArrowheads="1"/>
          </p:cNvSpPr>
          <p:nvPr>
            <p:ph type="body" idx="1"/>
          </p:nvPr>
        </p:nvSpPr>
        <p:spPr/>
        <p:txBody>
          <a:bodyPr/>
          <a:lstStyle/>
          <a:p>
            <a:pPr marL="609600" indent="-609600">
              <a:lnSpc>
                <a:spcPct val="90000"/>
              </a:lnSpc>
              <a:buFontTx/>
              <a:buNone/>
            </a:pPr>
            <a:r>
              <a:rPr lang="pl-PL" altLang="pl-PL" sz="2000" b="1">
                <a:solidFill>
                  <a:srgbClr val="FF0000"/>
                </a:solidFill>
              </a:rPr>
              <a:t>1.   Interpretacje przepisów prawa podatkowego po 15 lipca 2016r.</a:t>
            </a:r>
          </a:p>
          <a:p>
            <a:pPr marL="609600" indent="-609600">
              <a:lnSpc>
                <a:spcPct val="90000"/>
              </a:lnSpc>
              <a:buFontTx/>
              <a:buNone/>
            </a:pPr>
            <a:endParaRPr lang="pl-PL" altLang="pl-PL" sz="2000" b="1">
              <a:solidFill>
                <a:srgbClr val="FF0000"/>
              </a:solidFill>
            </a:endParaRPr>
          </a:p>
          <a:p>
            <a:pPr marL="609600" indent="-609600">
              <a:lnSpc>
                <a:spcPct val="90000"/>
              </a:lnSpc>
              <a:buFontTx/>
              <a:buNone/>
            </a:pPr>
            <a:r>
              <a:rPr lang="pl-PL" altLang="pl-PL" sz="2000"/>
              <a:t>Przyczyny spadku liczby wniosków - czy podatnicy boją się pytać?</a:t>
            </a:r>
          </a:p>
          <a:p>
            <a:pPr marL="609600" indent="-609600">
              <a:lnSpc>
                <a:spcPct val="90000"/>
              </a:lnSpc>
              <a:buFontTx/>
              <a:buNone/>
            </a:pPr>
            <a:endParaRPr lang="pl-PL" altLang="pl-PL" sz="2000"/>
          </a:p>
          <a:p>
            <a:pPr marL="609600" indent="-609600">
              <a:lnSpc>
                <a:spcPct val="90000"/>
              </a:lnSpc>
              <a:buFontTx/>
              <a:buNone/>
            </a:pPr>
            <a:r>
              <a:rPr lang="pl-PL" altLang="pl-PL" sz="2000"/>
              <a:t> - 	wejście w życie klauzuli przeciwko unikaniu opodatkowania;</a:t>
            </a:r>
          </a:p>
          <a:p>
            <a:pPr marL="609600" indent="-609600" algn="just">
              <a:lnSpc>
                <a:spcPct val="90000"/>
              </a:lnSpc>
              <a:buFontTx/>
              <a:buNone/>
            </a:pPr>
            <a:r>
              <a:rPr lang="pl-PL" altLang="pl-PL" sz="2000"/>
              <a:t> - 	ostrzeżenia podatkowe publikowane przez Ministra Finansów np. optymalizacja z wykorzystaniem programów motywacyjnych; darowizna znaków towarowych;</a:t>
            </a:r>
          </a:p>
          <a:p>
            <a:pPr marL="609600" indent="-609600">
              <a:lnSpc>
                <a:spcPct val="90000"/>
              </a:lnSpc>
              <a:buFontTx/>
              <a:buNone/>
            </a:pPr>
            <a:r>
              <a:rPr lang="pl-PL" altLang="pl-PL" sz="2000"/>
              <a:t>  -  	możliwość składania wspólnych wniosków o wydanie interpretacji;</a:t>
            </a:r>
          </a:p>
          <a:p>
            <a:pPr marL="609600" indent="-609600" algn="just">
              <a:lnSpc>
                <a:spcPct val="90000"/>
              </a:lnSpc>
              <a:buFontTx/>
              <a:buNone/>
            </a:pPr>
            <a:r>
              <a:rPr lang="pl-PL" altLang="pl-PL" sz="2000"/>
              <a:t>  -   	znaczenie interpretacji ogólnych wydawanych przez Ministra Finansów – art. 14b §  5a o.p.</a:t>
            </a:r>
          </a:p>
          <a:p>
            <a:pPr marL="609600" indent="-609600">
              <a:lnSpc>
                <a:spcPct val="90000"/>
              </a:lnSpc>
              <a:buFontTx/>
              <a:buNone/>
            </a:pPr>
            <a:endParaRPr lang="pl-PL" altLang="pl-PL" sz="2000"/>
          </a:p>
        </p:txBody>
      </p:sp>
      <p:pic>
        <p:nvPicPr>
          <p:cNvPr id="155652"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1" name="Rectangle 3"/>
          <p:cNvSpPr>
            <a:spLocks noGrp="1" noChangeArrowheads="1"/>
          </p:cNvSpPr>
          <p:nvPr>
            <p:ph type="body" idx="1"/>
          </p:nvPr>
        </p:nvSpPr>
        <p:spPr/>
        <p:txBody>
          <a:bodyPr/>
          <a:lstStyle/>
          <a:p>
            <a:pPr>
              <a:lnSpc>
                <a:spcPct val="80000"/>
              </a:lnSpc>
            </a:pPr>
            <a:r>
              <a:rPr lang="pl-PL" altLang="pl-PL" sz="2000" b="1">
                <a:solidFill>
                  <a:srgbClr val="FF0000"/>
                </a:solidFill>
              </a:rPr>
              <a:t>Podsumowanie cz. III:</a:t>
            </a:r>
          </a:p>
          <a:p>
            <a:pPr>
              <a:lnSpc>
                <a:spcPct val="80000"/>
              </a:lnSpc>
            </a:pPr>
            <a:endParaRPr lang="pl-PL" altLang="pl-PL" sz="2000" b="1"/>
          </a:p>
          <a:p>
            <a:pPr algn="just">
              <a:lnSpc>
                <a:spcPct val="80000"/>
              </a:lnSpc>
            </a:pPr>
            <a:r>
              <a:rPr lang="pl-PL" altLang="pl-PL" sz="2000" b="1"/>
              <a:t>Istotny związek interpretacji podatkowych z opiniami zabezpieczającymi wydawanymi na podstawie art. 119 w o.p. – potrzeba odrębnych regulacji;</a:t>
            </a:r>
          </a:p>
          <a:p>
            <a:pPr algn="just">
              <a:lnSpc>
                <a:spcPct val="80000"/>
              </a:lnSpc>
            </a:pPr>
            <a:endParaRPr lang="pl-PL" altLang="pl-PL" sz="2000" b="1"/>
          </a:p>
          <a:p>
            <a:pPr algn="just">
              <a:lnSpc>
                <a:spcPct val="80000"/>
              </a:lnSpc>
            </a:pPr>
            <a:r>
              <a:rPr lang="pl-PL" altLang="pl-PL" sz="2000" b="1"/>
              <a:t>Czy baza wiedzy o wnioskach w sprawie wydania interpretacji indywidualnych powinna stanowić  źródło wydawania przez Szefa KAS ostrzeżeń podatkowych?</a:t>
            </a:r>
          </a:p>
          <a:p>
            <a:pPr algn="just">
              <a:lnSpc>
                <a:spcPct val="80000"/>
              </a:lnSpc>
            </a:pPr>
            <a:endParaRPr lang="pl-PL" altLang="pl-PL" sz="2000" b="1"/>
          </a:p>
          <a:p>
            <a:pPr algn="just">
              <a:lnSpc>
                <a:spcPct val="80000"/>
              </a:lnSpc>
            </a:pPr>
            <a:r>
              <a:rPr lang="pl-PL" altLang="pl-PL" sz="2000" b="1"/>
              <a:t>Uzasadnienie rezygnacji w pracach Komisji Kodyfikacyjnej Ogólnego Prawa Podatkowego z regulacji art. 14b § 2a oraz art. 14b § 5b i 5c o.p. – projekt nowej ordynacji podatkowej z 6 października 2017r.</a:t>
            </a:r>
          </a:p>
          <a:p>
            <a:pPr>
              <a:lnSpc>
                <a:spcPct val="80000"/>
              </a:lnSpc>
            </a:pPr>
            <a:endParaRPr lang="pl-PL" altLang="pl-PL" sz="2000">
              <a:solidFill>
                <a:srgbClr val="FF0000"/>
              </a:solidFill>
            </a:endParaRPr>
          </a:p>
        </p:txBody>
      </p:sp>
      <p:pic>
        <p:nvPicPr>
          <p:cNvPr id="196612"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6"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4757" name="Rectangle 5"/>
          <p:cNvSpPr>
            <a:spLocks noGrp="1" noChangeArrowheads="1"/>
          </p:cNvSpPr>
          <p:nvPr>
            <p:ph sz="quarter" idx="1"/>
          </p:nvPr>
        </p:nvSpPr>
        <p:spPr>
          <a:xfrm>
            <a:off x="457200" y="1600200"/>
            <a:ext cx="7859713" cy="3484563"/>
          </a:xfrm>
        </p:spPr>
        <p:txBody>
          <a:bodyPr/>
          <a:lstStyle/>
          <a:p>
            <a:pPr algn="ctr">
              <a:buFontTx/>
              <a:buNone/>
            </a:pPr>
            <a:endParaRPr lang="pl-PL" altLang="pl-PL" sz="2400" b="1">
              <a:solidFill>
                <a:schemeClr val="folHlink"/>
              </a:solidFill>
            </a:endParaRPr>
          </a:p>
          <a:p>
            <a:pPr algn="ctr">
              <a:buFontTx/>
              <a:buNone/>
            </a:pPr>
            <a:endParaRPr lang="pl-PL" altLang="pl-PL" sz="2400" b="1">
              <a:solidFill>
                <a:schemeClr val="folHlink"/>
              </a:solidFill>
            </a:endParaRPr>
          </a:p>
          <a:p>
            <a:pPr algn="ctr">
              <a:buFontTx/>
              <a:buNone/>
            </a:pPr>
            <a:r>
              <a:rPr lang="pl-PL" altLang="pl-PL" b="1">
                <a:solidFill>
                  <a:schemeClr val="folHlink"/>
                </a:solidFill>
              </a:rPr>
              <a:t>Dziękuję bardzo za uwagę!!!</a:t>
            </a:r>
            <a:endParaRPr lang="pl-PL" altLang="pl-PL"/>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p:cNvSpPr>
            <a:spLocks noGrp="1" noChangeArrowheads="1"/>
          </p:cNvSpPr>
          <p:nvPr>
            <p:ph type="body" idx="1"/>
          </p:nvPr>
        </p:nvSpPr>
        <p:spPr/>
        <p:txBody>
          <a:bodyPr/>
          <a:lstStyle/>
          <a:p>
            <a:pPr marL="609600" indent="-609600">
              <a:lnSpc>
                <a:spcPct val="90000"/>
              </a:lnSpc>
              <a:buFontTx/>
              <a:buNone/>
            </a:pPr>
            <a:r>
              <a:rPr lang="pl-PL" altLang="pl-PL" sz="2000" b="1">
                <a:solidFill>
                  <a:srgbClr val="FF0000"/>
                </a:solidFill>
              </a:rPr>
              <a:t>1.   Interpretacje przepisów prawa podatkowego po 15 lipca 2016r.</a:t>
            </a:r>
          </a:p>
          <a:p>
            <a:pPr marL="609600" indent="-609600">
              <a:lnSpc>
                <a:spcPct val="90000"/>
              </a:lnSpc>
              <a:buFontTx/>
              <a:buNone/>
            </a:pPr>
            <a:r>
              <a:rPr lang="pl-PL" altLang="pl-PL" sz="2000" b="1"/>
              <a:t>     </a:t>
            </a:r>
          </a:p>
          <a:p>
            <a:pPr marL="609600" indent="-609600">
              <a:lnSpc>
                <a:spcPct val="90000"/>
              </a:lnSpc>
              <a:buFontTx/>
              <a:buNone/>
            </a:pPr>
            <a:r>
              <a:rPr lang="pl-PL" altLang="pl-PL" sz="2000" b="1"/>
              <a:t>	Sprawy w sądzie administracyjnym</a:t>
            </a:r>
          </a:p>
          <a:p>
            <a:pPr marL="609600" indent="-609600">
              <a:lnSpc>
                <a:spcPct val="90000"/>
              </a:lnSpc>
              <a:buFontTx/>
              <a:buNone/>
            </a:pPr>
            <a:r>
              <a:rPr lang="pl-PL" altLang="pl-PL" sz="2000" b="1"/>
              <a:t> - 2016r. – 2 062 skargi do WSA</a:t>
            </a:r>
          </a:p>
          <a:p>
            <a:pPr marL="609600" indent="-609600">
              <a:lnSpc>
                <a:spcPct val="90000"/>
              </a:lnSpc>
              <a:buFontTx/>
              <a:buNone/>
            </a:pPr>
            <a:r>
              <a:rPr lang="pl-PL" altLang="pl-PL" sz="2000" b="1"/>
              <a:t> - 2017r. – 1 878 skarg do WSA</a:t>
            </a:r>
          </a:p>
          <a:p>
            <a:pPr marL="609600" indent="-609600">
              <a:lnSpc>
                <a:spcPct val="90000"/>
              </a:lnSpc>
              <a:buFontTx/>
              <a:buNone/>
            </a:pPr>
            <a:endParaRPr lang="pl-PL" altLang="pl-PL" sz="2000" b="1"/>
          </a:p>
          <a:p>
            <a:pPr marL="609600" indent="-609600">
              <a:lnSpc>
                <a:spcPct val="90000"/>
              </a:lnSpc>
              <a:buFontTx/>
              <a:buNone/>
            </a:pPr>
            <a:r>
              <a:rPr lang="pl-PL" altLang="pl-PL" sz="2000" b="1"/>
              <a:t>       Liczba orzeczeń WSA</a:t>
            </a:r>
          </a:p>
          <a:p>
            <a:pPr marL="609600" indent="-609600">
              <a:lnSpc>
                <a:spcPct val="90000"/>
              </a:lnSpc>
              <a:buFontTx/>
              <a:buNone/>
            </a:pPr>
            <a:r>
              <a:rPr lang="pl-PL" altLang="pl-PL" sz="2000" b="1"/>
              <a:t>  - 2016r. – 2 059  (48% uchylających interpretację)</a:t>
            </a:r>
          </a:p>
          <a:p>
            <a:pPr marL="609600" indent="-609600">
              <a:lnSpc>
                <a:spcPct val="90000"/>
              </a:lnSpc>
              <a:buFontTx/>
              <a:buNone/>
            </a:pPr>
            <a:r>
              <a:rPr lang="pl-PL" altLang="pl-PL" sz="2000" b="1"/>
              <a:t>  - 2017r. – 2 350  (45% uchylających interpretację)</a:t>
            </a:r>
          </a:p>
          <a:p>
            <a:pPr marL="609600" indent="-609600">
              <a:lnSpc>
                <a:spcPct val="90000"/>
              </a:lnSpc>
              <a:buFontTx/>
              <a:buNone/>
            </a:pPr>
            <a:endParaRPr lang="pl-PL" altLang="pl-PL" sz="2000" b="1"/>
          </a:p>
        </p:txBody>
      </p:sp>
      <p:pic>
        <p:nvPicPr>
          <p:cNvPr id="156676"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p:cNvSpPr>
            <a:spLocks noGrp="1" noChangeArrowheads="1"/>
          </p:cNvSpPr>
          <p:nvPr>
            <p:ph type="body" idx="1"/>
          </p:nvPr>
        </p:nvSpPr>
        <p:spPr>
          <a:xfrm>
            <a:off x="468313" y="1628775"/>
            <a:ext cx="8229600" cy="4525963"/>
          </a:xfrm>
        </p:spPr>
        <p:txBody>
          <a:bodyPr/>
          <a:lstStyle/>
          <a:p>
            <a:pPr marL="609600" indent="-609600" algn="just">
              <a:lnSpc>
                <a:spcPct val="80000"/>
              </a:lnSpc>
              <a:buFontTx/>
              <a:buNone/>
            </a:pPr>
            <a:r>
              <a:rPr lang="pl-PL" altLang="pl-PL" sz="2000" b="1">
                <a:solidFill>
                  <a:srgbClr val="FF0000"/>
                </a:solidFill>
              </a:rPr>
              <a:t>2.	Odmowa wszczęcia postępowania w sprawie interpretacji - art. 165a w związku z art. 14h o.p.</a:t>
            </a:r>
          </a:p>
          <a:p>
            <a:pPr marL="609600" indent="-609600">
              <a:lnSpc>
                <a:spcPct val="80000"/>
              </a:lnSpc>
              <a:buFontTx/>
              <a:buNone/>
            </a:pPr>
            <a:r>
              <a:rPr lang="pl-PL" altLang="pl-PL" sz="2000" b="1"/>
              <a:t>        </a:t>
            </a:r>
          </a:p>
          <a:p>
            <a:pPr marL="609600" indent="-609600" algn="just">
              <a:lnSpc>
                <a:spcPct val="80000"/>
              </a:lnSpc>
              <a:buFontTx/>
              <a:buNone/>
            </a:pPr>
            <a:r>
              <a:rPr lang="pl-PL" altLang="pl-PL" sz="2000" b="1"/>
              <a:t>	</a:t>
            </a:r>
            <a:r>
              <a:rPr lang="pl-PL" altLang="pl-PL" sz="1800" b="1"/>
              <a:t>Przeszkoda dla wszczęcia postępowania w sprawie wydania interpretacji indywidualnej, istnieje w sytuacji, gdy:</a:t>
            </a:r>
          </a:p>
          <a:p>
            <a:pPr marL="609600" indent="-609600" algn="just">
              <a:lnSpc>
                <a:spcPct val="80000"/>
              </a:lnSpc>
              <a:buFontTx/>
              <a:buNone/>
            </a:pPr>
            <a:r>
              <a:rPr lang="pl-PL" altLang="pl-PL" sz="1800" b="1"/>
              <a:t>- 	przedmiotem wniosku jest interpretacja przepisów innych niż przepisy prawa podatkowego;</a:t>
            </a:r>
          </a:p>
          <a:p>
            <a:pPr marL="609600" indent="-609600" algn="just">
              <a:lnSpc>
                <a:spcPct val="80000"/>
              </a:lnSpc>
              <a:buFontTx/>
              <a:buNone/>
            </a:pPr>
            <a:r>
              <a:rPr lang="pl-PL" altLang="pl-PL" sz="1800" b="1"/>
              <a:t>- 	przedmiotem wniosku jest interpretacja przepisów prawa podatkowego w sprawach pozostających poza zakresem przedmiotowym upoważnienia organu wydającego w imieniu Ministra Finansów interpretacje indywidualne;</a:t>
            </a:r>
          </a:p>
          <a:p>
            <a:pPr marL="609600" indent="-609600" algn="just">
              <a:lnSpc>
                <a:spcPct val="80000"/>
              </a:lnSpc>
              <a:buFontTx/>
              <a:buNone/>
            </a:pPr>
            <a:r>
              <a:rPr lang="pl-PL" altLang="pl-PL" sz="1800" b="1"/>
              <a:t>- 	wniosek dotyczy zagadnienia, unormowanego przepisami prawa podatkowego, którego rozwiązania nie może dostarczyć interpretacja indywidualna - wydanie interpretacji indywidualnej wymagałoby w istocie poddania ocenie (zinterpretowania) stanu faktycznego, a nie przepisu prawa podatkowego.</a:t>
            </a:r>
          </a:p>
          <a:p>
            <a:pPr marL="609600" indent="-609600">
              <a:lnSpc>
                <a:spcPct val="80000"/>
              </a:lnSpc>
              <a:buFontTx/>
              <a:buNone/>
            </a:pPr>
            <a:r>
              <a:rPr lang="pl-PL" altLang="pl-PL" sz="1800" b="1"/>
              <a:t>	</a:t>
            </a:r>
            <a:r>
              <a:rPr lang="pl-PL" altLang="pl-PL" sz="1800">
                <a:solidFill>
                  <a:srgbClr val="FF0000"/>
                </a:solidFill>
              </a:rPr>
              <a:t>wyroki NSA z 12 kwietnia 2017r., II FSK 631/15; z 14 czerwca 2017r., II FSK 1383/15; publik. CBOSA </a:t>
            </a:r>
          </a:p>
        </p:txBody>
      </p:sp>
      <p:pic>
        <p:nvPicPr>
          <p:cNvPr id="157700"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body" idx="1"/>
          </p:nvPr>
        </p:nvSpPr>
        <p:spPr>
          <a:xfrm>
            <a:off x="468313" y="1628775"/>
            <a:ext cx="8229600" cy="4525963"/>
          </a:xfrm>
        </p:spPr>
        <p:txBody>
          <a:bodyPr/>
          <a:lstStyle/>
          <a:p>
            <a:pPr marL="609600" indent="-609600" algn="just">
              <a:lnSpc>
                <a:spcPct val="80000"/>
              </a:lnSpc>
              <a:buFontTx/>
              <a:buNone/>
            </a:pPr>
            <a:r>
              <a:rPr lang="pl-PL" altLang="pl-PL" sz="2000" b="1">
                <a:solidFill>
                  <a:srgbClr val="FF0000"/>
                </a:solidFill>
              </a:rPr>
              <a:t>2.	Odmowa wszczęcia postępowania w sprawie interpretacji - art. 165a w związku z art. 14h o.p.</a:t>
            </a:r>
          </a:p>
          <a:p>
            <a:pPr marL="609600" indent="-609600">
              <a:lnSpc>
                <a:spcPct val="80000"/>
              </a:lnSpc>
              <a:buFontTx/>
              <a:buNone/>
            </a:pPr>
            <a:r>
              <a:rPr lang="pl-PL" altLang="pl-PL" sz="2000" b="1"/>
              <a:t>        </a:t>
            </a:r>
          </a:p>
          <a:p>
            <a:pPr marL="609600" indent="-609600" algn="just">
              <a:lnSpc>
                <a:spcPct val="80000"/>
              </a:lnSpc>
              <a:buFontTx/>
              <a:buNone/>
            </a:pPr>
            <a:r>
              <a:rPr lang="pl-PL" altLang="pl-PL" sz="2000" b="1"/>
              <a:t>	Brak możliwości dokonania oceny stanowiska wnioskodawcy jest "inną przyczyną" odmowy wszczęcia postępowania w sprawie wydania interpretacji indywidualnej, o której mowa w art. 165a § 1 o.p. </a:t>
            </a:r>
          </a:p>
          <a:p>
            <a:pPr marL="609600" indent="-609600" algn="just">
              <a:lnSpc>
                <a:spcPct val="80000"/>
              </a:lnSpc>
              <a:buFontTx/>
              <a:buNone/>
            </a:pPr>
            <a:r>
              <a:rPr lang="pl-PL" altLang="pl-PL" sz="2000" b="1"/>
              <a:t>   	</a:t>
            </a:r>
            <a:r>
              <a:rPr lang="pl-PL" altLang="pl-PL" sz="2000">
                <a:solidFill>
                  <a:srgbClr val="FF0000"/>
                </a:solidFill>
              </a:rPr>
              <a:t>wyrok NSA z 28 czerwca 2017r., II FSK 935/17; publik. CBOSA</a:t>
            </a:r>
          </a:p>
        </p:txBody>
      </p:sp>
      <p:pic>
        <p:nvPicPr>
          <p:cNvPr id="201731"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57200" y="300038"/>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p:cNvSpPr>
            <a:spLocks noGrp="1" noChangeArrowheads="1"/>
          </p:cNvSpPr>
          <p:nvPr>
            <p:ph type="body" idx="1"/>
          </p:nvPr>
        </p:nvSpPr>
        <p:spPr/>
        <p:txBody>
          <a:bodyPr/>
          <a:lstStyle/>
          <a:p>
            <a:pPr>
              <a:lnSpc>
                <a:spcPct val="80000"/>
              </a:lnSpc>
              <a:buFontTx/>
              <a:buNone/>
            </a:pPr>
            <a:r>
              <a:rPr lang="pl-PL" altLang="pl-PL" sz="2000" b="1">
                <a:solidFill>
                  <a:srgbClr val="FF0000"/>
                </a:solidFill>
              </a:rPr>
              <a:t>2. 	Odmowa wszczęcia postępowania w sprawie interpretacji - art. 165a w związku z art. 14h o.p.</a:t>
            </a:r>
          </a:p>
          <a:p>
            <a:pPr>
              <a:lnSpc>
                <a:spcPct val="80000"/>
              </a:lnSpc>
              <a:buFontTx/>
              <a:buNone/>
            </a:pPr>
            <a:r>
              <a:rPr lang="pl-PL" altLang="pl-PL" sz="1700" b="1"/>
              <a:t>     </a:t>
            </a:r>
          </a:p>
          <a:p>
            <a:pPr algn="just">
              <a:lnSpc>
                <a:spcPct val="80000"/>
              </a:lnSpc>
              <a:buFontTx/>
              <a:buNone/>
            </a:pPr>
            <a:r>
              <a:rPr lang="pl-PL" altLang="pl-PL" sz="1700" b="1"/>
              <a:t>	Postępowanie w sprawie wydawania interpretacji indywidualnych, z uwagi na przedmiot i charakter wydawanych w jego toku rozstrzygnięć, jest postępowaniem szczególnym, odrębnym, do którego nie mają bezpośredniego zastosowania inne, poza wskazanymi w ustawie, przepisy Ordynacji podatkowej. </a:t>
            </a:r>
          </a:p>
          <a:p>
            <a:pPr algn="just">
              <a:lnSpc>
                <a:spcPct val="80000"/>
              </a:lnSpc>
              <a:buFontTx/>
              <a:buNone/>
            </a:pPr>
            <a:endParaRPr lang="pl-PL" altLang="pl-PL" sz="1700" b="1"/>
          </a:p>
          <a:p>
            <a:pPr algn="just">
              <a:lnSpc>
                <a:spcPct val="80000"/>
              </a:lnSpc>
              <a:buFontTx/>
              <a:buNone/>
            </a:pPr>
            <a:r>
              <a:rPr lang="pl-PL" altLang="pl-PL" sz="1700" b="1"/>
              <a:t>	W szczególności nie jest postępowaniem dowodowym, które może być prowadzone w toku kontroli podatkowej czy postępowania podatkowego, lub czynności sprawdzających </a:t>
            </a:r>
          </a:p>
          <a:p>
            <a:pPr algn="just">
              <a:lnSpc>
                <a:spcPct val="80000"/>
              </a:lnSpc>
              <a:buFontTx/>
              <a:buNone/>
            </a:pPr>
            <a:r>
              <a:rPr lang="pl-PL" altLang="pl-PL" sz="1700" b="1"/>
              <a:t>     </a:t>
            </a:r>
          </a:p>
          <a:p>
            <a:pPr algn="just">
              <a:lnSpc>
                <a:spcPct val="80000"/>
              </a:lnSpc>
              <a:buFontTx/>
              <a:buNone/>
            </a:pPr>
            <a:r>
              <a:rPr lang="pl-PL" altLang="pl-PL" sz="1700" b="1"/>
              <a:t>	Skoro zatem to przepis prawa, a nie stan faktyczny może być przedmiotem interpretacji, co obligowało organ do odmowy wszczęcia postępowania w sprawie, to za bezpodstawny należało uznać zarzut naruszenia art. 14b § 1 oraz art. 165a § 1 Ordynacji podatkowej.</a:t>
            </a:r>
          </a:p>
          <a:p>
            <a:pPr>
              <a:lnSpc>
                <a:spcPct val="80000"/>
              </a:lnSpc>
              <a:buFontTx/>
              <a:buNone/>
            </a:pPr>
            <a:r>
              <a:rPr lang="pl-PL" altLang="pl-PL" sz="1700" b="1"/>
              <a:t>    	</a:t>
            </a:r>
            <a:r>
              <a:rPr lang="pl-PL" altLang="pl-PL" sz="1700">
                <a:solidFill>
                  <a:srgbClr val="FF0000"/>
                </a:solidFill>
              </a:rPr>
              <a:t>wyrok NSA z 31 stycznia 2017 r., II FSK 3884/14; publik. CBOSA</a:t>
            </a:r>
          </a:p>
        </p:txBody>
      </p:sp>
      <p:pic>
        <p:nvPicPr>
          <p:cNvPr id="159748" name="Picture 2"/>
          <p:cNvPicPr>
            <a:picLocks noGrp="1" noChangeAspect="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a:xfrm>
            <a:off x="468313" y="333375"/>
            <a:ext cx="8229600" cy="1092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theme/theme1.xml><?xml version="1.0" encoding="utf-8"?>
<a:theme xmlns:a="http://schemas.openxmlformats.org/drawingml/2006/main" name="Projekt domyślny">
  <a:themeElements>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ojekt domyślny">
      <a:majorFont>
        <a:latin typeface="Arial"/>
        <a:ea typeface=""/>
        <a:cs typeface="Arial"/>
      </a:majorFont>
      <a:minorFont>
        <a:latin typeface="Arial"/>
        <a:ea typeface=""/>
        <a:cs typeface="Arial"/>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rojekt domyśln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ojekt domyśln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ojekt domyśln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ojekt domyśln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ojekt domyśln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ojekt domyśln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ojekt domyśln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ojekt domyśln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ojekt domyśln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ojekt domyśln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ojekt domyśln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ojekt domyśln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1968</TotalTime>
  <Words>1356</Words>
  <Application>Microsoft Office PowerPoint</Application>
  <PresentationFormat>Pokaz na ekranie (4:3)</PresentationFormat>
  <Paragraphs>287</Paragraphs>
  <Slides>51</Slides>
  <Notes>0</Notes>
  <HiddenSlides>0</HiddenSlides>
  <MMClips>0</MMClips>
  <ScaleCrop>false</ScaleCrop>
  <HeadingPairs>
    <vt:vector size="6" baseType="variant">
      <vt:variant>
        <vt:lpstr>Używane czcionki</vt:lpstr>
      </vt:variant>
      <vt:variant>
        <vt:i4>1</vt:i4>
      </vt:variant>
      <vt:variant>
        <vt:lpstr>Motyw</vt:lpstr>
      </vt:variant>
      <vt:variant>
        <vt:i4>1</vt:i4>
      </vt:variant>
      <vt:variant>
        <vt:lpstr>Tytuły slajdów</vt:lpstr>
      </vt:variant>
      <vt:variant>
        <vt:i4>51</vt:i4>
      </vt:variant>
    </vt:vector>
  </HeadingPairs>
  <TitlesOfParts>
    <vt:vector size="53" baseType="lpstr">
      <vt:lpstr>Arial</vt:lpstr>
      <vt:lpstr>Projekt domyślny</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nsa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Slajd 1</dc:title>
  <dc:creator>nsa</dc:creator>
  <cp:lastModifiedBy>Wojciech Morawski</cp:lastModifiedBy>
  <cp:revision>34</cp:revision>
  <dcterms:created xsi:type="dcterms:W3CDTF">2016-12-01T13:38:24Z</dcterms:created>
  <dcterms:modified xsi:type="dcterms:W3CDTF">2018-03-08T19:43:09Z</dcterms:modified>
</cp:coreProperties>
</file>