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E741CE-E717-4EF7-A550-B1A0950C2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60740AFB-5B2E-4883-A2CA-BB248EBE9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FD362BE-7A04-47B2-AC9A-F282CB014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F8F67D1-AD4C-470A-9389-B5CF62283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3160696-AAB5-4BD4-9CB5-48F2B778D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438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3F6FC5-458F-44E7-B2EF-16BCB8332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FE4C80A-2E36-4041-A90A-9A136BBE9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488F6EB-8737-4D90-9692-B727F2A1B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52CE96-A923-4F71-9811-596FCD22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F9D5930-4688-4D12-A27D-D0570D57D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669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2C03FAD-1607-4E58-94E6-1CBB94AE9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5EE94CE-0EAF-498E-95D4-97162045C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C5AFEE1-33A8-4897-A64A-5C17950AF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B7E3645-B925-4DB5-BD74-A5469591D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39F37F5-CB56-479E-94AF-AD61BD10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9354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CB25D8-24CE-4718-9E54-BFFDEC99E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FC50779-16C6-445B-8D2C-7C37677A2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C63EF7-B3EE-40DE-8CEB-6B5F8DCD9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693124A-44E6-4755-8F03-9ADA4BE42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6E750CF-7634-4CBF-B03C-F4617376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0577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C51242-40F1-4E0F-9BEC-B7CF4FCE4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CE9BDC3-2026-43AB-BCC2-996E8A6C7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DD0782C-52AC-4080-A6D5-4366BB2B6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A6244E-6958-4907-B884-7D35B69B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BC3B125-ABDC-40D0-93F6-2E80DCEB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8993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98CA9D-9D22-48E2-9360-BE3B28A73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88C9B48-A659-47D0-99A8-7F4D475E0B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C00AEA5-2F61-4134-A97D-431EE86135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E76572AF-8F8D-46CF-BC8B-3C7456F34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6A3DA08-305D-4EF5-9382-CF87940A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EF9A153-A324-41C3-B541-D69C2518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181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5E6DA1C-48B7-4100-96CF-96EB93D66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A3778AB-829C-447C-AC2B-E62F713F4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C4274BF-CAF4-467B-8126-E203765512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9E6E4EE-7278-47C2-8561-9F3D7DD2A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4DDDD670-AF16-4B58-B96A-02503E134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9ADBD05-F984-45E7-A573-70C6502E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6D9BF87-9050-4C8E-942B-E7F46C2E7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6328804-3462-45F5-BE6E-F23B088F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151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5722BD-0E55-4002-B30E-4814E60C9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0309642-5298-45FD-85AB-B814532C2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4958DD8-B765-4FCB-BB5C-F98437BDC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49BF70BE-60D4-4D31-8943-6011BAA24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027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FD32A4A-F83A-43FD-8E23-FA89C8899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5C30108-B55C-49C6-9E02-7142B97F7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6177FC8-01EB-45D4-8292-22E73D91D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420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9C294C-1855-4BB9-86DB-E2FAB15A8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1843EE-304E-417A-A711-413250D96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2E5C1AD-5C62-4124-8DCC-10BAA348C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C32F04E-D0D0-4468-A100-D9DAF77D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C45C80C-3C22-471C-A843-5D61690FA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F462255-187A-4255-8D80-C346297C1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186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C72292-D088-44A7-9260-E61265DC1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5F16A05-BF1B-418E-B5B3-1BE65DC0D9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762A3BF-054C-400C-8A5B-9A25A6E96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1078B4E-AA97-4840-9DC4-CA9DD452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0B8B4A4-F959-49B6-9651-C56AD2B62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FF82C3D-DFB2-47B2-BDFD-C8C05853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7193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B0C1264-4224-49D2-A86B-F0B6DC60B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1CC6657-5CC0-4865-A406-0200895DD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FA89BAB-F13F-4FAE-BE1D-CD953E8625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65EFD-2DE0-4FDE-B3FC-2540B84FE3B1}" type="datetimeFigureOut">
              <a:rPr lang="pl-PL" smtClean="0"/>
              <a:t>05.04.2022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D280B2B-7C00-479F-B466-7943803FAE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0BB9A74-F152-4BEC-B131-E13AE0CAF4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9862B-4BED-4F8E-A403-02E4C558E8C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516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4D5D0E-8CD1-4F87-B19E-DACBAD601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54437" y="1854201"/>
            <a:ext cx="8813563" cy="1655762"/>
          </a:xfrm>
        </p:spPr>
        <p:txBody>
          <a:bodyPr>
            <a:normAutofit/>
          </a:bodyPr>
          <a:lstStyle/>
          <a:p>
            <a:r>
              <a:rPr lang="pl-PL" sz="18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pl-PL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oment wykonania usługi budowlanej</a:t>
            </a:r>
            <a: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pl-PL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Bookman Old Style" panose="02050604050505020204" pitchFamily="18" charset="0"/>
              </a:rPr>
              <a:t>Wyrok TS UE z 2 maja 2019 r., w sprawie C - 224/18, Budimex S.A. </a:t>
            </a:r>
            <a:r>
              <a:rPr lang="pl-PL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</a:rPr>
              <a:t>przeciwko Ministrowi Finansów</a:t>
            </a:r>
            <a:br>
              <a:rPr lang="pl-PL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endParaRPr lang="pl-PL" sz="4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9D4CB79-F518-4983-9AD9-D4CCA414EB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l-PL" sz="4800" dirty="0"/>
          </a:p>
          <a:p>
            <a:pPr algn="ctr"/>
            <a:r>
              <a:rPr lang="pl-PL" dirty="0"/>
              <a:t>Roman Wiatrowski</a:t>
            </a:r>
          </a:p>
          <a:p>
            <a:pPr algn="ctr"/>
            <a:r>
              <a:rPr lang="pl-PL" dirty="0"/>
              <a:t>Toruń 6 kwietnia 2022 r.</a:t>
            </a:r>
          </a:p>
          <a:p>
            <a:endParaRPr lang="pl-PL" sz="4800" dirty="0"/>
          </a:p>
        </p:txBody>
      </p:sp>
    </p:spTree>
    <p:extLst>
      <p:ext uri="{BB962C8B-B14F-4D97-AF65-F5344CB8AC3E}">
        <p14:creationId xmlns:p14="http://schemas.microsoft.com/office/powerpoint/2010/main" val="146192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4938BFD-794A-40DF-9A0C-E593D6F2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Wyrok NSA z 21.09.2017 r., I FSK 1984/15 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101CDF-EC99-40F1-AF05-D7C0F3FCB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pl-PL" sz="3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oment wykonania usług budowlanych lub budowlano-montażowych tak, by skupić się na jej faktycznym wykonaniu, a nie ustaleniach umowy, gdyż tylko wówczas można oczekiwać, że moment powstania obowiązku podatkowego będzie postrzegany podobnie w całym systemie VAT (por. wyroki z 5 kwietnia 2017 r., sygn. I FSK 1482/15 i z 7 lutego 2017 r., sygn. akt I FSK 840/15</a:t>
            </a:r>
            <a:endParaRPr lang="pl-P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35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DC96B3-9A60-4A67-9848-4669FEF8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NSA z 6.07.2017 r., I FSK 2148/15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09B391-4BAA-4947-BAA3-AAC778C15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</a:rPr>
              <a:t>U</a:t>
            </a:r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sługę budowlaną lub budowlano-montażową należy uznać za wykonaną w rozumieniu art. 19a ust. 5 pkt 3 lit. a) ustawy z dnia 11 marca 2004 r. o podatku od towarów i usług (Dz. U. z 2011 r., Nr 177, poz. 1054 ze zm.), z momentem faktycznego zakończenia zrealizowanych zgodnie z projektem i zasadami wiedzy technicznej robót budowlanych lub ich części (w przypadku usługi odbieranej częściowo), zgłoszonego przez wykonawcę ich odbiorcy, który to moment należy odróżnić od sporządzenia i podpisania protokołu zdawczo-odbiorczego, mającego na celu udokumentowanie i potwierdzenie momentu faktycznego zakończenia prac lub ich części.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42095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3BB141-74B9-4C5F-8CC9-83FA1004F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Pytanie prejudycjalne- postanowienie NSA z 28.11.2017 – I FSK 65/16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75CFFA-6EB6-4C1A-A9B5-092297753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"Czy w sytuacji, w której strony transakcji uzgodniły, że dla wypłaty wynagrodzenia za roboty budowlane lub budowlano-montażowe niezbędne jest wyrażenie akceptacji ich wykonania przez zamawiającego w protokole odbioru tych robót, wykonanie usługi, o którym mowa w art. 63 Dyrektywy Rady 2006/112/WE z dnia 28 listopada 2006 r. w sprawie wspólnego systemu podatku od wartości dodanej (Dz. Urz. z 2006 r. Nr L347, s. 1 ze zm.); z tytułu takiej transakcji następuje w: - momencie faktycznego wykonania robót budowlanych lub budowlano-montażowych, czy też - momencie akceptacji wykonania tych robót przez zamawiającego, wyrażonej w protokole odbioru?"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1715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728777A-D572-46BE-95C1-6D88B810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TS z 2 maja 2019 r., C- 224/18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F3740CE-73D3-4A76-98F7-028632467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Artykuł 66 akapit pierwszy lit. c) dyrektywy Rady 2006/112/WE z dnia 28 listopada 2006 r. w sprawie wspólnego systemu podatku od wartości dodanej, zmienionej dyrektywą Rady 2010/45/UE z dnia 13 lipca 2010 r., należy interpretować </a:t>
            </a:r>
            <a:r>
              <a:rPr lang="pl-PL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 ten sposób, że nie sprzeciwia się on temu, by w wypadku braku wystawienia faktury dotyczącej świadczonych usług lub wystawienia jej z opóźnieniem formalny odbiór tej usługi był uważany za moment, w którym usługa ta została wykonana</a:t>
            </a:r>
            <a:r>
              <a:rPr lang="pl-PL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gdy – tak jak w sprawie rozpatrywanej w postępowaniu głównym – państwo członkowskie przewiduje, że podatek staje się wymagalny z upływem terminu rozpoczynającego bieg w dniu, w którym została wykonana usługa, jeżeli, </a:t>
            </a:r>
            <a:r>
              <a:rPr lang="pl-PL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 pierwsze, formalność odbioru została uzgodniona przez strony w umowie </a:t>
            </a:r>
            <a:r>
              <a:rPr lang="pl-PL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wiążącej je postanowieniami umownymi odzwierciedlającymi rzeczywistość gospodarczą i handlową w dziedzinie, w której usługa jest wykonywana i, po drugie, </a:t>
            </a:r>
            <a:r>
              <a:rPr lang="pl-PL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formalność ta stanowi materialne zakończenie usługi i ustala ostatecznie wysokość należnego świadczenia wzajemnego</a:t>
            </a:r>
            <a:r>
              <a:rPr lang="pl-PL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co podlega zweryfikowaniu przez sąd odsyłający.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938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E681BE2-9457-4B57-8AE4-A139AE4F3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TS z 2 maja 2019 r., C- 224/18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9578EC8-0B7B-40C4-A4FD-D98DEF530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l-PL" sz="1800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O ile prawdą jest, że w odniesieniu do świadczenia usług budowlanych lub montażowych są one powszechnie uważane za wykonane w dacie materialnego zakończenia robót, to jednak dla zakwalifikowania transakcji jako „transakcji podlegającej opodatkowaniu” w rozumieniu dyrektywy VAT rzeczywistość gospodarcza i handlowa stanowi podstawowe kryterium dla stosowania wspólnego systemu VAT, które należy uwzględnić (pkt27),</a:t>
            </a:r>
          </a:p>
          <a:p>
            <a:pPr algn="just"/>
            <a:r>
              <a:rPr lang="pl-PL" sz="1800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właściwe postanowienia umowne stanowią czynnik, który należy wziąć pod uwagę przy określaniu usługodawcy i usługobiorcy w ramach transakcji „świadczenia usług” w rozumieniu dyrektywy VAT (pkt28),</a:t>
            </a:r>
          </a:p>
          <a:p>
            <a:pPr algn="just"/>
            <a:r>
              <a:rPr lang="pl-PL" sz="1800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z wyjaśnień przedstawionych przez sąd odsyłający wynika, że postanowienia sformułowane w umowach zawartych przez skarżącą w postępowaniu głównym przewidują prawo zamawiającego do zweryfikowania zgodności wykonanych prac budowlanych lub budowlano-montażowych, zanim zostaną one zaakceptowane, i obowiązek usługodawcy polegający na dokonaniu koniecznych zmian, by rezultat rzeczywiście odpowiadał temu, co zostało uzgodnione. W tym względzie spółka  podniosła w swoich uwagach na piśmie, że często było dla niej niemożliwe określenie podstawy opodatkowania i kwoty podatku należnego przed odbiorem robót przez zamawiającego (pkt31).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8184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3290A4-3E0E-498A-B777-F1B9A1AB1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TS z 2 maja 2019 r., C- 224/18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AA326DF-9BC2-40C5-B7CB-EFBD4A986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pl-PL" sz="1800" b="1" dirty="0">
                <a:solidFill>
                  <a:srgbClr val="006699"/>
                </a:solidFill>
                <a:latin typeface="Verdana" panose="020B0604030504040204" pitchFamily="34" charset="0"/>
                <a:ea typeface="Calibri" panose="020F0502020204030204" pitchFamily="34" charset="0"/>
                <a:cs typeface="Verdana" panose="020B0604030504040204" pitchFamily="34" charset="0"/>
              </a:rPr>
              <a:t>	</a:t>
            </a:r>
            <a:r>
              <a:rPr lang="pl-PL" sz="19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konsekwencji w zakresie, w jakim nie jest możliwe określenie wynagrodzenia należnego od usługobiorcy przed dokonaniem przez niego odbioru usług budowlanych lub budowlano-montażowych, podatek od tych usług nie może stać się wymagalny przed owym odbiorem (pkt34). </a:t>
            </a:r>
          </a:p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pl-PL" sz="19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 tych okolicznościach i w zakresie, w jakim odbiór robót został uzgodniony w umowie o świadczenie usług – </a:t>
            </a:r>
            <a:r>
              <a:rPr lang="pl-PL" sz="1900" u="sng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 sytuacji gdy tego rodzaju warunek odzwierciedla normy i standardy istniejące w dziedzinie, w której jest dokonywana usługa</a:t>
            </a:r>
            <a:r>
              <a:rPr lang="pl-PL" sz="19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co podlega zweryfikowaniu przez sąd odsyłający – należy uznać, że formalność ta jest jako taka objęta usługą i że w związku z tym jest ona decydująca dla uznania, że owa usługa została rzeczywiście wykonana (pkt 35).</a:t>
            </a:r>
          </a:p>
          <a:p>
            <a:pPr marL="0" indent="0" algn="just">
              <a:lnSpc>
                <a:spcPct val="107000"/>
              </a:lnSpc>
              <a:spcAft>
                <a:spcPts val="1200"/>
              </a:spcAft>
              <a:buNone/>
            </a:pPr>
            <a:r>
              <a:rPr lang="pl-PL" sz="19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pl-PL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Należy dodać, że inne </a:t>
            </a:r>
            <a:r>
              <a:rPr lang="pl-PL" sz="1900" u="sng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formalności, takie jak w szczególności sporządzenie formalnego rozliczenia poniesionych kosztów lub ostatecznego świadectwa płatności, wymienione we wniosku o wydanie orzeczenia w trybie prejudycjalnym, nie mogą mieć znaczenia dla określenia momentu, w którym usługa jest wykonywana, ponieważ nie są one jako takie objęte usługą i w związku z tym nie są decydujące dla stwierdzenia, że została ona rzeczywiście dokonana (pkt36).</a:t>
            </a:r>
            <a:endParaRPr lang="pl-PL" sz="19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1685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6AE818-666E-483D-9916-B6B4B0E16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NSA z 10.10.2019, I FSK 1455/17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D9670FF-DF27-44AF-9A61-72F563CCB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04619" cy="466725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Powszechną praktyką gospodarczą jest, że usługi budowlane i budowlano-montażowe wykonywane są na podstawie umowy określającej m.in. zakres usługi, warunki dotyczące jej wykonania, termin wykonania oraz sposób rozliczeń finansowych. W umowach tych zamawiający zazwyczaj zastrzega sobie prawo do skontrolowania prawidłowości wykonania usługi przed jej zaakceptowaniem, co może powodować konieczność dokonania przez wykonującego usługi dodatkowych czynności zapewniających wykonanie zamówionej usługi zgodnie z obustronnie określonymi warunkami. W rozpatrywanej sprawie nie zostały w pełni przeanalizowane postanowienia</a:t>
            </a:r>
            <a:r>
              <a:rPr lang="pl-PL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umowne, które ustalone zostały w oparciu o zasady FIDIC stanowiące standard dla kontraktów międzynarodowych, </a:t>
            </a:r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opracowany przez Międzynarodową Federację Inżynierów – Konsultantów. Stwarzały one podstawy, by poszukiwać w innych czynnościach stron umowy momentu wykonania usług budowlanych.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0827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D270F7-EBF6-4DD8-AD11-300ED28AD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Wyrok NSA z 18.07.2019 r., I FSK 65/16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DC3417C-838D-4771-A75E-98C98DAEAD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</a:rPr>
              <a:t>U</a:t>
            </a:r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zgodniony w umowie o świadczenie usług budowlanych i budowlano-montażowych odbiór robót, w sytuacji, gdy tego rodzaju warunek odzwierciedla normy i standardy istniejące w dziedzinie, w której taka usługa jest wykonywana, jest decydujący dla uznania, że usługa została wykonana dla potrzeb określenia chwili powstania obowiązku podatkowego w rozumieniu art. 19a ust. 5 pkt 3 lit. a) w związku z art. 19a ust. 1 i 2 oraz art.106 i ust. 3 pkt 1 ustawy z dnia 11 marca 2004 r. o podatku od towarów i usług (Dz. U. z 2018 r., poz. 2174, z </a:t>
            </a:r>
            <a:r>
              <a:rPr lang="pl-PL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póżn</a:t>
            </a:r>
            <a:r>
              <a:rPr lang="pl-PL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zm.).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256280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1244</Words>
  <Application>Microsoft Office PowerPoint</Application>
  <PresentationFormat>Panoramiczny</PresentationFormat>
  <Paragraphs>24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7" baseType="lpstr">
      <vt:lpstr>Arial</vt:lpstr>
      <vt:lpstr>Bookman Old Style</vt:lpstr>
      <vt:lpstr>Calibri</vt:lpstr>
      <vt:lpstr>Calibri Light</vt:lpstr>
      <vt:lpstr>Helvetica</vt:lpstr>
      <vt:lpstr>Times New Roman</vt:lpstr>
      <vt:lpstr>Verdana</vt:lpstr>
      <vt:lpstr>Motyw pakietu Office</vt:lpstr>
      <vt:lpstr>Moment wykonania usługi budowlanej  Wyrok TS UE z 2 maja 2019 r., w sprawie C - 224/18, Budimex S.A. przeciwko Ministrowi Finansów </vt:lpstr>
      <vt:lpstr>Wyrok NSA z 21.09.2017 r., I FSK 1984/15 </vt:lpstr>
      <vt:lpstr>Wyrok NSA z 6.07.2017 r., I FSK 2148/15</vt:lpstr>
      <vt:lpstr>Pytanie prejudycjalne- postanowienie NSA z 28.11.2017 – I FSK 65/16</vt:lpstr>
      <vt:lpstr>Wyrok TS z 2 maja 2019 r., C- 224/18</vt:lpstr>
      <vt:lpstr>Wyrok TS z 2 maja 2019 r., C- 224/18</vt:lpstr>
      <vt:lpstr>Wyrok TS z 2 maja 2019 r., C- 224/18</vt:lpstr>
      <vt:lpstr>Wyrok NSA z 10.10.2019, I FSK 1455/17</vt:lpstr>
      <vt:lpstr>Wyrok NSA z 18.07.2019 r., I FSK 65/16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Powstanie obowiązku podatkowego</dc:title>
  <dc:creator>Roman Wiatrowski</dc:creator>
  <cp:lastModifiedBy>Wojciech Morawski (wmoraw)</cp:lastModifiedBy>
  <cp:revision>20</cp:revision>
  <dcterms:created xsi:type="dcterms:W3CDTF">2020-10-23T10:41:10Z</dcterms:created>
  <dcterms:modified xsi:type="dcterms:W3CDTF">2022-04-05T13:45:02Z</dcterms:modified>
</cp:coreProperties>
</file>