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14" r:id="rId5"/>
    <p:sldMasterId id="2147483803" r:id="rId6"/>
  </p:sldMasterIdLst>
  <p:notesMasterIdLst>
    <p:notesMasterId r:id="rId21"/>
  </p:notesMasterIdLst>
  <p:handoutMasterIdLst>
    <p:handoutMasterId r:id="rId22"/>
  </p:handoutMasterIdLst>
  <p:sldIdLst>
    <p:sldId id="1667" r:id="rId7"/>
    <p:sldId id="571" r:id="rId8"/>
    <p:sldId id="1623" r:id="rId9"/>
    <p:sldId id="1557" r:id="rId10"/>
    <p:sldId id="1564" r:id="rId11"/>
    <p:sldId id="1638" r:id="rId12"/>
    <p:sldId id="1644" r:id="rId13"/>
    <p:sldId id="1652" r:id="rId14"/>
    <p:sldId id="1657" r:id="rId15"/>
    <p:sldId id="1653" r:id="rId16"/>
    <p:sldId id="1545" r:id="rId17"/>
    <p:sldId id="1668" r:id="rId18"/>
    <p:sldId id="1670" r:id="rId19"/>
    <p:sldId id="83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dia Bielecka" initials="KB" lastIdx="1" clrIdx="0">
    <p:extLst>
      <p:ext uri="{19B8F6BF-5375-455C-9EA6-DF929625EA0E}">
        <p15:presenceInfo xmlns:p15="http://schemas.microsoft.com/office/powerpoint/2012/main" userId="S-1-5-21-2689679564-127267201-59131381-9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00"/>
    <a:srgbClr val="F64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6F8F9-36B9-494D-8DEA-1023B4146FC3}" v="4" dt="2022-04-04T09:08:59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98CEA87-9061-4F4D-969D-831BA0581C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761641E-885E-4EDE-8C3C-473EAB875D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6FF66-1018-4245-9AA6-B5DA5AAB39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8640E5E-DBB6-48B5-AB4D-BE413FA8CF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27D4D1-353A-485A-B872-7F41060C62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25C82-2D31-42F3-8FCB-20BCDC5C3A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80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94FDB-2BB3-4A53-A19F-D24157872192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034C-B373-4EB2-873E-9988D29904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57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1D18-6AA3-4D4C-836F-98C017AE5B0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1D18-6AA3-4D4C-836F-98C017AE5B0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1D18-6AA3-4D4C-836F-98C017AE5B0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48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1D18-6AA3-4D4C-836F-98C017AE5B0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granatow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bg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016992CB-27A8-4376-888F-16CBA6B2E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bg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DD5B6B-D861-4477-9C47-7F243FDBA1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2727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4" y="1306342"/>
            <a:ext cx="10550164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42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_kres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4" y="1306342"/>
            <a:ext cx="10550164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48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wyjustowa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9" y="1306342"/>
            <a:ext cx="10550163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37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2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3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+ wyk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2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id="{8933E95A-DEDB-4183-84B0-7B7B6AC51FD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95883" y="1306342"/>
            <a:ext cx="4375305" cy="3112026"/>
          </a:xfrm>
        </p:spPr>
        <p:txBody>
          <a:bodyPr/>
          <a:lstStyle/>
          <a:p>
            <a:r>
              <a:rPr lang="pl-PL"/>
              <a:t>Kliknij ikonę, aby dodać wykres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543DB4A7-EE37-405F-9F0A-E97E66961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5883" y="4528189"/>
            <a:ext cx="4375305" cy="1270213"/>
          </a:xfrm>
        </p:spPr>
        <p:txBody>
          <a:bodyPr>
            <a:normAutofit/>
          </a:bodyPr>
          <a:lstStyle>
            <a:lvl1pPr marL="0" marR="0" indent="0" algn="l" defTabSz="391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26">
                <a:solidFill>
                  <a:srgbClr val="000000"/>
                </a:solidFill>
              </a:defRPr>
            </a:lvl1pPr>
          </a:lstStyle>
          <a:p>
            <a:pPr marL="0" marR="0" lvl="0" indent="0" algn="l" defTabSz="391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4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Wykres</a:t>
            </a:r>
            <a:r>
              <a:rPr kumimoji="0" lang="en-GB" sz="154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02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unducime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esequidCores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niasped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exceribus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nonsenda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int.Sed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vollicaecte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omnihilique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doluptatur</a:t>
            </a:r>
            <a:endParaRPr kumimoji="0" lang="en-GB" sz="154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D8070-7526-470C-85D7-07A59502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BCE459-D801-47B3-83E9-5B586984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5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371" y="1808377"/>
            <a:ext cx="7577109" cy="286014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1pPr>
            <a:lvl2pPr marL="431013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2pPr>
            <a:lvl3pPr marL="862024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3pPr>
            <a:lvl4pPr marL="1293037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4pPr>
            <a:lvl5pPr marL="1724049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BAB1D1C-8D2B-40E6-898B-D1AD24686E70}"/>
              </a:ext>
            </a:extLst>
          </p:cNvPr>
          <p:cNvCxnSpPr>
            <a:cxnSpLocks/>
          </p:cNvCxnSpPr>
          <p:nvPr/>
        </p:nvCxnSpPr>
        <p:spPr>
          <a:xfrm>
            <a:off x="1879889" y="1808369"/>
            <a:ext cx="0" cy="36748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4F81F-FEE3-42B8-97A3-B7B3A095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FD3BCF-6BEF-4DE2-8574-BD9EA39A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5CB7B5F-D901-4F00-9B5E-CAE3244D486B}"/>
              </a:ext>
            </a:extLst>
          </p:cNvPr>
          <p:cNvCxnSpPr>
            <a:cxnSpLocks/>
          </p:cNvCxnSpPr>
          <p:nvPr userDrawn="1"/>
        </p:nvCxnSpPr>
        <p:spPr>
          <a:xfrm>
            <a:off x="1879889" y="1524256"/>
            <a:ext cx="0" cy="3958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69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E4F687-EFD5-4966-A68C-BE5DE763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A2723F-3B00-446A-AB38-D68A409F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4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5EA1A8-93E6-4A9E-A193-78D10834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8032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kacje - okragł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138" y="1517263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57DC3C8B-1A71-42D0-9786-AF1BA0A14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684" y="1517263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290A8F0E-D50C-4814-B5E9-B7C5B65583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015" y="3755385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99790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714324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0CE3B27C-C314-4374-BD5E-A64292AACE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3810268"/>
            <a:ext cx="2076268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99790" y="2414852"/>
            <a:ext cx="2069110" cy="993926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14324" y="2414845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6" name="Symbol zastępczy zawartości 23">
            <a:extLst>
              <a:ext uri="{FF2B5EF4-FFF2-40B4-BE49-F238E27FC236}">
                <a16:creationId xmlns:a16="http://schemas.microsoft.com/office/drawing/2014/main" id="{3028B6ED-F99B-4378-9B39-BAA482991ED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03162" y="4671303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75F8F07-BF71-41EF-A840-6B310444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26F271-802A-4FCA-96C1-21325715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7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kacje - prostokat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2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78803" y="1517331"/>
            <a:ext cx="210400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0003" y="1509428"/>
            <a:ext cx="204338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0CE3B27C-C314-4374-BD5E-A64292AACE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93427" y="3649295"/>
            <a:ext cx="206764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78803" y="2414911"/>
            <a:ext cx="210400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80003" y="2407010"/>
            <a:ext cx="204338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6" name="Symbol zastępczy zawartości 23">
            <a:extLst>
              <a:ext uri="{FF2B5EF4-FFF2-40B4-BE49-F238E27FC236}">
                <a16:creationId xmlns:a16="http://schemas.microsoft.com/office/drawing/2014/main" id="{3028B6ED-F99B-4378-9B39-BAA482991ED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500585" y="4510330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6" name="Symbol zastępczy obrazu 5">
            <a:extLst>
              <a:ext uri="{FF2B5EF4-FFF2-40B4-BE49-F238E27FC236}">
                <a16:creationId xmlns:a16="http://schemas.microsoft.com/office/drawing/2014/main" id="{B39780F5-4BAB-43DF-8345-760C522D56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76708" y="3725046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E566016D-EF82-4FEB-8CAF-B9D9CFC8B4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894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09B23B-E942-4C13-A7AC-A53866A1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1721529-6F77-4B72-BFBC-D6702B05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7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sz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729050-6A6B-4CF0-BBAA-B1AF30957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 dirty="0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1309920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21" y="2308191"/>
            <a:ext cx="2339920" cy="2837098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bios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3" name="Symbol zastępczy zawartości 23">
            <a:extLst>
              <a:ext uri="{FF2B5EF4-FFF2-40B4-BE49-F238E27FC236}">
                <a16:creationId xmlns:a16="http://schemas.microsoft.com/office/drawing/2014/main" id="{CD108E24-EAC3-4963-B49B-8C958E0745B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225467" y="2308192"/>
            <a:ext cx="2339920" cy="2837097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bios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D1A584-3E94-4560-90FD-0EF2A3C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8F50C2-55E4-44C3-AF66-5B93F6A7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ymbol zastępczy obrazu 5">
            <a:extLst>
              <a:ext uri="{FF2B5EF4-FFF2-40B4-BE49-F238E27FC236}">
                <a16:creationId xmlns:a16="http://schemas.microsoft.com/office/drawing/2014/main" id="{53EBD6CD-A6FA-4AAE-B35F-6F70224030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1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1" name="Symbol zastępczy zawartości 16">
            <a:extLst>
              <a:ext uri="{FF2B5EF4-FFF2-40B4-BE49-F238E27FC236}">
                <a16:creationId xmlns:a16="http://schemas.microsoft.com/office/drawing/2014/main" id="{DE2B3283-7373-4602-B563-D8F292B814E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26BD5EDF-180B-4D0C-9C8B-F12B2884B2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7445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5" name="Symbol zastępczy zawartości 16">
            <a:extLst>
              <a:ext uri="{FF2B5EF4-FFF2-40B4-BE49-F238E27FC236}">
                <a16:creationId xmlns:a16="http://schemas.microsoft.com/office/drawing/2014/main" id="{8C723DF0-74A9-43A7-B969-B22F693EF88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25467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</p:spTree>
    <p:extLst>
      <p:ext uri="{BB962C8B-B14F-4D97-AF65-F5344CB8AC3E}">
        <p14:creationId xmlns:p14="http://schemas.microsoft.com/office/powerpoint/2010/main" val="280059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wy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1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7" y="2387547"/>
            <a:ext cx="2339920" cy="5504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T: +48 22 324 59 00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6" name="Symbol zastępczy obrazu 5">
            <a:extLst>
              <a:ext uri="{FF2B5EF4-FFF2-40B4-BE49-F238E27FC236}">
                <a16:creationId xmlns:a16="http://schemas.microsoft.com/office/drawing/2014/main" id="{9573A4AA-C249-4A10-8841-75DD6E8D83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7445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8" name="Symbol zastępczy zawartości 16">
            <a:extLst>
              <a:ext uri="{FF2B5EF4-FFF2-40B4-BE49-F238E27FC236}">
                <a16:creationId xmlns:a16="http://schemas.microsoft.com/office/drawing/2014/main" id="{4AC887D3-D3DA-4DC6-983A-8B0AD84DDA8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25467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9" name="Symbol zastępczy zawartości 23">
            <a:extLst>
              <a:ext uri="{FF2B5EF4-FFF2-40B4-BE49-F238E27FC236}">
                <a16:creationId xmlns:a16="http://schemas.microsoft.com/office/drawing/2014/main" id="{36B2E3D6-15C6-4E77-BE4A-20337A8C17D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225465" y="2387547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T: +48 22 324 59 00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id="{2CEE70E0-AC83-4FE7-9F58-6067FDE374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46001" y="364523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32" name="Symbol zastępczy zawartości 16">
            <a:extLst>
              <a:ext uri="{FF2B5EF4-FFF2-40B4-BE49-F238E27FC236}">
                <a16:creationId xmlns:a16="http://schemas.microsoft.com/office/drawing/2014/main" id="{F51C3E88-6B5B-455B-8AE1-6F08C505D00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164021" y="3659414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3" name="Symbol zastępczy zawartości 23">
            <a:extLst>
              <a:ext uri="{FF2B5EF4-FFF2-40B4-BE49-F238E27FC236}">
                <a16:creationId xmlns:a16="http://schemas.microsoft.com/office/drawing/2014/main" id="{F39B47F8-0F3A-4CBF-B57C-D914ADAF285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164017" y="4556996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T: +48 22 324 59 00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4" name="Symbol zastępczy obrazu 5">
            <a:extLst>
              <a:ext uri="{FF2B5EF4-FFF2-40B4-BE49-F238E27FC236}">
                <a16:creationId xmlns:a16="http://schemas.microsoft.com/office/drawing/2014/main" id="{D8A8CF7E-1165-41E6-A4BF-C8CB9C5509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07445" y="364523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36" name="Symbol zastępczy zawartości 16">
            <a:extLst>
              <a:ext uri="{FF2B5EF4-FFF2-40B4-BE49-F238E27FC236}">
                <a16:creationId xmlns:a16="http://schemas.microsoft.com/office/drawing/2014/main" id="{342E74D8-5940-4595-9293-2DF961EB7DA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5467" y="3659414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7" name="Symbol zastępczy zawartości 23">
            <a:extLst>
              <a:ext uri="{FF2B5EF4-FFF2-40B4-BE49-F238E27FC236}">
                <a16:creationId xmlns:a16="http://schemas.microsoft.com/office/drawing/2014/main" id="{4C8B4C73-7010-4251-88B9-AC7BDF1472A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25465" y="4556996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T: +48 22 324 59 00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6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_bez-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E8DB-C76E-438D-8D36-9E8093A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72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_bez-logo_kres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220E69-E3F2-44F9-ADA3-3F33879B556B}"/>
              </a:ext>
            </a:extLst>
          </p:cNvPr>
          <p:cNvSpPr/>
          <p:nvPr userDrawn="1"/>
        </p:nvSpPr>
        <p:spPr>
          <a:xfrm>
            <a:off x="12059270" y="4859221"/>
            <a:ext cx="132730" cy="199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99AB8-EADC-4339-A937-95E8AB83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20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032334-3BA5-4C4F-A326-8D1BCAAF2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34714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30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 1/2 strony + zdjecie z pawej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1025" y="1306342"/>
            <a:ext cx="834961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2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24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36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49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8349619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033AFD-CCEE-4014-8F6F-B472B0C0A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258" y="0"/>
            <a:ext cx="2632938" cy="6858000"/>
          </a:xfrm>
          <a:prstGeom prst="rect">
            <a:avLst/>
          </a:prstGeom>
        </p:spPr>
      </p:pic>
      <p:sp>
        <p:nvSpPr>
          <p:cNvPr id="7" name="Symbol zastępczy obrazu 4">
            <a:extLst>
              <a:ext uri="{FF2B5EF4-FFF2-40B4-BE49-F238E27FC236}">
                <a16:creationId xmlns:a16="http://schemas.microsoft.com/office/drawing/2014/main" id="{157DFE54-6416-45AF-9EC0-8A5E8B77B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9062" y="-8118"/>
            <a:ext cx="2703792" cy="6866117"/>
          </a:xfrm>
        </p:spPr>
        <p:txBody>
          <a:bodyPr>
            <a:normAutofit/>
          </a:bodyPr>
          <a:lstStyle>
            <a:lvl1pPr marL="0" indent="0">
              <a:buNone/>
              <a:defRPr sz="145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744501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A4A7B8-DB45-477D-897F-CAEFE3AD8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F7E7D4-9AA0-4418-BA38-B1C02658C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13EA88-7759-4E86-B475-3C5F528D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626D-434F-40D0-90A4-F3444F44CD5D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31B13E-7F9B-4EFC-AE19-264DA486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507342-BB95-419E-A188-5E897A4B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0A54-40B0-4CF4-9000-FD14759EA7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556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granatow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bg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7427" y="4404146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30">
              <a:lnSpc>
                <a:spcPct val="90000"/>
              </a:lnSpc>
              <a:spcBef>
                <a:spcPts val="943"/>
              </a:spcBef>
            </a:pPr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016992CB-27A8-4376-888F-16CBA6B2E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7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bg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DD5B6B-D861-4477-9C47-7F243FDBA1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9" y="62727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78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sz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729050-6A6B-4CF0-BBAA-B1AF30957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4"/>
            <a:ext cx="12192000" cy="68558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9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6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30">
              <a:lnSpc>
                <a:spcPct val="90000"/>
              </a:lnSpc>
              <a:spcBef>
                <a:spcPts val="943"/>
              </a:spcBef>
            </a:pPr>
            <a:endParaRPr lang="pl-PL" dirty="0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7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3814831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biał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9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6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30">
              <a:lnSpc>
                <a:spcPct val="90000"/>
              </a:lnSpc>
              <a:spcBef>
                <a:spcPts val="943"/>
              </a:spcBef>
            </a:pPr>
            <a:endParaRPr lang="pl-PL" dirty="0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7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236500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biał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 dirty="0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119847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 wąskim zdjęcie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E2D35C-2444-4D87-942E-F967225A29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243" y="2988614"/>
            <a:ext cx="7438942" cy="946724"/>
          </a:xfrm>
        </p:spPr>
        <p:txBody>
          <a:bodyPr anchor="b">
            <a:normAutofit/>
          </a:bodyPr>
          <a:lstStyle>
            <a:lvl1pPr algn="r">
              <a:defRPr sz="3992" b="1" i="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l-PL" dirty="0"/>
              <a:t>Kliknij, aby dodać tytuł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40C261-5499-4FE4-9D34-8743DF1A1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613" y="3984217"/>
            <a:ext cx="7438942" cy="603664"/>
          </a:xfrm>
        </p:spPr>
        <p:txBody>
          <a:bodyPr>
            <a:normAutofit/>
          </a:bodyPr>
          <a:lstStyle>
            <a:lvl1pPr marL="0" indent="0" algn="r">
              <a:buNone/>
              <a:defRPr sz="2540">
                <a:solidFill>
                  <a:schemeClr val="accent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dodać podtytuł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18B2AD8-F926-49B2-A729-685D9118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9539" y="6124064"/>
            <a:ext cx="463421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1089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30">
              <a:lnSpc>
                <a:spcPct val="90000"/>
              </a:lnSpc>
              <a:spcBef>
                <a:spcPts val="943"/>
              </a:spcBef>
            </a:pPr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432F1A8-3499-4AF2-B0FF-E20629D33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14" y="5225874"/>
            <a:ext cx="7438942" cy="455088"/>
          </a:xfrm>
        </p:spPr>
        <p:txBody>
          <a:bodyPr anchor="b">
            <a:normAutofit/>
          </a:bodyPr>
          <a:lstStyle>
            <a:lvl1pPr marL="0" indent="0" algn="r">
              <a:buNone/>
              <a:defRPr sz="1089" b="1">
                <a:solidFill>
                  <a:schemeClr val="bg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414E66E-92DC-4FB8-8537-7AAF95712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04" y="-8119"/>
            <a:ext cx="3294696" cy="686611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48327A8-FD48-4673-A042-1C066FDF09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8600"/>
            <a:ext cx="2964934" cy="15640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826E1A3-D0F6-4005-A6E4-9B424B8246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4" y="6204908"/>
            <a:ext cx="910907" cy="18059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B994B09-EFFF-4739-A677-87388206A6AD}"/>
              </a:ext>
            </a:extLst>
          </p:cNvPr>
          <p:cNvSpPr/>
          <p:nvPr userDrawn="1"/>
        </p:nvSpPr>
        <p:spPr>
          <a:xfrm>
            <a:off x="12078231" y="5915260"/>
            <a:ext cx="113769" cy="94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A284B2FA-B14A-440F-9BC6-C9CB355E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8925" y="5915261"/>
            <a:ext cx="735914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4">
            <a:extLst>
              <a:ext uri="{FF2B5EF4-FFF2-40B4-BE49-F238E27FC236}">
                <a16:creationId xmlns:a16="http://schemas.microsoft.com/office/drawing/2014/main" id="{2B725D6F-28E6-4235-BB15-67790A0B5D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84653" y="-8118"/>
            <a:ext cx="3304839" cy="6866117"/>
          </a:xfrm>
        </p:spPr>
        <p:txBody>
          <a:bodyPr>
            <a:normAutofit/>
          </a:bodyPr>
          <a:lstStyle>
            <a:lvl1pPr marL="0" indent="0">
              <a:buNone/>
              <a:defRPr sz="1633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4134028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dje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 descr="Obraz zawierający ciemny, siedzi, niebieski, czarny&#10;&#10;Opis wygenerowany automatycznie">
            <a:extLst>
              <a:ext uri="{FF2B5EF4-FFF2-40B4-BE49-F238E27FC236}">
                <a16:creationId xmlns:a16="http://schemas.microsoft.com/office/drawing/2014/main" id="{FEFC1338-4044-4E65-ACBA-4AEA4AA53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"/>
          <a:stretch/>
        </p:blipFill>
        <p:spPr>
          <a:xfrm>
            <a:off x="-1" y="-5711"/>
            <a:ext cx="12192001" cy="4870425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BF4B5061-9C7E-42D3-A469-6677CF30D7BB}"/>
              </a:ext>
            </a:extLst>
          </p:cNvPr>
          <p:cNvSpPr/>
          <p:nvPr userDrawn="1"/>
        </p:nvSpPr>
        <p:spPr>
          <a:xfrm>
            <a:off x="-1" y="4864716"/>
            <a:ext cx="12192001" cy="1993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" y="-2156"/>
            <a:ext cx="12191997" cy="48647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14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14" name="Symbol zastępczy tekstu 6">
            <a:extLst>
              <a:ext uri="{FF2B5EF4-FFF2-40B4-BE49-F238E27FC236}">
                <a16:creationId xmlns:a16="http://schemas.microsoft.com/office/drawing/2014/main" id="{26AD868D-5287-46F4-A6BE-F84CB5EF1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5400000">
            <a:off x="11108043" y="5774044"/>
            <a:ext cx="1993287" cy="17462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8" name="Tytuł 17">
            <a:extLst>
              <a:ext uri="{FF2B5EF4-FFF2-40B4-BE49-F238E27FC236}">
                <a16:creationId xmlns:a16="http://schemas.microsoft.com/office/drawing/2014/main" id="{61236DDF-3F48-4075-A42D-DBEE17509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890" y="5312144"/>
            <a:ext cx="11143539" cy="725044"/>
          </a:xfrm>
        </p:spPr>
        <p:txBody>
          <a:bodyPr anchor="t">
            <a:normAutofit/>
          </a:bodyPr>
          <a:lstStyle>
            <a:lvl1pPr>
              <a:defRPr sz="399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</a:t>
            </a:r>
          </a:p>
        </p:txBody>
      </p:sp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7BB8CBD1-60EC-4909-BB29-913014D998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5708"/>
            <a:ext cx="2998317" cy="1542402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>
              <a:buNone/>
              <a:defRPr sz="2177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 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4672C6F-6BCC-4F60-B7D3-900CD753FB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889" y="6051114"/>
            <a:ext cx="7438942" cy="603664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bg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dodać podtytuł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9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 zdje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 descr="Obraz zawierający ciemny, siedzi, niebieski, czarny&#10;&#10;Opis wygenerowany automatycznie">
            <a:extLst>
              <a:ext uri="{FF2B5EF4-FFF2-40B4-BE49-F238E27FC236}">
                <a16:creationId xmlns:a16="http://schemas.microsoft.com/office/drawing/2014/main" id="{FEFC1338-4044-4E65-ACBA-4AEA4AA53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711"/>
            <a:ext cx="12192001" cy="6863711"/>
          </a:xfrm>
          <a:prstGeom prst="rect">
            <a:avLst/>
          </a:prstGeom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" y="-2156"/>
            <a:ext cx="12191997" cy="68601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14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18" name="Tytuł 17">
            <a:extLst>
              <a:ext uri="{FF2B5EF4-FFF2-40B4-BE49-F238E27FC236}">
                <a16:creationId xmlns:a16="http://schemas.microsoft.com/office/drawing/2014/main" id="{61236DDF-3F48-4075-A42D-DBEE17509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890" y="5312144"/>
            <a:ext cx="11143539" cy="725044"/>
          </a:xfrm>
        </p:spPr>
        <p:txBody>
          <a:bodyPr anchor="t">
            <a:normAutofit/>
          </a:bodyPr>
          <a:lstStyle>
            <a:lvl1pPr>
              <a:defRPr sz="399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</a:t>
            </a:r>
          </a:p>
        </p:txBody>
      </p:sp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7BB8CBD1-60EC-4909-BB29-913014D998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5708"/>
            <a:ext cx="2998317" cy="1542402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>
              <a:buNone/>
              <a:defRPr sz="2177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 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4672C6F-6BCC-4F60-B7D3-900CD753FB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889" y="6051114"/>
            <a:ext cx="7438942" cy="603664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bg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dodać podtytuł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38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djecie-jas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>
            <a:extLst>
              <a:ext uri="{FF2B5EF4-FFF2-40B4-BE49-F238E27FC236}">
                <a16:creationId xmlns:a16="http://schemas.microsoft.com/office/drawing/2014/main" id="{FA3710E9-733C-47D8-AB32-99FEC5410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3655424" y="-3663641"/>
            <a:ext cx="4881148" cy="12191998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BF4B5061-9C7E-42D3-A469-6677CF30D7BB}"/>
              </a:ext>
            </a:extLst>
          </p:cNvPr>
          <p:cNvSpPr/>
          <p:nvPr userDrawn="1"/>
        </p:nvSpPr>
        <p:spPr>
          <a:xfrm>
            <a:off x="-1" y="4864716"/>
            <a:ext cx="12192001" cy="1993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" y="-22145"/>
            <a:ext cx="12191997" cy="48647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14" b="1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14" name="Symbol zastępczy tekstu 6">
            <a:extLst>
              <a:ext uri="{FF2B5EF4-FFF2-40B4-BE49-F238E27FC236}">
                <a16:creationId xmlns:a16="http://schemas.microsoft.com/office/drawing/2014/main" id="{26AD868D-5287-46F4-A6BE-F84CB5EF1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5400000">
            <a:off x="11108043" y="5774044"/>
            <a:ext cx="1993287" cy="17462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8" name="Tytuł 17">
            <a:extLst>
              <a:ext uri="{FF2B5EF4-FFF2-40B4-BE49-F238E27FC236}">
                <a16:creationId xmlns:a16="http://schemas.microsoft.com/office/drawing/2014/main" id="{61236DDF-3F48-4075-A42D-DBEE17509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890" y="5312144"/>
            <a:ext cx="11143539" cy="725044"/>
          </a:xfrm>
        </p:spPr>
        <p:txBody>
          <a:bodyPr anchor="t">
            <a:normAutofit/>
          </a:bodyPr>
          <a:lstStyle>
            <a:lvl1pPr>
              <a:defRPr sz="399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dodać tytuł</a:t>
            </a:r>
          </a:p>
        </p:txBody>
      </p:sp>
      <p:sp>
        <p:nvSpPr>
          <p:cNvPr id="26" name="Symbol zastępczy obrazu 25">
            <a:extLst>
              <a:ext uri="{FF2B5EF4-FFF2-40B4-BE49-F238E27FC236}">
                <a16:creationId xmlns:a16="http://schemas.microsoft.com/office/drawing/2014/main" id="{7BB8CBD1-60EC-4909-BB29-913014D998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5708"/>
            <a:ext cx="2984492" cy="1542402"/>
          </a:xfr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>
              <a:buNone/>
              <a:defRPr sz="2177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 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4672C6F-6BCC-4F60-B7D3-900CD753FB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889" y="6051114"/>
            <a:ext cx="7438942" cy="603664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bg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 dirty="0"/>
              <a:t>Kliknij, aby dodać podtytuł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73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szary ze zdjęci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119A9D-5475-4D04-BF9C-73575F9E3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4"/>
            <a:ext cx="12192000" cy="68558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7" y="4314175"/>
            <a:ext cx="320303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30" name="Obraz 29" descr="Obraz zawierający budynek, biały&#10;&#10;Opis wygenerowany automatycznie">
            <a:extLst>
              <a:ext uri="{FF2B5EF4-FFF2-40B4-BE49-F238E27FC236}">
                <a16:creationId xmlns:a16="http://schemas.microsoft.com/office/drawing/2014/main" id="{A7AF66CE-D902-4CBE-A7CF-886F5A9D0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30292" y="-1488879"/>
            <a:ext cx="4825940" cy="7803697"/>
          </a:xfrm>
          <a:prstGeom prst="rect">
            <a:avLst/>
          </a:prstGeom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1412" y="-3"/>
            <a:ext cx="7803698" cy="4825942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4239827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biały ze zdjęcie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śnieg, biały, leżące, stojące&#10;&#10;Opis wygenerowany automatycznie">
            <a:extLst>
              <a:ext uri="{FF2B5EF4-FFF2-40B4-BE49-F238E27FC236}">
                <a16:creationId xmlns:a16="http://schemas.microsoft.com/office/drawing/2014/main" id="{0EEB743F-71A8-4115-8EF9-8B0892C08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269" y="0"/>
            <a:ext cx="7823121" cy="48377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6" indent="0" algn="ctr">
              <a:buNone/>
              <a:defRPr sz="1886"/>
            </a:lvl2pPr>
            <a:lvl3pPr marL="862030" indent="0" algn="ctr">
              <a:buNone/>
              <a:defRPr sz="1696"/>
            </a:lvl3pPr>
            <a:lvl4pPr marL="1293046" indent="0" algn="ctr">
              <a:buNone/>
              <a:defRPr sz="1509"/>
            </a:lvl4pPr>
            <a:lvl5pPr marL="1724060" indent="0" algn="ctr">
              <a:buNone/>
              <a:defRPr sz="1509"/>
            </a:lvl5pPr>
            <a:lvl6pPr marL="2155076" indent="0" algn="ctr">
              <a:buNone/>
              <a:defRPr sz="1509"/>
            </a:lvl6pPr>
            <a:lvl7pPr marL="2586090" indent="0" algn="ctr">
              <a:buNone/>
              <a:defRPr sz="1509"/>
            </a:lvl7pPr>
            <a:lvl8pPr marL="3017106" indent="0" algn="ctr">
              <a:buNone/>
              <a:defRPr sz="1509"/>
            </a:lvl8pPr>
            <a:lvl9pPr marL="3448120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7" y="4314175"/>
            <a:ext cx="3200891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39269" y="0"/>
            <a:ext cx="7823121" cy="4837790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1354222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e zdjęciem (margin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iedzi, niebieski, most, czarny&#10;&#10;Opis wygenerowany automatycznie">
            <a:extLst>
              <a:ext uri="{FF2B5EF4-FFF2-40B4-BE49-F238E27FC236}">
                <a16:creationId xmlns:a16="http://schemas.microsoft.com/office/drawing/2014/main" id="{FBDE394D-6D63-40FB-BA1D-1F9400692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4" y="0"/>
            <a:ext cx="11385536" cy="6051514"/>
          </a:xfrm>
          <a:prstGeom prst="rect">
            <a:avLst/>
          </a:prstGeom>
        </p:spPr>
      </p:pic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385536" cy="6051515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241091"/>
            <a:ext cx="5878384" cy="2286098"/>
          </a:xfrm>
          <a:solidFill>
            <a:srgbClr val="122748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2" indent="0" algn="l">
              <a:tabLst>
                <a:tab pos="6267704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511747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0822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siedzi, niebieski, most, czarny&#10;&#10;Opis wygenerowany automatycznie">
            <a:extLst>
              <a:ext uri="{FF2B5EF4-FFF2-40B4-BE49-F238E27FC236}">
                <a16:creationId xmlns:a16="http://schemas.microsoft.com/office/drawing/2014/main" id="{BE2B7D2B-0FAF-4D42-9223-A84D42F06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673136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2" indent="0" algn="l">
              <a:tabLst>
                <a:tab pos="6267704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943791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3033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siedzi, niebieski, most, czarny&#10;&#10;Opis wygenerowany automatycznie">
            <a:extLst>
              <a:ext uri="{FF2B5EF4-FFF2-40B4-BE49-F238E27FC236}">
                <a16:creationId xmlns:a16="http://schemas.microsoft.com/office/drawing/2014/main" id="{BE2B7D2B-0FAF-4D42-9223-A84D42F06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6096000" cy="6858000"/>
          </a:xfrm>
          <a:prstGeom prst="rect">
            <a:avLst/>
          </a:prstGeom>
        </p:spPr>
      </p:pic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26876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siedzi, niebieski, most, czarny&#10;&#10;Opis wygenerowany automatycznie">
            <a:extLst>
              <a:ext uri="{FF2B5EF4-FFF2-40B4-BE49-F238E27FC236}">
                <a16:creationId xmlns:a16="http://schemas.microsoft.com/office/drawing/2014/main" id="{BE2B7D2B-0FAF-4D42-9223-A84D42F06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6096000" cy="6858000"/>
          </a:xfrm>
          <a:prstGeom prst="rect">
            <a:avLst/>
          </a:prstGeom>
        </p:spPr>
      </p:pic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1D0BD6-A5D8-470A-94E6-F2F688E6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750" y="261268"/>
            <a:ext cx="5368743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97D105-084C-411E-8CFD-3BB59963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750" y="1306343"/>
            <a:ext cx="5368743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9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 wąskim zdjęcie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E2D35C-2444-4D87-942E-F967225A29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243" y="2988614"/>
            <a:ext cx="7438942" cy="946724"/>
          </a:xfrm>
        </p:spPr>
        <p:txBody>
          <a:bodyPr anchor="b">
            <a:normAutofit/>
          </a:bodyPr>
          <a:lstStyle>
            <a:lvl1pPr algn="r">
              <a:defRPr sz="3992" b="1" i="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l-PL" dirty="0"/>
              <a:t>Kliknij, aby dodać tytuł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40C261-5499-4FE4-9D34-8743DF1A1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613" y="3984217"/>
            <a:ext cx="7438942" cy="603664"/>
          </a:xfrm>
        </p:spPr>
        <p:txBody>
          <a:bodyPr>
            <a:normAutofit/>
          </a:bodyPr>
          <a:lstStyle>
            <a:lvl1pPr marL="0" indent="0" algn="r">
              <a:buNone/>
              <a:defRPr sz="2540">
                <a:solidFill>
                  <a:schemeClr val="accent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 dirty="0"/>
              <a:t>Kliknij, aby dodać podtytuł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18B2AD8-F926-49B2-A729-685D9118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9539" y="6124063"/>
            <a:ext cx="463421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1089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432F1A8-3499-4AF2-B0FF-E20629D33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14" y="5225874"/>
            <a:ext cx="7438942" cy="455088"/>
          </a:xfrm>
        </p:spPr>
        <p:txBody>
          <a:bodyPr anchor="b">
            <a:normAutofit/>
          </a:bodyPr>
          <a:lstStyle>
            <a:lvl1pPr marL="0" indent="0" algn="r">
              <a:buNone/>
              <a:defRPr sz="1089" b="1">
                <a:solidFill>
                  <a:schemeClr val="bg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414E66E-92DC-4FB8-8537-7AAF95712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04" y="-8119"/>
            <a:ext cx="3294696" cy="686611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48327A8-FD48-4673-A042-1C066FDF09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8601"/>
            <a:ext cx="2964934" cy="15640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826E1A3-D0F6-4005-A6E4-9B424B8246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3" y="6204908"/>
            <a:ext cx="910907" cy="18059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B994B09-EFFF-4739-A677-87388206A6AD}"/>
              </a:ext>
            </a:extLst>
          </p:cNvPr>
          <p:cNvSpPr/>
          <p:nvPr userDrawn="1"/>
        </p:nvSpPr>
        <p:spPr>
          <a:xfrm>
            <a:off x="12078230" y="5915259"/>
            <a:ext cx="113769" cy="94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A284B2FA-B14A-440F-9BC6-C9CB355E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8925" y="5915260"/>
            <a:ext cx="735914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4">
            <a:extLst>
              <a:ext uri="{FF2B5EF4-FFF2-40B4-BE49-F238E27FC236}">
                <a16:creationId xmlns:a16="http://schemas.microsoft.com/office/drawing/2014/main" id="{2B725D6F-28E6-4235-BB15-67790A0B5D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87160" y="-8118"/>
            <a:ext cx="3304839" cy="6866117"/>
          </a:xfrm>
        </p:spPr>
        <p:txBody>
          <a:bodyPr>
            <a:normAutofit/>
          </a:bodyPr>
          <a:lstStyle>
            <a:lvl1pPr marL="0" indent="0">
              <a:buNone/>
              <a:defRPr sz="1633">
                <a:solidFill>
                  <a:schemeClr val="bg1"/>
                </a:solidFill>
                <a:highlight>
                  <a:srgbClr val="C0C0C0"/>
                </a:highlight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2661448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owa_przeklad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16" y="2314516"/>
            <a:ext cx="10515601" cy="1325563"/>
          </a:xfrm>
        </p:spPr>
        <p:txBody>
          <a:bodyPr>
            <a:normAutofit/>
          </a:bodyPr>
          <a:lstStyle>
            <a:lvl1pPr algn="ctr">
              <a:defRPr sz="3266" b="1"/>
            </a:lvl1pPr>
          </a:lstStyle>
          <a:p>
            <a:r>
              <a:rPr lang="pl-PL" dirty="0"/>
              <a:t>Tytuł przekładki</a:t>
            </a:r>
          </a:p>
        </p:txBody>
      </p:sp>
    </p:spTree>
    <p:extLst>
      <p:ext uri="{BB962C8B-B14F-4D97-AF65-F5344CB8AC3E}">
        <p14:creationId xmlns:p14="http://schemas.microsoft.com/office/powerpoint/2010/main" val="1898791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3"/>
            <a:ext cx="10550164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631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wyjustowa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30" y="1306343"/>
            <a:ext cx="10550163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69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3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88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1/2 strony + zdjecie z pawej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1026" y="1306343"/>
            <a:ext cx="834961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8349619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033AFD-CCEE-4014-8F6F-B472B0C0A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258" y="0"/>
            <a:ext cx="2632938" cy="6858000"/>
          </a:xfrm>
          <a:prstGeom prst="rect">
            <a:avLst/>
          </a:prstGeom>
        </p:spPr>
      </p:pic>
      <p:sp>
        <p:nvSpPr>
          <p:cNvPr id="7" name="Symbol zastępczy obrazu 4">
            <a:extLst>
              <a:ext uri="{FF2B5EF4-FFF2-40B4-BE49-F238E27FC236}">
                <a16:creationId xmlns:a16="http://schemas.microsoft.com/office/drawing/2014/main" id="{157DFE54-6416-45AF-9EC0-8A5E8B77B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9062" y="-8118"/>
            <a:ext cx="2703792" cy="6866117"/>
          </a:xfrm>
        </p:spPr>
        <p:txBody>
          <a:bodyPr>
            <a:normAutofit/>
          </a:bodyPr>
          <a:lstStyle>
            <a:lvl1pPr marL="0" indent="0">
              <a:buNone/>
              <a:defRPr sz="145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851110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 1/2 strony + zdjecie z pawej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1025" y="1306343"/>
            <a:ext cx="6798975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6" y="261268"/>
            <a:ext cx="6798976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033AFD-CCEE-4014-8F6F-B472B0C0A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5771" y="0"/>
            <a:ext cx="4310425" cy="6858000"/>
          </a:xfrm>
          <a:prstGeom prst="rect">
            <a:avLst/>
          </a:prstGeom>
        </p:spPr>
      </p:pic>
      <p:sp>
        <p:nvSpPr>
          <p:cNvPr id="7" name="Symbol zastępczy obrazu 4">
            <a:extLst>
              <a:ext uri="{FF2B5EF4-FFF2-40B4-BE49-F238E27FC236}">
                <a16:creationId xmlns:a16="http://schemas.microsoft.com/office/drawing/2014/main" id="{157DFE54-6416-45AF-9EC0-8A5E8B77B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81576" y="-8118"/>
            <a:ext cx="4310425" cy="6866117"/>
          </a:xfrm>
        </p:spPr>
        <p:txBody>
          <a:bodyPr>
            <a:normAutofit/>
          </a:bodyPr>
          <a:lstStyle>
            <a:lvl1pPr marL="0" indent="0">
              <a:buNone/>
              <a:defRPr sz="145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2926187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i zawartość 1/2 strony + zdjecie z pawej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1025" y="1306343"/>
            <a:ext cx="6798975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6" y="261268"/>
            <a:ext cx="6798976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Symbol zastępczy obrazu 4">
            <a:extLst>
              <a:ext uri="{FF2B5EF4-FFF2-40B4-BE49-F238E27FC236}">
                <a16:creationId xmlns:a16="http://schemas.microsoft.com/office/drawing/2014/main" id="{157DFE54-6416-45AF-9EC0-8A5E8B77B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81575" y="-8118"/>
            <a:ext cx="4310425" cy="6866117"/>
          </a:xfrm>
        </p:spPr>
        <p:txBody>
          <a:bodyPr>
            <a:normAutofit/>
          </a:bodyPr>
          <a:lstStyle>
            <a:lvl1pPr marL="0" indent="0">
              <a:buNone/>
              <a:defRPr sz="1452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1406393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+ wyk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3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id="{8933E95A-DEDB-4183-84B0-7B7B6AC51FD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95884" y="1306342"/>
            <a:ext cx="4375305" cy="3112026"/>
          </a:xfrm>
        </p:spPr>
        <p:txBody>
          <a:bodyPr>
            <a:normAutofit/>
          </a:bodyPr>
          <a:lstStyle>
            <a:lvl1pPr marL="0" indent="0">
              <a:buNone/>
              <a:defRPr sz="1633" b="1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 ikonę, aby dodać wykres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543DB4A7-EE37-405F-9F0A-E97E66961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5884" y="4528190"/>
            <a:ext cx="4375305" cy="1270213"/>
          </a:xfrm>
        </p:spPr>
        <p:txBody>
          <a:bodyPr>
            <a:normAutofit/>
          </a:bodyPr>
          <a:lstStyle>
            <a:lvl1pPr marL="0" marR="0" indent="0" algn="l" defTabSz="391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26">
                <a:solidFill>
                  <a:srgbClr val="000000"/>
                </a:solidFill>
              </a:defRPr>
            </a:lvl1pPr>
          </a:lstStyle>
          <a:p>
            <a:pPr marL="0" marR="0" lvl="0" indent="0" algn="l" defTabSz="391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4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Wykres</a:t>
            </a:r>
            <a:r>
              <a:rPr kumimoji="0" lang="en-GB" sz="154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02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unducime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esequidCores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niasped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exceribus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nonsenda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int.Sed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earibus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vollicaecte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et,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omnihilique</a:t>
            </a:r>
            <a:r>
              <a:rPr kumimoji="0" lang="en-GB" sz="154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doluptatur</a:t>
            </a:r>
            <a:endParaRPr kumimoji="0" lang="en-GB" sz="154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D8070-7526-470C-85D7-07A59502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BCE459-D801-47B3-83E9-5B586984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67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370" y="1808378"/>
            <a:ext cx="8007736" cy="286014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452">
                <a:solidFill>
                  <a:schemeClr val="tx2"/>
                </a:solidFill>
              </a:defRPr>
            </a:lvl1pPr>
            <a:lvl2pPr marL="431016" indent="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452">
                <a:solidFill>
                  <a:schemeClr val="tx2"/>
                </a:solidFill>
              </a:defRPr>
            </a:lvl2pPr>
            <a:lvl3pPr marL="862030" indent="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452">
                <a:solidFill>
                  <a:schemeClr val="tx2"/>
                </a:solidFill>
              </a:defRPr>
            </a:lvl3pPr>
            <a:lvl4pPr marL="1293046" indent="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452">
                <a:solidFill>
                  <a:schemeClr val="tx2"/>
                </a:solidFill>
              </a:defRPr>
            </a:lvl4pPr>
            <a:lvl5pPr marL="1724060" indent="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452">
                <a:solidFill>
                  <a:schemeClr val="tx2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BAB1D1C-8D2B-40E6-898B-D1AD24686E70}"/>
              </a:ext>
            </a:extLst>
          </p:cNvPr>
          <p:cNvCxnSpPr>
            <a:cxnSpLocks/>
          </p:cNvCxnSpPr>
          <p:nvPr/>
        </p:nvCxnSpPr>
        <p:spPr>
          <a:xfrm>
            <a:off x="1879889" y="1808369"/>
            <a:ext cx="0" cy="36748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4F81F-FEE3-42B8-97A3-B7B3A095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FD3BCF-6BEF-4DE2-8574-BD9EA39A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5CB7B5F-D901-4F00-9B5E-CAE3244D486B}"/>
              </a:ext>
            </a:extLst>
          </p:cNvPr>
          <p:cNvCxnSpPr>
            <a:cxnSpLocks/>
          </p:cNvCxnSpPr>
          <p:nvPr userDrawn="1"/>
        </p:nvCxnSpPr>
        <p:spPr>
          <a:xfrm>
            <a:off x="1879889" y="1524256"/>
            <a:ext cx="0" cy="3958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068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E4F687-EFD5-4966-A68C-BE5DE763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A2723F-3B00-446A-AB38-D68A409F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3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szary ze zdjęci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119A9D-5475-4D04-BF9C-73575F9E3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8692" y="1115"/>
            <a:ext cx="7758681" cy="4864714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911626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 +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5EA1A8-93E6-4A9E-A193-78D10834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4612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C0076FA-6C64-4246-BFE9-0B306897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BFC6B6-6A4D-42F8-9F04-5A3AFD838F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024" y="1306343"/>
            <a:ext cx="10955459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1pPr>
            <a:lvl2pPr marL="43101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2pPr>
            <a:lvl3pPr marL="86203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3pPr>
            <a:lvl4pPr marL="1293045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4pPr>
            <a:lvl5pPr marL="1724060" indent="0" algn="just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chemeClr val="accent1"/>
              </a:buClr>
              <a:buNone/>
              <a:defRPr sz="1633">
                <a:solidFill>
                  <a:srgbClr val="000000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3E1707-7384-4813-A4CC-82FC1F7C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955460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22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blikacje - okragł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138" y="151726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57DC3C8B-1A71-42D0-9786-AF1BA0A14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684" y="151726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50938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72385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50938" y="2414852"/>
            <a:ext cx="2069110" cy="993926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472385" y="2414845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75F8F07-BF71-41EF-A840-6B310444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26F271-802A-4FCA-96C1-21325715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D6376D6-CF46-4A3D-AAA8-38A500B4C7F8}"/>
              </a:ext>
            </a:extLst>
          </p:cNvPr>
          <p:cNvCxnSpPr>
            <a:stCxn id="6" idx="6"/>
          </p:cNvCxnSpPr>
          <p:nvPr userDrawn="1"/>
        </p:nvCxnSpPr>
        <p:spPr>
          <a:xfrm>
            <a:off x="2788024" y="233372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92382F1-22FF-45CA-80FC-1A4BFC3CF077}"/>
              </a:ext>
            </a:extLst>
          </p:cNvPr>
          <p:cNvCxnSpPr/>
          <p:nvPr userDrawn="1"/>
        </p:nvCxnSpPr>
        <p:spPr>
          <a:xfrm>
            <a:off x="8102569" y="233372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96F963A8-88D9-47D0-ACCA-01F993B947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5138" y="3772540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9A6EE6F-0974-4560-88E1-EBB416F1D88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69684" y="3772540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4" name="Symbol zastępczy zawartości 16">
            <a:extLst>
              <a:ext uri="{FF2B5EF4-FFF2-40B4-BE49-F238E27FC236}">
                <a16:creationId xmlns:a16="http://schemas.microsoft.com/office/drawing/2014/main" id="{24FAC9D7-D73B-47CE-A182-2AC5A98D19A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150938" y="3772542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AD0C049C-06C1-47C8-9FEB-78851A1C413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72385" y="3772542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1" name="Symbol zastępczy zawartości 23">
            <a:extLst>
              <a:ext uri="{FF2B5EF4-FFF2-40B4-BE49-F238E27FC236}">
                <a16:creationId xmlns:a16="http://schemas.microsoft.com/office/drawing/2014/main" id="{71B2E994-8921-4060-B209-78F0392D8D2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150938" y="4670130"/>
            <a:ext cx="2069110" cy="993926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2" name="Symbol zastępczy zawartości 23">
            <a:extLst>
              <a:ext uri="{FF2B5EF4-FFF2-40B4-BE49-F238E27FC236}">
                <a16:creationId xmlns:a16="http://schemas.microsoft.com/office/drawing/2014/main" id="{5A0867A3-56EC-45DD-9688-7BE019300FC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472385" y="4670122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D0A13A96-627D-4F2E-9C5D-6938F3202947}"/>
              </a:ext>
            </a:extLst>
          </p:cNvPr>
          <p:cNvCxnSpPr>
            <a:stCxn id="12" idx="6"/>
          </p:cNvCxnSpPr>
          <p:nvPr userDrawn="1"/>
        </p:nvCxnSpPr>
        <p:spPr>
          <a:xfrm>
            <a:off x="2788024" y="4589004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B2ECBE33-EF81-4A25-BC89-E762E174316C}"/>
              </a:ext>
            </a:extLst>
          </p:cNvPr>
          <p:cNvCxnSpPr/>
          <p:nvPr userDrawn="1"/>
        </p:nvCxnSpPr>
        <p:spPr>
          <a:xfrm>
            <a:off x="8102569" y="4589004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795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blikacje - okragł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138" y="151726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57DC3C8B-1A71-42D0-9786-AF1BA0A14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684" y="151726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 defTabSz="862030" rtl="0" eaLnBrk="1" latinLnBrk="0" hangingPunct="1">
              <a:lnSpc>
                <a:spcPct val="90000"/>
              </a:lnSpc>
              <a:spcBef>
                <a:spcPts val="943"/>
              </a:spcBef>
              <a:buFont typeface="Arial" panose="020B0604020202020204" pitchFamily="34" charset="0"/>
              <a:buNone/>
              <a:defRPr lang="pl-PL" sz="855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50938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72385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50938" y="2414852"/>
            <a:ext cx="2069110" cy="993926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472385" y="2414845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75F8F07-BF71-41EF-A840-6B310444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26F271-802A-4FCA-96C1-21325715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D6376D6-CF46-4A3D-AAA8-38A500B4C7F8}"/>
              </a:ext>
            </a:extLst>
          </p:cNvPr>
          <p:cNvCxnSpPr>
            <a:stCxn id="6" idx="6"/>
          </p:cNvCxnSpPr>
          <p:nvPr userDrawn="1"/>
        </p:nvCxnSpPr>
        <p:spPr>
          <a:xfrm>
            <a:off x="2788024" y="233372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92382F1-22FF-45CA-80FC-1A4BFC3CF077}"/>
              </a:ext>
            </a:extLst>
          </p:cNvPr>
          <p:cNvCxnSpPr/>
          <p:nvPr userDrawn="1"/>
        </p:nvCxnSpPr>
        <p:spPr>
          <a:xfrm>
            <a:off x="8102569" y="233372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15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kacje - prostokatne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2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78804" y="1517332"/>
            <a:ext cx="210400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0004" y="1509428"/>
            <a:ext cx="204338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78804" y="2414912"/>
            <a:ext cx="210400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80004" y="2407011"/>
            <a:ext cx="204338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E566016D-EF82-4FEB-8CAF-B9D9CFC8B4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894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09B23B-E942-4C13-A7AC-A53866A1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1721529-6F77-4B72-BFBC-D6702B05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94F141AC-5F4B-4492-B62E-2743B522F45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88256" y="3963850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4" name="Symbol zastępczy zawartości 16">
            <a:extLst>
              <a:ext uri="{FF2B5EF4-FFF2-40B4-BE49-F238E27FC236}">
                <a16:creationId xmlns:a16="http://schemas.microsoft.com/office/drawing/2014/main" id="{1EAEB00D-E8A4-4F90-825E-6E9EAC36C63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078804" y="3833218"/>
            <a:ext cx="210400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5" name="Symbol zastępczy zawartości 16">
            <a:extLst>
              <a:ext uri="{FF2B5EF4-FFF2-40B4-BE49-F238E27FC236}">
                <a16:creationId xmlns:a16="http://schemas.microsoft.com/office/drawing/2014/main" id="{40B3EFD6-F902-4941-AA6D-16AD02424A0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80004" y="3825317"/>
            <a:ext cx="204338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3" name="Symbol zastępczy zawartości 23">
            <a:extLst>
              <a:ext uri="{FF2B5EF4-FFF2-40B4-BE49-F238E27FC236}">
                <a16:creationId xmlns:a16="http://schemas.microsoft.com/office/drawing/2014/main" id="{1F9E0B06-728B-4045-92D5-4DF0638794A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078804" y="4730798"/>
            <a:ext cx="210400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7" name="Symbol zastępczy zawartości 23">
            <a:extLst>
              <a:ext uri="{FF2B5EF4-FFF2-40B4-BE49-F238E27FC236}">
                <a16:creationId xmlns:a16="http://schemas.microsoft.com/office/drawing/2014/main" id="{CB70831D-EFCA-4807-8F9E-01793167FB6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80004" y="4722897"/>
            <a:ext cx="204338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8" name="Symbol zastępczy obrazu 5">
            <a:extLst>
              <a:ext uri="{FF2B5EF4-FFF2-40B4-BE49-F238E27FC236}">
                <a16:creationId xmlns:a16="http://schemas.microsoft.com/office/drawing/2014/main" id="{DA8075EA-20D0-493B-86C2-A79C2854AE6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89456" y="3963850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6423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kacje - prostokatn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2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78804" y="1517332"/>
            <a:ext cx="210400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0004" y="1509428"/>
            <a:ext cx="204338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 dirty="0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78804" y="2414912"/>
            <a:ext cx="210400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80004" y="2407011"/>
            <a:ext cx="204338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opis publikacji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E566016D-EF82-4FEB-8CAF-B9D9CFC8B4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894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09B23B-E942-4C13-A7AC-A53866A1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1721529-6F77-4B72-BFBC-D6702B05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57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ki_bio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21" y="2389318"/>
            <a:ext cx="2339920" cy="283709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089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bios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D1A584-3E94-4560-90FD-0EF2A3C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8F50C2-55E4-44C3-AF66-5B93F6A7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ymbol zastępczy obrazu 5">
            <a:extLst>
              <a:ext uri="{FF2B5EF4-FFF2-40B4-BE49-F238E27FC236}">
                <a16:creationId xmlns:a16="http://schemas.microsoft.com/office/drawing/2014/main" id="{53EBD6CD-A6FA-4AAE-B35F-6F70224030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1" name="Symbol zastępczy zawartości 16">
            <a:extLst>
              <a:ext uri="{FF2B5EF4-FFF2-40B4-BE49-F238E27FC236}">
                <a16:creationId xmlns:a16="http://schemas.microsoft.com/office/drawing/2014/main" id="{DE2B3283-7373-4602-B563-D8F292B814E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2" y="1489966"/>
            <a:ext cx="3183999" cy="713244"/>
          </a:xfrm>
        </p:spPr>
        <p:txBody>
          <a:bodyPr anchor="b">
            <a:noAutofit/>
          </a:bodyPr>
          <a:lstStyle>
            <a:lvl1pPr marL="0" indent="0">
              <a:buNone/>
              <a:defRPr sz="1452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79FAEECA-0AEA-4F19-8AD6-AF593B813552}"/>
              </a:ext>
            </a:extLst>
          </p:cNvPr>
          <p:cNvCxnSpPr>
            <a:cxnSpLocks/>
          </p:cNvCxnSpPr>
          <p:nvPr userDrawn="1"/>
        </p:nvCxnSpPr>
        <p:spPr>
          <a:xfrm>
            <a:off x="2878885" y="2308192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3">
            <a:extLst>
              <a:ext uri="{FF2B5EF4-FFF2-40B4-BE49-F238E27FC236}">
                <a16:creationId xmlns:a16="http://schemas.microsoft.com/office/drawing/2014/main" id="{F0EA5E01-AD36-4219-82DA-9FC14B019E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682674" y="2389318"/>
            <a:ext cx="2339920" cy="283709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089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bios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21" name="Symbol zastępczy obrazu 5">
            <a:extLst>
              <a:ext uri="{FF2B5EF4-FFF2-40B4-BE49-F238E27FC236}">
                <a16:creationId xmlns:a16="http://schemas.microsoft.com/office/drawing/2014/main" id="{B6F454E5-77BA-42C5-B345-A803A1140BA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64654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22" name="Symbol zastępczy zawartości 16">
            <a:extLst>
              <a:ext uri="{FF2B5EF4-FFF2-40B4-BE49-F238E27FC236}">
                <a16:creationId xmlns:a16="http://schemas.microsoft.com/office/drawing/2014/main" id="{B0797AD9-F713-4D1F-889D-92909C99552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682675" y="1489966"/>
            <a:ext cx="3276027" cy="713244"/>
          </a:xfrm>
        </p:spPr>
        <p:txBody>
          <a:bodyPr anchor="b">
            <a:noAutofit/>
          </a:bodyPr>
          <a:lstStyle>
            <a:lvl1pPr marL="0" indent="0">
              <a:buNone/>
              <a:defRPr sz="1452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D0AF80B-DC30-4AC9-B8F5-FE6EC22019CE}"/>
              </a:ext>
            </a:extLst>
          </p:cNvPr>
          <p:cNvCxnSpPr>
            <a:cxnSpLocks/>
          </p:cNvCxnSpPr>
          <p:nvPr userDrawn="1"/>
        </p:nvCxnSpPr>
        <p:spPr>
          <a:xfrm>
            <a:off x="8397540" y="2308192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50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ki_bio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22" y="2389316"/>
            <a:ext cx="7978933" cy="306341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089">
                <a:solidFill>
                  <a:srgbClr val="000000"/>
                </a:solidFill>
              </a:defRPr>
            </a:lvl1pPr>
          </a:lstStyle>
          <a:p>
            <a:pPr lvl="0"/>
            <a:r>
              <a:rPr lang="pl-PL" dirty="0"/>
              <a:t>Krótki bios Nam </a:t>
            </a:r>
            <a:r>
              <a:rPr lang="pl-PL" dirty="0" err="1"/>
              <a:t>quias</a:t>
            </a:r>
            <a:r>
              <a:rPr lang="pl-PL" dirty="0"/>
              <a:t> </a:t>
            </a:r>
            <a:r>
              <a:rPr lang="pl-PL" dirty="0" err="1"/>
              <a:t>autati</a:t>
            </a:r>
            <a:r>
              <a:rPr lang="pl-PL" dirty="0"/>
              <a:t> </a:t>
            </a:r>
            <a:r>
              <a:rPr lang="pl-PL" dirty="0" err="1"/>
              <a:t>audit</a:t>
            </a:r>
            <a:r>
              <a:rPr lang="pl-PL" dirty="0"/>
              <a:t> </a:t>
            </a:r>
            <a:r>
              <a:rPr lang="pl-PL" dirty="0" err="1"/>
              <a:t>plique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everis</a:t>
            </a:r>
            <a:r>
              <a:rPr lang="pl-PL" dirty="0"/>
              <a:t> </a:t>
            </a:r>
            <a:r>
              <a:rPr lang="pl-PL" dirty="0" err="1"/>
              <a:t>nissimin</a:t>
            </a:r>
            <a:r>
              <a:rPr lang="pl-PL" dirty="0"/>
              <a:t> </a:t>
            </a:r>
            <a:r>
              <a:rPr lang="pl-PL" dirty="0" err="1"/>
              <a:t>cuptius</a:t>
            </a:r>
            <a:r>
              <a:rPr lang="pl-PL" dirty="0"/>
              <a:t>, </a:t>
            </a:r>
            <a:r>
              <a:rPr lang="pl-PL" dirty="0" err="1"/>
              <a:t>susanih</a:t>
            </a:r>
            <a:r>
              <a:rPr lang="pl-PL" dirty="0"/>
              <a:t> </a:t>
            </a:r>
            <a:r>
              <a:rPr lang="pl-PL" dirty="0" err="1"/>
              <a:t>illabor</a:t>
            </a:r>
            <a:endParaRPr lang="pl-PL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D1A584-3E94-4560-90FD-0EF2A3C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8F50C2-55E4-44C3-AF66-5B93F6A7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ymbol zastępczy obrazu 5">
            <a:extLst>
              <a:ext uri="{FF2B5EF4-FFF2-40B4-BE49-F238E27FC236}">
                <a16:creationId xmlns:a16="http://schemas.microsoft.com/office/drawing/2014/main" id="{53EBD6CD-A6FA-4AAE-B35F-6F70224030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1" name="Symbol zastępczy zawartości 16">
            <a:extLst>
              <a:ext uri="{FF2B5EF4-FFF2-40B4-BE49-F238E27FC236}">
                <a16:creationId xmlns:a16="http://schemas.microsoft.com/office/drawing/2014/main" id="{DE2B3283-7373-4602-B563-D8F292B814E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2" y="1489966"/>
            <a:ext cx="3921337" cy="713244"/>
          </a:xfrm>
        </p:spPr>
        <p:txBody>
          <a:bodyPr anchor="b">
            <a:noAutofit/>
          </a:bodyPr>
          <a:lstStyle>
            <a:lvl1pPr marL="0" indent="0">
              <a:buNone/>
              <a:defRPr sz="1452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79FAEECA-0AEA-4F19-8AD6-AF593B813552}"/>
              </a:ext>
            </a:extLst>
          </p:cNvPr>
          <p:cNvCxnSpPr>
            <a:cxnSpLocks/>
          </p:cNvCxnSpPr>
          <p:nvPr userDrawn="1"/>
        </p:nvCxnSpPr>
        <p:spPr>
          <a:xfrm>
            <a:off x="2878885" y="2308192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536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6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M</a:t>
            </a:r>
            <a:r>
              <a:rPr lang="de-DE" dirty="0"/>
              <a:t>: +48</a:t>
            </a:r>
            <a:r>
              <a:rPr lang="pl-PL" dirty="0"/>
              <a:t> xxx</a:t>
            </a:r>
            <a:r>
              <a:rPr lang="de-DE" dirty="0"/>
              <a:t> </a:t>
            </a:r>
            <a:r>
              <a:rPr lang="pl-PL" dirty="0"/>
              <a:t>xxx </a:t>
            </a:r>
            <a:r>
              <a:rPr lang="pl-PL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6" name="Symbol zastępczy zawartości 16">
            <a:extLst>
              <a:ext uri="{FF2B5EF4-FFF2-40B4-BE49-F238E27FC236}">
                <a16:creationId xmlns:a16="http://schemas.microsoft.com/office/drawing/2014/main" id="{9932565D-533E-43AA-8994-0E21A8C92CF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164018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859753B-E5DC-4560-BFEC-F525C602A228}"/>
              </a:ext>
            </a:extLst>
          </p:cNvPr>
          <p:cNvCxnSpPr/>
          <p:nvPr userDrawn="1"/>
        </p:nvCxnSpPr>
        <p:spPr>
          <a:xfrm>
            <a:off x="2878885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id="{6B9D4896-1742-4C57-BDBE-98A58CCC5B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764654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31" name="Symbol zastępczy zawartości 16">
            <a:extLst>
              <a:ext uri="{FF2B5EF4-FFF2-40B4-BE49-F238E27FC236}">
                <a16:creationId xmlns:a16="http://schemas.microsoft.com/office/drawing/2014/main" id="{395F0514-8724-4373-8578-E6EAC064A1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682675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2" name="Symbol zastępczy zawartości 23">
            <a:extLst>
              <a:ext uri="{FF2B5EF4-FFF2-40B4-BE49-F238E27FC236}">
                <a16:creationId xmlns:a16="http://schemas.microsoft.com/office/drawing/2014/main" id="{8208C3E0-1746-444B-BEC3-E29490F96C7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682669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M</a:t>
            </a:r>
            <a:r>
              <a:rPr lang="de-DE" dirty="0"/>
              <a:t>: +48</a:t>
            </a:r>
            <a:r>
              <a:rPr lang="pl-PL" dirty="0"/>
              <a:t> xxx</a:t>
            </a:r>
            <a:r>
              <a:rPr lang="de-DE" dirty="0"/>
              <a:t> </a:t>
            </a:r>
            <a:r>
              <a:rPr lang="pl-PL" dirty="0"/>
              <a:t>xxx </a:t>
            </a:r>
            <a:r>
              <a:rPr lang="pl-PL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3" name="Symbol zastępczy zawartości 16">
            <a:extLst>
              <a:ext uri="{FF2B5EF4-FFF2-40B4-BE49-F238E27FC236}">
                <a16:creationId xmlns:a16="http://schemas.microsoft.com/office/drawing/2014/main" id="{7752C212-32FE-4E9A-817D-6EE2F49CF1DE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682671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8CC9B1E3-BC3C-48C3-8A99-619653DD7553}"/>
              </a:ext>
            </a:extLst>
          </p:cNvPr>
          <p:cNvCxnSpPr/>
          <p:nvPr userDrawn="1"/>
        </p:nvCxnSpPr>
        <p:spPr>
          <a:xfrm>
            <a:off x="8397540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ymbol zastępczy obrazu 5">
            <a:extLst>
              <a:ext uri="{FF2B5EF4-FFF2-40B4-BE49-F238E27FC236}">
                <a16:creationId xmlns:a16="http://schemas.microsoft.com/office/drawing/2014/main" id="{CD4E9FD9-BE85-4A85-808D-1C494B6BCB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246002" y="369010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36" name="Symbol zastępczy zawartości 16">
            <a:extLst>
              <a:ext uri="{FF2B5EF4-FFF2-40B4-BE49-F238E27FC236}">
                <a16:creationId xmlns:a16="http://schemas.microsoft.com/office/drawing/2014/main" id="{B7651BD6-D8CC-4CB9-AD43-7F5200B3105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164021" y="3780992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7" name="Symbol zastępczy zawartości 23">
            <a:extLst>
              <a:ext uri="{FF2B5EF4-FFF2-40B4-BE49-F238E27FC236}">
                <a16:creationId xmlns:a16="http://schemas.microsoft.com/office/drawing/2014/main" id="{721BFD57-A86A-4D1F-A7ED-B81CEDFE296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164016" y="4596104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M</a:t>
            </a:r>
            <a:r>
              <a:rPr lang="de-DE" dirty="0"/>
              <a:t>: +48</a:t>
            </a:r>
            <a:r>
              <a:rPr lang="pl-PL" dirty="0"/>
              <a:t> xxx</a:t>
            </a:r>
            <a:r>
              <a:rPr lang="de-DE" dirty="0"/>
              <a:t> </a:t>
            </a:r>
            <a:r>
              <a:rPr lang="pl-PL" dirty="0"/>
              <a:t>xxx </a:t>
            </a:r>
            <a:r>
              <a:rPr lang="pl-PL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8" name="Symbol zastępczy zawartości 16">
            <a:extLst>
              <a:ext uri="{FF2B5EF4-FFF2-40B4-BE49-F238E27FC236}">
                <a16:creationId xmlns:a16="http://schemas.microsoft.com/office/drawing/2014/main" id="{0F84CE59-02FC-4328-B846-2D75D828975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164018" y="4090704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0932E4EF-F9C2-4175-96D5-74F0E38B3453}"/>
              </a:ext>
            </a:extLst>
          </p:cNvPr>
          <p:cNvCxnSpPr/>
          <p:nvPr userDrawn="1"/>
        </p:nvCxnSpPr>
        <p:spPr>
          <a:xfrm>
            <a:off x="2878885" y="450656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obrazu 5">
            <a:extLst>
              <a:ext uri="{FF2B5EF4-FFF2-40B4-BE49-F238E27FC236}">
                <a16:creationId xmlns:a16="http://schemas.microsoft.com/office/drawing/2014/main" id="{81C76B10-5AED-4E3B-A86B-404F7BB7C15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764654" y="369010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1" name="Symbol zastępczy zawartości 16">
            <a:extLst>
              <a:ext uri="{FF2B5EF4-FFF2-40B4-BE49-F238E27FC236}">
                <a16:creationId xmlns:a16="http://schemas.microsoft.com/office/drawing/2014/main" id="{7A9A6A25-3344-4F17-81A1-03660D60E8E4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682675" y="3780992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43" name="Symbol zastępczy zawartości 23">
            <a:extLst>
              <a:ext uri="{FF2B5EF4-FFF2-40B4-BE49-F238E27FC236}">
                <a16:creationId xmlns:a16="http://schemas.microsoft.com/office/drawing/2014/main" id="{EA9A9887-C041-4B7D-948A-1351E15D819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8682669" y="4596104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M</a:t>
            </a:r>
            <a:r>
              <a:rPr lang="de-DE" dirty="0"/>
              <a:t>: +48</a:t>
            </a:r>
            <a:r>
              <a:rPr lang="pl-PL" dirty="0"/>
              <a:t> xxx</a:t>
            </a:r>
            <a:r>
              <a:rPr lang="de-DE" dirty="0"/>
              <a:t> </a:t>
            </a:r>
            <a:r>
              <a:rPr lang="pl-PL" dirty="0"/>
              <a:t>xxx </a:t>
            </a:r>
            <a:r>
              <a:rPr lang="pl-PL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44" name="Symbol zastępczy zawartości 16">
            <a:extLst>
              <a:ext uri="{FF2B5EF4-FFF2-40B4-BE49-F238E27FC236}">
                <a16:creationId xmlns:a16="http://schemas.microsoft.com/office/drawing/2014/main" id="{7ACAE283-E0BC-4303-A95A-1B1614535E7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682671" y="4090704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D6DC35B7-06B8-4775-AEAC-EA7053685103}"/>
              </a:ext>
            </a:extLst>
          </p:cNvPr>
          <p:cNvCxnSpPr/>
          <p:nvPr userDrawn="1"/>
        </p:nvCxnSpPr>
        <p:spPr>
          <a:xfrm>
            <a:off x="8397540" y="450656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306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y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6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6" name="Symbol zastępczy zawartości 16">
            <a:extLst>
              <a:ext uri="{FF2B5EF4-FFF2-40B4-BE49-F238E27FC236}">
                <a16:creationId xmlns:a16="http://schemas.microsoft.com/office/drawing/2014/main" id="{9932565D-533E-43AA-8994-0E21A8C92CF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164018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859753B-E5DC-4560-BFEC-F525C602A228}"/>
              </a:ext>
            </a:extLst>
          </p:cNvPr>
          <p:cNvCxnSpPr/>
          <p:nvPr userDrawn="1"/>
        </p:nvCxnSpPr>
        <p:spPr>
          <a:xfrm>
            <a:off x="2878885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id="{6B9D4896-1742-4C57-BDBE-98A58CCC5B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764654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31" name="Symbol zastępczy zawartości 16">
            <a:extLst>
              <a:ext uri="{FF2B5EF4-FFF2-40B4-BE49-F238E27FC236}">
                <a16:creationId xmlns:a16="http://schemas.microsoft.com/office/drawing/2014/main" id="{395F0514-8724-4373-8578-E6EAC064A1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682675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2" name="Symbol zastępczy zawartości 23">
            <a:extLst>
              <a:ext uri="{FF2B5EF4-FFF2-40B4-BE49-F238E27FC236}">
                <a16:creationId xmlns:a16="http://schemas.microsoft.com/office/drawing/2014/main" id="{8208C3E0-1746-444B-BEC3-E29490F96C7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682669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3" name="Symbol zastępczy zawartości 16">
            <a:extLst>
              <a:ext uri="{FF2B5EF4-FFF2-40B4-BE49-F238E27FC236}">
                <a16:creationId xmlns:a16="http://schemas.microsoft.com/office/drawing/2014/main" id="{7752C212-32FE-4E9A-817D-6EE2F49CF1DE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682671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8CC9B1E3-BC3C-48C3-8A99-619653DD7553}"/>
              </a:ext>
            </a:extLst>
          </p:cNvPr>
          <p:cNvCxnSpPr/>
          <p:nvPr userDrawn="1"/>
        </p:nvCxnSpPr>
        <p:spPr>
          <a:xfrm>
            <a:off x="8397540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ymbol zastępczy obrazu 5">
            <a:extLst>
              <a:ext uri="{FF2B5EF4-FFF2-40B4-BE49-F238E27FC236}">
                <a16:creationId xmlns:a16="http://schemas.microsoft.com/office/drawing/2014/main" id="{CD4E9FD9-BE85-4A85-808D-1C494B6BCB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246002" y="3690104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36" name="Symbol zastępczy zawartości 16">
            <a:extLst>
              <a:ext uri="{FF2B5EF4-FFF2-40B4-BE49-F238E27FC236}">
                <a16:creationId xmlns:a16="http://schemas.microsoft.com/office/drawing/2014/main" id="{B7651BD6-D8CC-4CB9-AD43-7F5200B3105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164021" y="3780992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7" name="Symbol zastępczy zawartości 23">
            <a:extLst>
              <a:ext uri="{FF2B5EF4-FFF2-40B4-BE49-F238E27FC236}">
                <a16:creationId xmlns:a16="http://schemas.microsoft.com/office/drawing/2014/main" id="{721BFD57-A86A-4D1F-A7ED-B81CEDFE296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164016" y="4596104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8" name="Symbol zastępczy zawartości 16">
            <a:extLst>
              <a:ext uri="{FF2B5EF4-FFF2-40B4-BE49-F238E27FC236}">
                <a16:creationId xmlns:a16="http://schemas.microsoft.com/office/drawing/2014/main" id="{0F84CE59-02FC-4328-B846-2D75D828975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164018" y="4090704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0932E4EF-F9C2-4175-96D5-74F0E38B3453}"/>
              </a:ext>
            </a:extLst>
          </p:cNvPr>
          <p:cNvCxnSpPr/>
          <p:nvPr userDrawn="1"/>
        </p:nvCxnSpPr>
        <p:spPr>
          <a:xfrm>
            <a:off x="2878885" y="4506568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70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biały ze zdjęcie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8692" y="1115"/>
            <a:ext cx="7758681" cy="4864714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4265605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6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6" name="Symbol zastępczy zawartości 16">
            <a:extLst>
              <a:ext uri="{FF2B5EF4-FFF2-40B4-BE49-F238E27FC236}">
                <a16:creationId xmlns:a16="http://schemas.microsoft.com/office/drawing/2014/main" id="{9932565D-533E-43AA-8994-0E21A8C92CF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164018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859753B-E5DC-4560-BFEC-F525C602A228}"/>
              </a:ext>
            </a:extLst>
          </p:cNvPr>
          <p:cNvCxnSpPr/>
          <p:nvPr userDrawn="1"/>
        </p:nvCxnSpPr>
        <p:spPr>
          <a:xfrm>
            <a:off x="2878885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id="{6B9D4896-1742-4C57-BDBE-98A58CCC5B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764654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31" name="Symbol zastępczy zawartości 16">
            <a:extLst>
              <a:ext uri="{FF2B5EF4-FFF2-40B4-BE49-F238E27FC236}">
                <a16:creationId xmlns:a16="http://schemas.microsoft.com/office/drawing/2014/main" id="{395F0514-8724-4373-8578-E6EAC064A1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682675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32" name="Symbol zastępczy zawartości 23">
            <a:extLst>
              <a:ext uri="{FF2B5EF4-FFF2-40B4-BE49-F238E27FC236}">
                <a16:creationId xmlns:a16="http://schemas.microsoft.com/office/drawing/2014/main" id="{8208C3E0-1746-444B-BEC3-E29490F96C7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682669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33" name="Symbol zastępczy zawartości 16">
            <a:extLst>
              <a:ext uri="{FF2B5EF4-FFF2-40B4-BE49-F238E27FC236}">
                <a16:creationId xmlns:a16="http://schemas.microsoft.com/office/drawing/2014/main" id="{7752C212-32FE-4E9A-817D-6EE2F49CF1DE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8682671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8CC9B1E3-BC3C-48C3-8A99-619653DD7553}"/>
              </a:ext>
            </a:extLst>
          </p:cNvPr>
          <p:cNvCxnSpPr/>
          <p:nvPr userDrawn="1"/>
        </p:nvCxnSpPr>
        <p:spPr>
          <a:xfrm>
            <a:off x="8397540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86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2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55">
                <a:solidFill>
                  <a:srgbClr val="000000"/>
                </a:solidFill>
              </a:defRPr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566674"/>
            <a:ext cx="2801505" cy="305105"/>
          </a:xfrm>
        </p:spPr>
        <p:txBody>
          <a:bodyPr anchor="ctr">
            <a:noAutofit/>
          </a:bodyPr>
          <a:lstStyle>
            <a:lvl1pPr marL="0" indent="0">
              <a:buNone/>
              <a:defRPr sz="1270" b="1">
                <a:latin typeface="+mj-lt"/>
              </a:defRPr>
            </a:lvl1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6" y="2381787"/>
            <a:ext cx="2548462" cy="55047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907"/>
              </a:spcBef>
              <a:spcAft>
                <a:spcPts val="0"/>
              </a:spcAft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M: +48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pl-PL" dirty="0"/>
            </a:br>
            <a:r>
              <a:rPr lang="de-DE" dirty="0"/>
              <a:t>E: crido@crido.pl</a:t>
            </a:r>
            <a:endParaRPr lang="pl-PL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4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6" name="Symbol zastępczy zawartości 16">
            <a:extLst>
              <a:ext uri="{FF2B5EF4-FFF2-40B4-BE49-F238E27FC236}">
                <a16:creationId xmlns:a16="http://schemas.microsoft.com/office/drawing/2014/main" id="{9932565D-533E-43AA-8994-0E21A8C92CF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164018" y="1876388"/>
            <a:ext cx="2548461" cy="28762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1">
                <a:latin typeface="+mj-lt"/>
              </a:defRPr>
            </a:lvl1pPr>
          </a:lstStyle>
          <a:p>
            <a:pPr lvl="0"/>
            <a:r>
              <a:rPr lang="pl-PL" dirty="0"/>
              <a:t>stanowisko</a:t>
            </a:r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859753B-E5DC-4560-BFEC-F525C602A228}"/>
              </a:ext>
            </a:extLst>
          </p:cNvPr>
          <p:cNvCxnSpPr/>
          <p:nvPr userDrawn="1"/>
        </p:nvCxnSpPr>
        <p:spPr>
          <a:xfrm>
            <a:off x="2878885" y="2292251"/>
            <a:ext cx="2548462" cy="277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90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_bez-logo_kres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220E69-E3F2-44F9-ADA3-3F33879B556B}"/>
              </a:ext>
            </a:extLst>
          </p:cNvPr>
          <p:cNvSpPr/>
          <p:nvPr userDrawn="1"/>
        </p:nvSpPr>
        <p:spPr>
          <a:xfrm>
            <a:off x="12059270" y="4859222"/>
            <a:ext cx="132730" cy="199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99AB8-EADC-4339-A937-95E8AB83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96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032334-3BA5-4C4F-A326-8D1BCAAF2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9" y="634714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58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_bez-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E8DB-C76E-438D-8D36-9E8093A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5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03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granatow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bg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016992CB-27A8-4376-888F-16CBA6B2E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bg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DD5B6B-D861-4477-9C47-7F243FDBA1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27273"/>
            <a:ext cx="1221007" cy="2281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7066B3E-B6B4-463C-884B-43EF8DD37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2727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 sz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729050-6A6B-4CF0-BBAA-B1AF309573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C564008-BBDA-4CCE-B644-653321EEF8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F9DE17-9B50-4187-8481-B37D2A890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biał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A2AE289-74E7-4DD7-99A5-7E33F1405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z wąskim zdjęcie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E2D35C-2444-4D87-942E-F967225A29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243" y="2988614"/>
            <a:ext cx="7438942" cy="946724"/>
          </a:xfrm>
        </p:spPr>
        <p:txBody>
          <a:bodyPr anchor="b">
            <a:normAutofit/>
          </a:bodyPr>
          <a:lstStyle>
            <a:lvl1pPr algn="r">
              <a:defRPr sz="3992" b="1" i="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l-PL"/>
              <a:t>Kliknij, aby dodać tytuł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40C261-5499-4FE4-9D34-8743DF1A1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613" y="3984217"/>
            <a:ext cx="7438942" cy="603664"/>
          </a:xfrm>
        </p:spPr>
        <p:txBody>
          <a:bodyPr>
            <a:normAutofit/>
          </a:bodyPr>
          <a:lstStyle>
            <a:lvl1pPr marL="0" indent="0" algn="r">
              <a:buNone/>
              <a:defRPr sz="2540">
                <a:solidFill>
                  <a:schemeClr val="accent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dodać podtytuł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18B2AD8-F926-49B2-A729-685D9118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9539" y="6124063"/>
            <a:ext cx="463421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1089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432F1A8-3499-4AF2-B0FF-E20629D33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14" y="5225874"/>
            <a:ext cx="7438942" cy="455088"/>
          </a:xfrm>
        </p:spPr>
        <p:txBody>
          <a:bodyPr anchor="b">
            <a:normAutofit/>
          </a:bodyPr>
          <a:lstStyle>
            <a:lvl1pPr marL="0" indent="0" algn="r">
              <a:buNone/>
              <a:defRPr sz="1089" b="1">
                <a:solidFill>
                  <a:schemeClr val="bg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414E66E-92DC-4FB8-8537-7AAF95712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04" y="-8119"/>
            <a:ext cx="3294696" cy="686611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48327A8-FD48-4673-A042-1C066FDF0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8601"/>
            <a:ext cx="2964934" cy="15640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826E1A3-D0F6-4005-A6E4-9B424B824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3" y="6204908"/>
            <a:ext cx="910907" cy="18059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B994B09-EFFF-4739-A677-87388206A6AD}"/>
              </a:ext>
            </a:extLst>
          </p:cNvPr>
          <p:cNvSpPr/>
          <p:nvPr/>
        </p:nvSpPr>
        <p:spPr>
          <a:xfrm>
            <a:off x="12078230" y="5915259"/>
            <a:ext cx="113769" cy="94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A284B2FA-B14A-440F-9BC6-C9CB355EA085}"/>
              </a:ext>
            </a:extLst>
          </p:cNvPr>
          <p:cNvCxnSpPr>
            <a:cxnSpLocks/>
          </p:cNvCxnSpPr>
          <p:nvPr/>
        </p:nvCxnSpPr>
        <p:spPr>
          <a:xfrm flipV="1">
            <a:off x="598925" y="5915260"/>
            <a:ext cx="735914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4">
            <a:extLst>
              <a:ext uri="{FF2B5EF4-FFF2-40B4-BE49-F238E27FC236}">
                <a16:creationId xmlns:a16="http://schemas.microsoft.com/office/drawing/2014/main" id="{2B725D6F-28E6-4235-BB15-67790A0B5D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87160" y="-8118"/>
            <a:ext cx="3304839" cy="6866117"/>
          </a:xfrm>
        </p:spPr>
        <p:txBody>
          <a:bodyPr>
            <a:normAutofit/>
          </a:bodyPr>
          <a:lstStyle>
            <a:lvl1pPr marL="0" indent="0">
              <a:buNone/>
              <a:defRPr sz="1633">
                <a:solidFill>
                  <a:schemeClr val="bg1"/>
                </a:solidFill>
                <a:highlight>
                  <a:srgbClr val="C0C0C0"/>
                </a:highlight>
              </a:defRPr>
            </a:lvl1pPr>
          </a:lstStyle>
          <a:p>
            <a:r>
              <a:rPr lang="pl-PL"/>
              <a:t>Kliknij ikonę, aby zmienić obraz na inny niż standardowy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9E4C26C-F792-4057-AB17-A5D832F39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04" y="-8119"/>
            <a:ext cx="3294696" cy="686611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EACCD20-1DE5-4909-A03B-011E6C8E1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8601"/>
            <a:ext cx="2964934" cy="156404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50F4B21-732A-4211-891B-2F09C8CCB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3" y="6204908"/>
            <a:ext cx="910907" cy="180590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7C2C261A-2551-44E7-8408-0E2276653540}"/>
              </a:ext>
            </a:extLst>
          </p:cNvPr>
          <p:cNvSpPr/>
          <p:nvPr userDrawn="1"/>
        </p:nvSpPr>
        <p:spPr>
          <a:xfrm>
            <a:off x="12078230" y="5915259"/>
            <a:ext cx="113769" cy="94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245D9F4-0D36-43B0-9CBB-C3758169A36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8925" y="5915260"/>
            <a:ext cx="735914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 szary ze zdjęci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119A9D-5475-4D04-BF9C-73575F9E30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8692" y="1115"/>
            <a:ext cx="7758681" cy="4864714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78E73E3-373A-44B2-BE77-2B36929EB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e zdjęciem (margin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85536" cy="605151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241091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511746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668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biały ze zdjęcie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8692" y="1115"/>
            <a:ext cx="7758681" cy="4864714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45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zekładka ze zdjęciem (margin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85536" cy="605151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241091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511746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586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673136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943791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86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zekład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15" y="2314515"/>
            <a:ext cx="10515601" cy="1325563"/>
          </a:xfrm>
        </p:spPr>
        <p:txBody>
          <a:bodyPr>
            <a:normAutofit/>
          </a:bodyPr>
          <a:lstStyle>
            <a:lvl1pPr algn="ctr">
              <a:defRPr sz="3266" b="1"/>
            </a:lvl1pPr>
          </a:lstStyle>
          <a:p>
            <a:r>
              <a:rPr lang="pl-PL"/>
              <a:t>Tytuł przekładki</a:t>
            </a:r>
          </a:p>
        </p:txBody>
      </p:sp>
    </p:spTree>
    <p:extLst>
      <p:ext uri="{BB962C8B-B14F-4D97-AF65-F5344CB8AC3E}">
        <p14:creationId xmlns:p14="http://schemas.microsoft.com/office/powerpoint/2010/main" val="13160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4" y="1306342"/>
            <a:ext cx="10550164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4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_kres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4" y="1306342"/>
            <a:ext cx="10550164" cy="457219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1pPr>
            <a:lvl2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2pPr>
            <a:lvl3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3pPr>
            <a:lvl4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4pPr>
            <a:lvl5pPr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defRPr sz="1633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21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wyjustowa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9" y="1306342"/>
            <a:ext cx="10550163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str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2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5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63E4-C09E-4BFC-BA9A-EDED15B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A0A7BD-65DC-479B-8B51-A47F06E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 1/2 + wyk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25" y="1306342"/>
            <a:ext cx="5336658" cy="4572197"/>
          </a:xfrm>
        </p:spPr>
        <p:txBody>
          <a:bodyPr>
            <a:normAutofit/>
          </a:bodyPr>
          <a:lstStyle>
            <a:lvl1pPr marL="0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1pPr>
            <a:lvl2pPr marL="431012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2pPr>
            <a:lvl3pPr marL="862024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3pPr>
            <a:lvl4pPr marL="1293036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4pPr>
            <a:lvl5pPr marL="1724049" indent="0" algn="just">
              <a:lnSpc>
                <a:spcPct val="126000"/>
              </a:lnSpc>
              <a:spcBef>
                <a:spcPts val="513"/>
              </a:spcBef>
              <a:buClr>
                <a:schemeClr val="accent1"/>
              </a:buClr>
              <a:buNone/>
              <a:defRPr sz="1814"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id="{8933E95A-DEDB-4183-84B0-7B7B6AC51FD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95883" y="1306342"/>
            <a:ext cx="4375305" cy="3112026"/>
          </a:xfrm>
        </p:spPr>
        <p:txBody>
          <a:bodyPr/>
          <a:lstStyle/>
          <a:p>
            <a:r>
              <a:rPr lang="pl-PL"/>
              <a:t>Kliknij ikonę, aby dodać wykres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543DB4A7-EE37-405F-9F0A-E97E66961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5883" y="4528189"/>
            <a:ext cx="4375305" cy="1270213"/>
          </a:xfrm>
        </p:spPr>
        <p:txBody>
          <a:bodyPr>
            <a:normAutofit/>
          </a:bodyPr>
          <a:lstStyle>
            <a:lvl1pPr marL="0" marR="0" indent="0" algn="l" defTabSz="391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26">
                <a:solidFill>
                  <a:srgbClr val="000000"/>
                </a:solidFill>
              </a:defRPr>
            </a:lvl1pPr>
          </a:lstStyle>
          <a:p>
            <a:pPr marL="0" marR="0" lvl="0" indent="0" algn="l" defTabSz="391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40" b="1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Wykres</a:t>
            </a:r>
            <a:r>
              <a:rPr kumimoji="0" lang="en-GB" sz="154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02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unducime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esequidCores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niasped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exceribus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quibus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nonsenda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int.Sed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earibus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vollicaecte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et,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conseque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omnihilique</a:t>
            </a:r>
            <a:r>
              <a:rPr kumimoji="0" lang="en-GB" sz="154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54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doluptatur</a:t>
            </a:r>
            <a:endParaRPr kumimoji="0" lang="en-GB" sz="154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D8070-7526-470C-85D7-07A59502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BCE459-D801-47B3-83E9-5B586984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371" y="1808377"/>
            <a:ext cx="7577109" cy="286014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1pPr>
            <a:lvl2pPr marL="431013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2pPr>
            <a:lvl3pPr marL="862024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3pPr>
            <a:lvl4pPr marL="1293037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4pPr>
            <a:lvl5pPr marL="1724049" indent="0">
              <a:lnSpc>
                <a:spcPct val="125000"/>
              </a:lnSpc>
              <a:spcBef>
                <a:spcPts val="1026"/>
              </a:spcBef>
              <a:buClr>
                <a:schemeClr val="accent1"/>
              </a:buClr>
              <a:buNone/>
              <a:defRPr sz="1814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BAB1D1C-8D2B-40E6-898B-D1AD24686E70}"/>
              </a:ext>
            </a:extLst>
          </p:cNvPr>
          <p:cNvCxnSpPr>
            <a:cxnSpLocks/>
          </p:cNvCxnSpPr>
          <p:nvPr/>
        </p:nvCxnSpPr>
        <p:spPr>
          <a:xfrm>
            <a:off x="1879889" y="1808369"/>
            <a:ext cx="0" cy="36748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4F81F-FEE3-42B8-97A3-B7B3A095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FD3BCF-6BEF-4DE2-8574-BD9EA39A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5CB7B5F-D901-4F00-9B5E-CAE3244D486B}"/>
              </a:ext>
            </a:extLst>
          </p:cNvPr>
          <p:cNvCxnSpPr>
            <a:cxnSpLocks/>
          </p:cNvCxnSpPr>
          <p:nvPr/>
        </p:nvCxnSpPr>
        <p:spPr>
          <a:xfrm>
            <a:off x="1879889" y="1524256"/>
            <a:ext cx="0" cy="3958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CE97A93-CAB1-4CB6-BB15-36E40B6E1E5C}"/>
              </a:ext>
            </a:extLst>
          </p:cNvPr>
          <p:cNvCxnSpPr>
            <a:cxnSpLocks/>
          </p:cNvCxnSpPr>
          <p:nvPr userDrawn="1"/>
        </p:nvCxnSpPr>
        <p:spPr>
          <a:xfrm>
            <a:off x="1879889" y="1524256"/>
            <a:ext cx="0" cy="3958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673136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943791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2084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E4F687-EFD5-4966-A68C-BE5DE763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A2723F-3B00-446A-AB38-D68A409F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5EA1A8-93E6-4A9E-A193-78D10834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9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kacje - okragł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138" y="1517263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57DC3C8B-1A71-42D0-9786-AF1BA0A14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684" y="1517263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9" name="Symbol zastępczy obrazu 5">
            <a:extLst>
              <a:ext uri="{FF2B5EF4-FFF2-40B4-BE49-F238E27FC236}">
                <a16:creationId xmlns:a16="http://schemas.microsoft.com/office/drawing/2014/main" id="{290A8F0E-D50C-4814-B5E9-B7C5B65583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015" y="3755385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99790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714324" y="1517266"/>
            <a:ext cx="206911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0CE3B27C-C314-4374-BD5E-A64292AACE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3810268"/>
            <a:ext cx="2076268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99790" y="2414852"/>
            <a:ext cx="2069110" cy="993926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14324" y="2414845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26" name="Symbol zastępczy zawartości 23">
            <a:extLst>
              <a:ext uri="{FF2B5EF4-FFF2-40B4-BE49-F238E27FC236}">
                <a16:creationId xmlns:a16="http://schemas.microsoft.com/office/drawing/2014/main" id="{3028B6ED-F99B-4378-9B39-BAA482991ED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03162" y="4671303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75F8F07-BF71-41EF-A840-6B310444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26F271-802A-4FCA-96C1-21325715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blikacje - prostokat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2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078803" y="1517331"/>
            <a:ext cx="210400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18" name="Symbol zastępczy zawartości 16">
            <a:extLst>
              <a:ext uri="{FF2B5EF4-FFF2-40B4-BE49-F238E27FC236}">
                <a16:creationId xmlns:a16="http://schemas.microsoft.com/office/drawing/2014/main" id="{6CC0A186-B2D8-433F-B5A3-3EB34B2AC1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0003" y="1509428"/>
            <a:ext cx="2043389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19" name="Symbol zastępczy zawartości 16">
            <a:extLst>
              <a:ext uri="{FF2B5EF4-FFF2-40B4-BE49-F238E27FC236}">
                <a16:creationId xmlns:a16="http://schemas.microsoft.com/office/drawing/2014/main" id="{0CE3B27C-C314-4374-BD5E-A64292AACE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93427" y="3649295"/>
            <a:ext cx="206764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Nazwa publikacji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078803" y="2414911"/>
            <a:ext cx="210400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25" name="Symbol zastępczy zawartości 23">
            <a:extLst>
              <a:ext uri="{FF2B5EF4-FFF2-40B4-BE49-F238E27FC236}">
                <a16:creationId xmlns:a16="http://schemas.microsoft.com/office/drawing/2014/main" id="{1069FA49-E967-4526-84E9-F23BDE8CAD1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80003" y="2407010"/>
            <a:ext cx="2043389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26" name="Symbol zastępczy zawartości 23">
            <a:extLst>
              <a:ext uri="{FF2B5EF4-FFF2-40B4-BE49-F238E27FC236}">
                <a16:creationId xmlns:a16="http://schemas.microsoft.com/office/drawing/2014/main" id="{3028B6ED-F99B-4378-9B39-BAA482991ED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500585" y="4510330"/>
            <a:ext cx="2069110" cy="748879"/>
          </a:xfrm>
        </p:spPr>
        <p:txBody>
          <a:bodyPr>
            <a:no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opis publikacji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16" name="Symbol zastępczy obrazu 5">
            <a:extLst>
              <a:ext uri="{FF2B5EF4-FFF2-40B4-BE49-F238E27FC236}">
                <a16:creationId xmlns:a16="http://schemas.microsoft.com/office/drawing/2014/main" id="{B39780F5-4BAB-43DF-8345-760C522D56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76708" y="3725046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0" name="Symbol zastępczy obrazu 5">
            <a:extLst>
              <a:ext uri="{FF2B5EF4-FFF2-40B4-BE49-F238E27FC236}">
                <a16:creationId xmlns:a16="http://schemas.microsoft.com/office/drawing/2014/main" id="{E566016D-EF82-4FEB-8CAF-B9D9CFC8B4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89456" y="1647962"/>
            <a:ext cx="1012388" cy="13847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09B23B-E942-4C13-A7AC-A53866A1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1721529-6F77-4B72-BFBC-D6702B05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21" y="2308191"/>
            <a:ext cx="2339920" cy="2837098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bios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23" name="Symbol zastępczy zawartości 23">
            <a:extLst>
              <a:ext uri="{FF2B5EF4-FFF2-40B4-BE49-F238E27FC236}">
                <a16:creationId xmlns:a16="http://schemas.microsoft.com/office/drawing/2014/main" id="{CD108E24-EAC3-4963-B49B-8C958E0745B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225467" y="2308192"/>
            <a:ext cx="2339920" cy="2837097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rgbClr val="000000"/>
                </a:solidFill>
              </a:defRPr>
            </a:lvl1pPr>
          </a:lstStyle>
          <a:p>
            <a:pPr lvl="0"/>
            <a:r>
              <a:rPr lang="pl-PL"/>
              <a:t>Krótki bios Nam </a:t>
            </a:r>
            <a:r>
              <a:rPr lang="pl-PL" err="1"/>
              <a:t>quias</a:t>
            </a:r>
            <a:r>
              <a:rPr lang="pl-PL"/>
              <a:t> </a:t>
            </a:r>
            <a:r>
              <a:rPr lang="pl-PL" err="1"/>
              <a:t>autati</a:t>
            </a:r>
            <a:r>
              <a:rPr lang="pl-PL"/>
              <a:t> </a:t>
            </a:r>
            <a:r>
              <a:rPr lang="pl-PL" err="1"/>
              <a:t>audit</a:t>
            </a:r>
            <a:r>
              <a:rPr lang="pl-PL"/>
              <a:t> </a:t>
            </a:r>
            <a:r>
              <a:rPr lang="pl-PL" err="1"/>
              <a:t>plique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everis</a:t>
            </a:r>
            <a:r>
              <a:rPr lang="pl-PL"/>
              <a:t> </a:t>
            </a:r>
            <a:r>
              <a:rPr lang="pl-PL" err="1"/>
              <a:t>nissimin</a:t>
            </a:r>
            <a:r>
              <a:rPr lang="pl-PL"/>
              <a:t> </a:t>
            </a:r>
            <a:r>
              <a:rPr lang="pl-PL" err="1"/>
              <a:t>cuptius</a:t>
            </a:r>
            <a:r>
              <a:rPr lang="pl-PL"/>
              <a:t>, </a:t>
            </a:r>
            <a:r>
              <a:rPr lang="pl-PL" err="1"/>
              <a:t>susanih</a:t>
            </a:r>
            <a:r>
              <a:rPr lang="pl-PL"/>
              <a:t> </a:t>
            </a:r>
            <a:r>
              <a:rPr lang="pl-PL" err="1"/>
              <a:t>illabor</a:t>
            </a:r>
            <a:endParaRPr lang="pl-P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D1A584-3E94-4560-90FD-0EF2A3C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8F50C2-55E4-44C3-AF66-5B93F6A7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Symbol zastępczy obrazu 5">
            <a:extLst>
              <a:ext uri="{FF2B5EF4-FFF2-40B4-BE49-F238E27FC236}">
                <a16:creationId xmlns:a16="http://schemas.microsoft.com/office/drawing/2014/main" id="{53EBD6CD-A6FA-4AAE-B35F-6F70224030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1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1" name="Symbol zastępczy zawartości 16">
            <a:extLst>
              <a:ext uri="{FF2B5EF4-FFF2-40B4-BE49-F238E27FC236}">
                <a16:creationId xmlns:a16="http://schemas.microsoft.com/office/drawing/2014/main" id="{DE2B3283-7373-4602-B563-D8F292B814E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26BD5EDF-180B-4D0C-9C8B-F12B2884B2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7445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5" name="Symbol zastępczy zawartości 16">
            <a:extLst>
              <a:ext uri="{FF2B5EF4-FFF2-40B4-BE49-F238E27FC236}">
                <a16:creationId xmlns:a16="http://schemas.microsoft.com/office/drawing/2014/main" id="{8C723DF0-74A9-43A7-B969-B22F693EF88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25467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</p:spTree>
    <p:extLst>
      <p:ext uri="{BB962C8B-B14F-4D97-AF65-F5344CB8AC3E}">
        <p14:creationId xmlns:p14="http://schemas.microsoft.com/office/powerpoint/2010/main" val="5771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wy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4DBA11AF-F261-47F6-A93A-23EBABD61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6001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7" name="Symbol zastępczy zawartości 16">
            <a:extLst>
              <a:ext uri="{FF2B5EF4-FFF2-40B4-BE49-F238E27FC236}">
                <a16:creationId xmlns:a16="http://schemas.microsoft.com/office/drawing/2014/main" id="{1D159602-9E54-4234-89AD-4613DFDC0D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64021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D71EAAC6-C309-429C-B0F4-FF3220634D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64017" y="2387547"/>
            <a:ext cx="2339920" cy="5504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T: +48 22 324 59 00</a:t>
            </a:r>
            <a:br>
              <a:rPr lang="pl-PL"/>
            </a:br>
            <a:r>
              <a:rPr lang="de-DE"/>
              <a:t>E: crido@crido.pl</a:t>
            </a:r>
            <a:endParaRPr lang="pl-PL"/>
          </a:p>
        </p:txBody>
      </p:sp>
      <p:sp>
        <p:nvSpPr>
          <p:cNvPr id="26" name="Symbol zastępczy obrazu 5">
            <a:extLst>
              <a:ext uri="{FF2B5EF4-FFF2-40B4-BE49-F238E27FC236}">
                <a16:creationId xmlns:a16="http://schemas.microsoft.com/office/drawing/2014/main" id="{9573A4AA-C249-4A10-8841-75DD6E8D83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7445" y="147578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28" name="Symbol zastępczy zawartości 16">
            <a:extLst>
              <a:ext uri="{FF2B5EF4-FFF2-40B4-BE49-F238E27FC236}">
                <a16:creationId xmlns:a16="http://schemas.microsoft.com/office/drawing/2014/main" id="{4AC887D3-D3DA-4DC6-983A-8B0AD84DDA8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25467" y="1489965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29" name="Symbol zastępczy zawartości 23">
            <a:extLst>
              <a:ext uri="{FF2B5EF4-FFF2-40B4-BE49-F238E27FC236}">
                <a16:creationId xmlns:a16="http://schemas.microsoft.com/office/drawing/2014/main" id="{36B2E3D6-15C6-4E77-BE4A-20337A8C17D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225465" y="2387547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T: +48 22 324 59 00</a:t>
            </a:r>
            <a:br>
              <a:rPr lang="pl-PL"/>
            </a:br>
            <a:r>
              <a:rPr lang="de-DE"/>
              <a:t>E: crido@crido.pl</a:t>
            </a:r>
            <a:endParaRPr lang="pl-PL"/>
          </a:p>
        </p:txBody>
      </p:sp>
      <p:sp>
        <p:nvSpPr>
          <p:cNvPr id="30" name="Symbol zastępczy obrazu 5">
            <a:extLst>
              <a:ext uri="{FF2B5EF4-FFF2-40B4-BE49-F238E27FC236}">
                <a16:creationId xmlns:a16="http://schemas.microsoft.com/office/drawing/2014/main" id="{2CEE70E0-AC83-4FE7-9F58-6067FDE374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46001" y="364523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32" name="Symbol zastępczy zawartości 16">
            <a:extLst>
              <a:ext uri="{FF2B5EF4-FFF2-40B4-BE49-F238E27FC236}">
                <a16:creationId xmlns:a16="http://schemas.microsoft.com/office/drawing/2014/main" id="{F51C3E88-6B5B-455B-8AE1-6F08C505D00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164021" y="3659414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33" name="Symbol zastępczy zawartości 23">
            <a:extLst>
              <a:ext uri="{FF2B5EF4-FFF2-40B4-BE49-F238E27FC236}">
                <a16:creationId xmlns:a16="http://schemas.microsoft.com/office/drawing/2014/main" id="{F39B47F8-0F3A-4CBF-B57C-D914ADAF285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164017" y="4556996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T: +48 22 324 59 00</a:t>
            </a:r>
            <a:br>
              <a:rPr lang="pl-PL"/>
            </a:br>
            <a:r>
              <a:rPr lang="de-DE"/>
              <a:t>E: crido@crido.pl</a:t>
            </a:r>
            <a:endParaRPr lang="pl-PL"/>
          </a:p>
        </p:txBody>
      </p:sp>
      <p:sp>
        <p:nvSpPr>
          <p:cNvPr id="34" name="Symbol zastępczy obrazu 5">
            <a:extLst>
              <a:ext uri="{FF2B5EF4-FFF2-40B4-BE49-F238E27FC236}">
                <a16:creationId xmlns:a16="http://schemas.microsoft.com/office/drawing/2014/main" id="{D8A8CF7E-1165-41E6-A4BF-C8CB9C5509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07445" y="3645236"/>
            <a:ext cx="1632884" cy="163292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55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36" name="Symbol zastępczy zawartości 16">
            <a:extLst>
              <a:ext uri="{FF2B5EF4-FFF2-40B4-BE49-F238E27FC236}">
                <a16:creationId xmlns:a16="http://schemas.microsoft.com/office/drawing/2014/main" id="{342E74D8-5940-4595-9293-2DF961EB7DA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25467" y="3659414"/>
            <a:ext cx="2339920" cy="713244"/>
          </a:xfrm>
        </p:spPr>
        <p:txBody>
          <a:bodyPr anchor="b">
            <a:noAutofit/>
          </a:bodyPr>
          <a:lstStyle>
            <a:lvl1pPr marL="0" indent="0">
              <a:buNone/>
              <a:defRPr sz="1089" b="1">
                <a:latin typeface="+mj-lt"/>
              </a:defRPr>
            </a:lvl1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37" name="Symbol zastępczy zawartości 23">
            <a:extLst>
              <a:ext uri="{FF2B5EF4-FFF2-40B4-BE49-F238E27FC236}">
                <a16:creationId xmlns:a16="http://schemas.microsoft.com/office/drawing/2014/main" id="{4C8B4C73-7010-4251-88B9-AC7BDF1472A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25465" y="4556996"/>
            <a:ext cx="2339920" cy="550479"/>
          </a:xfrm>
        </p:spPr>
        <p:txBody>
          <a:bodyPr>
            <a:normAutofit/>
          </a:bodyPr>
          <a:lstStyle>
            <a:lvl1pPr marL="0" indent="0">
              <a:buNone/>
              <a:defRPr sz="998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T: +48 22 324 59 00</a:t>
            </a:r>
            <a:br>
              <a:rPr lang="pl-PL"/>
            </a:br>
            <a:r>
              <a:rPr lang="de-DE"/>
              <a:t>E: crido@crido.pl</a:t>
            </a:r>
            <a:endParaRPr lang="pl-PL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B47170A-0C42-4BDB-89DA-CA74EA97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2954" y="6259553"/>
            <a:ext cx="633530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5F74A383-2029-417C-894E-5827775736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B0EF17-72CC-43AC-8B54-5394AC4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sty_bez-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E8DB-C76E-438D-8D36-9E8093A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sty_bez-logo_kres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220E69-E3F2-44F9-ADA3-3F33879B556B}"/>
              </a:ext>
            </a:extLst>
          </p:cNvPr>
          <p:cNvSpPr/>
          <p:nvPr/>
        </p:nvSpPr>
        <p:spPr>
          <a:xfrm>
            <a:off x="12059270" y="4859221"/>
            <a:ext cx="132730" cy="199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99AB8-EADC-4339-A937-95E8AB83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CE61224-817A-4A89-889F-44B65CCBA312}"/>
              </a:ext>
            </a:extLst>
          </p:cNvPr>
          <p:cNvSpPr/>
          <p:nvPr userDrawn="1"/>
        </p:nvSpPr>
        <p:spPr>
          <a:xfrm>
            <a:off x="12059270" y="4859221"/>
            <a:ext cx="132730" cy="199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10805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końcow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032334-3BA5-4C4F-A326-8D1BCAAF25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347143"/>
            <a:ext cx="1221007" cy="2281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0D2F95D-C91F-4E64-9AEF-08D9EDD62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34714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 sz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729050-6A6B-4CF0-BBAA-B1AF30957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40154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zekład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15" y="2314515"/>
            <a:ext cx="10515601" cy="1325563"/>
          </a:xfrm>
        </p:spPr>
        <p:txBody>
          <a:bodyPr>
            <a:normAutofit/>
          </a:bodyPr>
          <a:lstStyle>
            <a:lvl1pPr algn="ctr">
              <a:defRPr sz="3266" b="1"/>
            </a:lvl1pPr>
          </a:lstStyle>
          <a:p>
            <a:r>
              <a:rPr lang="pl-PL" dirty="0"/>
              <a:t>Tytuł przekładki</a:t>
            </a:r>
          </a:p>
        </p:txBody>
      </p:sp>
    </p:spTree>
    <p:extLst>
      <p:ext uri="{BB962C8B-B14F-4D97-AF65-F5344CB8AC3E}">
        <p14:creationId xmlns:p14="http://schemas.microsoft.com/office/powerpoint/2010/main" val="929199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biał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4E7A1C9-A6FF-448C-8680-78813A6AD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788" y="640318"/>
            <a:ext cx="1223231" cy="2286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2EA2B-5174-4E11-A208-FCDD97210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BF742B6-33BC-499B-ABFB-8FAC96B2A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2AA8C6B-113F-446F-A7EC-8B4F299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7427" y="4404145"/>
            <a:ext cx="2743201" cy="36512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90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478C8DE1-1239-48AD-8442-AB87A3EFC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41407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z wąskim zdjęcie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E2D35C-2444-4D87-942E-F967225A29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243" y="2988614"/>
            <a:ext cx="7438942" cy="946724"/>
          </a:xfrm>
        </p:spPr>
        <p:txBody>
          <a:bodyPr anchor="b">
            <a:normAutofit/>
          </a:bodyPr>
          <a:lstStyle>
            <a:lvl1pPr algn="r">
              <a:defRPr sz="3992" b="1" i="0" u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l-PL"/>
              <a:t>Kliknij, aby dodać tytuł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40C261-5499-4FE4-9D34-8743DF1A1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5613" y="3984217"/>
            <a:ext cx="7438942" cy="603664"/>
          </a:xfrm>
        </p:spPr>
        <p:txBody>
          <a:bodyPr>
            <a:normAutofit/>
          </a:bodyPr>
          <a:lstStyle>
            <a:lvl1pPr marL="0" indent="0" algn="r">
              <a:buNone/>
              <a:defRPr sz="2540">
                <a:solidFill>
                  <a:schemeClr val="accent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dodać podtytuł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18B2AD8-F926-49B2-A729-685D9118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9539" y="6124063"/>
            <a:ext cx="463421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1089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 algn="r" defTabSz="862024">
              <a:lnSpc>
                <a:spcPct val="90000"/>
              </a:lnSpc>
              <a:spcBef>
                <a:spcPts val="943"/>
              </a:spcBef>
            </a:pPr>
            <a:fld id="{7B9BC07F-9FB5-4D8F-BD34-549B1744EB34}" type="datetime4">
              <a:rPr lang="pl-PL" smtClean="0"/>
              <a:pPr algn="r" defTabSz="862024">
                <a:lnSpc>
                  <a:spcPct val="90000"/>
                </a:lnSpc>
                <a:spcBef>
                  <a:spcPts val="943"/>
                </a:spcBef>
              </a:pPr>
              <a:t>5 kwietnia 2022</a:t>
            </a:fld>
            <a:endParaRPr lang="pl-PL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432F1A8-3499-4AF2-B0FF-E20629D33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14" y="5225874"/>
            <a:ext cx="7438942" cy="455088"/>
          </a:xfrm>
        </p:spPr>
        <p:txBody>
          <a:bodyPr anchor="b">
            <a:normAutofit/>
          </a:bodyPr>
          <a:lstStyle>
            <a:lvl1pPr marL="0" indent="0" algn="r">
              <a:buNone/>
              <a:defRPr sz="1089" b="1">
                <a:solidFill>
                  <a:schemeClr val="bg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9414E66E-92DC-4FB8-8537-7AAF95712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304" y="-8119"/>
            <a:ext cx="3294696" cy="686611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48327A8-FD48-4673-A042-1C066FDF09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8601"/>
            <a:ext cx="2964934" cy="15640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826E1A3-D0F6-4005-A6E4-9B424B8246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3" y="6204908"/>
            <a:ext cx="910907" cy="18059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B994B09-EFFF-4739-A677-87388206A6AD}"/>
              </a:ext>
            </a:extLst>
          </p:cNvPr>
          <p:cNvSpPr/>
          <p:nvPr userDrawn="1"/>
        </p:nvSpPr>
        <p:spPr>
          <a:xfrm>
            <a:off x="12078230" y="5915259"/>
            <a:ext cx="113769" cy="94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A284B2FA-B14A-440F-9BC6-C9CB355E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8925" y="5915260"/>
            <a:ext cx="735914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obrazu 4">
            <a:extLst>
              <a:ext uri="{FF2B5EF4-FFF2-40B4-BE49-F238E27FC236}">
                <a16:creationId xmlns:a16="http://schemas.microsoft.com/office/drawing/2014/main" id="{2B725D6F-28E6-4235-BB15-67790A0B5D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87160" y="-8118"/>
            <a:ext cx="3304839" cy="6866117"/>
          </a:xfrm>
        </p:spPr>
        <p:txBody>
          <a:bodyPr>
            <a:normAutofit/>
          </a:bodyPr>
          <a:lstStyle>
            <a:lvl1pPr marL="0" indent="0">
              <a:buNone/>
              <a:defRPr sz="1633">
                <a:solidFill>
                  <a:schemeClr val="bg1"/>
                </a:solidFill>
                <a:highlight>
                  <a:srgbClr val="C0C0C0"/>
                </a:highlight>
              </a:defRPr>
            </a:lvl1pPr>
          </a:lstStyle>
          <a:p>
            <a:r>
              <a:rPr lang="pl-PL"/>
              <a:t>Kliknij ikonę, aby zmienić obraz na inny niż standardowy</a:t>
            </a:r>
          </a:p>
        </p:txBody>
      </p:sp>
    </p:spTree>
    <p:extLst>
      <p:ext uri="{BB962C8B-B14F-4D97-AF65-F5344CB8AC3E}">
        <p14:creationId xmlns:p14="http://schemas.microsoft.com/office/powerpoint/2010/main" val="3180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 szary ze zdjęci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119A9D-5475-4D04-BF9C-73575F9E3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"/>
            <a:ext cx="12192000" cy="6855835"/>
          </a:xfrm>
          <a:prstGeom prst="rect">
            <a:avLst/>
          </a:prstGeom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41F4D13-D518-49B2-A64A-37FAF3D4D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8692" y="1115"/>
            <a:ext cx="7758681" cy="4864714"/>
          </a:xfrm>
        </p:spPr>
        <p:txBody>
          <a:bodyPr/>
          <a:lstStyle/>
          <a:p>
            <a:r>
              <a:rPr lang="pl-PL"/>
              <a:t>Kliknij ikonę, aby dodać obraz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1D0F6-FCEC-455A-9856-5AE0ED43F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470" y="5086953"/>
            <a:ext cx="10185146" cy="946724"/>
          </a:xfrm>
        </p:spPr>
        <p:txBody>
          <a:bodyPr anchor="b">
            <a:normAutofit/>
          </a:bodyPr>
          <a:lstStyle>
            <a:lvl1pPr algn="l">
              <a:defRPr sz="3992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C71E52-3215-47A2-97D1-C13174AB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470" y="6060598"/>
            <a:ext cx="10185146" cy="603664"/>
          </a:xfrm>
        </p:spPr>
        <p:txBody>
          <a:bodyPr>
            <a:normAutofit/>
          </a:bodyPr>
          <a:lstStyle>
            <a:lvl1pPr marL="0" indent="0" algn="l">
              <a:buNone/>
              <a:defRPr sz="1814">
                <a:solidFill>
                  <a:schemeClr val="tx1"/>
                </a:solidFill>
              </a:defRPr>
            </a:lvl1pPr>
            <a:lvl2pPr marL="431013" indent="0" algn="ctr">
              <a:buNone/>
              <a:defRPr sz="1886"/>
            </a:lvl2pPr>
            <a:lvl3pPr marL="862024" indent="0" algn="ctr">
              <a:buNone/>
              <a:defRPr sz="1696"/>
            </a:lvl3pPr>
            <a:lvl4pPr marL="1293037" indent="0" algn="ctr">
              <a:buNone/>
              <a:defRPr sz="1509"/>
            </a:lvl4pPr>
            <a:lvl5pPr marL="1724049" indent="0" algn="ctr">
              <a:buNone/>
              <a:defRPr sz="1509"/>
            </a:lvl5pPr>
            <a:lvl6pPr marL="2155062" indent="0" algn="ctr">
              <a:buNone/>
              <a:defRPr sz="1509"/>
            </a:lvl6pPr>
            <a:lvl7pPr marL="2586073" indent="0" algn="ctr">
              <a:buNone/>
              <a:defRPr sz="1509"/>
            </a:lvl7pPr>
            <a:lvl8pPr marL="3017086" indent="0" algn="ctr">
              <a:buNone/>
              <a:defRPr sz="1509"/>
            </a:lvl8pPr>
            <a:lvl9pPr marL="3448098" indent="0" algn="ctr">
              <a:buNone/>
              <a:defRPr sz="150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D8394156-3D5D-4BF7-B7BF-74AE8E24A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8376" y="4314175"/>
            <a:ext cx="5655205" cy="455088"/>
          </a:xfrm>
        </p:spPr>
        <p:txBody>
          <a:bodyPr anchor="b">
            <a:normAutofit/>
          </a:bodyPr>
          <a:lstStyle>
            <a:lvl1pPr marL="0" indent="0">
              <a:buNone/>
              <a:defRPr sz="907" b="1">
                <a:solidFill>
                  <a:schemeClr val="tx1"/>
                </a:solidFill>
                <a:latin typeface="+mj-lt"/>
              </a:defRPr>
            </a:lvl1pPr>
            <a:lvl2pPr marL="431012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NAZWISKO</a:t>
            </a:r>
          </a:p>
        </p:txBody>
      </p:sp>
    </p:spTree>
    <p:extLst>
      <p:ext uri="{BB962C8B-B14F-4D97-AF65-F5344CB8AC3E}">
        <p14:creationId xmlns:p14="http://schemas.microsoft.com/office/powerpoint/2010/main" val="40994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zekładka ze zdjęciem (margin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1385536" cy="605151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241091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511746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1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zekładka ze zdjęciem (fullsc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27C38F9-15AB-4C9B-85BC-F5D5BC72F3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Wstaw obraz przekładki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DD350-0C65-4C13-9EC3-D5A1D8E2C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6" y="3673136"/>
            <a:ext cx="5878384" cy="2286098"/>
          </a:xfrm>
          <a:solidFill>
            <a:schemeClr val="accent6"/>
          </a:solidFill>
          <a:ln>
            <a:noFill/>
            <a:prstDash val="solid"/>
          </a:ln>
        </p:spPr>
        <p:txBody>
          <a:bodyPr>
            <a:normAutofit/>
          </a:bodyPr>
          <a:lstStyle>
            <a:lvl1pPr marL="322600" indent="0" algn="l">
              <a:tabLst>
                <a:tab pos="6267663" algn="l"/>
              </a:tabLst>
              <a:defRPr sz="3266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pl-PL"/>
              <a:t>Tytuł przekładki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C9AFDAA-1FD6-440E-8188-EB9F149AC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616" y="5943791"/>
            <a:ext cx="5878384" cy="9620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_bez-logo_kres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220E69-E3F2-44F9-ADA3-3F33879B556B}"/>
              </a:ext>
            </a:extLst>
          </p:cNvPr>
          <p:cNvSpPr/>
          <p:nvPr userDrawn="1"/>
        </p:nvSpPr>
        <p:spPr>
          <a:xfrm>
            <a:off x="12059270" y="4859221"/>
            <a:ext cx="132730" cy="199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999AB8-EADC-4339-A937-95E8AB83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4" y="261268"/>
            <a:ext cx="10550164" cy="1010477"/>
          </a:xfrm>
        </p:spPr>
        <p:txBody>
          <a:bodyPr anchor="t">
            <a:normAutofit/>
          </a:bodyPr>
          <a:lstStyle>
            <a:lvl1pPr>
              <a:defRPr sz="2359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końcow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032334-3BA5-4C4F-A326-8D1BCAAF2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398" y="6347143"/>
            <a:ext cx="1221007" cy="2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image" Target="../media/image13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image" Target="../media/image29.png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79FBF-47E4-41C4-9B06-55917F938E8A}" type="datetime4">
              <a:rPr lang="pl-PL" smtClean="0"/>
              <a:t>5 kwietnia 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9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A383-2029-417C-894E-5827775736C6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246E8-6B7F-4333-AC94-15715E21B23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1431"/>
            <a:ext cx="12192000" cy="8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hf hdr="0" ftr="0"/>
  <p:txStyles>
    <p:titleStyle>
      <a:lvl1pPr algn="l" defTabSz="862024" rtl="0" eaLnBrk="1" latinLnBrk="0" hangingPunct="1">
        <a:lnSpc>
          <a:spcPct val="90000"/>
        </a:lnSpc>
        <a:spcBef>
          <a:spcPct val="0"/>
        </a:spcBef>
        <a:buNone/>
        <a:defRPr sz="41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506" indent="-215506" algn="l" defTabSz="862024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2639" kern="1200">
          <a:solidFill>
            <a:schemeClr val="tx1"/>
          </a:solidFill>
          <a:latin typeface="+mn-lt"/>
          <a:ea typeface="+mn-ea"/>
          <a:cs typeface="+mn-cs"/>
        </a:defRPr>
      </a:lvl1pPr>
      <a:lvl2pPr marL="646519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530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8543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939555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370567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801580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232592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663605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1pPr>
      <a:lvl2pPr marL="431013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2pPr>
      <a:lvl3pPr marL="862024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3pPr>
      <a:lvl4pPr marL="1293037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724049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155062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586073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017086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448098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A383-2029-417C-894E-5827775736C6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CAAD502-3161-4AB6-BC85-277BFDFE72C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3749" y="4866964"/>
            <a:ext cx="138251" cy="19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</p:sldLayoutIdLst>
  <p:hf hdr="0" ftr="0" dt="0"/>
  <p:txStyles>
    <p:titleStyle>
      <a:lvl1pPr algn="l" defTabSz="862030" rtl="0" eaLnBrk="1" latinLnBrk="0" hangingPunct="1">
        <a:lnSpc>
          <a:spcPct val="90000"/>
        </a:lnSpc>
        <a:spcBef>
          <a:spcPct val="0"/>
        </a:spcBef>
        <a:buNone/>
        <a:defRPr sz="41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507" indent="-215507" algn="l" defTabSz="862030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2639" kern="1200">
          <a:solidFill>
            <a:schemeClr val="tx1"/>
          </a:solidFill>
          <a:latin typeface="+mn-lt"/>
          <a:ea typeface="+mn-ea"/>
          <a:cs typeface="+mn-cs"/>
        </a:defRPr>
      </a:lvl1pPr>
      <a:lvl2pPr marL="646523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537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8553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939567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370583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801599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232613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663629" indent="-215507" algn="l" defTabSz="862030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1pPr>
      <a:lvl2pPr marL="431016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2pPr>
      <a:lvl3pPr marL="862030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3pPr>
      <a:lvl4pPr marL="1293046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724060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155076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586090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017106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448120" algn="l" defTabSz="862030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79FBF-47E4-41C4-9B06-55917F938E8A}" type="datetime4">
              <a:rPr lang="pl-PL" smtClean="0"/>
              <a:t>5 kwietnia 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9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A383-2029-417C-894E-5827775736C6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246E8-6B7F-4333-AC94-15715E21B23A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1431"/>
            <a:ext cx="12192000" cy="8065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5ED61D6-88A5-401A-A542-FD6C554E7306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1431"/>
            <a:ext cx="12192000" cy="8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5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3" r:id="rId29"/>
    <p:sldLayoutId id="2147483834" r:id="rId30"/>
    <p:sldLayoutId id="2147483837" r:id="rId31"/>
    <p:sldLayoutId id="214748383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862024" rtl="0" eaLnBrk="1" latinLnBrk="0" hangingPunct="1">
        <a:lnSpc>
          <a:spcPct val="90000"/>
        </a:lnSpc>
        <a:spcBef>
          <a:spcPct val="0"/>
        </a:spcBef>
        <a:buNone/>
        <a:defRPr sz="41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506" indent="-215506" algn="l" defTabSz="862024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2639" kern="1200">
          <a:solidFill>
            <a:schemeClr val="tx1"/>
          </a:solidFill>
          <a:latin typeface="+mn-lt"/>
          <a:ea typeface="+mn-ea"/>
          <a:cs typeface="+mn-cs"/>
        </a:defRPr>
      </a:lvl1pPr>
      <a:lvl2pPr marL="646519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077530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1508543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939555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370567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801580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232592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663605" indent="-215506" algn="l" defTabSz="862024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1pPr>
      <a:lvl2pPr marL="431013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2pPr>
      <a:lvl3pPr marL="862024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3pPr>
      <a:lvl4pPr marL="1293037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4pPr>
      <a:lvl5pPr marL="1724049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5pPr>
      <a:lvl6pPr marL="2155062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6pPr>
      <a:lvl7pPr marL="2586073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7pPr>
      <a:lvl8pPr marL="3017086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8pPr>
      <a:lvl9pPr marL="3448098" algn="l" defTabSz="862024" rtl="0" eaLnBrk="1" latinLnBrk="0" hangingPunct="1">
        <a:defRPr sz="16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30ACC-2CA3-4EC9-A96D-3873A0220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243" y="2988613"/>
            <a:ext cx="7438942" cy="1794159"/>
          </a:xfrm>
        </p:spPr>
        <p:txBody>
          <a:bodyPr>
            <a:normAutofit/>
          </a:bodyPr>
          <a:lstStyle/>
          <a:p>
            <a:r>
              <a:rPr lang="pl-PL" dirty="0"/>
              <a:t>VII Toruński Przegląd</a:t>
            </a:r>
            <a:br>
              <a:rPr lang="en-US" dirty="0"/>
            </a:br>
            <a:r>
              <a:rPr lang="en-US" dirty="0"/>
              <a:t>Orzecznictwa Podatkowego</a:t>
            </a:r>
            <a:r>
              <a:rPr lang="pl-PL" dirty="0"/>
              <a:t> 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0EF667-506B-429C-9A14-87953DD7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862024">
              <a:lnSpc>
                <a:spcPct val="90000"/>
              </a:lnSpc>
              <a:spcBef>
                <a:spcPts val="943"/>
              </a:spcBef>
            </a:pPr>
            <a:r>
              <a:rPr lang="pl-PL" dirty="0"/>
              <a:t>6 kwietnia 2022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64E1754-1235-419B-9F43-D3EE7F0263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l-PL" sz="1200" dirty="0"/>
              <a:t>dr Roman Namysłowski</a:t>
            </a:r>
          </a:p>
        </p:txBody>
      </p:sp>
      <p:pic>
        <p:nvPicPr>
          <p:cNvPr id="8" name="Symbol zastępczy obrazu 7" descr="Obraz zawierający computer, ciemny&#10;&#10;Opis wygenerowany automatycznie">
            <a:extLst>
              <a:ext uri="{FF2B5EF4-FFF2-40B4-BE49-F238E27FC236}">
                <a16:creationId xmlns:a16="http://schemas.microsoft.com/office/drawing/2014/main" id="{5908DA72-AF49-4776-BF77-D08154102A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3" r="6174" b="11670"/>
          <a:stretch/>
        </p:blipFill>
        <p:spPr>
          <a:xfrm flipH="1">
            <a:off x="8887160" y="-8118"/>
            <a:ext cx="3304839" cy="6866117"/>
          </a:xfrm>
        </p:spPr>
      </p:pic>
    </p:spTree>
    <p:extLst>
      <p:ext uri="{BB962C8B-B14F-4D97-AF65-F5344CB8AC3E}">
        <p14:creationId xmlns:p14="http://schemas.microsoft.com/office/powerpoint/2010/main" val="341654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16FE83D-B16F-4B06-B582-296F86A0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24" y="1379220"/>
            <a:ext cx="6798976" cy="4522180"/>
          </a:xfrm>
        </p:spPr>
        <p:txBody>
          <a:bodyPr>
            <a:normAutofit/>
          </a:bodyPr>
          <a:lstStyle/>
          <a:p>
            <a:pPr lvl="0">
              <a:buClr>
                <a:srgbClr val="F64C0E"/>
              </a:buClr>
            </a:pPr>
            <a:r>
              <a:rPr lang="pl-PL" sz="1800" dirty="0"/>
              <a:t>Wyrok WSA w Warszawie z 9 maja 2019 r., III SA/Wa 2691/18</a:t>
            </a:r>
          </a:p>
          <a:p>
            <a:pPr lvl="0">
              <a:buClr>
                <a:srgbClr val="F64C0E"/>
              </a:buClr>
            </a:pPr>
            <a:r>
              <a:rPr lang="pl-PL" sz="1800" dirty="0"/>
              <a:t>Wyrok WSA w Gdańsku z 11 lipca 2020 r., I SA/Gd 700/20</a:t>
            </a:r>
          </a:p>
          <a:p>
            <a:r>
              <a:rPr lang="pl-PL" sz="1800" dirty="0"/>
              <a:t>Wyrok WSA w Lublinie z 29 lipca 2020 r., I SA/Lu 47/20</a:t>
            </a:r>
          </a:p>
          <a:p>
            <a:r>
              <a:rPr lang="pl-PL" sz="1800" dirty="0"/>
              <a:t>Wyrok WSA w Gliwicach 27 stycznia 2021 r., I SA/Gl 1175/20</a:t>
            </a:r>
          </a:p>
          <a:p>
            <a:endParaRPr lang="pl-PL" sz="1600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1506A98-C925-48A0-960D-EAE2D902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Stosowanie wyroku do innych usług?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A543B8-C059-4C5F-AB6A-59F58949F9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9791" y="6258824"/>
            <a:ext cx="632209" cy="365789"/>
          </a:xfrm>
        </p:spPr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4A383-2029-417C-894E-5827775736C6}" type="slidenum">
              <a:rPr kumimoji="0" lang="pl-PL" sz="1131" b="0" i="0" u="none" strike="noStrike" kern="1200" cap="none" spc="0" normalizeH="0" baseline="0" noProof="0">
                <a:ln>
                  <a:noFill/>
                </a:ln>
                <a:solidFill>
                  <a:srgbClr val="001A57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131" b="0" i="0" u="none" strike="noStrike" kern="1200" cap="none" spc="0" normalizeH="0" baseline="0" noProof="0">
              <a:ln>
                <a:noFill/>
              </a:ln>
              <a:solidFill>
                <a:srgbClr val="001A57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3CAE421B-20B0-411C-B8BD-D8CEE8A8B5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1460C14D-D703-41CE-8367-5AC2A5558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1521059"/>
            <a:ext cx="735013" cy="180989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E44643DC-D170-4113-971E-F066A236A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1984609"/>
            <a:ext cx="735013" cy="180989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0CE61343-71B1-4BC0-9DEF-BC622655D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2453162"/>
            <a:ext cx="735013" cy="180989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916220D7-D604-46EC-AE6B-62FD2C91F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2921715"/>
            <a:ext cx="735013" cy="180989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3696918B-44F7-4B39-A22A-FAB3AE29C9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" t="-1194" r="-192" b="-16251"/>
          <a:stretch/>
        </p:blipFill>
        <p:spPr>
          <a:xfrm rot="16200000" flipH="1">
            <a:off x="4551304" y="873681"/>
            <a:ext cx="7664431" cy="43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F580715-8FFD-43D2-94C8-41A0C60C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64C0E"/>
                </a:solidFill>
              </a:rPr>
              <a:t>Stosowanie wyroku do innych usług?</a:t>
            </a:r>
            <a:endParaRPr lang="pl-PL" sz="2177" b="0" dirty="0">
              <a:solidFill>
                <a:srgbClr val="001A57"/>
              </a:solidFill>
            </a:endParaRP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20C5A81-59C8-462D-BF58-D28803485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r="7171"/>
          <a:stretch/>
        </p:blipFill>
        <p:spPr>
          <a:xfrm flipH="1">
            <a:off x="9559062" y="-8118"/>
            <a:ext cx="2703792" cy="6866117"/>
          </a:xfr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856315C-FCF6-4650-AC7F-B418B8A614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8588" y="6259513"/>
            <a:ext cx="633412" cy="365125"/>
          </a:xfrm>
        </p:spPr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F64C0E"/>
                </a:solidFill>
                <a:latin typeface="Arial"/>
              </a:rPr>
              <a:pPr defTabSz="414772"/>
              <a:t>11</a:t>
            </a:fld>
            <a:endParaRPr lang="pl-PL">
              <a:solidFill>
                <a:srgbClr val="F64C0E"/>
              </a:solidFill>
              <a:latin typeface="Arial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DB5E68A-871E-4D34-91E4-850D89DC1D7C}"/>
              </a:ext>
            </a:extLst>
          </p:cNvPr>
          <p:cNvSpPr txBox="1"/>
          <p:nvPr/>
        </p:nvSpPr>
        <p:spPr>
          <a:xfrm>
            <a:off x="821024" y="1271745"/>
            <a:ext cx="8442995" cy="457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86203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rgbClr val="F64C0E"/>
              </a:buClr>
            </a:pPr>
            <a:r>
              <a:rPr lang="pl-PL" b="1" dirty="0">
                <a:solidFill>
                  <a:schemeClr val="accent1"/>
                </a:solidFill>
                <a:latin typeface="+mj-lt"/>
              </a:rPr>
              <a:t>Wyrok WSA w Gdańsku z 11 lipca 2020 r., I SA/Gd 700/20</a:t>
            </a:r>
          </a:p>
          <a:p>
            <a:pPr algn="just"/>
            <a:r>
              <a:rPr lang="pl-PL" i="1" dirty="0">
                <a:solidFill>
                  <a:schemeClr val="tx2"/>
                </a:solidFill>
              </a:rPr>
              <a:t>W ocenie Sądu,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orzeczenie TSUE wydane w sprawie C-224/18 </a:t>
            </a:r>
            <a:br>
              <a:rPr lang="pl-PL" b="1" i="1" dirty="0">
                <a:solidFill>
                  <a:schemeClr val="tx2"/>
                </a:solidFill>
                <a:latin typeface="+mj-lt"/>
              </a:rPr>
            </a:br>
            <a:r>
              <a:rPr lang="pl-PL" b="1" i="1" dirty="0">
                <a:solidFill>
                  <a:schemeClr val="tx2"/>
                </a:solidFill>
                <a:latin typeface="+mj-lt"/>
              </a:rPr>
              <a:t>i wydane po nim wyroki polskich sądów administracyjnych mają uniwersalny charakter, nie dotyczą wyłącznie usług budowlanych, a tezy tych orzeczeń dotyczą w zasadzie wszystkich usług, </a:t>
            </a:r>
            <a:r>
              <a:rPr lang="pl-PL" i="1" dirty="0">
                <a:solidFill>
                  <a:schemeClr val="tx2"/>
                </a:solidFill>
              </a:rPr>
              <a:t>które mogą być przyjmowane w częściach odbieranych  w formalny sposób, zgodnie </a:t>
            </a:r>
            <a:br>
              <a:rPr lang="pl-PL" i="1" dirty="0">
                <a:solidFill>
                  <a:schemeClr val="tx2"/>
                </a:solidFill>
              </a:rPr>
            </a:br>
            <a:r>
              <a:rPr lang="pl-PL" i="1" dirty="0">
                <a:solidFill>
                  <a:schemeClr val="tx2"/>
                </a:solidFill>
              </a:rPr>
              <a:t>z warunkami umowy.</a:t>
            </a:r>
          </a:p>
          <a:p>
            <a:pPr algn="just"/>
            <a:endParaRPr lang="pl-PL" i="1" dirty="0">
              <a:solidFill>
                <a:schemeClr val="tx2"/>
              </a:solidFill>
            </a:endParaRPr>
          </a:p>
          <a:p>
            <a:pPr algn="just"/>
            <a:r>
              <a:rPr lang="pl-PL" i="1" dirty="0">
                <a:solidFill>
                  <a:schemeClr val="tx2"/>
                </a:solidFill>
              </a:rPr>
              <a:t>Mając to na względzie, w ocenie Sądu, obowiązek podatkowy na gruncie VAT </a:t>
            </a:r>
            <a:br>
              <a:rPr lang="pl-PL" i="1" dirty="0">
                <a:solidFill>
                  <a:schemeClr val="tx2"/>
                </a:solidFill>
              </a:rPr>
            </a:br>
            <a:r>
              <a:rPr lang="pl-PL" i="1" dirty="0">
                <a:solidFill>
                  <a:schemeClr val="tx2"/>
                </a:solidFill>
              </a:rPr>
              <a:t>z tytułu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usługi o przeprowadzenie badania klinicznego powinien być rozpoznawany  w dniu finalnego zatwierdzenia przez skarżącego poszczególnych zestawień, zgodnych z protokołem badania, </a:t>
            </a:r>
            <a:r>
              <a:rPr lang="pl-PL" i="1" dirty="0">
                <a:solidFill>
                  <a:schemeClr val="tx2"/>
                </a:solidFill>
              </a:rPr>
              <a:t>tj. zgodnie ze stanowiskiem skarżącego wyrażonym we wniosku o interpretację.</a:t>
            </a:r>
          </a:p>
          <a:p>
            <a:pPr lvl="0" algn="just" defTabSz="86203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rgbClr val="F64C0E"/>
              </a:buClr>
            </a:pPr>
            <a:endParaRPr lang="pl-PL" b="1" dirty="0">
              <a:solidFill>
                <a:schemeClr val="tx2"/>
              </a:solidFill>
            </a:endParaRPr>
          </a:p>
          <a:p>
            <a:pPr marL="285750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1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F580715-8FFD-43D2-94C8-41A0C60C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64C0E"/>
                </a:solidFill>
              </a:rPr>
              <a:t>Stosowanie wyroku do innych usług?</a:t>
            </a:r>
            <a:endParaRPr lang="pl-PL" sz="2177" b="0" dirty="0">
              <a:solidFill>
                <a:srgbClr val="001A57"/>
              </a:solidFill>
            </a:endParaRP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A20C5A81-59C8-462D-BF58-D28803485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r="7171"/>
          <a:stretch/>
        </p:blipFill>
        <p:spPr>
          <a:xfrm flipH="1">
            <a:off x="9559062" y="-8118"/>
            <a:ext cx="2703792" cy="6866117"/>
          </a:xfr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856315C-FCF6-4650-AC7F-B418B8A614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8588" y="6259513"/>
            <a:ext cx="633412" cy="365125"/>
          </a:xfrm>
        </p:spPr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F64C0E"/>
                </a:solidFill>
                <a:latin typeface="Arial"/>
              </a:rPr>
              <a:pPr defTabSz="414772"/>
              <a:t>12</a:t>
            </a:fld>
            <a:endParaRPr lang="pl-PL">
              <a:solidFill>
                <a:srgbClr val="F64C0E"/>
              </a:solidFill>
              <a:latin typeface="Arial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DB5E68A-871E-4D34-91E4-850D89DC1D7C}"/>
              </a:ext>
            </a:extLst>
          </p:cNvPr>
          <p:cNvSpPr txBox="1"/>
          <p:nvPr/>
        </p:nvSpPr>
        <p:spPr>
          <a:xfrm>
            <a:off x="821024" y="1271745"/>
            <a:ext cx="9173876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862030">
              <a:lnSpc>
                <a:spcPct val="125000"/>
              </a:lnSpc>
              <a:spcBef>
                <a:spcPts val="544"/>
              </a:spcBef>
              <a:spcAft>
                <a:spcPts val="544"/>
              </a:spcAft>
              <a:buClr>
                <a:srgbClr val="F64C0E"/>
              </a:buClr>
            </a:pPr>
            <a:r>
              <a:rPr lang="pl-PL" b="1" dirty="0">
                <a:solidFill>
                  <a:schemeClr val="accent1"/>
                </a:solidFill>
                <a:latin typeface="+mj-lt"/>
              </a:rPr>
              <a:t>Wyrok WSA w Lublinie z 29 lipca 2020 r., I SA/Lu 47/20</a:t>
            </a:r>
          </a:p>
          <a:p>
            <a:pPr lvl="0" algn="just" defTabSz="862030">
              <a:buClr>
                <a:srgbClr val="F64C0E"/>
              </a:buClr>
            </a:pPr>
            <a:r>
              <a:rPr lang="pl-PL" sz="1800" i="1" dirty="0">
                <a:solidFill>
                  <a:schemeClr val="tx2"/>
                </a:solidFill>
              </a:rPr>
              <a:t>Sformułowane przez TSUE argumenty i oceny prawne </a:t>
            </a:r>
            <a:r>
              <a:rPr lang="pl-PL" sz="1800" b="1" i="1" dirty="0">
                <a:solidFill>
                  <a:schemeClr val="tx2"/>
                </a:solidFill>
                <a:latin typeface="+mj-lt"/>
              </a:rPr>
              <a:t>nie są ograniczone do usług o budowlanym charakterze</a:t>
            </a:r>
            <a:r>
              <a:rPr lang="pl-PL" sz="1800" i="1" dirty="0">
                <a:solidFill>
                  <a:schemeClr val="tx2"/>
                </a:solidFill>
              </a:rPr>
              <a:t>, lecz – odwołując się do uzgodnionego przez strony transakcji odbioru jako warunku odzwierciedlającego normy i standardy istniejące w dziedzinie, w której jest dokonywana usługa (pkt 35) – mają charakter ogólny. Nie ma zatem przesądzającego znaczenia, że w sprawie C-224/18 analiza prawna prowadzona była na tle sprawy dotyczącej opodatkowania usług budowlanych, gdy sprawa niniejsza ma za przedmiot opodatkowanie </a:t>
            </a:r>
            <a:r>
              <a:rPr lang="pl-PL" sz="1800" b="1" i="1" dirty="0">
                <a:solidFill>
                  <a:schemeClr val="tx2"/>
                </a:solidFill>
                <a:latin typeface="+mj-lt"/>
              </a:rPr>
              <a:t>usług o charakterze informatycznym</a:t>
            </a:r>
            <a:r>
              <a:rPr lang="pl-PL" sz="1800" i="1" dirty="0">
                <a:solidFill>
                  <a:schemeClr val="tx2"/>
                </a:solidFill>
              </a:rPr>
              <a:t>.   </a:t>
            </a:r>
          </a:p>
          <a:p>
            <a:pPr lvl="0" algn="just" defTabSz="862030">
              <a:spcBef>
                <a:spcPts val="544"/>
              </a:spcBef>
              <a:spcAft>
                <a:spcPts val="544"/>
              </a:spcAft>
              <a:buClr>
                <a:srgbClr val="F64C0E"/>
              </a:buClr>
            </a:pPr>
            <a:r>
              <a:rPr lang="pl-PL" sz="1800" b="1" dirty="0">
                <a:solidFill>
                  <a:schemeClr val="accent1"/>
                </a:solidFill>
                <a:latin typeface="+mj-lt"/>
              </a:rPr>
              <a:t>ale </a:t>
            </a:r>
          </a:p>
          <a:p>
            <a:pPr lvl="0" algn="just" defTabSz="862030">
              <a:spcBef>
                <a:spcPts val="544"/>
              </a:spcBef>
              <a:spcAft>
                <a:spcPts val="544"/>
              </a:spcAft>
              <a:buClr>
                <a:srgbClr val="F64C0E"/>
              </a:buClr>
            </a:pPr>
            <a:r>
              <a:rPr lang="pl-PL" sz="1800" b="1" dirty="0">
                <a:solidFill>
                  <a:schemeClr val="accent1"/>
                </a:solidFill>
                <a:latin typeface="+mj-lt"/>
              </a:rPr>
              <a:t>Wyrok WSA w Warszawie z 9 maja 2019 r., III SA/Wa 2691/18</a:t>
            </a:r>
          </a:p>
          <a:p>
            <a:pPr lvl="0" algn="just" defTabSz="862030">
              <a:buClr>
                <a:srgbClr val="F64C0E"/>
              </a:buClr>
            </a:pPr>
            <a:r>
              <a:rPr lang="pl-PL" sz="1800" i="1" dirty="0">
                <a:solidFill>
                  <a:schemeClr val="tx2"/>
                </a:solidFill>
              </a:rPr>
              <a:t>W ocenie Sądu wyrok TSUE zapadły dnia 2 maja 2019 r. w sprawie C-224/18, Budimex nie jest adekwatny w realiach tej sprawy. Zaznaczyć należy, że ten </a:t>
            </a:r>
            <a:r>
              <a:rPr lang="pl-PL" sz="1800" b="1" i="1" dirty="0">
                <a:solidFill>
                  <a:schemeClr val="tx2"/>
                </a:solidFill>
                <a:latin typeface="+mj-lt"/>
              </a:rPr>
              <a:t>wyrok dotyczy rzeczywistości gospodarczej i handlowej sektora budowlanego oraz usług materialnych. </a:t>
            </a:r>
            <a:r>
              <a:rPr lang="pl-PL" sz="1800" i="1" dirty="0">
                <a:solidFill>
                  <a:schemeClr val="tx2"/>
                </a:solidFill>
              </a:rPr>
              <a:t>Skarżąca działa w zupełnie innym sektorze.</a:t>
            </a:r>
            <a:endParaRPr lang="pl-PL" sz="18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55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956BAF8-C573-47E6-8F22-E038C11D1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3096" r="12723"/>
          <a:stretch/>
        </p:blipFill>
        <p:spPr>
          <a:xfrm>
            <a:off x="0" y="-28938"/>
            <a:ext cx="12192000" cy="688693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55BED51-D63D-4B5F-B6AE-7057B156D74B}"/>
              </a:ext>
            </a:extLst>
          </p:cNvPr>
          <p:cNvSpPr/>
          <p:nvPr/>
        </p:nvSpPr>
        <p:spPr>
          <a:xfrm>
            <a:off x="0" y="-28938"/>
            <a:ext cx="12192001" cy="6886938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2ED261-EE6E-485D-9158-6B5DE4A4DCD8}"/>
              </a:ext>
            </a:extLst>
          </p:cNvPr>
          <p:cNvSpPr txBox="1"/>
          <p:nvPr/>
        </p:nvSpPr>
        <p:spPr>
          <a:xfrm>
            <a:off x="1719385" y="2952866"/>
            <a:ext cx="875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266"/>
              </a:spcAft>
              <a:buClr>
                <a:schemeClr val="accent1"/>
              </a:buClr>
            </a:pPr>
            <a:r>
              <a:rPr lang="pl-PL" sz="5400" b="1" i="1" dirty="0">
                <a:ln w="1270">
                  <a:solidFill>
                    <a:schemeClr val="tx2"/>
                  </a:solidFill>
                </a:ln>
                <a:solidFill>
                  <a:schemeClr val="tx2"/>
                </a:solidFill>
                <a:ea typeface="+mj-ea"/>
                <a:cs typeface="+mj-cs"/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95158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321C09B2-C372-4B3A-9AA4-EBAF3F6F71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6926" y="2079944"/>
            <a:ext cx="7604775" cy="234243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1814" dirty="0">
                <a:solidFill>
                  <a:schemeClr val="bg1"/>
                </a:solidFill>
              </a:rPr>
              <a:t>Crido Taxand Spółka Akcyjna</a:t>
            </a:r>
          </a:p>
          <a:p>
            <a:pPr marL="0" indent="0">
              <a:buNone/>
            </a:pPr>
            <a:r>
              <a:rPr lang="pl-PL" sz="1814" dirty="0">
                <a:solidFill>
                  <a:schemeClr val="bg1"/>
                </a:solidFill>
              </a:rPr>
              <a:t>ul. Towarowa 28</a:t>
            </a:r>
          </a:p>
          <a:p>
            <a:pPr marL="0" indent="0">
              <a:buNone/>
            </a:pPr>
            <a:r>
              <a:rPr lang="pl-PL" sz="1814" dirty="0">
                <a:solidFill>
                  <a:schemeClr val="bg1"/>
                </a:solidFill>
              </a:rPr>
              <a:t>00-839 Warszawa  </a:t>
            </a:r>
          </a:p>
          <a:p>
            <a:pPr marL="0" indent="0">
              <a:buNone/>
            </a:pPr>
            <a:endParaRPr lang="pl-PL" sz="1814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14" dirty="0">
                <a:solidFill>
                  <a:schemeClr val="bg1"/>
                </a:solidFill>
              </a:rPr>
              <a:t>T: +48 22 324 59 00</a:t>
            </a:r>
          </a:p>
          <a:p>
            <a:pPr marL="0" indent="0">
              <a:buNone/>
            </a:pPr>
            <a:r>
              <a:rPr lang="pl-PL" sz="1814" dirty="0">
                <a:solidFill>
                  <a:schemeClr val="bg1"/>
                </a:solidFill>
              </a:rPr>
              <a:t>E: crido@crido.pl</a:t>
            </a:r>
          </a:p>
          <a:p>
            <a:pPr marL="0" indent="0">
              <a:buNone/>
            </a:pPr>
            <a:endParaRPr lang="pl-PL" sz="1814" dirty="0">
              <a:solidFill>
                <a:schemeClr val="bg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9BA1934-E1A9-4A5B-9AED-EE6ECFC3D9DE}"/>
              </a:ext>
            </a:extLst>
          </p:cNvPr>
          <p:cNvSpPr txBox="1"/>
          <p:nvPr/>
        </p:nvSpPr>
        <p:spPr>
          <a:xfrm>
            <a:off x="746927" y="6219194"/>
            <a:ext cx="2677636" cy="32067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defTabSz="414772"/>
            <a:r>
              <a:rPr lang="pl-PL" sz="1540" dirty="0">
                <a:solidFill>
                  <a:srgbClr val="FFFFFF"/>
                </a:solidFill>
                <a:latin typeface="Arial"/>
              </a:rPr>
              <a:t>crido.pl </a:t>
            </a:r>
          </a:p>
        </p:txBody>
      </p:sp>
    </p:spTree>
    <p:extLst>
      <p:ext uri="{BB962C8B-B14F-4D97-AF65-F5344CB8AC3E}">
        <p14:creationId xmlns:p14="http://schemas.microsoft.com/office/powerpoint/2010/main" val="2791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956BAF8-C573-47E6-8F22-E038C11D1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3096" r="12723"/>
          <a:stretch/>
        </p:blipFill>
        <p:spPr>
          <a:xfrm>
            <a:off x="0" y="-28938"/>
            <a:ext cx="12192000" cy="688693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55BED51-D63D-4B5F-B6AE-7057B156D74B}"/>
              </a:ext>
            </a:extLst>
          </p:cNvPr>
          <p:cNvSpPr/>
          <p:nvPr/>
        </p:nvSpPr>
        <p:spPr>
          <a:xfrm>
            <a:off x="0" y="-28938"/>
            <a:ext cx="12192001" cy="6886938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2ED261-EE6E-485D-9158-6B5DE4A4DCD8}"/>
              </a:ext>
            </a:extLst>
          </p:cNvPr>
          <p:cNvSpPr txBox="1"/>
          <p:nvPr/>
        </p:nvSpPr>
        <p:spPr>
          <a:xfrm>
            <a:off x="1719385" y="2063241"/>
            <a:ext cx="8753230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266"/>
              </a:spcAft>
              <a:buClr>
                <a:schemeClr val="accent1"/>
              </a:buClr>
            </a:pPr>
            <a:r>
              <a:rPr lang="pl-PL" sz="4400" b="1" i="1" dirty="0">
                <a:ln w="1270">
                  <a:solidFill>
                    <a:schemeClr val="tx2"/>
                  </a:solidFill>
                </a:ln>
                <a:solidFill>
                  <a:schemeClr val="tx2"/>
                </a:solidFill>
                <a:ea typeface="+mj-ea"/>
                <a:cs typeface="+mj-cs"/>
              </a:rPr>
              <a:t>Wyrok TSUE w sprawie </a:t>
            </a:r>
            <a:br>
              <a:rPr lang="pl-PL" sz="4400" b="1" i="1" dirty="0">
                <a:ln w="1270">
                  <a:solidFill>
                    <a:schemeClr val="tx2"/>
                  </a:solidFill>
                </a:ln>
                <a:solidFill>
                  <a:schemeClr val="tx2"/>
                </a:solidFill>
                <a:ea typeface="+mj-ea"/>
                <a:cs typeface="+mj-cs"/>
              </a:rPr>
            </a:br>
            <a:r>
              <a:rPr lang="pl-PL" sz="4400" b="1" i="1" dirty="0">
                <a:ln w="1270">
                  <a:solidFill>
                    <a:schemeClr val="tx2"/>
                  </a:solidFill>
                </a:ln>
                <a:solidFill>
                  <a:schemeClr val="tx2"/>
                </a:solidFill>
                <a:ea typeface="+mj-ea"/>
                <a:cs typeface="+mj-cs"/>
              </a:rPr>
              <a:t>C-224/18 Budimex</a:t>
            </a:r>
          </a:p>
          <a:p>
            <a:pPr algn="ctr">
              <a:spcAft>
                <a:spcPts val="3266"/>
              </a:spcAft>
              <a:buClr>
                <a:schemeClr val="accent1"/>
              </a:buClr>
            </a:pPr>
            <a:r>
              <a:rPr lang="pl-PL" sz="2800" b="1" i="1" dirty="0">
                <a:solidFill>
                  <a:schemeClr val="tx2"/>
                </a:solidFill>
              </a:rPr>
              <a:t>skutki wyroku w orzecznictwie krajowym oraz konsekwencje praktyczne</a:t>
            </a:r>
          </a:p>
        </p:txBody>
      </p:sp>
    </p:spTree>
    <p:extLst>
      <p:ext uri="{BB962C8B-B14F-4D97-AF65-F5344CB8AC3E}">
        <p14:creationId xmlns:p14="http://schemas.microsoft.com/office/powerpoint/2010/main" val="411066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ymbol zastępczy obrazu 21">
            <a:extLst>
              <a:ext uri="{FF2B5EF4-FFF2-40B4-BE49-F238E27FC236}">
                <a16:creationId xmlns:a16="http://schemas.microsoft.com/office/drawing/2014/main" id="{3CAE421B-20B0-411C-B8BD-D8CEE8A8B5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" b="42"/>
          <a:stretch/>
        </p:blipFill>
        <p:spPr/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A543B8-C059-4C5F-AB6A-59F58949F9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0175" y="6259513"/>
            <a:ext cx="631825" cy="365125"/>
          </a:xfrm>
        </p:spPr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001A57">
                    <a:tint val="75000"/>
                  </a:srgbClr>
                </a:solidFill>
                <a:latin typeface="Arial"/>
              </a:rPr>
              <a:pPr defTabSz="414772"/>
              <a:t>3</a:t>
            </a:fld>
            <a:endParaRPr lang="pl-PL">
              <a:solidFill>
                <a:srgbClr val="001A57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3B9D6D4-495E-4C82-A2DE-25486276B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-1194" r="-192" b="-16251"/>
          <a:stretch/>
        </p:blipFill>
        <p:spPr>
          <a:xfrm rot="16200000" flipH="1">
            <a:off x="4551304" y="873681"/>
            <a:ext cx="7664431" cy="430420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0FAB8145-B476-4D65-B0D2-5FF1397E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1521059"/>
            <a:ext cx="735013" cy="180989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FE1DF4B-7F47-4246-BA61-425DB339A4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2273534"/>
            <a:ext cx="735013" cy="180989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E065866F-9536-4896-B45B-9D20E4275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2735496"/>
            <a:ext cx="735013" cy="180989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FC5357F-4FB6-4162-967A-BB97A88E41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3197459"/>
            <a:ext cx="735013" cy="180989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C7B1F5A3-03F9-4785-A632-52397A1A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3659422"/>
            <a:ext cx="735013" cy="180989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A87653BE-EDE8-437A-8F1F-15E22FAFFB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285" t="1" b="-1"/>
          <a:stretch/>
        </p:blipFill>
        <p:spPr>
          <a:xfrm>
            <a:off x="0" y="4121385"/>
            <a:ext cx="735013" cy="180989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16FE83D-B16F-4B06-B582-296F86A0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25" y="1409700"/>
            <a:ext cx="6798975" cy="420214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pl-PL" sz="1800" b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Wyrok NSA z 18 lipca 2019 r., I FSK 65/16 (wyrok </a:t>
            </a:r>
            <a:br>
              <a:rPr lang="pl-PL" sz="1800" b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</a:br>
            <a:r>
              <a:rPr lang="pl-PL" sz="1800" b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Bookman Old Style" panose="02050604050505020204" pitchFamily="18" charset="0"/>
              </a:rPr>
              <a:t>w sprawie prejudycjalnej)</a:t>
            </a:r>
          </a:p>
          <a:p>
            <a:r>
              <a:rPr lang="pl-PL" sz="1800" dirty="0"/>
              <a:t>Wyrok NSA z 10 października 2019 r., I FSK 1455/17</a:t>
            </a:r>
          </a:p>
          <a:p>
            <a:r>
              <a:rPr lang="pl-PL" sz="1800" dirty="0"/>
              <a:t>Wyrok NSA z 25 sierpnia 2020 r., I FSK 1266/16</a:t>
            </a:r>
          </a:p>
          <a:p>
            <a:r>
              <a:rPr lang="pl-PL" sz="1800" dirty="0"/>
              <a:t>Wyrok NSA z 25 sierpnia 2020 r., I FSK 1269/16</a:t>
            </a:r>
          </a:p>
          <a:p>
            <a:r>
              <a:rPr lang="pl-PL" sz="1800" dirty="0"/>
              <a:t>Wyrok NSA z 26 maja 2021 r., I FSK 745/16</a:t>
            </a:r>
          </a:p>
          <a:p>
            <a:r>
              <a:rPr lang="pl-PL" sz="1800" dirty="0"/>
              <a:t>Wyrok NSA z 10 września 2021 r., I FSK 1038/16</a:t>
            </a:r>
          </a:p>
          <a:p>
            <a:endParaRPr lang="pl-PL" sz="1600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1506A98-C925-48A0-960D-EAE2D902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Wybrane orzecznictwo krajowe</a:t>
            </a:r>
          </a:p>
        </p:txBody>
      </p:sp>
    </p:spTree>
    <p:extLst>
      <p:ext uri="{BB962C8B-B14F-4D97-AF65-F5344CB8AC3E}">
        <p14:creationId xmlns:p14="http://schemas.microsoft.com/office/powerpoint/2010/main" val="387638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7C57F30-2C30-45D3-80C8-C8E264812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110" y="0"/>
            <a:ext cx="2216890" cy="685782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D834336-5F25-4367-95D0-CF665D001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Wyrok NSA z 18 lipca 2019 r. I FSK 65/16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59D91F-DC79-44FB-A052-1B9F67608E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4815" y="2400300"/>
            <a:ext cx="9154510" cy="3937438"/>
          </a:xfrm>
        </p:spPr>
        <p:txBody>
          <a:bodyPr>
            <a:normAutofit/>
          </a:bodyPr>
          <a:lstStyle/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Clr>
                <a:srgbClr val="F64C0E"/>
              </a:buClr>
              <a:buNone/>
            </a:pPr>
            <a:r>
              <a:rPr lang="pl-PL" sz="1800" i="1" dirty="0">
                <a:solidFill>
                  <a:schemeClr val="tx2"/>
                </a:solidFill>
              </a:rPr>
              <a:t> </a:t>
            </a:r>
            <a:endParaRPr lang="pl-PL" sz="2000" dirty="0">
              <a:solidFill>
                <a:schemeClr val="tx2"/>
              </a:solidFill>
            </a:endParaRPr>
          </a:p>
          <a:p>
            <a:pPr marL="0" indent="0" algn="just" defTabSz="914400">
              <a:lnSpc>
                <a:spcPct val="110000"/>
              </a:lnSpc>
              <a:spcBef>
                <a:spcPts val="0"/>
              </a:spcBef>
              <a:buClr>
                <a:srgbClr val="F64C0E"/>
              </a:buClr>
              <a:buNone/>
            </a:pPr>
            <a:endParaRPr lang="pl-PL" sz="1800" dirty="0">
              <a:solidFill>
                <a:schemeClr val="tx2"/>
              </a:solidFill>
            </a:endParaRPr>
          </a:p>
          <a:p>
            <a:pPr marL="0" indent="0" algn="just" defTabSz="914400">
              <a:lnSpc>
                <a:spcPct val="100000"/>
              </a:lnSpc>
              <a:spcBef>
                <a:spcPts val="0"/>
              </a:spcBef>
              <a:buClr>
                <a:srgbClr val="F64C0E"/>
              </a:buClr>
              <a:buNone/>
            </a:pPr>
            <a:r>
              <a:rPr lang="pl-PL" sz="1800" dirty="0">
                <a:solidFill>
                  <a:schemeClr val="tx2"/>
                </a:solidFill>
              </a:rPr>
              <a:t>(…)</a:t>
            </a:r>
            <a:r>
              <a:rPr lang="pl-PL" sz="1800" i="1" dirty="0">
                <a:solidFill>
                  <a:schemeClr val="tx2"/>
                </a:solidFill>
              </a:rPr>
              <a:t> stwierdzić należy, że </a:t>
            </a:r>
            <a:r>
              <a:rPr lang="pl-PL" sz="1800" b="1" i="1" dirty="0">
                <a:solidFill>
                  <a:schemeClr val="tx2"/>
                </a:solidFill>
                <a:latin typeface="Georgia"/>
              </a:rPr>
              <a:t>uzgodniony w umowie o świadczenie usług budowlanych i budowlano-montażowych odbiór robót, w sytuacji, gdy tego rodzaju warunek odzwierciedla normy i standardy istniejące w dziedzinie, w której taka usługa jest wykonywana, jest decydujący dla uznania, że usługa została wykonana </a:t>
            </a:r>
            <a:r>
              <a:rPr lang="pl-PL" sz="1800" i="1" dirty="0">
                <a:solidFill>
                  <a:schemeClr val="tx2"/>
                </a:solidFill>
              </a:rPr>
              <a:t>dla potrzeb określenia chwili powstania obowiązku podatkowego w rozumieniu art. 19a ust. 5 pkt 3 lit. a) w związku z art. 19a ust. 1 i 2 oraz art.106 i ust. 3 pkt 1 ustawy z dnia 11 marca 2004 r. o podatku od towarów i usług (Dz.U. z 2018 r., poz. 2174, z późn. zm.)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Clr>
                <a:srgbClr val="F64C0E"/>
              </a:buClr>
              <a:buNone/>
            </a:pPr>
            <a:endParaRPr lang="pl-PL" sz="1800" i="1" dirty="0">
              <a:solidFill>
                <a:schemeClr val="tx2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AA45A7C-DFEE-4AF9-99E0-9D98ACEA49CB}"/>
              </a:ext>
            </a:extLst>
          </p:cNvPr>
          <p:cNvSpPr txBox="1"/>
          <p:nvPr/>
        </p:nvSpPr>
        <p:spPr>
          <a:xfrm>
            <a:off x="820812" y="1271745"/>
            <a:ext cx="8776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pl-PL" i="1" dirty="0">
                <a:solidFill>
                  <a:schemeClr val="tx2"/>
                </a:solidFill>
              </a:rPr>
              <a:t>W ocenie Naczelnego Sądu Administracyjnego prawidłowa wykładnia przepisów unijnych w zakresie podatku VAT zakłada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ustalenie momentu powstania obowiązku podatkowego </a:t>
            </a:r>
            <a:r>
              <a:rPr lang="pl-PL" i="1" dirty="0">
                <a:solidFill>
                  <a:schemeClr val="tx2"/>
                </a:solidFill>
              </a:rPr>
              <a:t>w podatku VAT w rozpatrywanej sprawie w momencie akceptacji wykonania robót budowlanych w formie Świadectwa Wykonania wynikającej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z postanowień umownych</a:t>
            </a:r>
            <a:r>
              <a:rPr lang="pl-PL" b="1" dirty="0">
                <a:solidFill>
                  <a:schemeClr val="tx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9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17F59EB-67FD-4012-8348-C69686E28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110" y="0"/>
            <a:ext cx="2216890" cy="6857820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69B90CD-D3EB-4962-A083-2A2F8567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F64C0E"/>
                </a:solidFill>
                <a:latin typeface="Arial"/>
              </a:rPr>
              <a:pPr defTabSz="414772"/>
              <a:t>5</a:t>
            </a:fld>
            <a:endParaRPr lang="pl-PL">
              <a:solidFill>
                <a:srgbClr val="F64C0E"/>
              </a:solidFill>
              <a:latin typeface="Arial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FA0476B-1CEC-4F21-8018-6266A978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Wyrok NSA z 25 sierpnia 2020 r. I FSK 1269/16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16ABF35-D68C-4088-A359-3CD6187C4F5E}"/>
              </a:ext>
            </a:extLst>
          </p:cNvPr>
          <p:cNvSpPr txBox="1"/>
          <p:nvPr/>
        </p:nvSpPr>
        <p:spPr>
          <a:xfrm>
            <a:off x="820813" y="1271745"/>
            <a:ext cx="92197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pl-PL" b="1" i="1" dirty="0">
                <a:solidFill>
                  <a:schemeClr val="tx2"/>
                </a:solidFill>
                <a:latin typeface="+mj-lt"/>
              </a:rPr>
              <a:t>Odbiór wykonanych usług, a zatem ich formalne zakończenie odzwierciedlony jest w protokole uzgodnionym przez strony w umowie o roboty budowlane lub montażowe, </a:t>
            </a:r>
            <a:r>
              <a:rPr lang="pl-PL" i="1" dirty="0">
                <a:solidFill>
                  <a:schemeClr val="tx2"/>
                </a:solidFill>
              </a:rPr>
              <a:t>a w dacie odbioru usługi, tj. w dacie sporządzenia protokołu strony m.in. potwierdzają zakres prac oraz fakt ich wykonania, a także fakt wykonania prac zgodnie z umową     i specyfikacją. Zgodnie z warunkami umów, spółka, chcąc otrzymać wynagrodzenie za wykonanie usługi budowlanej lub jej części, zgłasza zamawiającemu możliwość odbioru prac, a odbiór ten dokonywany jest przez podpisanie protokołu.</a:t>
            </a:r>
          </a:p>
          <a:p>
            <a:pPr algn="just">
              <a:buClr>
                <a:schemeClr val="accent1"/>
              </a:buClr>
            </a:pPr>
            <a:endParaRPr lang="pl-PL" i="1" dirty="0">
              <a:solidFill>
                <a:schemeClr val="tx2"/>
              </a:solidFill>
            </a:endParaRPr>
          </a:p>
          <a:p>
            <a:pPr lvl="1" algn="just">
              <a:buClr>
                <a:schemeClr val="accent1"/>
              </a:buClr>
            </a:pPr>
            <a:r>
              <a:rPr lang="pl-PL" dirty="0">
                <a:solidFill>
                  <a:schemeClr val="tx2"/>
                </a:solidFill>
              </a:rPr>
              <a:t>(…)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W świetle umowy potwierdzenie wykonania robót ma znaczenie konstytutywne. </a:t>
            </a:r>
            <a:r>
              <a:rPr lang="pl-PL" i="1" dirty="0">
                <a:solidFill>
                  <a:schemeClr val="tx2"/>
                </a:solidFill>
              </a:rPr>
              <a:t>Co więcej, praktyka i specyfika usług budowlanych wskazuje, że do dnia podpisania protokołu zdawczo-odbiorczego trwają prace, a w interesie wykonawcy leży jak najszybsze potwierdzenie ich zakończenia protokołem</a:t>
            </a:r>
            <a:r>
              <a:rPr lang="pl-PL" dirty="0">
                <a:solidFill>
                  <a:schemeClr val="tx2"/>
                </a:solidFill>
              </a:rPr>
              <a:t>. (…) 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To protokół pozwala określić faktycznie wykonane usługi i prawidłowo określić wartość zrealizowanych świadczeń.</a:t>
            </a:r>
          </a:p>
        </p:txBody>
      </p:sp>
    </p:spTree>
    <p:extLst>
      <p:ext uri="{BB962C8B-B14F-4D97-AF65-F5344CB8AC3E}">
        <p14:creationId xmlns:p14="http://schemas.microsoft.com/office/powerpoint/2010/main" val="347978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D199DAB-3916-410F-991C-D8ED6271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110" y="0"/>
            <a:ext cx="2216890" cy="685782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E3B22C3-A496-4F42-9ADA-7BDFB7F6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Wyrok NSA z 10 września 2021 r. I FSK  1038/16 </a:t>
            </a:r>
            <a:endParaRPr lang="pl-PL" b="0" dirty="0">
              <a:solidFill>
                <a:schemeClr val="tx2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0F6CA8-CA26-47B6-A43B-24557BD5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F64C0E"/>
                </a:solidFill>
                <a:latin typeface="Arial"/>
              </a:rPr>
              <a:pPr defTabSz="414772"/>
              <a:t>6</a:t>
            </a:fld>
            <a:endParaRPr lang="pl-PL">
              <a:solidFill>
                <a:srgbClr val="F64C0E"/>
              </a:solidFill>
              <a:latin typeface="Arial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DF2779A-B2B3-48FB-BBE0-DA4907BC682C}"/>
              </a:ext>
            </a:extLst>
          </p:cNvPr>
          <p:cNvSpPr txBox="1"/>
          <p:nvPr/>
        </p:nvSpPr>
        <p:spPr>
          <a:xfrm>
            <a:off x="821024" y="1271745"/>
            <a:ext cx="95294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pl-PL" i="1" dirty="0">
                <a:solidFill>
                  <a:schemeClr val="tx2"/>
                </a:solidFill>
              </a:rPr>
              <a:t>Z powyższego wyroku Trybunału wynika, że w zakresie, w jakim odbiór robót został uzgodniony  w umowie o świadczenie usług – w sytuacji, gdy tego rodzaju warunek odzwierciedla normy i standardy istniejące w dziedzinie, w której jest dokonywana usługa – należy uznać, że</a:t>
            </a:r>
            <a:r>
              <a:rPr lang="pl-PL" b="1" i="1" dirty="0">
                <a:solidFill>
                  <a:schemeClr val="tx2"/>
                </a:solidFill>
                <a:latin typeface="+mj-lt"/>
              </a:rPr>
              <a:t> formalność ta jest jako taka objęta usługą i że w związku z tym jest ona decydująca dla uznania, że owa usługa została rzeczywiście wykonana.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2"/>
              </a:solidFill>
            </a:endParaRPr>
          </a:p>
          <a:p>
            <a:pPr lvl="1" algn="just">
              <a:buClr>
                <a:schemeClr val="accent1"/>
              </a:buClr>
            </a:pPr>
            <a:r>
              <a:rPr lang="pl-PL" i="1" dirty="0">
                <a:solidFill>
                  <a:schemeClr val="tx2"/>
                </a:solidFill>
              </a:rPr>
              <a:t>W sprawie, w której zostało zadane pytanie prejudycjalne, Naczelny Sąd Administracyjny, w wyroku z 18 lipca 2019 r., sygn. akt I FSK 65/16 </a:t>
            </a:r>
            <a:r>
              <a:rPr lang="pl-PL" dirty="0">
                <a:solidFill>
                  <a:schemeClr val="tx2"/>
                </a:solidFill>
              </a:rPr>
              <a:t>(…) </a:t>
            </a:r>
            <a:r>
              <a:rPr lang="pl-PL" i="1" dirty="0">
                <a:solidFill>
                  <a:schemeClr val="tx2"/>
                </a:solidFill>
              </a:rPr>
              <a:t>przyjął, że "Uzgodniony w umowie o świadczenie usług budowlanych i budowlano-montażowych odbiór robót, w sytuacji, gdy tego rodzaju warunek odzwierciedla normy i standardy istniejące w dziedzinie, w której taka usługa jest wykonywana, jest decydujący dla uznania, że usługa została wykonana dla potrzeb określenia chwili powstania obowiązku podatkowego </a:t>
            </a:r>
            <a:r>
              <a:rPr lang="pl-PL" dirty="0">
                <a:solidFill>
                  <a:schemeClr val="tx2"/>
                </a:solidFill>
              </a:rPr>
              <a:t>(…)  Analogiczne stanowisko zostało przyjęte w wyroku Naczelnego Sądu Administracyjnego z 26 maja 2021 r., sygn. akt I FSK 745/16 (…) i podziela je w całości także Naczelny Sąd Administracyjny rozpoznający skargę kasacyjną (…).</a:t>
            </a:r>
          </a:p>
        </p:txBody>
      </p:sp>
    </p:spTree>
    <p:extLst>
      <p:ext uri="{BB962C8B-B14F-4D97-AF65-F5344CB8AC3E}">
        <p14:creationId xmlns:p14="http://schemas.microsoft.com/office/powerpoint/2010/main" val="8263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A4E40BA-2787-478D-BCCB-EC297087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25" y="1306342"/>
            <a:ext cx="8349618" cy="4827758"/>
          </a:xfrm>
        </p:spPr>
        <p:txBody>
          <a:bodyPr>
            <a:normAutofit fontScale="92500" lnSpcReduction="20000"/>
          </a:bodyPr>
          <a:lstStyle/>
          <a:p>
            <a:r>
              <a:rPr lang="pl-PL" sz="1800" b="1" u="sng" dirty="0">
                <a:solidFill>
                  <a:schemeClr val="tx2"/>
                </a:solidFill>
                <a:latin typeface="+mj-lt"/>
              </a:rPr>
              <a:t>Przed wyrokiem TSUE w sprawie C-224/18 </a:t>
            </a:r>
            <a:r>
              <a:rPr lang="pl-PL" sz="1800" dirty="0">
                <a:solidFill>
                  <a:schemeClr val="tx2"/>
                </a:solidFill>
              </a:rPr>
              <a:t>istniała zasadniczo jednolita linia orzecznicza sądów administracyjnych, zgodnie z którą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wykonanie usługi budowlanej następuje w momencie faktycznego zakończenia wszystkich czynności,</a:t>
            </a:r>
            <a:r>
              <a:rPr lang="pl-PL" sz="1800" dirty="0">
                <a:solidFill>
                  <a:schemeClr val="tx2"/>
                </a:solidFill>
              </a:rPr>
              <a:t> do których zrealizowania zobowiązany był świadczący usługę budowlaną.</a:t>
            </a:r>
          </a:p>
          <a:p>
            <a:endParaRPr lang="pl-PL" sz="1000" dirty="0">
              <a:solidFill>
                <a:schemeClr val="tx2"/>
              </a:solidFill>
            </a:endParaRPr>
          </a:p>
          <a:p>
            <a:r>
              <a:rPr lang="pl-PL" sz="1800" dirty="0">
                <a:solidFill>
                  <a:schemeClr val="tx2"/>
                </a:solidFill>
              </a:rPr>
              <a:t>W świetle powyższego,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protokół zdawczo- odbiorczy traktowany był wówczas jako dokument potwierdzający fakt wykonania usługi, </a:t>
            </a:r>
            <a:r>
              <a:rPr lang="pl-PL" sz="1800" dirty="0">
                <a:solidFill>
                  <a:schemeClr val="tx2"/>
                </a:solidFill>
              </a:rPr>
              <a:t>a jego akceptacja nie przesądzała o terminie wykonania usługi budowlanej.</a:t>
            </a:r>
          </a:p>
          <a:p>
            <a:endParaRPr lang="pl-PL" sz="1000" dirty="0">
              <a:solidFill>
                <a:schemeClr val="tx2"/>
              </a:solidFill>
            </a:endParaRPr>
          </a:p>
          <a:p>
            <a:r>
              <a:rPr lang="pl-PL" sz="1800" b="1" u="sng" dirty="0">
                <a:solidFill>
                  <a:schemeClr val="tx2"/>
                </a:solidFill>
                <a:latin typeface="+mj-lt"/>
              </a:rPr>
              <a:t>Po wyroku TSUE w sprawie C-224/18 </a:t>
            </a:r>
            <a:r>
              <a:rPr lang="pl-PL" sz="1800" dirty="0">
                <a:solidFill>
                  <a:schemeClr val="tx2"/>
                </a:solidFill>
              </a:rPr>
              <a:t>nastąpiła zmiana dotychczasowej linii orzeczniczej. Zgodnie z aktualnym orzecznictwem, w sytuacji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gdy odbiór robót budowalnych został uzgodniony w umowie, formalność ta jest traktowana jako objęta usługą i określająca moment wykonania usługi budowalnej.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52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B7AE88D-D487-45DD-BE7C-E48002DB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Konkluzje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CAB17F2D-1BAD-47BA-B219-A31017CE4E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51428"/>
          <a:stretch/>
        </p:blipFill>
        <p:spPr>
          <a:xfrm>
            <a:off x="9537700" y="-7938"/>
            <a:ext cx="2660650" cy="6865938"/>
          </a:xfr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FBD8911-FBCB-49BD-9E85-1F14157D2B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8588" y="6259513"/>
            <a:ext cx="633412" cy="365125"/>
          </a:xfrm>
        </p:spPr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F64C0E"/>
                </a:solidFill>
                <a:latin typeface="Arial"/>
              </a:rPr>
              <a:pPr defTabSz="414772"/>
              <a:t>7</a:t>
            </a:fld>
            <a:endParaRPr lang="pl-PL">
              <a:solidFill>
                <a:srgbClr val="F64C0E"/>
              </a:solidFill>
              <a:latin typeface="Arial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0894A53-70F0-4275-83BE-8C25773AA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1368659"/>
            <a:ext cx="735013" cy="18098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853ACA2-6E83-4A62-ACDB-52B75FC057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3164810"/>
            <a:ext cx="735013" cy="180989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77C65A3D-46D4-4A32-8AAF-94EB0CBC8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285" t="1" b="-1"/>
          <a:stretch/>
        </p:blipFill>
        <p:spPr>
          <a:xfrm>
            <a:off x="0" y="4378559"/>
            <a:ext cx="735013" cy="1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973CC-B660-4267-ADB4-7586832E5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633"/>
              </a:spcAft>
            </a:pPr>
            <a:r>
              <a:rPr lang="pl-PL" sz="1800" dirty="0">
                <a:solidFill>
                  <a:schemeClr val="tx2"/>
                </a:solidFill>
              </a:rPr>
              <a:t>Co do zasady, brak problemów z określeniem momentu wykonania usługi budowlanej w przypadku umów o roboty budowlane, w których przewidziano odbiór robót poprzez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„tradycyjne” protokoły zdawczo – odbiorcze.</a:t>
            </a:r>
          </a:p>
          <a:p>
            <a:pPr lvl="1">
              <a:spcAft>
                <a:spcPts val="1633"/>
              </a:spcAft>
            </a:pPr>
            <a:r>
              <a:rPr lang="pl-PL" sz="1800" dirty="0">
                <a:solidFill>
                  <a:schemeClr val="tx2"/>
                </a:solidFill>
              </a:rPr>
              <a:t>Trudności nastręczać może natomiast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określenie momentu wykonania robót budowlanych w przypadku kontraktów realizowanych w oparciu o Warunki Kontraktowe FIDIC. </a:t>
            </a:r>
            <a:r>
              <a:rPr lang="pl-PL" sz="1800" dirty="0">
                <a:solidFill>
                  <a:schemeClr val="tx2"/>
                </a:solidFill>
              </a:rPr>
              <a:t>Mnogość dokumentów formalnych generowanych przez strony w rozpatrywanej sytuacji (np. Przejściowe Świadectwo Płatności, Świadectwo Przejęcia, Rozliczenie Końcowe), może </a:t>
            </a:r>
            <a:r>
              <a:rPr lang="pl-PL" sz="1800" dirty="0"/>
              <a:t>rodzić problemy, </a:t>
            </a:r>
            <a:r>
              <a:rPr lang="pl-PL" sz="1800" b="1" dirty="0">
                <a:solidFill>
                  <a:schemeClr val="accent1"/>
                </a:solidFill>
                <a:latin typeface="+mj-lt"/>
              </a:rPr>
              <a:t>który z przedmiotowych dokumentów </a:t>
            </a:r>
            <a:r>
              <a:rPr lang="pl-PL" sz="1800" dirty="0"/>
              <a:t>determinuje moment wykonania usługi budowlanej dla celów VAT.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E10CC6-45A3-41C6-95E6-36F0AE4F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Problemy praktyczne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0B4FEE-7514-498C-855E-27C2520BFB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0175" y="6259513"/>
            <a:ext cx="631825" cy="365125"/>
          </a:xfrm>
        </p:spPr>
        <p:txBody>
          <a:bodyPr/>
          <a:lstStyle/>
          <a:p>
            <a:pPr defTabSz="414772"/>
            <a:fld id="{5F74A383-2029-417C-894E-5827775736C6}" type="slidenum">
              <a:rPr lang="pl-PL">
                <a:solidFill>
                  <a:srgbClr val="001A57">
                    <a:tint val="75000"/>
                  </a:srgbClr>
                </a:solidFill>
                <a:latin typeface="Arial"/>
              </a:rPr>
              <a:pPr defTabSz="414772"/>
              <a:t>8</a:t>
            </a:fld>
            <a:endParaRPr lang="pl-PL">
              <a:solidFill>
                <a:srgbClr val="001A57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CE02748-BEE1-453A-96E6-FBF6EC3D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695" y="2738945"/>
            <a:ext cx="170942" cy="170942"/>
          </a:xfrm>
          <a:prstGeom prst="rect">
            <a:avLst/>
          </a:prstGeom>
        </p:spPr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54EFAE73-CB7B-4FDC-B554-1637FEEF9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51428"/>
          <a:stretch/>
        </p:blipFill>
        <p:spPr>
          <a:xfrm>
            <a:off x="9537700" y="-7938"/>
            <a:ext cx="2660650" cy="68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973CC-B660-4267-ADB4-7586832E5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25" y="1306342"/>
            <a:ext cx="8738037" cy="4572197"/>
          </a:xfrm>
        </p:spPr>
        <p:txBody>
          <a:bodyPr>
            <a:normAutofit/>
          </a:bodyPr>
          <a:lstStyle/>
          <a:p>
            <a:pPr>
              <a:spcAft>
                <a:spcPts val="1633"/>
              </a:spcAft>
            </a:pPr>
            <a:r>
              <a:rPr lang="pl-PL" sz="1800" dirty="0">
                <a:solidFill>
                  <a:schemeClr val="tx2"/>
                </a:solidFill>
              </a:rPr>
              <a:t>Przykładem może być rozbieżność stanowisk zobrazowana </a:t>
            </a:r>
            <a:r>
              <a:rPr lang="pl-PL" sz="1800" b="1" dirty="0">
                <a:solidFill>
                  <a:schemeClr val="tx2"/>
                </a:solidFill>
                <a:latin typeface="+mj-lt"/>
              </a:rPr>
              <a:t>w wyroku NSA                  z 26 maja 2021 r., I FSK 745/16.</a:t>
            </a:r>
            <a:r>
              <a:rPr lang="pl-PL" sz="1800" dirty="0">
                <a:solidFill>
                  <a:schemeClr val="tx2"/>
                </a:solidFill>
              </a:rPr>
              <a:t> Według strony skarżącej: (…) </a:t>
            </a:r>
            <a:br>
              <a:rPr lang="pl-PL" sz="1800" dirty="0">
                <a:solidFill>
                  <a:schemeClr val="tx2"/>
                </a:solidFill>
              </a:rPr>
            </a:br>
            <a:r>
              <a:rPr lang="pl-PL" sz="1800" i="1" dirty="0">
                <a:solidFill>
                  <a:schemeClr val="tx2"/>
                </a:solidFill>
              </a:rPr>
              <a:t>w przedmiotowej sprawie obowiązek podatkowy po jej stronie powstanie z chwilą wystawienia faktury VAT, przy czym </a:t>
            </a:r>
            <a:r>
              <a:rPr lang="pl-PL" sz="1800" b="1" i="1" dirty="0">
                <a:solidFill>
                  <a:schemeClr val="tx2"/>
                </a:solidFill>
                <a:latin typeface="+mj-lt"/>
              </a:rPr>
              <a:t>momentem wykonania usług jest data podpisania przez Inżyniera Kontraktu odpowiednio Przejściowego lub Ostatecznego Świadectwa Płatności.</a:t>
            </a:r>
          </a:p>
          <a:p>
            <a:pPr>
              <a:spcAft>
                <a:spcPts val="1633"/>
              </a:spcAft>
            </a:pPr>
            <a:r>
              <a:rPr lang="pl-PL" sz="1800" dirty="0">
                <a:solidFill>
                  <a:schemeClr val="tx2"/>
                </a:solidFill>
              </a:rPr>
              <a:t>Natomiast według składu orzekającego: </a:t>
            </a:r>
            <a:r>
              <a:rPr lang="pl-PL" sz="1800" i="1" dirty="0">
                <a:solidFill>
                  <a:schemeClr val="tx2"/>
                </a:solidFill>
              </a:rPr>
              <a:t>W ocenie Naczelnego Sądu Administracyjnego prawidłowa wykładnia przepisów unijnych w zakresie podatku VAT zakłada ustalenie momentu powstania obowiązku podatkowego w podatku VAT w rozpatrywanej sprawie </a:t>
            </a:r>
            <a:r>
              <a:rPr lang="pl-PL" sz="1800" b="1" i="1" dirty="0">
                <a:solidFill>
                  <a:schemeClr val="tx2"/>
                </a:solidFill>
                <a:latin typeface="+mj-lt"/>
              </a:rPr>
              <a:t>w momencie akceptacji wykonania robót budowlanych w formie Świadectwa Wykonania wynikającej </a:t>
            </a:r>
            <a:br>
              <a:rPr lang="pl-PL" sz="1800" b="1" i="1" dirty="0">
                <a:solidFill>
                  <a:schemeClr val="tx2"/>
                </a:solidFill>
                <a:latin typeface="+mj-lt"/>
              </a:rPr>
            </a:br>
            <a:r>
              <a:rPr lang="pl-PL" sz="1800" b="1" i="1" dirty="0">
                <a:solidFill>
                  <a:schemeClr val="tx2"/>
                </a:solidFill>
                <a:latin typeface="+mj-lt"/>
              </a:rPr>
              <a:t>z postanowień umownych.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E10CC6-45A3-41C6-95E6-36F0AE4F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Problemy praktyczne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0B4FEE-7514-498C-855E-27C2520BFB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9791" y="6258824"/>
            <a:ext cx="632209" cy="365789"/>
          </a:xfrm>
        </p:spPr>
        <p:txBody>
          <a:bodyPr/>
          <a:lstStyle/>
          <a:p>
            <a:pPr marL="0" marR="0" lvl="0" indent="0" algn="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4A383-2029-417C-894E-5827775736C6}" type="slidenum">
              <a:rPr kumimoji="0" lang="pl-PL" sz="1131" b="0" i="0" u="none" strike="noStrike" kern="1200" cap="none" spc="0" normalizeH="0" baseline="0" noProof="0">
                <a:ln>
                  <a:noFill/>
                </a:ln>
                <a:solidFill>
                  <a:srgbClr val="001A57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131" b="0" i="0" u="none" strike="noStrike" kern="1200" cap="none" spc="0" normalizeH="0" baseline="0" noProof="0">
              <a:ln>
                <a:noFill/>
              </a:ln>
              <a:solidFill>
                <a:srgbClr val="001A57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Symbol zastępczy obrazu 9">
            <a:extLst>
              <a:ext uri="{FF2B5EF4-FFF2-40B4-BE49-F238E27FC236}">
                <a16:creationId xmlns:a16="http://schemas.microsoft.com/office/drawing/2014/main" id="{229B9BDA-94A3-4AA8-A9A4-24C30584C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51428"/>
          <a:stretch/>
        </p:blipFill>
        <p:spPr>
          <a:xfrm>
            <a:off x="9537700" y="-7938"/>
            <a:ext cx="2660650" cy="68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455"/>
      </p:ext>
    </p:extLst>
  </p:cSld>
  <p:clrMapOvr>
    <a:masterClrMapping/>
  </p:clrMapOvr>
</p:sld>
</file>

<file path=ppt/theme/theme1.xml><?xml version="1.0" encoding="utf-8"?>
<a:theme xmlns:a="http://schemas.openxmlformats.org/drawingml/2006/main" name="1_CRIDO_2">
  <a:themeElements>
    <a:clrScheme name="Crido">
      <a:dk1>
        <a:srgbClr val="001A57"/>
      </a:dk1>
      <a:lt1>
        <a:srgbClr val="FFFFFF"/>
      </a:lt1>
      <a:dk2>
        <a:srgbClr val="000000"/>
      </a:dk2>
      <a:lt2>
        <a:srgbClr val="E5E5E5"/>
      </a:lt2>
      <a:accent1>
        <a:srgbClr val="F64C0E"/>
      </a:accent1>
      <a:accent2>
        <a:srgbClr val="C1063B"/>
      </a:accent2>
      <a:accent3>
        <a:srgbClr val="99D0EE"/>
      </a:accent3>
      <a:accent4>
        <a:srgbClr val="305296"/>
      </a:accent4>
      <a:accent5>
        <a:srgbClr val="FEC86C"/>
      </a:accent5>
      <a:accent6>
        <a:srgbClr val="122748"/>
      </a:accent6>
      <a:hlink>
        <a:srgbClr val="F64C0E"/>
      </a:hlink>
      <a:folHlink>
        <a:srgbClr val="C1063B"/>
      </a:folHlink>
    </a:clrScheme>
    <a:fontScheme name="Crido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IDO_2" id="{A8240594-4965-449C-B94E-2049C0F63F5C}" vid="{AD4E391D-C196-4378-92F4-0D981D5B5FA8}"/>
    </a:ext>
  </a:extLst>
</a:theme>
</file>

<file path=ppt/theme/theme2.xml><?xml version="1.0" encoding="utf-8"?>
<a:theme xmlns:a="http://schemas.openxmlformats.org/drawingml/2006/main" name="2_CRIDO_2">
  <a:themeElements>
    <a:clrScheme name="Crido">
      <a:dk1>
        <a:srgbClr val="001A57"/>
      </a:dk1>
      <a:lt1>
        <a:srgbClr val="FFFFFF"/>
      </a:lt1>
      <a:dk2>
        <a:srgbClr val="000000"/>
      </a:dk2>
      <a:lt2>
        <a:srgbClr val="E5E5E5"/>
      </a:lt2>
      <a:accent1>
        <a:srgbClr val="F64C0E"/>
      </a:accent1>
      <a:accent2>
        <a:srgbClr val="C1063B"/>
      </a:accent2>
      <a:accent3>
        <a:srgbClr val="99D0EE"/>
      </a:accent3>
      <a:accent4>
        <a:srgbClr val="305296"/>
      </a:accent4>
      <a:accent5>
        <a:srgbClr val="FEC86C"/>
      </a:accent5>
      <a:accent6>
        <a:srgbClr val="122748"/>
      </a:accent6>
      <a:hlink>
        <a:srgbClr val="F64C0E"/>
      </a:hlink>
      <a:folHlink>
        <a:srgbClr val="C1063B"/>
      </a:folHlink>
    </a:clrScheme>
    <a:fontScheme name="Crido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accent1"/>
          </a:solidFill>
          <a:headEnd type="none" w="med" len="med"/>
          <a:tailEnd type="oval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IDO_2" id="{A8240594-4965-449C-B94E-2049C0F63F5C}" vid="{AD4E391D-C196-4378-92F4-0D981D5B5FA8}"/>
    </a:ext>
  </a:extLst>
</a:theme>
</file>

<file path=ppt/theme/theme3.xml><?xml version="1.0" encoding="utf-8"?>
<a:theme xmlns:a="http://schemas.openxmlformats.org/drawingml/2006/main" name="Motyw1">
  <a:themeElements>
    <a:clrScheme name="Crido">
      <a:dk1>
        <a:srgbClr val="001A57"/>
      </a:dk1>
      <a:lt1>
        <a:srgbClr val="FFFFFF"/>
      </a:lt1>
      <a:dk2>
        <a:srgbClr val="000000"/>
      </a:dk2>
      <a:lt2>
        <a:srgbClr val="E5E5E5"/>
      </a:lt2>
      <a:accent1>
        <a:srgbClr val="F64C0E"/>
      </a:accent1>
      <a:accent2>
        <a:srgbClr val="C1063B"/>
      </a:accent2>
      <a:accent3>
        <a:srgbClr val="99D0EE"/>
      </a:accent3>
      <a:accent4>
        <a:srgbClr val="305296"/>
      </a:accent4>
      <a:accent5>
        <a:srgbClr val="FEC86C"/>
      </a:accent5>
      <a:accent6>
        <a:srgbClr val="122748"/>
      </a:accent6>
      <a:hlink>
        <a:srgbClr val="F64C0E"/>
      </a:hlink>
      <a:folHlink>
        <a:srgbClr val="C1063B"/>
      </a:folHlink>
    </a:clrScheme>
    <a:fontScheme name="Crido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tyw1" id="{0B57D679-8207-4749-8076-DB3F2A6C6126}" vid="{DFB39DA0-8C9E-4684-962A-DE6BFE585B7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EB394C0143A845B2DBBAD1497F6D41" ma:contentTypeVersion="12" ma:contentTypeDescription="Utwórz nowy dokument." ma:contentTypeScope="" ma:versionID="a16280867500e9a70edbc6bb2ddcf084">
  <xsd:schema xmlns:xsd="http://www.w3.org/2001/XMLSchema" xmlns:xs="http://www.w3.org/2001/XMLSchema" xmlns:p="http://schemas.microsoft.com/office/2006/metadata/properties" xmlns:ns3="02914d23-e972-4e59-af47-ce7e8000dcc3" xmlns:ns4="b57bab55-3852-4813-a9e4-ab89b0226bc3" targetNamespace="http://schemas.microsoft.com/office/2006/metadata/properties" ma:root="true" ma:fieldsID="2f17e714163f9e28022a90156bd9a2ae" ns3:_="" ns4:_="">
    <xsd:import namespace="02914d23-e972-4e59-af47-ce7e8000dcc3"/>
    <xsd:import namespace="b57bab55-3852-4813-a9e4-ab89b0226bc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14d23-e972-4e59-af47-ce7e8000dc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bab55-3852-4813-a9e4-ab89b0226b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FCF1B2-9F1E-4E80-A0FD-2596564607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914d23-e972-4e59-af47-ce7e8000dcc3"/>
    <ds:schemaRef ds:uri="b57bab55-3852-4813-a9e4-ab89b0226b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CA14AF-5FA6-4D59-AB3D-70EF020457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9BDBC0-4BCC-472D-8924-4A1698812797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57bab55-3852-4813-a9e4-ab89b0226bc3"/>
    <ds:schemaRef ds:uri="http://purl.org/dc/terms/"/>
    <ds:schemaRef ds:uri="http://www.w3.org/XML/1998/namespace"/>
    <ds:schemaRef ds:uri="http://schemas.openxmlformats.org/package/2006/metadata/core-properties"/>
    <ds:schemaRef ds:uri="02914d23-e972-4e59-af47-ce7e8000dcc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1357</Words>
  <Application>Microsoft Office PowerPoint</Application>
  <PresentationFormat>Panoramiczny</PresentationFormat>
  <Paragraphs>74</Paragraphs>
  <Slides>14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Georgia</vt:lpstr>
      <vt:lpstr>Times New Roman</vt:lpstr>
      <vt:lpstr>1_CRIDO_2</vt:lpstr>
      <vt:lpstr>2_CRIDO_2</vt:lpstr>
      <vt:lpstr>Motyw1</vt:lpstr>
      <vt:lpstr>VII Toruński Przegląd Orzecznictwa Podatkowego </vt:lpstr>
      <vt:lpstr>Prezentacja programu PowerPoint</vt:lpstr>
      <vt:lpstr>Wybrane orzecznictwo krajowe</vt:lpstr>
      <vt:lpstr>Wyrok NSA z 18 lipca 2019 r. I FSK 65/16 </vt:lpstr>
      <vt:lpstr>Wyrok NSA z 25 sierpnia 2020 r. I FSK 1269/16</vt:lpstr>
      <vt:lpstr>Wyrok NSA z 10 września 2021 r. I FSK  1038/16 </vt:lpstr>
      <vt:lpstr>Konkluzje</vt:lpstr>
      <vt:lpstr>Problemy praktyczne</vt:lpstr>
      <vt:lpstr>Problemy praktyczne</vt:lpstr>
      <vt:lpstr>Stosowanie wyroku do innych usług?</vt:lpstr>
      <vt:lpstr>Stosowanie wyroku do innych usług?</vt:lpstr>
      <vt:lpstr>Stosowanie wyroku do innych usług?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 TORUŃSKI PRZEGLĄD ORZECZNICTWA PODATKOWEGO</dc:title>
  <dc:creator>Joanna Ciołko-Wąsowicz</dc:creator>
  <cp:lastModifiedBy>Wojciech Morawski (wmoraw)</cp:lastModifiedBy>
  <cp:revision>74</cp:revision>
  <dcterms:created xsi:type="dcterms:W3CDTF">2019-02-22T09:59:45Z</dcterms:created>
  <dcterms:modified xsi:type="dcterms:W3CDTF">2022-04-05T14:02:21Z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0x01010051EB394C0143A845B2DBBAD1497F6D41</vt:lpwstr>
  </property>
  <property fmtid="{D5CDD505-2E9C-101B-9397-08002B2CF9AE}" pid="3" name="TukanITGREENmodCATEGORY">
    <vt:lpwstr>INTERNAL</vt:lpwstr>
  </property>
  <property fmtid="{D5CDD505-2E9C-101B-9397-08002B2CF9AE}" pid="4" name="TukanITGREENmodClassifiedBy">
    <vt:lpwstr>ACCREOT\kbielecka;Klaudia Bielecka</vt:lpwstr>
  </property>
  <property fmtid="{D5CDD505-2E9C-101B-9397-08002B2CF9AE}" pid="5" name="TukanITGREENmodClassificationDate">
    <vt:lpwstr>2019-02-22T13:31:27.0941022+01:00</vt:lpwstr>
  </property>
  <property fmtid="{D5CDD505-2E9C-101B-9397-08002B2CF9AE}" pid="6" name="TukanITGREENmodClassifiedBySID">
    <vt:lpwstr>ACCREOT\S-1-5-21-2689679564-127267201-59131381-9317</vt:lpwstr>
  </property>
  <property fmtid="{D5CDD505-2E9C-101B-9397-08002B2CF9AE}" pid="7" name="TukanITGREENmodGRNItemId">
    <vt:lpwstr>GRN-61df3436-35f8-45ab-b2e4-7f0aceec7cff</vt:lpwstr>
  </property>
  <property fmtid="{D5CDD505-2E9C-101B-9397-08002B2CF9AE}" pid="8" name="TukanITGREENmodHash">
    <vt:lpwstr>eWAecXnGEV/t6o303QwCmPfxLwQr1IusVBj4gjdiaEM=</vt:lpwstr>
  </property>
  <property fmtid="{D5CDD505-2E9C-101B-9397-08002B2CF9AE}" pid="9" name="DLPManualFileClassification">
    <vt:lpwstr>{ec400ec9-b910-4313-8a41-9b60e33b5798}</vt:lpwstr>
  </property>
  <property fmtid="{D5CDD505-2E9C-101B-9397-08002B2CF9AE}" pid="10" name="TukanITGREENmodRefresh">
    <vt:lpwstr>False</vt:lpwstr>
  </property>
</Properties>
</file>