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8"/>
  </p:notesMasterIdLst>
  <p:handoutMasterIdLst>
    <p:handoutMasterId r:id="rId19"/>
  </p:handoutMasterIdLst>
  <p:sldIdLst>
    <p:sldId id="1065" r:id="rId5"/>
    <p:sldId id="1187" r:id="rId6"/>
    <p:sldId id="1188" r:id="rId7"/>
    <p:sldId id="1205" r:id="rId8"/>
    <p:sldId id="1201" r:id="rId9"/>
    <p:sldId id="1202" r:id="rId10"/>
    <p:sldId id="1207" r:id="rId11"/>
    <p:sldId id="1208" r:id="rId12"/>
    <p:sldId id="1209" r:id="rId13"/>
    <p:sldId id="1195" r:id="rId14"/>
    <p:sldId id="1196" r:id="rId15"/>
    <p:sldId id="1206" r:id="rId16"/>
    <p:sldId id="270" r:id="rId17"/>
  </p:sldIdLst>
  <p:sldSz cx="13439775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4" userDrawn="1">
          <p15:clr>
            <a:srgbClr val="A4A3A4"/>
          </p15:clr>
        </p15:guide>
        <p15:guide id="2" pos="559" userDrawn="1">
          <p15:clr>
            <a:srgbClr val="A4A3A4"/>
          </p15:clr>
        </p15:guide>
        <p15:guide id="3" pos="7862" userDrawn="1">
          <p15:clr>
            <a:srgbClr val="A4A3A4"/>
          </p15:clr>
        </p15:guide>
        <p15:guide id="4" orient="horz" pos="4241" userDrawn="1">
          <p15:clr>
            <a:srgbClr val="A4A3A4"/>
          </p15:clr>
        </p15:guide>
        <p15:guide id="5" pos="8021" userDrawn="1">
          <p15:clr>
            <a:srgbClr val="A4A3A4"/>
          </p15:clr>
        </p15:guide>
        <p15:guide id="7" pos="1466" userDrawn="1">
          <p15:clr>
            <a:srgbClr val="A4A3A4"/>
          </p15:clr>
        </p15:guide>
        <p15:guide id="8" orient="horz" pos="18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006155-AF89-78E2-0DB8-235CB1BE692D}" name="Magdalena Balcerzak" initials="MB" userId="Magdalena Balcerzak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łgosia Janaszek" initials="MJ" lastIdx="1" clrIdx="0">
    <p:extLst>
      <p:ext uri="{19B8F6BF-5375-455C-9EA6-DF929625EA0E}">
        <p15:presenceInfo xmlns:p15="http://schemas.microsoft.com/office/powerpoint/2012/main" userId="3114d51913075fd8" providerId="Windows Live"/>
      </p:ext>
    </p:extLst>
  </p:cmAuthor>
  <p:cmAuthor id="2" name="Crido" initials="Crido" lastIdx="1" clrIdx="1">
    <p:extLst>
      <p:ext uri="{19B8F6BF-5375-455C-9EA6-DF929625EA0E}">
        <p15:presenceInfo xmlns:p15="http://schemas.microsoft.com/office/powerpoint/2012/main" userId="Crido" providerId="None"/>
      </p:ext>
    </p:extLst>
  </p:cmAuthor>
  <p:cmAuthor id="3" name="Arkady Zadrożny" initials="AZ" lastIdx="1" clrIdx="2">
    <p:extLst>
      <p:ext uri="{19B8F6BF-5375-455C-9EA6-DF929625EA0E}">
        <p15:presenceInfo xmlns:p15="http://schemas.microsoft.com/office/powerpoint/2012/main" userId="S::Arkady.Zadrozny@crido.pl::b7d47056-1afb-4a31-ad88-537bb8ad66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57"/>
    <a:srgbClr val="F64C0E"/>
    <a:srgbClr val="F76531"/>
    <a:srgbClr val="E24108"/>
    <a:srgbClr val="F9906B"/>
    <a:srgbClr val="FCD6C8"/>
    <a:srgbClr val="F87D52"/>
    <a:srgbClr val="F99673"/>
    <a:srgbClr val="FCD3C4"/>
    <a:srgbClr val="FAA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89151" autoAdjust="0"/>
  </p:normalViewPr>
  <p:slideViewPr>
    <p:cSldViewPr snapToGrid="0">
      <p:cViewPr varScale="1">
        <p:scale>
          <a:sx n="54" d="100"/>
          <a:sy n="54" d="100"/>
        </p:scale>
        <p:origin x="796" y="48"/>
      </p:cViewPr>
      <p:guideLst>
        <p:guide orient="horz" pos="884"/>
        <p:guide pos="559"/>
        <p:guide pos="7862"/>
        <p:guide orient="horz" pos="4241"/>
        <p:guide pos="8021"/>
        <p:guide pos="1466"/>
        <p:guide orient="horz" pos="181"/>
      </p:guideLst>
    </p:cSldViewPr>
  </p:slideViewPr>
  <p:outlineViewPr>
    <p:cViewPr>
      <p:scale>
        <a:sx n="33" d="100"/>
        <a:sy n="33" d="100"/>
      </p:scale>
      <p:origin x="0" y="-11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5.xml"/><Relationship Id="rId7" Type="http://schemas.openxmlformats.org/officeDocument/2006/relationships/slide" Target="slides/slide1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Relationship Id="rId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0F7E020-1337-42AB-8C82-17F78B8AD1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A0948C5-BF36-401E-8D81-25B403ABB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28D690EE-5506-4E65-AF1B-7ABF9472F41B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883B888-941E-4DFB-960C-0E2B4EC3C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1601"/>
            <a:ext cx="2946347" cy="49821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0194EA-0E61-49F9-AF62-089B9E679B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4" y="9431601"/>
            <a:ext cx="2946347" cy="49821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749F215C-EFF0-4CE7-8953-A515599709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594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437F0394-940B-4227-A0BE-FC080A89E588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6347" cy="49821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4" y="9431601"/>
            <a:ext cx="2946347" cy="49821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80151D18-6AA3-4D4C-836F-98C017AE5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05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26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90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70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52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69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96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72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76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12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granat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7875" y="4854754"/>
            <a:ext cx="3023950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31 maja 2023</a:t>
            </a:fld>
            <a:endParaRPr lang="pl-PL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016992CB-27A8-4376-888F-16CBA6B2E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5DD5B6B-D861-4477-9C47-7F243FDBA1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10" y="691452"/>
            <a:ext cx="1345969" cy="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5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0" y="1440000"/>
            <a:ext cx="11629907" cy="50400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17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_kres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0" y="1440000"/>
            <a:ext cx="11629907" cy="50400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8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wyjustow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6" y="1440000"/>
            <a:ext cx="11629906" cy="5040000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63E4-C09E-4BFC-BA9A-EDED15B8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A0A7BD-65DC-479B-8B51-A47F06E7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7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1/2 str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2" y="1440000"/>
            <a:ext cx="5882832" cy="5040000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63E4-C09E-4BFC-BA9A-EDED15B8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A0A7BD-65DC-479B-8B51-A47F06E7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1/2 + 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2" y="1440000"/>
            <a:ext cx="5882832" cy="5040000"/>
          </a:xfrm>
        </p:spPr>
        <p:txBody>
          <a:bodyPr>
            <a:normAutofit/>
          </a:bodyPr>
          <a:lstStyle>
            <a:lvl1pPr marL="0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1pPr>
            <a:lvl2pPr marL="475101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2pPr>
            <a:lvl3pPr marL="950203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wykresu 4">
            <a:extLst>
              <a:ext uri="{FF2B5EF4-FFF2-40B4-BE49-F238E27FC236}">
                <a16:creationId xmlns:a16="http://schemas.microsoft.com/office/drawing/2014/main" id="{8933E95A-DEDB-4183-84B0-7B7B6AC51FD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711868" y="1440000"/>
            <a:ext cx="4823090" cy="3430432"/>
          </a:xfrm>
        </p:spPr>
        <p:txBody>
          <a:bodyPr/>
          <a:lstStyle/>
          <a:p>
            <a:r>
              <a:rPr lang="pl-PL"/>
              <a:t>Kliknij ikonę, aby dodać wykres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543DB4A7-EE37-405F-9F0A-E97E66961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868" y="4991489"/>
            <a:ext cx="4823090" cy="1400175"/>
          </a:xfrm>
        </p:spPr>
        <p:txBody>
          <a:bodyPr>
            <a:normAutofit/>
          </a:bodyPr>
          <a:lstStyle>
            <a:lvl1pPr marL="0" marR="0" indent="0" algn="l" defTabSz="431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>
                <a:solidFill>
                  <a:srgbClr val="000000"/>
                </a:solidFill>
              </a:defRPr>
            </a:lvl1pPr>
          </a:lstStyle>
          <a:p>
            <a:pPr marL="0" marR="0" lvl="0" indent="0" algn="l" defTabSz="431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97" b="1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Wykres</a:t>
            </a:r>
            <a:r>
              <a:rPr kumimoji="0" lang="en-GB" sz="1697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02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unducime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esequidCores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niasped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exceribus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quibus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nonsenda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int.Sed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earibus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vollicaecte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et,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omnihilique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doluptatur</a:t>
            </a:r>
            <a:endParaRPr kumimoji="0" lang="en-GB" sz="1697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AD8070-7526-470C-85D7-07A59502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BCE459-D801-47B3-83E9-5B586984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7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208" y="1993400"/>
            <a:ext cx="8352579" cy="315277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1pPr>
            <a:lvl2pPr marL="475102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2pPr>
            <a:lvl3pPr marL="950203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3pPr>
            <a:lvl4pPr marL="1425305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4pPr>
            <a:lvl5pPr marL="1900407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BAB1D1C-8D2B-40E6-898B-D1AD24686E70}"/>
              </a:ext>
            </a:extLst>
          </p:cNvPr>
          <p:cNvCxnSpPr>
            <a:cxnSpLocks/>
          </p:cNvCxnSpPr>
          <p:nvPr/>
        </p:nvCxnSpPr>
        <p:spPr>
          <a:xfrm>
            <a:off x="2072284" y="1993392"/>
            <a:ext cx="0" cy="4050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4F81F-FEE3-42B8-97A3-B7B3A095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FD3BCF-6BEF-4DE2-8574-BD9EA39A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5CB7B5F-D901-4F00-9B5E-CAE3244D486B}"/>
              </a:ext>
            </a:extLst>
          </p:cNvPr>
          <p:cNvCxnSpPr>
            <a:cxnSpLocks/>
          </p:cNvCxnSpPr>
          <p:nvPr userDrawn="1"/>
        </p:nvCxnSpPr>
        <p:spPr>
          <a:xfrm>
            <a:off x="2072284" y="1680210"/>
            <a:ext cx="0" cy="43639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3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E4F687-EFD5-4966-A68C-BE5DE763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A2723F-3B00-446A-AB38-D68A409F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75EA1A8-93E6-4A9E-A193-78D10834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01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blikacje - okragł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359" y="167250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57DC3C8B-1A71-42D0-9786-AF1BA0A14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1816" y="167250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290A8F0E-D50C-4814-B5E9-B7C5B65583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8607" y="4139616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47736" y="1672504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06180" y="1672504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19" name="Symbol zastępczy zawartości 16">
            <a:extLst>
              <a:ext uri="{FF2B5EF4-FFF2-40B4-BE49-F238E27FC236}">
                <a16:creationId xmlns:a16="http://schemas.microsoft.com/office/drawing/2014/main" id="{0CE3B27C-C314-4374-BD5E-A64292AACE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19887" y="4200115"/>
            <a:ext cx="228876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47736" y="2661927"/>
            <a:ext cx="2280871" cy="1095619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06180" y="2661920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26" name="Symbol zastępczy zawartości 23">
            <a:extLst>
              <a:ext uri="{FF2B5EF4-FFF2-40B4-BE49-F238E27FC236}">
                <a16:creationId xmlns:a16="http://schemas.microsoft.com/office/drawing/2014/main" id="{3028B6ED-F99B-4378-9B39-BAA482991ED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727782" y="5149247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75F8F07-BF71-41EF-A840-6B310444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226F271-802A-4FCA-96C1-21325715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0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blikacje - prostokat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0804" y="1816573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93899" y="1672576"/>
            <a:ext cx="231934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237644" y="1663865"/>
            <a:ext cx="2252517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19" name="Symbol zastępczy zawartości 16">
            <a:extLst>
              <a:ext uri="{FF2B5EF4-FFF2-40B4-BE49-F238E27FC236}">
                <a16:creationId xmlns:a16="http://schemas.microsoft.com/office/drawing/2014/main" id="{0CE3B27C-C314-4374-BD5E-A64292AACE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55645" y="4022672"/>
            <a:ext cx="2279250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93899" y="2661992"/>
            <a:ext cx="231934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237644" y="2653283"/>
            <a:ext cx="2252517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26" name="Symbol zastępczy zawartości 23">
            <a:extLst>
              <a:ext uri="{FF2B5EF4-FFF2-40B4-BE49-F238E27FC236}">
                <a16:creationId xmlns:a16="http://schemas.microsoft.com/office/drawing/2014/main" id="{3028B6ED-F99B-4378-9B39-BAA482991ED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063535" y="4971804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16" name="Symbol zastępczy obrazu 5">
            <a:extLst>
              <a:ext uri="{FF2B5EF4-FFF2-40B4-BE49-F238E27FC236}">
                <a16:creationId xmlns:a16="http://schemas.microsoft.com/office/drawing/2014/main" id="{B39780F5-4BAB-43DF-8345-760C522D563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83699" y="4106173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E566016D-EF82-4FEB-8CAF-B9D9CFC8B46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94549" y="1816573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309B23B-E942-4C13-A7AC-A53866A1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1721529-6F77-4B72-BFBC-D6702B05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sz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2729050-6A6B-4CF0-BBAA-B1AF30957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"/>
            <a:ext cx="13439775" cy="755728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4E7A1C9-A6FF-448C-8680-78813A6AD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04" y="705832"/>
            <a:ext cx="1348421" cy="252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62EA2B-5174-4E11-A208-FCDD97210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F742B6-33BC-499B-ABFB-8FAC96B2A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2AA8C6B-113F-446F-A7EC-8B4F299F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7875" y="4854754"/>
            <a:ext cx="3023950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31 maja 2023</a:t>
            </a:fld>
            <a:endParaRPr lang="pl-PL"/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78C8DE1-1239-48AD-8442-AB87A3EF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58572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9" y="2544353"/>
            <a:ext cx="2579396" cy="312737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bios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23" name="Symbol zastępczy zawartości 23">
            <a:extLst>
              <a:ext uri="{FF2B5EF4-FFF2-40B4-BE49-F238E27FC236}">
                <a16:creationId xmlns:a16="http://schemas.microsoft.com/office/drawing/2014/main" id="{CD108E24-EAC3-4963-B49B-8C958E0745B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067292" y="2544354"/>
            <a:ext cx="2579396" cy="3127374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bios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D1A584-3E94-4560-90FD-0EF2A3CE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8F50C2-55E4-44C3-AF66-5B93F6A7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Symbol zastępczy obrazu 5">
            <a:extLst>
              <a:ext uri="{FF2B5EF4-FFF2-40B4-BE49-F238E27FC236}">
                <a16:creationId xmlns:a16="http://schemas.microsoft.com/office/drawing/2014/main" id="{53EBD6CD-A6FA-4AAE-B35F-6F70224030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1" name="Symbol zastępczy zawartości 16">
            <a:extLst>
              <a:ext uri="{FF2B5EF4-FFF2-40B4-BE49-F238E27FC236}">
                <a16:creationId xmlns:a16="http://schemas.microsoft.com/office/drawing/2014/main" id="{DE2B3283-7373-4602-B563-D8F292B814E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9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26BD5EDF-180B-4D0C-9C8B-F12B2884B2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52972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5" name="Symbol zastępczy zawartości 16">
            <a:extLst>
              <a:ext uri="{FF2B5EF4-FFF2-40B4-BE49-F238E27FC236}">
                <a16:creationId xmlns:a16="http://schemas.microsoft.com/office/drawing/2014/main" id="{8C723DF0-74A9-43A7-B969-B22F693EF88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67292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358329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wy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9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4" y="2631828"/>
            <a:ext cx="2579396" cy="6068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T: +48 22 324 59 00</a:t>
            </a:r>
            <a:br>
              <a:rPr lang="pl-PL"/>
            </a:br>
            <a:r>
              <a:rPr lang="de-DE"/>
              <a:t>E: crido@crido.pl</a:t>
            </a:r>
            <a:endParaRPr lang="pl-PL"/>
          </a:p>
        </p:txBody>
      </p:sp>
      <p:sp>
        <p:nvSpPr>
          <p:cNvPr id="26" name="Symbol zastępczy obrazu 5">
            <a:extLst>
              <a:ext uri="{FF2B5EF4-FFF2-40B4-BE49-F238E27FC236}">
                <a16:creationId xmlns:a16="http://schemas.microsoft.com/office/drawing/2014/main" id="{9573A4AA-C249-4A10-8841-75DD6E8D83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52972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8" name="Symbol zastępczy zawartości 16">
            <a:extLst>
              <a:ext uri="{FF2B5EF4-FFF2-40B4-BE49-F238E27FC236}">
                <a16:creationId xmlns:a16="http://schemas.microsoft.com/office/drawing/2014/main" id="{4AC887D3-D3DA-4DC6-983A-8B0AD84DDA8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67292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29" name="Symbol zastępczy zawartości 23">
            <a:extLst>
              <a:ext uri="{FF2B5EF4-FFF2-40B4-BE49-F238E27FC236}">
                <a16:creationId xmlns:a16="http://schemas.microsoft.com/office/drawing/2014/main" id="{36B2E3D6-15C6-4E77-BE4A-20337A8C17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067290" y="2631828"/>
            <a:ext cx="2579396" cy="606801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T: +48 22 324 59 00</a:t>
            </a:r>
            <a:br>
              <a:rPr lang="pl-PL"/>
            </a:br>
            <a:r>
              <a:rPr lang="de-DE"/>
              <a:t>E: crido@crido.pl</a:t>
            </a:r>
            <a:endParaRPr lang="pl-PL"/>
          </a:p>
        </p:txBody>
      </p: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2CEE70E0-AC83-4FE7-9F58-6067FDE3741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73521" y="4018197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2" name="Symbol zastępczy zawartości 16">
            <a:extLst>
              <a:ext uri="{FF2B5EF4-FFF2-40B4-BE49-F238E27FC236}">
                <a16:creationId xmlns:a16="http://schemas.microsoft.com/office/drawing/2014/main" id="{F51C3E88-6B5B-455B-8AE1-6F08C505D00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487839" y="4033826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33" name="Symbol zastępczy zawartości 23">
            <a:extLst>
              <a:ext uri="{FF2B5EF4-FFF2-40B4-BE49-F238E27FC236}">
                <a16:creationId xmlns:a16="http://schemas.microsoft.com/office/drawing/2014/main" id="{F39B47F8-0F3A-4CBF-B57C-D914ADAF285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487834" y="5023244"/>
            <a:ext cx="2579396" cy="606801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T: +48 22 324 59 00</a:t>
            </a:r>
            <a:br>
              <a:rPr lang="pl-PL"/>
            </a:br>
            <a:r>
              <a:rPr lang="de-DE"/>
              <a:t>E: crido@crido.pl</a:t>
            </a:r>
            <a:endParaRPr lang="pl-PL"/>
          </a:p>
        </p:txBody>
      </p:sp>
      <p:sp>
        <p:nvSpPr>
          <p:cNvPr id="34" name="Symbol zastępczy obrazu 5">
            <a:extLst>
              <a:ext uri="{FF2B5EF4-FFF2-40B4-BE49-F238E27FC236}">
                <a16:creationId xmlns:a16="http://schemas.microsoft.com/office/drawing/2014/main" id="{D8A8CF7E-1165-41E6-A4BF-C8CB9C5509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52972" y="4018197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6" name="Symbol zastępczy zawartości 16">
            <a:extLst>
              <a:ext uri="{FF2B5EF4-FFF2-40B4-BE49-F238E27FC236}">
                <a16:creationId xmlns:a16="http://schemas.microsoft.com/office/drawing/2014/main" id="{342E74D8-5940-4595-9293-2DF961EB7DA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7292" y="4033826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37" name="Symbol zastępczy zawartości 23">
            <a:extLst>
              <a:ext uri="{FF2B5EF4-FFF2-40B4-BE49-F238E27FC236}">
                <a16:creationId xmlns:a16="http://schemas.microsoft.com/office/drawing/2014/main" id="{4C8B4C73-7010-4251-88B9-AC7BDF1472A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067290" y="5023244"/>
            <a:ext cx="2579396" cy="606801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T: +48 22 324 59 00</a:t>
            </a:r>
            <a:br>
              <a:rPr lang="pl-PL"/>
            </a:br>
            <a:r>
              <a:rPr lang="de-DE"/>
              <a:t>E: crido@crido.pl</a:t>
            </a:r>
            <a:endParaRPr lang="pl-PL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47170A-0C42-4BDB-89DA-CA74EA97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3B0EF17-72CC-43AC-8B54-5394AC47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58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_bez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E8DB-C76E-438D-8D36-9E8093A3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_bez-logo_kres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0220E69-E3F2-44F9-ADA3-3F33879B556B}"/>
              </a:ext>
            </a:extLst>
          </p:cNvPr>
          <p:cNvSpPr/>
          <p:nvPr userDrawn="1"/>
        </p:nvSpPr>
        <p:spPr>
          <a:xfrm>
            <a:off x="13293461" y="5356391"/>
            <a:ext cx="146314" cy="22032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9AB8-EADC-4339-A937-95E8AB83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63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032334-3BA5-4C4F-A326-8D1BCAAF2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10" y="6996550"/>
            <a:ext cx="1345969" cy="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0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biał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74E7A1C9-A6FF-448C-8680-78813A6AD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04" y="705832"/>
            <a:ext cx="1348421" cy="252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62EA2B-5174-4E11-A208-FCDD97210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F742B6-33BC-499B-ABFB-8FAC96B2A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2AA8C6B-113F-446F-A7EC-8B4F299F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7875" y="4854754"/>
            <a:ext cx="3023950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31 maja 2023</a:t>
            </a:fld>
            <a:endParaRPr lang="pl-PL"/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78C8DE1-1239-48AD-8442-AB87A3EF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386296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 wąskim zdjęci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E2D35C-2444-4D87-942E-F967225A2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1" y="3294393"/>
            <a:ext cx="8200271" cy="1043588"/>
          </a:xfrm>
        </p:spPr>
        <p:txBody>
          <a:bodyPr anchor="b">
            <a:normAutofit/>
          </a:bodyPr>
          <a:lstStyle>
            <a:lvl1pPr algn="r">
              <a:defRPr sz="4400" b="1" i="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dodać tytuł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540C261-5499-4FE4-9D34-8743DF1A1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617" y="4391861"/>
            <a:ext cx="8200271" cy="665428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dodać podtytuł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18B2AD8-F926-49B2-A729-685D9118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601" y="6750645"/>
            <a:ext cx="5108492" cy="4024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12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31 maja 2023</a:t>
            </a:fld>
            <a:endParaRPr lang="pl-PL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E432F1A8-3499-4AF2-B0FF-E20629D33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618" y="5760558"/>
            <a:ext cx="8200271" cy="501650"/>
          </a:xfrm>
        </p:spPr>
        <p:txBody>
          <a:bodyPr anchor="b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414E66E-92DC-4FB8-8537-7AAF95712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87" y="-8949"/>
            <a:ext cx="3631888" cy="756862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48327A8-FD48-4673-A042-1C066FDF0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28"/>
            <a:ext cx="3268377" cy="172406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826E1A3-D0F6-4005-A6E4-9B424B8246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7" y="6839761"/>
            <a:ext cx="1004133" cy="199067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7B994B09-EFFF-4739-A677-87388206A6AD}"/>
              </a:ext>
            </a:extLst>
          </p:cNvPr>
          <p:cNvSpPr/>
          <p:nvPr userDrawn="1"/>
        </p:nvSpPr>
        <p:spPr>
          <a:xfrm>
            <a:off x="13314361" y="6520477"/>
            <a:ext cx="125413" cy="1039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A284B2FA-B14A-440F-9BC6-C9CB355E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660221" y="6520478"/>
            <a:ext cx="8112304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obrazu 4">
            <a:extLst>
              <a:ext uri="{FF2B5EF4-FFF2-40B4-BE49-F238E27FC236}">
                <a16:creationId xmlns:a16="http://schemas.microsoft.com/office/drawing/2014/main" id="{2B725D6F-28E6-4235-BB15-67790A0B5D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96705" y="-8948"/>
            <a:ext cx="3643069" cy="75686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highlight>
                  <a:srgbClr val="C0C0C0"/>
                </a:highlight>
              </a:defRPr>
            </a:lvl1pPr>
          </a:lstStyle>
          <a:p>
            <a:r>
              <a:rPr lang="pl-PL"/>
              <a:t>Kliknij ikonę, aby zmienić obraz na inny niż standardowy</a:t>
            </a:r>
          </a:p>
        </p:txBody>
      </p:sp>
    </p:spTree>
    <p:extLst>
      <p:ext uri="{BB962C8B-B14F-4D97-AF65-F5344CB8AC3E}">
        <p14:creationId xmlns:p14="http://schemas.microsoft.com/office/powerpoint/2010/main" val="242108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szary ze zdjęci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D119A9D-5475-4D04-BF9C-73575F9E3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"/>
            <a:ext cx="13439775" cy="7557289"/>
          </a:xfrm>
          <a:prstGeom prst="rect">
            <a:avLst/>
          </a:prstGeom>
        </p:spPr>
      </p:pic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94542" y="1229"/>
            <a:ext cx="8552733" cy="5362446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31D0F6-FCEC-455A-9856-5AE0ED43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3C71E52-3215-47A2-97D1-C13174AB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D8394156-3D5D-4BF7-B7BF-74AE8E24A5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291398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biały ze zdjęc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94542" y="1229"/>
            <a:ext cx="8552733" cy="5362446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31D0F6-FCEC-455A-9856-5AE0ED43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3C71E52-3215-47A2-97D1-C13174AB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D8394156-3D5D-4BF7-B7BF-74AE8E24A5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213494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a ze zdjęciem (margin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27C38F9-15AB-4C9B-85BC-F5D5BC72F3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550775" cy="667067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Wstaw obraz przekładki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775" y="3572702"/>
            <a:ext cx="6480000" cy="2520000"/>
          </a:xfrm>
          <a:solidFill>
            <a:schemeClr val="accent6"/>
          </a:solidFill>
          <a:ln>
            <a:noFill/>
            <a:prstDash val="solid"/>
          </a:ln>
        </p:spPr>
        <p:txBody>
          <a:bodyPr>
            <a:normAutofit/>
          </a:bodyPr>
          <a:lstStyle>
            <a:lvl1pPr marL="355600" indent="0" algn="l">
              <a:tabLst>
                <a:tab pos="6908800" algn="l"/>
              </a:tabLst>
              <a:defRPr sz="3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l-PL"/>
              <a:t>Tytuł przekładki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C9AFDAA-1FD6-440E-8188-EB9F149AC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9775" y="6075679"/>
            <a:ext cx="6480000" cy="10604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37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a ze zdjęciem (fullsc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27C38F9-15AB-4C9B-85BC-F5D5BC72F3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3439775" cy="7559676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Wstaw obraz przekładki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775" y="4048952"/>
            <a:ext cx="6480000" cy="2520000"/>
          </a:xfrm>
          <a:solidFill>
            <a:schemeClr val="accent6"/>
          </a:solidFill>
          <a:ln>
            <a:noFill/>
            <a:prstDash val="solid"/>
          </a:ln>
        </p:spPr>
        <p:txBody>
          <a:bodyPr>
            <a:normAutofit/>
          </a:bodyPr>
          <a:lstStyle>
            <a:lvl1pPr marL="355600" indent="0" algn="l">
              <a:tabLst>
                <a:tab pos="6908800" algn="l"/>
              </a:tabLst>
              <a:defRPr sz="3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l-PL"/>
              <a:t>Tytuł przekładki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C9AFDAA-1FD6-440E-8188-EB9F149AC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9775" y="6551929"/>
            <a:ext cx="6480000" cy="10604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83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ład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530" y="2551324"/>
            <a:ext cx="11591807" cy="1461188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pl-PL"/>
              <a:t>Tytuł przekładki</a:t>
            </a:r>
          </a:p>
        </p:txBody>
      </p:sp>
    </p:spTree>
    <p:extLst>
      <p:ext uri="{BB962C8B-B14F-4D97-AF65-F5344CB8AC3E}">
        <p14:creationId xmlns:p14="http://schemas.microsoft.com/office/powerpoint/2010/main" val="225338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9" y="402484"/>
            <a:ext cx="11591807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9" y="2012414"/>
            <a:ext cx="1159180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708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79FBF-47E4-41C4-9B06-55917F938E8A}" type="datetime4">
              <a:rPr lang="pl-PL" smtClean="0"/>
              <a:t>31 maja 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31" y="7006708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0" y="7006708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A383-2029-417C-894E-5827775736C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2246E8-6B7F-4333-AC94-15715E21B23A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0582"/>
            <a:ext cx="13439775" cy="8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0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42" r:id="rId3"/>
    <p:sldLayoutId id="2147483744" r:id="rId4"/>
    <p:sldLayoutId id="2147483723" r:id="rId5"/>
    <p:sldLayoutId id="2147483743" r:id="rId6"/>
    <p:sldLayoutId id="2147483724" r:id="rId7"/>
    <p:sldLayoutId id="2147483741" r:id="rId8"/>
    <p:sldLayoutId id="2147483740" r:id="rId9"/>
    <p:sldLayoutId id="2147483725" r:id="rId10"/>
    <p:sldLayoutId id="2147483737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8" r:id="rId22"/>
    <p:sldLayoutId id="2147483739" r:id="rId23"/>
    <p:sldLayoutId id="2147483736" r:id="rId24"/>
  </p:sldLayoutIdLst>
  <p:hf hdr="0" ftr="0"/>
  <p:txStyles>
    <p:titleStyle>
      <a:lvl1pPr algn="l" defTabSz="950203" rtl="0" eaLnBrk="1" latinLnBrk="0" hangingPunct="1">
        <a:lnSpc>
          <a:spcPct val="90000"/>
        </a:lnSpc>
        <a:spcBef>
          <a:spcPct val="0"/>
        </a:spcBef>
        <a:buNone/>
        <a:defRPr sz="45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551" indent="-237551" algn="l" defTabSz="950203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09" kern="1200">
          <a:solidFill>
            <a:schemeClr val="tx1"/>
          </a:solidFill>
          <a:latin typeface="+mn-lt"/>
          <a:ea typeface="+mn-ea"/>
          <a:cs typeface="+mn-cs"/>
        </a:defRPr>
      </a:lvl1pPr>
      <a:lvl2pPr marL="712653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187754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2856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2137958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613059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3088161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63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4038365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1pPr>
      <a:lvl2pPr marL="475102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2pPr>
      <a:lvl3pPr marL="950203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3pPr>
      <a:lvl4pPr marL="1425305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1900407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375509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2850610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325712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3800813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5FF32F-B084-4FBA-BDE2-35D67F04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r>
              <a:rPr lang="pl-PL" dirty="0"/>
              <a:t>1 czerwca 2023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68B536A-BF3D-4277-9703-D2CCE529F190}"/>
              </a:ext>
            </a:extLst>
          </p:cNvPr>
          <p:cNvSpPr/>
          <p:nvPr/>
        </p:nvSpPr>
        <p:spPr>
          <a:xfrm>
            <a:off x="11633993" y="6520478"/>
            <a:ext cx="125413" cy="1039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A1E868D9-DB4B-4A67-BBC8-B68753475B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006" y="5322545"/>
            <a:ext cx="9152699" cy="816343"/>
          </a:xfrm>
        </p:spPr>
        <p:txBody>
          <a:bodyPr>
            <a:noAutofit/>
          </a:bodyPr>
          <a:lstStyle/>
          <a:p>
            <a:pPr algn="l"/>
            <a:r>
              <a:rPr lang="pl-PL" sz="2800" dirty="0"/>
              <a:t>Kontener kontenerowi nierówny – </a:t>
            </a:r>
          </a:p>
          <a:p>
            <a:pPr algn="l"/>
            <a:r>
              <a:rPr lang="pl-PL" sz="2800" dirty="0"/>
              <a:t>problem tymczasowych obiektów budowlanych</a:t>
            </a:r>
          </a:p>
          <a:p>
            <a:pPr algn="l"/>
            <a:r>
              <a:rPr lang="pl-PL" sz="1800" dirty="0"/>
              <a:t>Wyrok NSA z 28 lutego 2023 r., sygn. akt III FSK 4233/21</a:t>
            </a:r>
          </a:p>
          <a:p>
            <a:pPr algn="l"/>
            <a:r>
              <a:rPr lang="pl-PL" sz="1400" dirty="0"/>
              <a:t>Daniel Panek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18D9ABC-84DD-43C7-0C7F-0F7499EA2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2" b="13342"/>
          <a:stretch/>
        </p:blipFill>
        <p:spPr>
          <a:xfrm>
            <a:off x="9796704" y="0"/>
            <a:ext cx="3643070" cy="7559675"/>
          </a:xfrm>
          <a:prstGeom prst="rect">
            <a:avLst/>
          </a:prstGeom>
          <a:noFill/>
        </p:spPr>
      </p:pic>
      <p:pic>
        <p:nvPicPr>
          <p:cNvPr id="1026" name="Picture 2" descr="Kontener techniczny i technologiczny, Projekt, Cena, Producent WELDON">
            <a:extLst>
              <a:ext uri="{FF2B5EF4-FFF2-40B4-BE49-F238E27FC236}">
                <a16:creationId xmlns:a16="http://schemas.microsoft.com/office/drawing/2014/main" id="{E88C8284-1AB2-7178-7003-051CD0A0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702" y="-11576"/>
            <a:ext cx="3643071" cy="75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5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1FB76BBE-DACC-42DB-804F-DFC10C289ADF}"/>
              </a:ext>
            </a:extLst>
          </p:cNvPr>
          <p:cNvSpPr txBox="1">
            <a:spLocks/>
          </p:cNvSpPr>
          <p:nvPr/>
        </p:nvSpPr>
        <p:spPr>
          <a:xfrm>
            <a:off x="619203" y="488126"/>
            <a:ext cx="8721744" cy="1050026"/>
          </a:xfrm>
          <a:prstGeom prst="rect">
            <a:avLst/>
          </a:prstGeom>
        </p:spPr>
        <p:txBody>
          <a:bodyPr vert="horz" lIns="86199" tIns="43100" rIns="86199" bIns="4310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600" dirty="0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952A3DA9-741C-46C1-B2F6-8760EEE3FFA3}"/>
              </a:ext>
            </a:extLst>
          </p:cNvPr>
          <p:cNvSpPr txBox="1">
            <a:spLocks/>
          </p:cNvSpPr>
          <p:nvPr/>
        </p:nvSpPr>
        <p:spPr>
          <a:xfrm>
            <a:off x="12428261" y="6879347"/>
            <a:ext cx="523735" cy="379416"/>
          </a:xfrm>
          <a:prstGeom prst="rect">
            <a:avLst/>
          </a:prstGeom>
        </p:spPr>
        <p:txBody>
          <a:bodyPr vert="horz" lIns="86199" tIns="43100" rIns="86199" bIns="43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4A383-2029-417C-894E-5827775736C6}" type="slidenum">
              <a:rPr lang="pl-PL" sz="1247"/>
              <a:pPr/>
              <a:t>10</a:t>
            </a:fld>
            <a:endParaRPr lang="pl-PL" sz="1247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1AD75-F193-43ED-874D-B512109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617" y="394548"/>
            <a:ext cx="12151111" cy="1113864"/>
          </a:xfrm>
        </p:spPr>
        <p:txBody>
          <a:bodyPr>
            <a:normAutofit/>
          </a:bodyPr>
          <a:lstStyle/>
          <a:p>
            <a:r>
              <a:rPr lang="pl-PL" sz="2200" dirty="0"/>
              <a:t>Kontenery spełniające cechy budynków – wyrok </a:t>
            </a:r>
            <a:r>
              <a:rPr lang="pl-PL" sz="2200" dirty="0">
                <a:solidFill>
                  <a:srgbClr val="F64C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NSA z dnia 26 stycznia 2022 r., sygn. III FSK 2135/21</a:t>
            </a: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48B4A6A6-838D-4D74-822C-533460FB8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577" y="1350899"/>
            <a:ext cx="797907" cy="60710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4C984BA-7284-44EC-8A15-31396AEBE42F}"/>
              </a:ext>
            </a:extLst>
          </p:cNvPr>
          <p:cNvSpPr txBox="1"/>
          <p:nvPr/>
        </p:nvSpPr>
        <p:spPr>
          <a:xfrm>
            <a:off x="1174070" y="1350899"/>
            <a:ext cx="11777926" cy="533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1A57"/>
                </a:solidFill>
                <a:latin typeface="+mj-lt"/>
                <a:cs typeface="Times New Roman" panose="02020603050405020304" pitchFamily="18" charset="0"/>
              </a:rPr>
              <a:t>Wyrok NSA z dnia 26 stycznia 2022 r., sygn. III FSK 2135/21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„Dla dokonania prawidłowej kwalifikacji przedmiotowych kontenerów, pomocna jest argumentacja zaprezentowana w przywoływanej już uchwale składu siedmiu sędziów Naczelnego Sądu Administracyjnego z 29 września 2021 r., sygn. akt III FPS 1/21. Wskazano w niej, że za budynek może być jedynie uznany obiekt spełniający łącznie następujące kryteria: </a:t>
            </a:r>
          </a:p>
          <a:p>
            <a:pPr marL="342900" indent="-342900" algn="just">
              <a:spcAft>
                <a:spcPts val="800"/>
              </a:spcAft>
              <a:buAutoNum type="arabicParenBoth"/>
            </a:pP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jest obiektem budowlanym w rozumieniu art. 3 pkt 1 </a:t>
            </a:r>
            <a:r>
              <a:rPr lang="pl-PL" sz="1800" i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u.p.b</a:t>
            </a: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.; </a:t>
            </a:r>
          </a:p>
          <a:p>
            <a:pPr marL="342900" indent="-342900" algn="just">
              <a:spcAft>
                <a:spcPts val="800"/>
              </a:spcAft>
              <a:buAutoNum type="arabicParenBoth"/>
            </a:pPr>
            <a:r>
              <a:rPr lang="pl-PL" sz="1800" b="1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jest trwale związany z gruntem</a:t>
            </a: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spcAft>
                <a:spcPts val="800"/>
              </a:spcAft>
              <a:buAutoNum type="arabicParenBoth"/>
            </a:pP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jest wydzielony z przestrzenia za pomocą przegród budowlanych oraz </a:t>
            </a:r>
          </a:p>
          <a:p>
            <a:pPr marL="342900" indent="-342900" algn="just">
              <a:spcAft>
                <a:spcPts val="800"/>
              </a:spcAft>
              <a:buAutoNum type="arabicParenBoth"/>
            </a:pP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posiada fundamenty i dach. </a:t>
            </a:r>
          </a:p>
          <a:p>
            <a:pPr algn="just"/>
            <a:endParaRPr lang="pl-PL" i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Spornym w sprawie było jedynie spełnienie przesłanki "trwałego związania z gruntem". (…) </a:t>
            </a:r>
            <a:r>
              <a:rPr lang="pl-PL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rozpatrywanej sprawie </a:t>
            </a:r>
            <a:r>
              <a:rPr lang="pl-PL" b="1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nie było kwestionowane, że fundamenty zagłębione są w gruncie (…).</a:t>
            </a:r>
          </a:p>
          <a:p>
            <a:pPr algn="just"/>
            <a:r>
              <a:rPr lang="pl-PL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800" i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b="1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Istotnym jest, czy istnieje możliwość "prostego" odłączenia części kontenerowej od fundamentów i przeniesienia ich w inne miejsce, czy też odłączenie takie wiąże się z możliwością uszkodzenia ich konstrukcji i tym samym konieczne jest dokonanie przebudowy</a:t>
            </a: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72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1FB76BBE-DACC-42DB-804F-DFC10C289ADF}"/>
              </a:ext>
            </a:extLst>
          </p:cNvPr>
          <p:cNvSpPr txBox="1">
            <a:spLocks/>
          </p:cNvSpPr>
          <p:nvPr/>
        </p:nvSpPr>
        <p:spPr>
          <a:xfrm>
            <a:off x="619203" y="488126"/>
            <a:ext cx="8721744" cy="1050026"/>
          </a:xfrm>
          <a:prstGeom prst="rect">
            <a:avLst/>
          </a:prstGeom>
        </p:spPr>
        <p:txBody>
          <a:bodyPr vert="horz" lIns="86199" tIns="43100" rIns="86199" bIns="4310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600" dirty="0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952A3DA9-741C-46C1-B2F6-8760EEE3FFA3}"/>
              </a:ext>
            </a:extLst>
          </p:cNvPr>
          <p:cNvSpPr txBox="1">
            <a:spLocks/>
          </p:cNvSpPr>
          <p:nvPr/>
        </p:nvSpPr>
        <p:spPr>
          <a:xfrm>
            <a:off x="12428261" y="6879347"/>
            <a:ext cx="523735" cy="379416"/>
          </a:xfrm>
          <a:prstGeom prst="rect">
            <a:avLst/>
          </a:prstGeom>
        </p:spPr>
        <p:txBody>
          <a:bodyPr vert="horz" lIns="86199" tIns="43100" rIns="86199" bIns="43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4A383-2029-417C-894E-5827775736C6}" type="slidenum">
              <a:rPr lang="pl-PL" sz="1247"/>
              <a:pPr/>
              <a:t>11</a:t>
            </a:fld>
            <a:endParaRPr lang="pl-PL" sz="1247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1AD75-F193-43ED-874D-B512109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617" y="394548"/>
            <a:ext cx="12151111" cy="1113864"/>
          </a:xfrm>
        </p:spPr>
        <p:txBody>
          <a:bodyPr>
            <a:normAutofit/>
          </a:bodyPr>
          <a:lstStyle/>
          <a:p>
            <a:r>
              <a:rPr lang="pl-PL" sz="2200" dirty="0"/>
              <a:t>Inne kontenery mobilne – problem linii orzeczniczej NSA</a:t>
            </a:r>
            <a:endParaRPr lang="pl-PL" sz="2200" dirty="0">
              <a:solidFill>
                <a:srgbClr val="F64C0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9EB4F8DE-47C4-4B26-A319-73E0722EB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91" y="1013139"/>
            <a:ext cx="12159437" cy="4893483"/>
          </a:xfrm>
        </p:spPr>
        <p:txBody>
          <a:bodyPr>
            <a:noAutofit/>
          </a:bodyPr>
          <a:lstStyle/>
          <a:p>
            <a:pPr marL="0" indent="0" algn="just" defTabSz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dirty="0">
                <a:solidFill>
                  <a:srgbClr val="001A57"/>
                </a:solidFill>
                <a:latin typeface="+mj-lt"/>
                <a:cs typeface="Times New Roman" panose="02020603050405020304" pitchFamily="18" charset="0"/>
              </a:rPr>
              <a:t>Wyrok NSA z dnia 2 lutego 2022 r., sygn. III FSK 274/21 </a:t>
            </a:r>
          </a:p>
          <a:p>
            <a:pPr marL="0" indent="0" algn="just" defTabSz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i="1" dirty="0"/>
              <a:t>„(…) opisany we wniosku interpretacyjnym </a:t>
            </a:r>
            <a:r>
              <a:rPr lang="pl-PL" b="1" i="1" dirty="0"/>
              <a:t>obiekt kontenerowy nie może zostać uznany za budowlę</a:t>
            </a:r>
            <a:r>
              <a:rPr lang="pl-PL" i="1" dirty="0"/>
              <a:t>, w rozumieniu ustawy podatkowej, bowiem jego </a:t>
            </a:r>
            <a:r>
              <a:rPr lang="pl-PL" b="1" i="1" dirty="0"/>
              <a:t>rzeczywiste cechy i funkcje nie są tożsame z istotnymi parametrami funkcjonalnymi i technicznymi budowli wyszczególnionych w art. 3 pkt 3 </a:t>
            </a:r>
            <a:r>
              <a:rPr lang="pl-PL" b="1" i="1" dirty="0" err="1"/>
              <a:t>u.p.b</a:t>
            </a:r>
            <a:r>
              <a:rPr lang="pl-PL" i="1" dirty="0"/>
              <a:t>.”</a:t>
            </a:r>
          </a:p>
          <a:p>
            <a:pPr marL="0" indent="0" algn="just" defTabSz="45720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b="1" dirty="0">
                <a:solidFill>
                  <a:srgbClr val="001A57"/>
                </a:solidFill>
                <a:latin typeface="+mj-lt"/>
                <a:cs typeface="Times New Roman" panose="02020603050405020304" pitchFamily="18" charset="0"/>
              </a:rPr>
              <a:t>Wyrok NSA z dnia 8 sierpnia 2019 r., sygn. II FSK 2822/17 </a:t>
            </a:r>
          </a:p>
          <a:p>
            <a:pPr marL="0" indent="0" algn="just" defTabSz="45720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i="1" dirty="0"/>
              <a:t>„Wykładnia językowa analizowanego przepisu, uzupełniona wykładnią systemową i celowościową prowadzi zatem do wniosku, że tymczasowy obiekt budowlany, o którym mowa w art. 3 pkt 5 Prawa budowlanego mógłby podlegać opodatkowaniu jako budowla w rozumieniu art. 1a ust. 1 pkt 2 u.p.o.l. gdyby był budowlą wprost wymienioną w art. 3 pkt 3 Prawa budowlanego lub w innych przepisach tej ustawy oraz załączniku do niej, stanowiącą całość techniczno-użytkową wraz z instalacjami i urządzeniami w rozumieniu art. 3 pkt 1 lit. b Prawa budowlanego. Jak już wyżej wskazano, taka regulacja prawna nie została przewidziana. Istotniejszym pozostaje, że </a:t>
            </a:r>
            <a:r>
              <a:rPr lang="pl-PL" b="1" i="1" dirty="0"/>
              <a:t>tymczasowy obiekt budowlany, o którym mowa w art. 3 pkt 5 Prawa budowlanego, nie jest wymieniony wprost jako budowla w art. 3 pkt 3 Prawa budowlanego lub w innych przepisach tej ustawy oraz załączniku do niej, co wyklucza uznanie kontenerów mobilnych za budowle w rozumieniu art. 1a ust. 1 pkt 2 u.p.o.l. i uznanie ich za przedmiot opodatkowania</a:t>
            </a:r>
            <a:r>
              <a:rPr lang="pl-PL" i="1" dirty="0"/>
              <a:t>”.</a:t>
            </a:r>
          </a:p>
          <a:p>
            <a:pPr marL="0" indent="0" algn="just" defTabSz="457200">
              <a:lnSpc>
                <a:spcPct val="107000"/>
              </a:lnSpc>
              <a:spcAft>
                <a:spcPts val="800"/>
              </a:spcAft>
              <a:buNone/>
            </a:pPr>
            <a:endParaRPr lang="pl-PL" sz="1800" i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800" i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A2B06775-3A6F-41D6-AAAF-E36232BE2CD6}"/>
              </a:ext>
            </a:extLst>
          </p:cNvPr>
          <p:cNvCxnSpPr>
            <a:cxnSpLocks/>
          </p:cNvCxnSpPr>
          <p:nvPr/>
        </p:nvCxnSpPr>
        <p:spPr>
          <a:xfrm flipH="1">
            <a:off x="0" y="1199752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E62EF700-0AC8-46FD-B540-233A34A16778}"/>
              </a:ext>
            </a:extLst>
          </p:cNvPr>
          <p:cNvCxnSpPr>
            <a:cxnSpLocks/>
          </p:cNvCxnSpPr>
          <p:nvPr/>
        </p:nvCxnSpPr>
        <p:spPr>
          <a:xfrm flipH="1">
            <a:off x="0" y="2721657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22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8B939-47F5-B610-FFB5-CDD85BCC9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400" b="1" i="1" dirty="0">
                <a:solidFill>
                  <a:srgbClr val="001A57"/>
                </a:solidFill>
                <a:latin typeface="+mj-lt"/>
              </a:rPr>
              <a:t>Co z kryterium „wzniesienia” obiektu budowlanego z użyciem wyrobów budowlanych?</a:t>
            </a:r>
          </a:p>
          <a:p>
            <a:pPr marL="0" indent="0" algn="ctr">
              <a:buNone/>
            </a:pPr>
            <a:endParaRPr lang="pl-PL" sz="2400" b="1" i="1" dirty="0">
              <a:solidFill>
                <a:srgbClr val="001A57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pl-PL" sz="2400" b="1" i="1" dirty="0">
                <a:solidFill>
                  <a:srgbClr val="001A57"/>
                </a:solidFill>
                <a:latin typeface="+mj-lt"/>
              </a:rPr>
              <a:t>Co z aktualnością uchwały II FPS 11/13?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8530AE-7943-AE25-97FA-3018A815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32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17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9203" y="1263510"/>
            <a:ext cx="11077497" cy="3298540"/>
          </a:xfrm>
          <a:prstGeom prst="rect">
            <a:avLst/>
          </a:prstGeom>
        </p:spPr>
        <p:txBody>
          <a:bodyPr vert="horz" lIns="95019" tIns="47510" rIns="95019" bIns="4751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320" dirty="0">
              <a:solidFill>
                <a:prstClr val="black"/>
              </a:solidFill>
            </a:endParaRPr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1FB76BBE-DACC-42DB-804F-DFC10C289ADF}"/>
              </a:ext>
            </a:extLst>
          </p:cNvPr>
          <p:cNvSpPr txBox="1">
            <a:spLocks/>
          </p:cNvSpPr>
          <p:nvPr/>
        </p:nvSpPr>
        <p:spPr>
          <a:xfrm>
            <a:off x="619203" y="488126"/>
            <a:ext cx="8721744" cy="1050026"/>
          </a:xfrm>
          <a:prstGeom prst="rect">
            <a:avLst/>
          </a:prstGeom>
        </p:spPr>
        <p:txBody>
          <a:bodyPr vert="horz" lIns="86199" tIns="43100" rIns="86199" bIns="4310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600" dirty="0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952A3DA9-741C-46C1-B2F6-8760EEE3FFA3}"/>
              </a:ext>
            </a:extLst>
          </p:cNvPr>
          <p:cNvSpPr txBox="1">
            <a:spLocks/>
          </p:cNvSpPr>
          <p:nvPr/>
        </p:nvSpPr>
        <p:spPr>
          <a:xfrm>
            <a:off x="12428261" y="6879347"/>
            <a:ext cx="523735" cy="379416"/>
          </a:xfrm>
          <a:prstGeom prst="rect">
            <a:avLst/>
          </a:prstGeom>
        </p:spPr>
        <p:txBody>
          <a:bodyPr vert="horz" lIns="86199" tIns="43100" rIns="86199" bIns="43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4A383-2029-417C-894E-5827775736C6}" type="slidenum">
              <a:rPr lang="pl-PL" sz="1247"/>
              <a:pPr/>
              <a:t>2</a:t>
            </a:fld>
            <a:endParaRPr lang="pl-PL" sz="1247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1AD75-F193-43ED-874D-B512109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71" y="394548"/>
            <a:ext cx="9633715" cy="1113864"/>
          </a:xfrm>
        </p:spPr>
        <p:txBody>
          <a:bodyPr>
            <a:normAutofit/>
          </a:bodyPr>
          <a:lstStyle/>
          <a:p>
            <a:r>
              <a:rPr lang="pl-PL" sz="2200" dirty="0"/>
              <a:t>Stan faktyczny</a:t>
            </a:r>
            <a:endParaRPr lang="pl-PL" sz="2000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9630D0E-6B3F-4672-9478-6143D4B2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3" y="1605452"/>
            <a:ext cx="9477297" cy="4220108"/>
          </a:xfrm>
        </p:spPr>
        <p:txBody>
          <a:bodyPr>
            <a:noAutofit/>
          </a:bodyPr>
          <a:lstStyle/>
          <a:p>
            <a:pPr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Spór </a:t>
            </a:r>
            <a:r>
              <a:rPr lang="pl-PL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nadpłatowy</a:t>
            </a: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– PON za 2017 r.</a:t>
            </a:r>
          </a:p>
          <a:p>
            <a:pPr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l-PL" dirty="0">
              <a:solidFill>
                <a:schemeClr val="tx2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Opodatkowanie obiektów kontenerowych (kontenery telekomunikacyjne)</a:t>
            </a:r>
          </a:p>
          <a:p>
            <a:pPr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l-PL" dirty="0">
              <a:solidFill>
                <a:schemeClr val="tx2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dirty="0">
                <a:cs typeface="Arial" panose="020B0604020202020204" pitchFamily="34" charset="0"/>
              </a:rPr>
              <a:t>Dwa elementy sporne:</a:t>
            </a:r>
          </a:p>
          <a:p>
            <a:pPr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l-PL" dirty="0">
              <a:cs typeface="Arial" panose="020B0604020202020204" pitchFamily="34" charset="0"/>
            </a:endParaRPr>
          </a:p>
          <a:p>
            <a:pPr lvl="1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cs typeface="Arial" panose="020B0604020202020204" pitchFamily="34" charset="0"/>
              </a:rPr>
              <a:t>Czy kontener telekomunikacyjny posadowiony na płycie fundamentowej, zapewniającej przenoszenie obciążeń konstrukcyjnych jest trwale związany z gruntem,</a:t>
            </a:r>
          </a:p>
          <a:p>
            <a:pPr marL="475102" lvl="1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dirty="0">
              <a:cs typeface="Arial" panose="020B0604020202020204" pitchFamily="34" charset="0"/>
            </a:endParaRPr>
          </a:p>
          <a:p>
            <a:pPr lvl="1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cs typeface="Arial" panose="020B0604020202020204" pitchFamily="34" charset="0"/>
              </a:rPr>
              <a:t>Czy kontener telekomunikacyjny jest budynkiem / budowlą.</a:t>
            </a:r>
          </a:p>
          <a:p>
            <a:pPr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l-PL" dirty="0">
              <a:cs typeface="Arial" panose="020B0604020202020204" pitchFamily="34" charset="0"/>
            </a:endParaRPr>
          </a:p>
          <a:p>
            <a:pPr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2" name="Obraz 11" descr="Obraz zawierający obiekt, stół, wewnątrz&#10;&#10;Opis wygenerowany automatycznie">
            <a:extLst>
              <a:ext uri="{FF2B5EF4-FFF2-40B4-BE49-F238E27FC236}">
                <a16:creationId xmlns:a16="http://schemas.microsoft.com/office/drawing/2014/main" id="{7F512457-FF6E-446D-917D-C4FD561EC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1886" y="0"/>
            <a:ext cx="290240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9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6BA172B-107B-4A0E-B83E-032F8440E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2" b="13342"/>
          <a:stretch/>
        </p:blipFill>
        <p:spPr>
          <a:xfrm>
            <a:off x="20" y="-1"/>
            <a:ext cx="13439755" cy="7559675"/>
          </a:xfrm>
          <a:prstGeom prst="rect">
            <a:avLst/>
          </a:prstGeom>
          <a:noFill/>
        </p:spPr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52D3D4CE-C80F-40F5-B75E-5F90D98B23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742863" y="6899275"/>
            <a:ext cx="696912" cy="4032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F74A383-2029-417C-894E-5827775736C6}" type="slidenum">
              <a:rPr lang="pl-PL" smtClean="0"/>
              <a:pPr>
                <a:spcAft>
                  <a:spcPts val="600"/>
                </a:spcAft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2A3FF-3469-44C6-A481-DF45B17E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Przepisy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750691-A51D-6D1E-EBEE-25AA12B6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50" y="1439999"/>
            <a:ext cx="11942849" cy="5377489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rgbClr val="000000"/>
                </a:solidFill>
              </a:rPr>
              <a:t>Art. 1a ust. 1 UPOL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pl-PL" dirty="0">
              <a:solidFill>
                <a:srgbClr val="000000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l-PL" b="0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2) budowla - obiekt budowlany w rozumieniu </a:t>
            </a:r>
            <a:r>
              <a:rPr lang="pl-PL" b="0" i="0" u="none" strike="noStrike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przepisów</a:t>
            </a:r>
            <a:r>
              <a:rPr lang="pl-PL" b="0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 prawa budowlanego niebędący budynkiem lub obiektem małej architektury, a także urządzenie budowlane w rozumieniu </a:t>
            </a:r>
            <a:r>
              <a:rPr lang="pl-PL" b="0" i="0" u="none" strike="noStrike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przepisów</a:t>
            </a:r>
            <a:r>
              <a:rPr lang="pl-PL" b="0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 prawa budowlanego związane z obiektem budowlanym, które zapewnia możliwość użytkowania obiektu zgodnie z jego przeznaczeniem;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pl-PL" b="0" i="0" dirty="0">
              <a:solidFill>
                <a:schemeClr val="tx2">
                  <a:lumMod val="95000"/>
                  <a:lumOff val="5000"/>
                </a:schemeClr>
              </a:solidFill>
              <a:effectLst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l-PL" b="0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3) grunty, budynki i budowle związane z prowadzeniem działalności gospodarczej - grunty, budynki i budowle będące w posiadaniu przedsiębiorcy lub innego podmiotu prowadzącego działalność gospodarczą, z zastrzeżeniem ust. 2a;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pl-PL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pl-PL" b="1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Art. 3 pkt 5 Prawa budowlanego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pl-PL" b="0" i="0" dirty="0">
              <a:solidFill>
                <a:srgbClr val="333333"/>
              </a:solidFill>
              <a:effectLst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pl-PL" b="0" i="0" dirty="0">
                <a:solidFill>
                  <a:srgbClr val="333333"/>
                </a:solidFill>
                <a:effectLst/>
              </a:rPr>
              <a:t>Ilekroć w ustawie jest mowa o tymczasowym obiekcie budowlanym - należy przez to rozumieć obiekt budowlany przeznaczony do czasowego użytkowania w okresie krótszym od jego trwałości technicznej, przewidziany do przeniesienia w inne miejsce lub rozbiórki, a także obiekt budowlany niepołączony trwale z gruntem, jak: strzelnice, kioski uliczne, pawilony sprzedaży ulicznej i wystawowe, </a:t>
            </a:r>
            <a:r>
              <a:rPr lang="pl-PL" b="0" i="0" dirty="0" err="1">
                <a:solidFill>
                  <a:srgbClr val="333333"/>
                </a:solidFill>
                <a:effectLst/>
              </a:rPr>
              <a:t>przekrycia</a:t>
            </a:r>
            <a:r>
              <a:rPr lang="pl-PL" b="0" i="0" dirty="0">
                <a:solidFill>
                  <a:srgbClr val="333333"/>
                </a:solidFill>
                <a:effectLst/>
              </a:rPr>
              <a:t> namiotowe i powłoki pneumatyczne, urządzenia rozrywkowe, barakowozy, obiekty kontenerowe, przenośne wolno stojące maszty antenowe;</a:t>
            </a:r>
          </a:p>
          <a:p>
            <a:pPr marL="0" indent="0">
              <a:buNone/>
            </a:pPr>
            <a:br>
              <a:rPr lang="pl-PL" sz="1600" dirty="0"/>
            </a:br>
            <a:endParaRPr lang="pl-PL" sz="1600" b="0" i="0" dirty="0">
              <a:solidFill>
                <a:schemeClr val="tx2">
                  <a:lumMod val="95000"/>
                  <a:lumOff val="5000"/>
                </a:schemeClr>
              </a:solidFill>
              <a:effectLst/>
            </a:endParaRPr>
          </a:p>
          <a:p>
            <a:pPr marL="0" indent="0" algn="l">
              <a:lnSpc>
                <a:spcPct val="150000"/>
              </a:lnSpc>
              <a:spcBef>
                <a:spcPts val="800"/>
              </a:spcBef>
              <a:buNone/>
            </a:pPr>
            <a:endParaRPr lang="pl-PL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0873AC-8A52-6176-4604-8D37EB42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4</a:t>
            </a:fld>
            <a:endParaRPr lang="pl-PL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8169012-D2C1-E4D1-A3AA-2F0975C94A35}"/>
              </a:ext>
            </a:extLst>
          </p:cNvPr>
          <p:cNvCxnSpPr/>
          <p:nvPr/>
        </p:nvCxnSpPr>
        <p:spPr>
          <a:xfrm>
            <a:off x="0" y="1597307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A46A0C2-9ED9-D571-9370-5C04076E70EB}"/>
              </a:ext>
            </a:extLst>
          </p:cNvPr>
          <p:cNvCxnSpPr/>
          <p:nvPr/>
        </p:nvCxnSpPr>
        <p:spPr>
          <a:xfrm>
            <a:off x="0" y="4163029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21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9203" y="1263510"/>
            <a:ext cx="11077497" cy="3298540"/>
          </a:xfrm>
          <a:prstGeom prst="rect">
            <a:avLst/>
          </a:prstGeom>
        </p:spPr>
        <p:txBody>
          <a:bodyPr vert="horz" lIns="95019" tIns="47510" rIns="95019" bIns="4751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320" dirty="0">
              <a:solidFill>
                <a:prstClr val="black"/>
              </a:solidFill>
            </a:endParaRPr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1FB76BBE-DACC-42DB-804F-DFC10C289ADF}"/>
              </a:ext>
            </a:extLst>
          </p:cNvPr>
          <p:cNvSpPr txBox="1">
            <a:spLocks/>
          </p:cNvSpPr>
          <p:nvPr/>
        </p:nvSpPr>
        <p:spPr>
          <a:xfrm>
            <a:off x="619203" y="488126"/>
            <a:ext cx="8721744" cy="1050026"/>
          </a:xfrm>
          <a:prstGeom prst="rect">
            <a:avLst/>
          </a:prstGeom>
        </p:spPr>
        <p:txBody>
          <a:bodyPr vert="horz" lIns="86199" tIns="43100" rIns="86199" bIns="4310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600" dirty="0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952A3DA9-741C-46C1-B2F6-8760EEE3FFA3}"/>
              </a:ext>
            </a:extLst>
          </p:cNvPr>
          <p:cNvSpPr txBox="1">
            <a:spLocks/>
          </p:cNvSpPr>
          <p:nvPr/>
        </p:nvSpPr>
        <p:spPr>
          <a:xfrm>
            <a:off x="12428261" y="6879347"/>
            <a:ext cx="523735" cy="379416"/>
          </a:xfrm>
          <a:prstGeom prst="rect">
            <a:avLst/>
          </a:prstGeom>
        </p:spPr>
        <p:txBody>
          <a:bodyPr vert="horz" lIns="86199" tIns="43100" rIns="86199" bIns="43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4A383-2029-417C-894E-5827775736C6}" type="slidenum">
              <a:rPr lang="pl-PL" sz="1247"/>
              <a:pPr/>
              <a:t>5</a:t>
            </a:fld>
            <a:endParaRPr lang="pl-PL" sz="1247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1AD75-F193-43ED-874D-B512109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71" y="394548"/>
            <a:ext cx="9633715" cy="1113864"/>
          </a:xfrm>
        </p:spPr>
        <p:txBody>
          <a:bodyPr>
            <a:normAutofit/>
          </a:bodyPr>
          <a:lstStyle/>
          <a:p>
            <a:r>
              <a:rPr lang="pl-PL" sz="2200" dirty="0"/>
              <a:t>Uchwała NSA w składzie 7 sędziów z dnia 3 lutego 2014 r., </a:t>
            </a:r>
            <a:br>
              <a:rPr lang="pl-PL" sz="2200" dirty="0"/>
            </a:br>
            <a:r>
              <a:rPr lang="pl-PL" sz="2200" dirty="0"/>
              <a:t>sygn. II FPS 11/13</a:t>
            </a:r>
            <a:br>
              <a:rPr lang="pl-PL" sz="2200" dirty="0"/>
            </a:br>
            <a:endParaRPr lang="pl-PL" sz="2000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9630D0E-6B3F-4672-9478-6143D4B2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169" y="1605452"/>
            <a:ext cx="8118331" cy="4220108"/>
          </a:xfrm>
        </p:spPr>
        <p:txBody>
          <a:bodyPr>
            <a:noAutofit/>
          </a:bodyPr>
          <a:lstStyle/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b="1" dirty="0">
                <a:solidFill>
                  <a:srgbClr val="001A57"/>
                </a:solidFill>
                <a:latin typeface="+mj-lt"/>
                <a:cs typeface="Arial" panose="020B0604020202020204" pitchFamily="34" charset="0"/>
              </a:rPr>
              <a:t>Uchwała NSA w składzie 7 sędziów z dnia 3 lutego 2014 r., sygn. II FPS 11/13</a:t>
            </a: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b="1" dirty="0">
              <a:solidFill>
                <a:srgbClr val="001A57"/>
              </a:solidFill>
              <a:cs typeface="Arial" panose="020B0604020202020204" pitchFamily="34" charset="0"/>
            </a:endParaRP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b="1" dirty="0">
                <a:cs typeface="Arial" panose="020B0604020202020204" pitchFamily="34" charset="0"/>
              </a:rPr>
              <a:t>Tymczasowy obiekt budowlany</a:t>
            </a:r>
            <a:r>
              <a:rPr lang="pl-PL" dirty="0">
                <a:cs typeface="Arial" panose="020B0604020202020204" pitchFamily="34" charset="0"/>
              </a:rPr>
              <a:t>, o którym mowa w art. 3 pkt 5 ustawy z dnia 7 lipca 1994 r. - Prawo budowlane </a:t>
            </a:r>
            <a:r>
              <a:rPr lang="pl-PL" b="1" dirty="0">
                <a:cs typeface="Arial" panose="020B0604020202020204" pitchFamily="34" charset="0"/>
              </a:rPr>
              <a:t>może być budowlą </a:t>
            </a:r>
            <a:r>
              <a:rPr lang="pl-PL" dirty="0">
                <a:cs typeface="Arial" panose="020B0604020202020204" pitchFamily="34" charset="0"/>
              </a:rPr>
              <a:t>w rozumieniu art. 1a ust. 1 pkt 2 ustawy z dnia 12 stycznia 1991 r. o podatkach i opłatach lokalnych, jeżeli jest budowlą wprost wymienioną w art. 3 pkt 3 Prawa budowlanego lub w innych przepisach tej ustawy oraz załączniku do niej, stanowiącą całość techniczno-użytkową wraz z instalacjami i urządzeniami w rozumieniu art. 3 pkt 1 lit. b Prawa budowlanego. </a:t>
            </a: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dirty="0">
                <a:cs typeface="Arial" panose="020B0604020202020204" pitchFamily="34" charset="0"/>
              </a:rPr>
              <a:t>Spełniający wskazane kryteria tymczasowy obiekt budowlany, o ile jest związany z prowadzeniem działalności gospodarczej, </a:t>
            </a:r>
            <a:r>
              <a:rPr lang="pl-PL" b="1" dirty="0">
                <a:cs typeface="Arial" panose="020B0604020202020204" pitchFamily="34" charset="0"/>
              </a:rPr>
              <a:t>podlega opodatkowaniu na podstawie art. 2 ust. 1 pkt 3 ustawy o podatkach i opłatach lokalnych</a:t>
            </a:r>
            <a:r>
              <a:rPr lang="pl-PL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725D67E9-3817-4F18-B4C3-45BB9E06A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228" y="1581436"/>
            <a:ext cx="797907" cy="607103"/>
          </a:xfrm>
          <a:prstGeom prst="rect">
            <a:avLst/>
          </a:prstGeom>
        </p:spPr>
      </p:pic>
      <p:pic>
        <p:nvPicPr>
          <p:cNvPr id="12" name="Obraz 11" descr="Kolorowe paski papieru w kolorze żółto-pomarańczowym">
            <a:extLst>
              <a:ext uri="{FF2B5EF4-FFF2-40B4-BE49-F238E27FC236}">
                <a16:creationId xmlns:a16="http://schemas.microsoft.com/office/drawing/2014/main" id="{7F512457-FF6E-446D-917D-C4FD561EC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886" y="0"/>
            <a:ext cx="290240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9203" y="1263510"/>
            <a:ext cx="11077497" cy="3298540"/>
          </a:xfrm>
          <a:prstGeom prst="rect">
            <a:avLst/>
          </a:prstGeom>
        </p:spPr>
        <p:txBody>
          <a:bodyPr vert="horz" lIns="95019" tIns="47510" rIns="95019" bIns="4751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320" dirty="0">
              <a:solidFill>
                <a:prstClr val="black"/>
              </a:solidFill>
            </a:endParaRPr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1FB76BBE-DACC-42DB-804F-DFC10C289ADF}"/>
              </a:ext>
            </a:extLst>
          </p:cNvPr>
          <p:cNvSpPr txBox="1">
            <a:spLocks/>
          </p:cNvSpPr>
          <p:nvPr/>
        </p:nvSpPr>
        <p:spPr>
          <a:xfrm>
            <a:off x="619203" y="488126"/>
            <a:ext cx="8721744" cy="1050026"/>
          </a:xfrm>
          <a:prstGeom prst="rect">
            <a:avLst/>
          </a:prstGeom>
        </p:spPr>
        <p:txBody>
          <a:bodyPr vert="horz" lIns="86199" tIns="43100" rIns="86199" bIns="4310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600" dirty="0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952A3DA9-741C-46C1-B2F6-8760EEE3FFA3}"/>
              </a:ext>
            </a:extLst>
          </p:cNvPr>
          <p:cNvSpPr txBox="1">
            <a:spLocks/>
          </p:cNvSpPr>
          <p:nvPr/>
        </p:nvSpPr>
        <p:spPr>
          <a:xfrm>
            <a:off x="12428261" y="6879347"/>
            <a:ext cx="523735" cy="379416"/>
          </a:xfrm>
          <a:prstGeom prst="rect">
            <a:avLst/>
          </a:prstGeom>
        </p:spPr>
        <p:txBody>
          <a:bodyPr vert="horz" lIns="86199" tIns="43100" rIns="86199" bIns="43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4A383-2029-417C-894E-5827775736C6}" type="slidenum">
              <a:rPr lang="pl-PL" sz="1247"/>
              <a:pPr/>
              <a:t>6</a:t>
            </a:fld>
            <a:endParaRPr lang="pl-PL" sz="1247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1AD75-F193-43ED-874D-B512109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71" y="394548"/>
            <a:ext cx="11686659" cy="1113864"/>
          </a:xfrm>
        </p:spPr>
        <p:txBody>
          <a:bodyPr>
            <a:normAutofit/>
          </a:bodyPr>
          <a:lstStyle/>
          <a:p>
            <a:r>
              <a:rPr lang="pl-PL" sz="2200" dirty="0"/>
              <a:t>Rozstrzygnięcie NSA w sprawie III FSK 4233/21 - kwalifikacja kontenerów</a:t>
            </a:r>
            <a:endParaRPr lang="pl-PL" sz="2000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9630D0E-6B3F-4672-9478-6143D4B2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71" y="1263509"/>
            <a:ext cx="12332793" cy="5808039"/>
          </a:xfrm>
        </p:spPr>
        <p:txBody>
          <a:bodyPr>
            <a:noAutofit/>
          </a:bodyPr>
          <a:lstStyle/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Kwalifikacja kontenerów telekomunikacyjnych ma charakter złożony. </a:t>
            </a: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Odwołanie do wyroku Trybunału Konstytucyjnego z 13 grudnia 2017 r., SK 48/15 i uchwały składu siedmiu sędziów NSA z 3 lutego 2014 r., II FPS 11/13 - obiekty kontenerowe zostały wymienione w art. 3 pkt 5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u.p.b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Skoro wymienione - stanowią one zatem kategorię pojęciową tymczasowych obiektów budowlanych.</a:t>
            </a: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Tymczasowe obiekty budowlane, jak przyjęto w uchwale składu siedmiu sędziów NSA z 3 lutego 2014 r., II FPS 11/13, nie stanowią odrębnych obiektów budowlanych i podlegają kwalifikacji w ramach tych, które zostały tam wskazane. </a:t>
            </a: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Nieprzypadkowo ustawodawca posługuje się w tym przypadku kategorią pojęciową obiektu budowlanego dodając "tymczasowy". </a:t>
            </a: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 definicji określonej w art. 3 pkt 5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u.p.b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wynika, że ustawodawca wprowadził de facto dwa zakresy tego typu obiektów budowlanych:</a:t>
            </a:r>
          </a:p>
          <a:p>
            <a:pPr marL="717550" lvl="0" indent="-236538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 pierwsze taki, który jest przeznaczony do czasowego użytkowania w okresie krótszym od jego trwałości technicznej, przewidziany do przeniesienia w inne miejsce lub rozbiórki, </a:t>
            </a:r>
          </a:p>
          <a:p>
            <a:pPr marL="717550" lvl="0" indent="-236538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 drugie także taki obiekt budowlany niepołączony trwale z gruntem, jak: strzelnice, kioski uliczne, pawilony sprzedaży ulicznej i wystawowe,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przekrycia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namiotowe i powłoki pneumatyczne, urządzenia rozrywkowe, barakowozy, obiekty kontenerowe. </a:t>
            </a:r>
          </a:p>
          <a:p>
            <a:pPr marL="481012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pl-P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dwa kryteria nie muszą wystąpić kumulatywnie.</a:t>
            </a:r>
            <a:endParaRPr lang="pl-PL" sz="1600" b="1" dirty="0">
              <a:cs typeface="Arial" panose="020B0604020202020204" pitchFamily="34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ABF191EE-797F-34F5-D34C-7F2E1F2A2864}"/>
              </a:ext>
            </a:extLst>
          </p:cNvPr>
          <p:cNvCxnSpPr/>
          <p:nvPr/>
        </p:nvCxnSpPr>
        <p:spPr>
          <a:xfrm>
            <a:off x="0" y="1438965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219252F3-1522-94CF-3263-AFE2EB2B1148}"/>
              </a:ext>
            </a:extLst>
          </p:cNvPr>
          <p:cNvCxnSpPr/>
          <p:nvPr/>
        </p:nvCxnSpPr>
        <p:spPr>
          <a:xfrm>
            <a:off x="-1" y="2065927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535A8D6-7029-97D4-C077-E2045DF82C64}"/>
              </a:ext>
            </a:extLst>
          </p:cNvPr>
          <p:cNvCxnSpPr/>
          <p:nvPr/>
        </p:nvCxnSpPr>
        <p:spPr>
          <a:xfrm>
            <a:off x="-2" y="2947505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BCB92DC-821A-DF4F-B288-3C8E2F0AFF4D}"/>
              </a:ext>
            </a:extLst>
          </p:cNvPr>
          <p:cNvCxnSpPr/>
          <p:nvPr/>
        </p:nvCxnSpPr>
        <p:spPr>
          <a:xfrm>
            <a:off x="-3" y="3586043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213503E5-010C-198B-AA64-B0F5A2CD2E8C}"/>
              </a:ext>
            </a:extLst>
          </p:cNvPr>
          <p:cNvCxnSpPr/>
          <p:nvPr/>
        </p:nvCxnSpPr>
        <p:spPr>
          <a:xfrm>
            <a:off x="-3863" y="4478916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A6B114D-4EAD-204F-94E7-045457D70835}"/>
              </a:ext>
            </a:extLst>
          </p:cNvPr>
          <p:cNvCxnSpPr/>
          <p:nvPr/>
        </p:nvCxnSpPr>
        <p:spPr>
          <a:xfrm>
            <a:off x="-3863" y="5105878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9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9203" y="1263510"/>
            <a:ext cx="11077497" cy="3298540"/>
          </a:xfrm>
          <a:prstGeom prst="rect">
            <a:avLst/>
          </a:prstGeom>
        </p:spPr>
        <p:txBody>
          <a:bodyPr vert="horz" lIns="95019" tIns="47510" rIns="95019" bIns="4751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320" dirty="0">
              <a:solidFill>
                <a:prstClr val="black"/>
              </a:solidFill>
            </a:endParaRPr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1FB76BBE-DACC-42DB-804F-DFC10C289ADF}"/>
              </a:ext>
            </a:extLst>
          </p:cNvPr>
          <p:cNvSpPr txBox="1">
            <a:spLocks/>
          </p:cNvSpPr>
          <p:nvPr/>
        </p:nvSpPr>
        <p:spPr>
          <a:xfrm>
            <a:off x="619203" y="488126"/>
            <a:ext cx="8721744" cy="1050026"/>
          </a:xfrm>
          <a:prstGeom prst="rect">
            <a:avLst/>
          </a:prstGeom>
        </p:spPr>
        <p:txBody>
          <a:bodyPr vert="horz" lIns="86199" tIns="43100" rIns="86199" bIns="4310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600" dirty="0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952A3DA9-741C-46C1-B2F6-8760EEE3FFA3}"/>
              </a:ext>
            </a:extLst>
          </p:cNvPr>
          <p:cNvSpPr txBox="1">
            <a:spLocks/>
          </p:cNvSpPr>
          <p:nvPr/>
        </p:nvSpPr>
        <p:spPr>
          <a:xfrm>
            <a:off x="12428261" y="6879347"/>
            <a:ext cx="523735" cy="379416"/>
          </a:xfrm>
          <a:prstGeom prst="rect">
            <a:avLst/>
          </a:prstGeom>
        </p:spPr>
        <p:txBody>
          <a:bodyPr vert="horz" lIns="86199" tIns="43100" rIns="86199" bIns="43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4A383-2029-417C-894E-5827775736C6}" type="slidenum">
              <a:rPr lang="pl-PL" sz="1247"/>
              <a:pPr/>
              <a:t>7</a:t>
            </a:fld>
            <a:endParaRPr lang="pl-PL" sz="1247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1AD75-F193-43ED-874D-B512109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71" y="394548"/>
            <a:ext cx="11902401" cy="1113864"/>
          </a:xfrm>
        </p:spPr>
        <p:txBody>
          <a:bodyPr>
            <a:normAutofit/>
          </a:bodyPr>
          <a:lstStyle/>
          <a:p>
            <a:r>
              <a:rPr lang="pl-PL" sz="2200" dirty="0"/>
              <a:t>Rozstrzygnięcie NSA w sprawie III FSK 4233/21 – kwalifikacja kontenerów</a:t>
            </a:r>
            <a:endParaRPr lang="pl-PL" sz="2000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9630D0E-6B3F-4672-9478-6143D4B2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71" y="1263509"/>
            <a:ext cx="12332793" cy="5808039"/>
          </a:xfrm>
        </p:spPr>
        <p:txBody>
          <a:bodyPr>
            <a:noAutofit/>
          </a:bodyPr>
          <a:lstStyle/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Tymczasowy obiekt budowlany będący obiektem kontenerowym podlega zatem kwalifikacji jako budynek, bądź budowla, co podkreślił Trybunał Konstytucyjny w wyroku z 13 grudnia 2017 r., SK 48/15. </a:t>
            </a: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 przypadku kontenerów telekomunikacyjnych nie spełniają one cechy trwałego związania z gruntem, nie mogą podlegać kwalifikacji jako budynki, z kolei z uwagi na funkcję nie są też obiektem małej architektury, dlatego też podlegają kwalifikacji jako budowle.</a:t>
            </a: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ABF191EE-797F-34F5-D34C-7F2E1F2A2864}"/>
              </a:ext>
            </a:extLst>
          </p:cNvPr>
          <p:cNvCxnSpPr/>
          <p:nvPr/>
        </p:nvCxnSpPr>
        <p:spPr>
          <a:xfrm>
            <a:off x="0" y="1438965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219252F3-1522-94CF-3263-AFE2EB2B1148}"/>
              </a:ext>
            </a:extLst>
          </p:cNvPr>
          <p:cNvCxnSpPr/>
          <p:nvPr/>
        </p:nvCxnSpPr>
        <p:spPr>
          <a:xfrm>
            <a:off x="-3863" y="2320570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74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9203" y="1263510"/>
            <a:ext cx="11077497" cy="3298540"/>
          </a:xfrm>
          <a:prstGeom prst="rect">
            <a:avLst/>
          </a:prstGeom>
        </p:spPr>
        <p:txBody>
          <a:bodyPr vert="horz" lIns="95019" tIns="47510" rIns="95019" bIns="4751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320" dirty="0">
              <a:solidFill>
                <a:prstClr val="black"/>
              </a:solidFill>
            </a:endParaRPr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1FB76BBE-DACC-42DB-804F-DFC10C289ADF}"/>
              </a:ext>
            </a:extLst>
          </p:cNvPr>
          <p:cNvSpPr txBox="1">
            <a:spLocks/>
          </p:cNvSpPr>
          <p:nvPr/>
        </p:nvSpPr>
        <p:spPr>
          <a:xfrm>
            <a:off x="619203" y="488126"/>
            <a:ext cx="8721744" cy="1050026"/>
          </a:xfrm>
          <a:prstGeom prst="rect">
            <a:avLst/>
          </a:prstGeom>
        </p:spPr>
        <p:txBody>
          <a:bodyPr vert="horz" lIns="86199" tIns="43100" rIns="86199" bIns="4310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600" dirty="0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952A3DA9-741C-46C1-B2F6-8760EEE3FFA3}"/>
              </a:ext>
            </a:extLst>
          </p:cNvPr>
          <p:cNvSpPr txBox="1">
            <a:spLocks/>
          </p:cNvSpPr>
          <p:nvPr/>
        </p:nvSpPr>
        <p:spPr>
          <a:xfrm>
            <a:off x="12428261" y="6879347"/>
            <a:ext cx="523735" cy="379416"/>
          </a:xfrm>
          <a:prstGeom prst="rect">
            <a:avLst/>
          </a:prstGeom>
        </p:spPr>
        <p:txBody>
          <a:bodyPr vert="horz" lIns="86199" tIns="43100" rIns="86199" bIns="43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4A383-2029-417C-894E-5827775736C6}" type="slidenum">
              <a:rPr lang="pl-PL" sz="1247"/>
              <a:pPr/>
              <a:t>8</a:t>
            </a:fld>
            <a:endParaRPr lang="pl-PL" sz="1247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1AD75-F193-43ED-874D-B512109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71" y="394548"/>
            <a:ext cx="11902401" cy="1113864"/>
          </a:xfrm>
        </p:spPr>
        <p:txBody>
          <a:bodyPr>
            <a:normAutofit/>
          </a:bodyPr>
          <a:lstStyle/>
          <a:p>
            <a:r>
              <a:rPr lang="pl-PL" sz="2200" dirty="0"/>
              <a:t>Rozstrzygnięcie NSA w sprawie III FSK 4233/21 – trwałe związanie z gruntem</a:t>
            </a:r>
            <a:endParaRPr lang="pl-PL" sz="2000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9630D0E-6B3F-4672-9478-6143D4B2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71" y="1263509"/>
            <a:ext cx="12332793" cy="5808039"/>
          </a:xfrm>
        </p:spPr>
        <p:txBody>
          <a:bodyPr>
            <a:noAutofit/>
          </a:bodyPr>
          <a:lstStyle/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Odwołanie do uchwały III FPS 1/21 w zakresie rozumienia pojęcia „trwałego związania z gruntem”.</a:t>
            </a: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znacza zarówno posiadanie przez budynek fundamentów, które są usytuowane poniżej poziomu terenu (wkopane w grunt), jak i trwałego (sztywnego, stabilnego, ciągłego, niezmiennego) powiązania obiektu z tymi fundamentami. Fundament musi ponadto stanowić część składową budynku w rozumieniu art. 47 § 2 ustawy z dnia 23 kwietnia 1964 r. - Kodeks cywilny (częścią składową rzeczy jest wszystko, co nie może być od niej odłączone bez uszkodzenia lub istotnej zmiany całości albo bez uszkodzenia lub istotnej zmiany przedmiotu odłączonego). </a:t>
            </a:r>
          </a:p>
          <a:p>
            <a:pPr marL="0" indent="0" algn="l">
              <a:buNone/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 konsekwencji powyższego uznać należy, że możliwość odłączenia obiektu budowlanego od ławy fundamentowej, bez jego całkowitego zniszczenia, powoduje pozbawienie go przymiotu budynku, </a:t>
            </a:r>
          </a:p>
          <a:p>
            <a:pPr marL="0" indent="0" algn="l">
              <a:buNone/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Odwołanie do literatury technicznej w zakresie rodzajó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w fundamentów</a:t>
            </a:r>
            <a:endParaRPr lang="pl-PL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just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b="1" dirty="0">
              <a:cs typeface="Arial" panose="020B0604020202020204" pitchFamily="34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ABF191EE-797F-34F5-D34C-7F2E1F2A2864}"/>
              </a:ext>
            </a:extLst>
          </p:cNvPr>
          <p:cNvCxnSpPr/>
          <p:nvPr/>
        </p:nvCxnSpPr>
        <p:spPr>
          <a:xfrm>
            <a:off x="0" y="1438965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219252F3-1522-94CF-3263-AFE2EB2B1148}"/>
              </a:ext>
            </a:extLst>
          </p:cNvPr>
          <p:cNvCxnSpPr/>
          <p:nvPr/>
        </p:nvCxnSpPr>
        <p:spPr>
          <a:xfrm>
            <a:off x="13456" y="2227972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213503E5-010C-198B-AA64-B0F5A2CD2E8C}"/>
              </a:ext>
            </a:extLst>
          </p:cNvPr>
          <p:cNvCxnSpPr/>
          <p:nvPr/>
        </p:nvCxnSpPr>
        <p:spPr>
          <a:xfrm>
            <a:off x="-3863" y="4421042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A6B114D-4EAD-204F-94E7-045457D70835}"/>
              </a:ext>
            </a:extLst>
          </p:cNvPr>
          <p:cNvCxnSpPr/>
          <p:nvPr/>
        </p:nvCxnSpPr>
        <p:spPr>
          <a:xfrm>
            <a:off x="-3863" y="5580440"/>
            <a:ext cx="821803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7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EE90CC-2B10-B166-801C-65EC7169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62FE6199-830E-98C8-E401-7247D59AA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sz="3200" b="1" i="1" dirty="0">
              <a:solidFill>
                <a:srgbClr val="001A57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pl-PL" sz="3200" b="1" i="1" dirty="0">
                <a:solidFill>
                  <a:srgbClr val="001A57"/>
                </a:solidFill>
                <a:latin typeface="+mj-lt"/>
              </a:rPr>
              <a:t>Co z innymi rodzajami kontenerów?</a:t>
            </a:r>
          </a:p>
        </p:txBody>
      </p:sp>
    </p:spTree>
    <p:extLst>
      <p:ext uri="{BB962C8B-B14F-4D97-AF65-F5344CB8AC3E}">
        <p14:creationId xmlns:p14="http://schemas.microsoft.com/office/powerpoint/2010/main" val="2114516487"/>
      </p:ext>
    </p:extLst>
  </p:cSld>
  <p:clrMapOvr>
    <a:masterClrMapping/>
  </p:clrMapOvr>
</p:sld>
</file>

<file path=ppt/theme/theme1.xml><?xml version="1.0" encoding="utf-8"?>
<a:theme xmlns:a="http://schemas.openxmlformats.org/drawingml/2006/main" name="CRIDO_2">
  <a:themeElements>
    <a:clrScheme name="Crido">
      <a:dk1>
        <a:srgbClr val="001A57"/>
      </a:dk1>
      <a:lt1>
        <a:srgbClr val="FFFFFF"/>
      </a:lt1>
      <a:dk2>
        <a:srgbClr val="000000"/>
      </a:dk2>
      <a:lt2>
        <a:srgbClr val="E5E5E5"/>
      </a:lt2>
      <a:accent1>
        <a:srgbClr val="F64C0E"/>
      </a:accent1>
      <a:accent2>
        <a:srgbClr val="C1063B"/>
      </a:accent2>
      <a:accent3>
        <a:srgbClr val="99D0EE"/>
      </a:accent3>
      <a:accent4>
        <a:srgbClr val="305296"/>
      </a:accent4>
      <a:accent5>
        <a:srgbClr val="FEC86C"/>
      </a:accent5>
      <a:accent6>
        <a:srgbClr val="122748"/>
      </a:accent6>
      <a:hlink>
        <a:srgbClr val="F64C0E"/>
      </a:hlink>
      <a:folHlink>
        <a:srgbClr val="C1063B"/>
      </a:folHlink>
    </a:clrScheme>
    <a:fontScheme name="Crid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IDO_2" id="{A8240594-4965-449C-B94E-2049C0F63F5C}" vid="{AD4E391D-C196-4378-92F4-0D981D5B5FA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14DD3B9E33E64DB1D8EF2801AE7E22" ma:contentTypeVersion="15" ma:contentTypeDescription="Utwórz nowy dokument." ma:contentTypeScope="" ma:versionID="f6544d372c3ae17b9c739e6e7653a093">
  <xsd:schema xmlns:xsd="http://www.w3.org/2001/XMLSchema" xmlns:xs="http://www.w3.org/2001/XMLSchema" xmlns:p="http://schemas.microsoft.com/office/2006/metadata/properties" xmlns:ns2="cd557c0d-2a3e-4615-aab3-b4bcd7a8b159" xmlns:ns3="b7ace25b-2d11-48ed-869e-6f87c6478569" targetNamespace="http://schemas.microsoft.com/office/2006/metadata/properties" ma:root="true" ma:fieldsID="c1332b7cb43a995881e47d2f336fe590" ns2:_="" ns3:_="">
    <xsd:import namespace="cd557c0d-2a3e-4615-aab3-b4bcd7a8b159"/>
    <xsd:import namespace="b7ace25b-2d11-48ed-869e-6f87c64785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57c0d-2a3e-4615-aab3-b4bcd7a8b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Tagi obrazów" ma:readOnly="false" ma:fieldId="{5cf76f15-5ced-4ddc-b409-7134ff3c332f}" ma:taxonomyMulti="true" ma:sspId="8ed66f81-70b7-4d3c-9156-f428859737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ce25b-2d11-48ed-869e-6f87c647856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e599a2a-922b-40e0-a00e-8cb7f14644a1}" ma:internalName="TaxCatchAll" ma:showField="CatchAllData" ma:web="b7ace25b-2d11-48ed-869e-6f87c6478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ace25b-2d11-48ed-869e-6f87c6478569" xsi:nil="true"/>
    <lcf76f155ced4ddcb4097134ff3c332f xmlns="cd557c0d-2a3e-4615-aab3-b4bcd7a8b15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FC1B53-9773-4289-B587-83DCA0F92B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AC9D6A-0CD4-45EC-83E2-DAE62EFE07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557c0d-2a3e-4615-aab3-b4bcd7a8b159"/>
    <ds:schemaRef ds:uri="b7ace25b-2d11-48ed-869e-6f87c64785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105C03-AADB-475F-9106-DF728607692C}">
  <ds:schemaRefs>
    <ds:schemaRef ds:uri="http://www.w3.org/XML/1998/namespace"/>
    <ds:schemaRef ds:uri="http://schemas.microsoft.com/office/2006/documentManagement/types"/>
    <ds:schemaRef ds:uri="b7ace25b-2d11-48ed-869e-6f87c6478569"/>
    <ds:schemaRef ds:uri="http://purl.org/dc/dcmitype/"/>
    <ds:schemaRef ds:uri="http://purl.org/dc/elements/1.1/"/>
    <ds:schemaRef ds:uri="cd557c0d-2a3e-4615-aab3-b4bcd7a8b159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1392</Words>
  <Application>Microsoft Office PowerPoint</Application>
  <PresentationFormat>Niestandardowy</PresentationFormat>
  <Paragraphs>104</Paragraphs>
  <Slides>13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Wingdings</vt:lpstr>
      <vt:lpstr>CRIDO_2</vt:lpstr>
      <vt:lpstr>Prezentacja programu PowerPoint</vt:lpstr>
      <vt:lpstr>Stan faktyczny</vt:lpstr>
      <vt:lpstr>Prezentacja programu PowerPoint</vt:lpstr>
      <vt:lpstr>Przepisy</vt:lpstr>
      <vt:lpstr>Uchwała NSA w składzie 7 sędziów z dnia 3 lutego 2014 r.,  sygn. II FPS 11/13 </vt:lpstr>
      <vt:lpstr>Rozstrzygnięcie NSA w sprawie III FSK 4233/21 - kwalifikacja kontenerów</vt:lpstr>
      <vt:lpstr>Rozstrzygnięcie NSA w sprawie III FSK 4233/21 – kwalifikacja kontenerów</vt:lpstr>
      <vt:lpstr>Rozstrzygnięcie NSA w sprawie III FSK 4233/21 – trwałe związanie z gruntem</vt:lpstr>
      <vt:lpstr>Prezentacja programu PowerPoint</vt:lpstr>
      <vt:lpstr>Kontenery spełniające cechy budynków – wyrok NSA z dnia 26 stycznia 2022 r., sygn. III FSK 2135/21</vt:lpstr>
      <vt:lpstr>Inne kontenery mobilne – problem linii orzeczniczej NSA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Sara Jabłońska</dc:creator>
  <cp:lastModifiedBy>Wojciech Morawski (wmoraw)</cp:lastModifiedBy>
  <cp:revision>8</cp:revision>
  <dcterms:created xsi:type="dcterms:W3CDTF">2022-05-26T11:50:49Z</dcterms:created>
  <dcterms:modified xsi:type="dcterms:W3CDTF">2023-05-31T10:39:11Z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ukanITGREENmodCATEGORY">
    <vt:lpwstr>PUBLIC</vt:lpwstr>
  </property>
  <property fmtid="{D5CDD505-2E9C-101B-9397-08002B2CF9AE}" pid="3" name="TukanITGREENmodClassifiedBy">
    <vt:lpwstr>ACCREOT\arowicka;Agnieszka Rowicka</vt:lpwstr>
  </property>
  <property fmtid="{D5CDD505-2E9C-101B-9397-08002B2CF9AE}" pid="4" name="TukanITGREENmodClassificationDate">
    <vt:lpwstr>2019-02-13T11:04:16.8465852+01:00</vt:lpwstr>
  </property>
  <property fmtid="{D5CDD505-2E9C-101B-9397-08002B2CF9AE}" pid="5" name="TukanITGREENmodClassifiedBySID">
    <vt:lpwstr>ACCREOT\S-1-5-21-2689679564-127267201-59131381-8375</vt:lpwstr>
  </property>
  <property fmtid="{D5CDD505-2E9C-101B-9397-08002B2CF9AE}" pid="6" name="TukanITGREENmodGRNItemId">
    <vt:lpwstr>GRN-00eeba11-8300-4f3d-b874-9acfa95e4c0d</vt:lpwstr>
  </property>
  <property fmtid="{D5CDD505-2E9C-101B-9397-08002B2CF9AE}" pid="7" name="TukanITGREENmodHash">
    <vt:lpwstr>u0Cd8VwIWE+TpG8/G2C2zRahXZlpNTqNcDoRNbofonw=</vt:lpwstr>
  </property>
  <property fmtid="{D5CDD505-2E9C-101B-9397-08002B2CF9AE}" pid="8" name="DLPManualFileClassification">
    <vt:lpwstr/>
  </property>
  <property fmtid="{D5CDD505-2E9C-101B-9397-08002B2CF9AE}" pid="9" name="TukanITGREENmodRefresh">
    <vt:lpwstr>False</vt:lpwstr>
  </property>
  <property fmtid="{D5CDD505-2E9C-101B-9397-08002B2CF9AE}" pid="10" name="ContentTypeId">
    <vt:lpwstr>0x0101002E14DD3B9E33E64DB1D8EF2801AE7E22</vt:lpwstr>
  </property>
  <property fmtid="{D5CDD505-2E9C-101B-9397-08002B2CF9AE}" pid="11" name="MSIP_Label_f0c1128d-c062-45c9-b6cb-a7f1c8c9dd1d_Enabled">
    <vt:lpwstr>true</vt:lpwstr>
  </property>
  <property fmtid="{D5CDD505-2E9C-101B-9397-08002B2CF9AE}" pid="12" name="MSIP_Label_f0c1128d-c062-45c9-b6cb-a7f1c8c9dd1d_SetDate">
    <vt:lpwstr>2023-05-22T19:06:28Z</vt:lpwstr>
  </property>
  <property fmtid="{D5CDD505-2E9C-101B-9397-08002B2CF9AE}" pid="13" name="MSIP_Label_f0c1128d-c062-45c9-b6cb-a7f1c8c9dd1d_Method">
    <vt:lpwstr>Standard</vt:lpwstr>
  </property>
  <property fmtid="{D5CDD505-2E9C-101B-9397-08002B2CF9AE}" pid="14" name="MSIP_Label_f0c1128d-c062-45c9-b6cb-a7f1c8c9dd1d_Name">
    <vt:lpwstr>Internal</vt:lpwstr>
  </property>
  <property fmtid="{D5CDD505-2E9C-101B-9397-08002B2CF9AE}" pid="15" name="MSIP_Label_f0c1128d-c062-45c9-b6cb-a7f1c8c9dd1d_SiteId">
    <vt:lpwstr>e7ef6e9c-1970-4277-9a29-c3e1ccc34ae3</vt:lpwstr>
  </property>
  <property fmtid="{D5CDD505-2E9C-101B-9397-08002B2CF9AE}" pid="16" name="MSIP_Label_f0c1128d-c062-45c9-b6cb-a7f1c8c9dd1d_ActionId">
    <vt:lpwstr>7603f5c3-44de-4302-87c7-66faac3379cd</vt:lpwstr>
  </property>
  <property fmtid="{D5CDD505-2E9C-101B-9397-08002B2CF9AE}" pid="17" name="MSIP_Label_f0c1128d-c062-45c9-b6cb-a7f1c8c9dd1d_ContentBits">
    <vt:lpwstr>0</vt:lpwstr>
  </property>
</Properties>
</file>