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256" r:id="rId2"/>
    <p:sldId id="308" r:id="rId3"/>
    <p:sldId id="309" r:id="rId4"/>
    <p:sldId id="310" r:id="rId5"/>
    <p:sldId id="482" r:id="rId6"/>
    <p:sldId id="483" r:id="rId7"/>
    <p:sldId id="499" r:id="rId8"/>
    <p:sldId id="500" r:id="rId9"/>
    <p:sldId id="501" r:id="rId10"/>
    <p:sldId id="502" r:id="rId11"/>
    <p:sldId id="503" r:id="rId12"/>
    <p:sldId id="504" r:id="rId13"/>
    <p:sldId id="505" r:id="rId14"/>
    <p:sldId id="506" r:id="rId15"/>
    <p:sldId id="507" r:id="rId16"/>
    <p:sldId id="508" r:id="rId17"/>
    <p:sldId id="509" r:id="rId18"/>
    <p:sldId id="510" r:id="rId19"/>
    <p:sldId id="511" r:id="rId20"/>
    <p:sldId id="497" r:id="rId21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sa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D60093"/>
    <a:srgbClr val="00FF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48" autoAdjust="0"/>
    <p:restoredTop sz="94585" autoAdjust="0"/>
  </p:normalViewPr>
  <p:slideViewPr>
    <p:cSldViewPr>
      <p:cViewPr varScale="1">
        <p:scale>
          <a:sx n="84" d="100"/>
          <a:sy n="84" d="100"/>
        </p:scale>
        <p:origin x="1162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26"/>
    </p:cViewPr>
  </p:sorterViewPr>
  <p:notesViewPr>
    <p:cSldViewPr>
      <p:cViewPr>
        <p:scale>
          <a:sx n="100" d="100"/>
          <a:sy n="100" d="100"/>
        </p:scale>
        <p:origin x="-1272" y="5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8430427-0EBC-4CA8-8C49-A5A49EC69521}" type="datetimeFigureOut">
              <a:rPr lang="pl-PL"/>
              <a:pPr>
                <a:defRPr/>
              </a:pPr>
              <a:t>2018-09-05</a:t>
            </a:fld>
            <a:endParaRPr lang="pl-PL"/>
          </a:p>
        </p:txBody>
      </p:sp>
      <p:sp>
        <p:nvSpPr>
          <p:cNvPr id="2519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519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A8D7F7C-91FA-471F-B5BF-4E44AFD7ADAC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460205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59976507-6172-48D2-A670-A6FBCE588C3A}" type="datetimeFigureOut">
              <a:rPr lang="pl-PL"/>
              <a:pPr>
                <a:defRPr/>
              </a:pPr>
              <a:t>2018-09-05</a:t>
            </a:fld>
            <a:endParaRPr lang="pl-PL"/>
          </a:p>
        </p:txBody>
      </p:sp>
      <p:sp>
        <p:nvSpPr>
          <p:cNvPr id="727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39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2539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539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6D463ADA-DC88-488A-B73B-52D4DFBEC2A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329229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9000973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29510556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35671024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35526506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37301618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27464601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8329392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32045067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30786169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37763450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4022154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20644064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15214852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6606258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8157367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16995562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1883333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19848842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2127397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pl-PL" sz="2400">
              <a:latin typeface="Times New Roman" pitchFamily="18" charset="0"/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BBDAE40-AA33-4537-8FD0-013304C16BE8}" type="datetime1">
              <a:rPr lang="pl-PL" altLang="pl-PL"/>
              <a:pPr/>
              <a:t>2018-09-05</a:t>
            </a:fld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38CDE57-730B-45E9-89D2-4234C01563B6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04372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736FFE-20D0-4210-80E0-D2A7461AD82B}" type="datetime1">
              <a:rPr lang="pl-PL" altLang="pl-PL"/>
              <a:pPr/>
              <a:t>2018-09-05</a:t>
            </a:fld>
            <a:endParaRPr lang="pl-PL" alt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CFBF92-4597-46BA-8500-7F5A75F7A6D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47422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EB7C49-AEBF-4D65-B98D-D2750640AD18}" type="datetime1">
              <a:rPr lang="pl-PL" altLang="pl-PL"/>
              <a:pPr/>
              <a:t>2018-09-05</a:t>
            </a:fld>
            <a:endParaRPr lang="pl-PL" alt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EF7ABF-3322-4255-9F86-0D824B3A444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66617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CC459D-E39E-4C28-A19F-117FEB82BA3B}" type="datetime1">
              <a:rPr lang="pl-PL" altLang="pl-PL"/>
              <a:pPr/>
              <a:t>2018-09-05</a:t>
            </a:fld>
            <a:endParaRPr lang="pl-PL" alt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37576-43E1-4B11-8E56-8F7D31BCCC19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937677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494F11-C984-4C49-B8D8-8E5B8377749C}" type="datetime1">
              <a:rPr lang="pl-PL" altLang="pl-PL"/>
              <a:pPr/>
              <a:t>2018-09-05</a:t>
            </a:fld>
            <a:endParaRPr lang="pl-PL" alt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22D8B5-5562-4C9E-B93B-F10D1A107BCC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5273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346B5B-DCF4-48CA-8A08-59442FA18499}" type="datetime1">
              <a:rPr lang="pl-PL" altLang="pl-PL"/>
              <a:pPr/>
              <a:t>2018-09-05</a:t>
            </a:fld>
            <a:endParaRPr lang="pl-PL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FA3A45-E693-4044-B617-603ECB9A2543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981000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803FFE-7B1F-4AD4-AE55-6583D2F04A45}" type="datetime1">
              <a:rPr lang="pl-PL" altLang="pl-PL"/>
              <a:pPr/>
              <a:t>2018-09-05</a:t>
            </a:fld>
            <a:endParaRPr lang="pl-PL" altLang="pl-PL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E03C58-4E8B-43D2-B37E-A66845F0BBEA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04098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2C7F86-4C72-4ECF-AF2C-509EE7DB02F3}" type="datetime1">
              <a:rPr lang="pl-PL" altLang="pl-PL"/>
              <a:pPr/>
              <a:t>2018-09-05</a:t>
            </a:fld>
            <a:endParaRPr lang="pl-PL" alt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388EE5-F305-4B1C-A62A-C2FCA414F7D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8733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2A183C-CB65-461D-B1F0-95540161250C}" type="datetime1">
              <a:rPr lang="pl-PL" altLang="pl-PL"/>
              <a:pPr/>
              <a:t>2018-09-05</a:t>
            </a:fld>
            <a:endParaRPr lang="pl-PL" altLang="pl-PL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275EC0-E89A-4036-B995-7DEF59C2C03F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9479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5785E5-4C66-4543-99E1-FF7B62EFC3C5}" type="datetime1">
              <a:rPr lang="pl-PL" altLang="pl-PL"/>
              <a:pPr/>
              <a:t>2018-09-05</a:t>
            </a:fld>
            <a:endParaRPr lang="pl-PL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805043-6C01-4E37-8756-8BDC17668693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950612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289977-2634-4AA0-9DBE-60C51746306D}" type="datetime1">
              <a:rPr lang="pl-PL" altLang="pl-PL"/>
              <a:pPr/>
              <a:t>2018-09-05</a:t>
            </a:fld>
            <a:endParaRPr lang="pl-PL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8943B3-77BA-4D12-8C5E-6B63582CC919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80064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pl-PL" sz="2400">
              <a:latin typeface="Times New Roman" pitchFamily="18" charset="0"/>
            </a:endParaRPr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l-PL" sz="2800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5F1EE660-C4EE-4630-89B8-054D091B423F}" type="datetime1">
              <a:rPr lang="pl-PL" altLang="pl-PL"/>
              <a:pPr/>
              <a:t>2018-09-05</a:t>
            </a:fld>
            <a:endParaRPr lang="pl-PL" altLang="pl-PL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pl-PL" altLang="pl-PL"/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1CBF05B-E55B-4E96-94F5-C12CDA141984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18" r:id="rId3"/>
    <p:sldLayoutId id="2147483717" r:id="rId4"/>
    <p:sldLayoutId id="2147483716" r:id="rId5"/>
    <p:sldLayoutId id="2147483715" r:id="rId6"/>
    <p:sldLayoutId id="2147483714" r:id="rId7"/>
    <p:sldLayoutId id="2147483713" r:id="rId8"/>
    <p:sldLayoutId id="2147483712" r:id="rId9"/>
    <p:sldLayoutId id="2147483711" r:id="rId10"/>
    <p:sldLayoutId id="2147483710" r:id="rId11"/>
  </p:sldLayoutIdLst>
  <p:transition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6CB45DFB-A89B-4DCA-B430-F43195C51404}" type="slidenum">
              <a:rPr lang="pl-PL" altLang="pl-PL"/>
              <a:pPr/>
              <a:t>1</a:t>
            </a:fld>
            <a:endParaRPr lang="pl-PL" altLang="pl-PL"/>
          </a:p>
        </p:txBody>
      </p:sp>
      <p:sp>
        <p:nvSpPr>
          <p:cNvPr id="3074" name="Rectangle 5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001000" cy="1216025"/>
          </a:xfrm>
        </p:spPr>
        <p:txBody>
          <a:bodyPr/>
          <a:lstStyle/>
          <a:p>
            <a:pPr eaLnBrk="1" hangingPunct="1"/>
            <a:r>
              <a:rPr lang="pl-PL" altLang="pl-PL" sz="1800" b="1" smtClean="0">
                <a:latin typeface="Arial" panose="020B0604020202020204" pitchFamily="34" charset="0"/>
              </a:rPr>
              <a:t>Stanisław Bogucki, sędzia NSA</a:t>
            </a:r>
            <a:br>
              <a:rPr lang="pl-PL" altLang="pl-PL" sz="1800" b="1" smtClean="0">
                <a:latin typeface="Arial" panose="020B0604020202020204" pitchFamily="34" charset="0"/>
              </a:rPr>
            </a:br>
            <a:endParaRPr lang="pl-PL" altLang="pl-PL" sz="1800" b="1" smtClean="0">
              <a:latin typeface="Arial" panose="020B0604020202020204" pitchFamily="34" charset="0"/>
            </a:endParaRPr>
          </a:p>
        </p:txBody>
      </p:sp>
      <p:sp>
        <p:nvSpPr>
          <p:cNvPr id="3075" name="Rectangle 6"/>
          <p:cNvSpPr>
            <a:spLocks noGrp="1" noChangeArrowheads="1"/>
          </p:cNvSpPr>
          <p:nvPr>
            <p:ph idx="1"/>
          </p:nvPr>
        </p:nvSpPr>
        <p:spPr>
          <a:xfrm>
            <a:off x="609600" y="1752600"/>
            <a:ext cx="8001000" cy="4267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l-PL" altLang="pl-PL" sz="2400" b="1" i="1" smtClean="0">
                <a:latin typeface="Arial" panose="020B0604020202020204" pitchFamily="34" charset="0"/>
              </a:rPr>
              <a:t>	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pl-PL" altLang="pl-PL" sz="2400" b="1" i="1" smtClean="0">
                <a:latin typeface="Arial" panose="020B0604020202020204" pitchFamily="34" charset="0"/>
              </a:rPr>
              <a:t>	</a:t>
            </a:r>
            <a:r>
              <a:rPr lang="pl-PL" altLang="pl-PL" sz="2800" b="1" i="1" smtClean="0">
                <a:solidFill>
                  <a:schemeClr val="accent2"/>
                </a:solidFill>
                <a:latin typeface="Arial" panose="020B0604020202020204" pitchFamily="34" charset="0"/>
              </a:rPr>
              <a:t>Granice uznania administracyjnego</a:t>
            </a:r>
          </a:p>
          <a:p>
            <a:pPr algn="ctr">
              <a:buFont typeface="Wingdings" panose="05000000000000000000" pitchFamily="2" charset="2"/>
              <a:buNone/>
            </a:pPr>
            <a:endParaRPr lang="pl-PL" altLang="pl-PL" sz="2400" b="1" i="1" smtClean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algn="ctr">
              <a:buFont typeface="Wingdings" panose="05000000000000000000" pitchFamily="2" charset="2"/>
              <a:buNone/>
            </a:pPr>
            <a:r>
              <a:rPr lang="pl-PL" altLang="pl-PL" sz="2000" b="1" i="1" smtClean="0">
                <a:solidFill>
                  <a:schemeClr val="accent2"/>
                </a:solidFill>
                <a:latin typeface="Arial" panose="020B0604020202020204" pitchFamily="34" charset="0"/>
              </a:rPr>
              <a:t>(wyrok NSA z dnia 3 marca 2017 r., II FSK 2474)</a:t>
            </a:r>
            <a:endParaRPr lang="pl-PL" altLang="pl-PL" sz="2000" i="1" smtClean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algn="ctr">
              <a:buFont typeface="Wingdings" panose="05000000000000000000" pitchFamily="2" charset="2"/>
              <a:buNone/>
            </a:pPr>
            <a:endParaRPr lang="pl-PL" altLang="pl-PL" sz="2000" i="1" smtClean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algn="ctr">
              <a:buFont typeface="Wingdings" panose="05000000000000000000" pitchFamily="2" charset="2"/>
              <a:buNone/>
            </a:pPr>
            <a:endParaRPr lang="pl-PL" altLang="pl-PL" sz="2000" i="1" smtClean="0">
              <a:latin typeface="Arial" panose="020B0604020202020204" pitchFamily="34" charset="0"/>
            </a:endParaRPr>
          </a:p>
          <a:p>
            <a:pPr algn="ctr">
              <a:buFont typeface="Wingdings" panose="05000000000000000000" pitchFamily="2" charset="2"/>
              <a:buNone/>
            </a:pPr>
            <a:endParaRPr lang="pl-PL" altLang="pl-PL" sz="2400" i="1" smtClean="0">
              <a:latin typeface="Arial" panose="020B0604020202020204" pitchFamily="34" charset="0"/>
            </a:endParaRPr>
          </a:p>
        </p:txBody>
      </p:sp>
      <p:sp>
        <p:nvSpPr>
          <p:cNvPr id="3076" name="Text Box 8"/>
          <p:cNvSpPr txBox="1">
            <a:spLocks noChangeArrowheads="1"/>
          </p:cNvSpPr>
          <p:nvPr/>
        </p:nvSpPr>
        <p:spPr bwMode="auto">
          <a:xfrm>
            <a:off x="4495800" y="0"/>
            <a:ext cx="46482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r" eaLnBrk="1" hangingPunct="1"/>
            <a:r>
              <a:rPr lang="pl-PL" altLang="pl-PL" b="1">
                <a:latin typeface="Arial" panose="020B0604020202020204" pitchFamily="34" charset="0"/>
              </a:rPr>
              <a:t>II Wiosenny Przegląd Orzecznictwa</a:t>
            </a:r>
          </a:p>
          <a:p>
            <a:pPr algn="r" eaLnBrk="1" hangingPunct="1"/>
            <a:r>
              <a:rPr lang="pl-PL" altLang="pl-PL" b="1">
                <a:latin typeface="Arial" panose="020B0604020202020204" pitchFamily="34" charset="0"/>
              </a:rPr>
              <a:t>Ośrodek Studiów Fiskalnych UMK </a:t>
            </a:r>
          </a:p>
          <a:p>
            <a:pPr algn="r" eaLnBrk="1" hangingPunct="1"/>
            <a:r>
              <a:rPr lang="pl-PL" altLang="pl-PL" b="1">
                <a:latin typeface="Arial" panose="020B0604020202020204" pitchFamily="34" charset="0"/>
              </a:rPr>
              <a:t>Toruń, 30-31 marca 2017 r</a:t>
            </a:r>
            <a:r>
              <a:rPr lang="pl-PL" altLang="pl-PL" b="1">
                <a:solidFill>
                  <a:srgbClr val="0000FF"/>
                </a:solidFill>
                <a:latin typeface="Arial" panose="020B0604020202020204" pitchFamily="34" charset="0"/>
              </a:rPr>
              <a:t>.</a:t>
            </a:r>
            <a:endParaRPr lang="pl-PL" altLang="pl-PL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eaLnBrk="1" hangingPunct="1"/>
            <a:endParaRPr lang="pl-PL" altLang="pl-PL" b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4A978E59-D3C4-4374-ADB1-33130F331C07}" type="slidenum">
              <a:rPr lang="pl-PL" altLang="pl-PL"/>
              <a:pPr/>
              <a:t>10</a:t>
            </a:fld>
            <a:endParaRPr lang="pl-PL" altLang="pl-PL"/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915400" cy="1216025"/>
          </a:xfrm>
        </p:spPr>
        <p:txBody>
          <a:bodyPr/>
          <a:lstStyle/>
          <a:p>
            <a:pPr algn="r"/>
            <a:r>
              <a:rPr lang="pl-PL" altLang="pl-PL" sz="2000" b="1" i="1" smtClean="0">
                <a:latin typeface="Arial" panose="020B0604020202020204" pitchFamily="34" charset="0"/>
              </a:rPr>
              <a:t>II Wiosenny Przegląd Orzecznictwa, Toruń 30-31.03.2017 r.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sędzia NSA S. Bogucki 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Granice uznania administracyjnego - stanowisko NSA</a:t>
            </a:r>
            <a:r>
              <a:rPr lang="pl-PL" altLang="pl-PL" sz="1800" b="1" i="1" smtClean="0"/>
              <a:t> 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smtClean="0"/>
          </a:p>
        </p:txBody>
      </p:sp>
      <p:sp>
        <p:nvSpPr>
          <p:cNvPr id="136196" name="Rectangle 4"/>
          <p:cNvSpPr>
            <a:spLocks noChangeArrowheads="1"/>
          </p:cNvSpPr>
          <p:nvPr/>
        </p:nvSpPr>
        <p:spPr bwMode="auto">
          <a:xfrm>
            <a:off x="685800" y="2057400"/>
            <a:ext cx="8001000" cy="367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pl-PL" altLang="pl-PL" b="1"/>
              <a:t> </a:t>
            </a:r>
            <a:r>
              <a:rPr lang="pl-PL" altLang="pl-PL" sz="2400" b="1">
                <a:latin typeface="Arial" panose="020B0604020202020204" pitchFamily="34" charset="0"/>
              </a:rPr>
              <a:t>Stanowisko Naczelnego Sądu Administracyjnego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pl-PL" altLang="pl-PL" sz="2400" b="1">
              <a:latin typeface="Arial" panose="020B0604020202020204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pl-PL" altLang="pl-PL" sz="2400" b="1">
              <a:latin typeface="Arial" panose="020B0604020202020204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pl-PL" altLang="pl-PL" sz="2400" b="1">
                <a:latin typeface="Arial" panose="020B0604020202020204" pitchFamily="34" charset="0"/>
              </a:rPr>
              <a:t>Naczelny Sąd Administracyjny uznał za nieprawidłowe i niepełne wyjaśnienie istnienia przesłanki interesu publicznego spowodowane przede wszystkim błędną wykładnią art. 67a </a:t>
            </a:r>
            <a:r>
              <a:rPr lang="pl-PL" altLang="pl-PL" sz="2400" b="1" u="sng">
                <a:latin typeface="Arial" panose="020B0604020202020204" pitchFamily="34" charset="0"/>
              </a:rPr>
              <a:t>§</a:t>
            </a:r>
            <a:r>
              <a:rPr lang="pl-PL" altLang="pl-PL" sz="2400" b="1">
                <a:latin typeface="Arial" panose="020B0604020202020204" pitchFamily="34" charset="0"/>
              </a:rPr>
              <a:t> 1 pkt 3 Ordynacji podatkowej.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pl-PL" altLang="pl-PL" sz="24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25BD9043-D6C3-4DBE-A999-BD7DDF39841D}" type="slidenum">
              <a:rPr lang="pl-PL" altLang="pl-PL"/>
              <a:pPr/>
              <a:t>11</a:t>
            </a:fld>
            <a:endParaRPr lang="pl-PL" altLang="pl-PL"/>
          </a:p>
        </p:txBody>
      </p:sp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915400" cy="1216025"/>
          </a:xfrm>
        </p:spPr>
        <p:txBody>
          <a:bodyPr/>
          <a:lstStyle/>
          <a:p>
            <a:pPr algn="r"/>
            <a:r>
              <a:rPr lang="pl-PL" altLang="pl-PL" sz="2000" b="1" i="1" smtClean="0">
                <a:latin typeface="Arial" panose="020B0604020202020204" pitchFamily="34" charset="0"/>
              </a:rPr>
              <a:t>II Wiosenny Przegląd Orzecznictwa, Toruń 30-31.03.2017 r.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sędzia NSA S. Bogucki 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Granice uznania administracyjnego - stanowisko NSA</a:t>
            </a:r>
            <a:r>
              <a:rPr lang="pl-PL" altLang="pl-PL" sz="1800" b="1" i="1" smtClean="0"/>
              <a:t> 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smtClean="0"/>
          </a:p>
        </p:txBody>
      </p:sp>
      <p:sp>
        <p:nvSpPr>
          <p:cNvPr id="138244" name="Rectangle 4"/>
          <p:cNvSpPr>
            <a:spLocks noChangeArrowheads="1"/>
          </p:cNvSpPr>
          <p:nvPr/>
        </p:nvSpPr>
        <p:spPr bwMode="auto">
          <a:xfrm>
            <a:off x="685800" y="1905000"/>
            <a:ext cx="8001000" cy="514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pl-PL" altLang="pl-PL" b="1">
                <a:latin typeface="Arial" panose="020B0604020202020204" pitchFamily="34" charset="0"/>
              </a:rPr>
              <a:t> </a:t>
            </a:r>
            <a:r>
              <a:rPr lang="pl-PL" altLang="pl-PL" sz="2400" b="1">
                <a:latin typeface="Arial" panose="020B0604020202020204" pitchFamily="34" charset="0"/>
              </a:rPr>
              <a:t>Stanowisko Naczelnego Sądu Administracyjnego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pl-PL" altLang="pl-PL" b="1">
                <a:latin typeface="Arial" panose="020B0604020202020204" pitchFamily="34" charset="0"/>
              </a:rPr>
              <a:t>Sprawa powinna być przez organ odwoławczy ponownie przeanalizowana w kontekście istnienia przesłanki interesu publicznego, z uwzględnieniem wskazywanych przez skarżącego okoliczności. 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pl-PL" altLang="pl-PL" sz="1200" b="1">
              <a:latin typeface="Arial" panose="020B0604020202020204" pitchFamily="34" charset="0"/>
            </a:endParaRPr>
          </a:p>
          <a:p>
            <a:pPr algn="just"/>
            <a:r>
              <a:rPr lang="pl-PL" altLang="pl-PL" b="1">
                <a:latin typeface="Arial" panose="020B0604020202020204" pitchFamily="34" charset="0"/>
              </a:rPr>
              <a:t>Zakresem powinien zostać objęty nie tylko aspekt budżetowy, ale również takie zasady, jak sprawiedliwość czy zaufanie podatnika do organów państwa. </a:t>
            </a:r>
          </a:p>
          <a:p>
            <a:pPr algn="just"/>
            <a:endParaRPr lang="pl-PL" altLang="pl-PL" sz="1200" b="1">
              <a:latin typeface="Arial" panose="020B0604020202020204" pitchFamily="34" charset="0"/>
            </a:endParaRPr>
          </a:p>
          <a:p>
            <a:pPr algn="just"/>
            <a:r>
              <a:rPr lang="pl-PL" altLang="pl-PL" b="1">
                <a:latin typeface="Arial" panose="020B0604020202020204" pitchFamily="34" charset="0"/>
              </a:rPr>
              <a:t>Organ winien także ocenić, co z punktu widzenia respektowania tychże reguł ogólnych oraz w okolicznościach ustalonego stanu faktycznego będzie korzystniejsze: uwzględnienie wniosku strony, czy też rozwiązanie przeciwne.</a:t>
            </a:r>
            <a:r>
              <a:rPr lang="pl-PL" altLang="pl-PL"/>
              <a:t> </a:t>
            </a:r>
            <a:endParaRPr lang="pl-PL" altLang="pl-PL" sz="2400" b="1">
              <a:latin typeface="Arial" panose="020B0604020202020204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pl-PL" altLang="pl-PL" sz="2400" b="1">
              <a:latin typeface="Arial" panose="020B0604020202020204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pl-PL" altLang="pl-PL" sz="24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932A6528-0C5F-4894-9A17-692F22EE2381}" type="slidenum">
              <a:rPr lang="pl-PL" altLang="pl-PL"/>
              <a:pPr/>
              <a:t>12</a:t>
            </a:fld>
            <a:endParaRPr lang="pl-PL" altLang="pl-PL"/>
          </a:p>
        </p:txBody>
      </p:sp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915400" cy="1216025"/>
          </a:xfrm>
        </p:spPr>
        <p:txBody>
          <a:bodyPr/>
          <a:lstStyle/>
          <a:p>
            <a:pPr algn="r"/>
            <a:r>
              <a:rPr lang="pl-PL" altLang="pl-PL" sz="2000" b="1" i="1" smtClean="0">
                <a:latin typeface="Arial" panose="020B0604020202020204" pitchFamily="34" charset="0"/>
              </a:rPr>
              <a:t>II Wiosenny Przegląd Orzecznictwa, Toruń 30-31.03.2017 r.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sędzia NSA S. Bogucki 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Granice uznania administracyjnego - stanowisko NSA</a:t>
            </a:r>
            <a:r>
              <a:rPr lang="pl-PL" altLang="pl-PL" sz="1800" b="1" i="1" smtClean="0"/>
              <a:t> 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smtClean="0"/>
          </a:p>
        </p:txBody>
      </p:sp>
      <p:sp>
        <p:nvSpPr>
          <p:cNvPr id="140292" name="Rectangle 4"/>
          <p:cNvSpPr>
            <a:spLocks noChangeArrowheads="1"/>
          </p:cNvSpPr>
          <p:nvPr/>
        </p:nvSpPr>
        <p:spPr bwMode="auto">
          <a:xfrm>
            <a:off x="685800" y="1905000"/>
            <a:ext cx="8001000" cy="492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pl-PL" altLang="pl-PL" b="1">
                <a:latin typeface="Arial" panose="020B0604020202020204" pitchFamily="34" charset="0"/>
              </a:rPr>
              <a:t> </a:t>
            </a:r>
            <a:r>
              <a:rPr lang="pl-PL" altLang="pl-PL" sz="2400" b="1">
                <a:latin typeface="Arial" panose="020B0604020202020204" pitchFamily="34" charset="0"/>
              </a:rPr>
              <a:t>Stanowisko Naczelnego Sądu Administracyjnego</a:t>
            </a:r>
          </a:p>
          <a:p>
            <a:endParaRPr lang="pl-PL" altLang="pl-PL" b="1" u="sng">
              <a:latin typeface="Arial" panose="020B0604020202020204" pitchFamily="34" charset="0"/>
            </a:endParaRPr>
          </a:p>
          <a:p>
            <a:pPr algn="just"/>
            <a:r>
              <a:rPr lang="pl-PL" altLang="pl-PL" sz="2400" b="1">
                <a:latin typeface="Arial" panose="020B0604020202020204" pitchFamily="34" charset="0"/>
              </a:rPr>
              <a:t>Sąd administracyjny w świetle art. 67a § 1 pkt 3 o.p. nie może:</a:t>
            </a:r>
          </a:p>
          <a:p>
            <a:pPr algn="just"/>
            <a:r>
              <a:rPr lang="pl-PL" altLang="pl-PL" sz="2400" b="1">
                <a:latin typeface="Arial" panose="020B0604020202020204" pitchFamily="34" charset="0"/>
              </a:rPr>
              <a:t>- zobowiązać organu podatkowego do wydania decyzji o umorzeniu bądź odmowie umorzenia zaległości podatkowej (w przypadku stwierdzenia istnienia co najmniej jednej z przesłanek);</a:t>
            </a:r>
            <a:r>
              <a:rPr lang="pl-PL" altLang="pl-PL" sz="2400">
                <a:latin typeface="Arial" panose="020B0604020202020204" pitchFamily="34" charset="0"/>
              </a:rPr>
              <a:t> </a:t>
            </a:r>
          </a:p>
          <a:p>
            <a:pPr algn="just">
              <a:buFontTx/>
              <a:buChar char="-"/>
            </a:pPr>
            <a:r>
              <a:rPr lang="pl-PL" altLang="pl-PL" sz="2400" b="1">
                <a:latin typeface="Arial" panose="020B0604020202020204" pitchFamily="34" charset="0"/>
              </a:rPr>
              <a:t> oceniać kryteriów przyjętych przez organ podatkowy, a uzasadniających wybór opcji decyzyjnej. 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pl-PL" altLang="pl-PL" sz="2400" b="1">
              <a:latin typeface="Arial" panose="020B0604020202020204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pl-PL" altLang="pl-PL" sz="24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6B8C9084-BB26-40DA-AE5B-0F2600EB49BC}" type="slidenum">
              <a:rPr lang="pl-PL" altLang="pl-PL"/>
              <a:pPr/>
              <a:t>13</a:t>
            </a:fld>
            <a:endParaRPr lang="pl-PL" altLang="pl-PL"/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915400" cy="1216025"/>
          </a:xfrm>
        </p:spPr>
        <p:txBody>
          <a:bodyPr/>
          <a:lstStyle/>
          <a:p>
            <a:pPr algn="r"/>
            <a:r>
              <a:rPr lang="pl-PL" altLang="pl-PL" sz="2000" b="1" i="1" smtClean="0">
                <a:latin typeface="Arial" panose="020B0604020202020204" pitchFamily="34" charset="0"/>
              </a:rPr>
              <a:t>II Wiosenny Przegląd Orzecznictwa, Toruń 30-31.03.2017 r.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sędzia NSA S. Bogucki 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Granice uznania administracyjnego - stanowisko NSA</a:t>
            </a:r>
            <a:r>
              <a:rPr lang="pl-PL" altLang="pl-PL" sz="1800" b="1" i="1" smtClean="0"/>
              <a:t> 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smtClean="0"/>
          </a:p>
        </p:txBody>
      </p:sp>
      <p:sp>
        <p:nvSpPr>
          <p:cNvPr id="142340" name="Rectangle 4"/>
          <p:cNvSpPr>
            <a:spLocks noChangeArrowheads="1"/>
          </p:cNvSpPr>
          <p:nvPr/>
        </p:nvSpPr>
        <p:spPr bwMode="auto">
          <a:xfrm>
            <a:off x="685800" y="1905000"/>
            <a:ext cx="8001000" cy="382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pl-PL" altLang="pl-PL" b="1">
                <a:latin typeface="Arial" panose="020B0604020202020204" pitchFamily="34" charset="0"/>
              </a:rPr>
              <a:t> </a:t>
            </a:r>
            <a:r>
              <a:rPr lang="pl-PL" altLang="pl-PL" sz="2400" b="1">
                <a:latin typeface="Arial" panose="020B0604020202020204" pitchFamily="34" charset="0"/>
              </a:rPr>
              <a:t>Stanowisko Naczelnego Sądu Administracyjnego</a:t>
            </a:r>
          </a:p>
          <a:p>
            <a:endParaRPr lang="pl-PL" altLang="pl-PL" b="1" u="sng">
              <a:latin typeface="Arial" panose="020B0604020202020204" pitchFamily="34" charset="0"/>
            </a:endParaRPr>
          </a:p>
          <a:p>
            <a:pPr algn="just"/>
            <a:r>
              <a:rPr lang="pl-PL" altLang="pl-PL" sz="2400" b="1">
                <a:latin typeface="Arial" panose="020B0604020202020204" pitchFamily="34" charset="0"/>
              </a:rPr>
              <a:t>Poza zakresem kontroli administracji publicznej sprawowanej przez sądy administracyjne nie mogą jednak pozostawać przypadki korzystania przez organy z przyznanej im kompetencji w sposób  woluntarystyczny, zupełnie nieracjonalny, sprzeczny z podstawowymi zasadami    konstytucyjnymi.</a:t>
            </a:r>
            <a:r>
              <a:rPr lang="pl-PL" altLang="pl-PL" sz="2400"/>
              <a:t> </a:t>
            </a:r>
            <a:endParaRPr lang="pl-PL" altLang="pl-PL" sz="2400" b="1">
              <a:latin typeface="Arial" panose="020B0604020202020204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pl-PL" altLang="pl-PL" sz="2400" b="1">
              <a:latin typeface="Arial" panose="020B0604020202020204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pl-PL" altLang="pl-PL" sz="24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1650184A-2D6A-4AA9-994A-74ABE776D9A5}" type="slidenum">
              <a:rPr lang="pl-PL" altLang="pl-PL"/>
              <a:pPr/>
              <a:t>14</a:t>
            </a:fld>
            <a:endParaRPr lang="pl-PL" altLang="pl-PL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915400" cy="1216025"/>
          </a:xfrm>
        </p:spPr>
        <p:txBody>
          <a:bodyPr/>
          <a:lstStyle/>
          <a:p>
            <a:pPr algn="r"/>
            <a:r>
              <a:rPr lang="pl-PL" altLang="pl-PL" sz="2000" b="1" i="1" smtClean="0">
                <a:latin typeface="Arial" panose="020B0604020202020204" pitchFamily="34" charset="0"/>
              </a:rPr>
              <a:t>II Wiosenny Przegląd Orzecznictwa, Toruń 30-31.03.2017 r.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sędzia NSA S. Bogucki 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Granice uznania administracyjnego - stanowisko NSA</a:t>
            </a:r>
            <a:r>
              <a:rPr lang="pl-PL" altLang="pl-PL" sz="1800" b="1" i="1" smtClean="0"/>
              <a:t> 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smtClean="0"/>
          </a:p>
        </p:txBody>
      </p:sp>
      <p:sp>
        <p:nvSpPr>
          <p:cNvPr id="144388" name="Rectangle 4"/>
          <p:cNvSpPr>
            <a:spLocks noChangeArrowheads="1"/>
          </p:cNvSpPr>
          <p:nvPr/>
        </p:nvSpPr>
        <p:spPr bwMode="auto">
          <a:xfrm>
            <a:off x="685800" y="1752600"/>
            <a:ext cx="8001000" cy="556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pl-PL" altLang="pl-PL" b="1">
                <a:latin typeface="Arial" panose="020B0604020202020204" pitchFamily="34" charset="0"/>
              </a:rPr>
              <a:t> </a:t>
            </a:r>
            <a:r>
              <a:rPr lang="pl-PL" altLang="pl-PL" sz="2400" b="1">
                <a:latin typeface="Arial" panose="020B0604020202020204" pitchFamily="34" charset="0"/>
              </a:rPr>
              <a:t>Teza Naczelnego Sądu Administracyjnego</a:t>
            </a:r>
          </a:p>
          <a:p>
            <a:pPr algn="just"/>
            <a:r>
              <a:rPr lang="pl-PL" altLang="pl-PL" sz="2200" b="1">
                <a:latin typeface="Arial" panose="020B0604020202020204" pitchFamily="34" charset="0"/>
              </a:rPr>
              <a:t>Są pewne granice uznania administracyjnego, w obrębie których może procedować organ podatkowy, podejmując decyzję w następstwie wystąpienia przesłanki „ważnego interesu podatnika” lub „interesu publicznego”, o których mowa w art. 67a § 1 pkt 3 o.p.</a:t>
            </a:r>
          </a:p>
          <a:p>
            <a:pPr algn="just"/>
            <a:endParaRPr lang="pl-PL" altLang="pl-PL" sz="1200" b="1">
              <a:latin typeface="Arial" panose="020B0604020202020204" pitchFamily="34" charset="0"/>
            </a:endParaRPr>
          </a:p>
          <a:p>
            <a:pPr algn="just"/>
            <a:r>
              <a:rPr lang="pl-PL" altLang="pl-PL" sz="2200" b="1">
                <a:latin typeface="Arial" panose="020B0604020202020204" pitchFamily="34" charset="0"/>
              </a:rPr>
              <a:t>Przekroczenie tych granic ma m.in. miejsce wówczas, gdy wybór alternatywy decyzyjnej dokonany został z rażącym naruszeniem zasady sprawiedliwości, wskutek uwzględnienia kryteriów oczywiście nieistotnych (bagatelnych) lub nieracjonalnych albo na podstawie fałszywych przesłanek.</a:t>
            </a:r>
          </a:p>
          <a:p>
            <a:pPr algn="just"/>
            <a:r>
              <a:rPr lang="pl-PL" altLang="pl-PL" sz="2400">
                <a:latin typeface="Arial" panose="020B0604020202020204" pitchFamily="34" charset="0"/>
              </a:rPr>
              <a:t> </a:t>
            </a:r>
            <a:endParaRPr lang="pl-PL" altLang="pl-PL" sz="2400" b="1">
              <a:latin typeface="Arial" panose="020B0604020202020204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pl-PL" altLang="pl-PL" sz="2400" b="1">
              <a:latin typeface="Arial" panose="020B0604020202020204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pl-PL" altLang="pl-PL" sz="24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04A610C2-8A5D-4AFC-9129-7B033CAF8F7B}" type="slidenum">
              <a:rPr lang="pl-PL" altLang="pl-PL"/>
              <a:pPr/>
              <a:t>15</a:t>
            </a:fld>
            <a:endParaRPr lang="pl-PL" altLang="pl-PL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915400" cy="1216025"/>
          </a:xfrm>
        </p:spPr>
        <p:txBody>
          <a:bodyPr/>
          <a:lstStyle/>
          <a:p>
            <a:pPr algn="r"/>
            <a:r>
              <a:rPr lang="pl-PL" altLang="pl-PL" sz="2000" b="1" i="1" smtClean="0">
                <a:latin typeface="Arial" panose="020B0604020202020204" pitchFamily="34" charset="0"/>
              </a:rPr>
              <a:t>II Wiosenny Przegląd Orzecznictwa, Toruń 30-31.03.2017 r.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sędzia NSA S. Bogucki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 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Granice uznania administracyjnego  </a:t>
            </a:r>
            <a:r>
              <a:rPr lang="pl-PL" altLang="pl-PL" sz="1800" b="1" i="1" smtClean="0"/>
              <a:t> 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smtClean="0"/>
          </a:p>
        </p:txBody>
      </p:sp>
      <p:sp>
        <p:nvSpPr>
          <p:cNvPr id="146436" name="Rectangle 4"/>
          <p:cNvSpPr>
            <a:spLocks noChangeArrowheads="1"/>
          </p:cNvSpPr>
          <p:nvPr/>
        </p:nvSpPr>
        <p:spPr bwMode="auto">
          <a:xfrm>
            <a:off x="685800" y="1752600"/>
            <a:ext cx="8001000" cy="461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pl-PL" altLang="pl-PL" sz="2400" b="1">
              <a:latin typeface="Arial" panose="020B0604020202020204" pitchFamily="34" charset="0"/>
            </a:endParaRP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pl-PL" altLang="pl-PL" sz="2400" b="1">
              <a:latin typeface="Arial" panose="020B0604020202020204" pitchFamily="34" charset="0"/>
            </a:endParaRP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pl-PL" altLang="pl-PL" sz="2400" b="1">
                <a:latin typeface="Arial" panose="020B0604020202020204" pitchFamily="34" charset="0"/>
              </a:rPr>
              <a:t> w art. 67a § 1 pkt 3 o.p. ustawodawca: 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pl-PL" altLang="pl-PL" sz="2400" b="1">
              <a:latin typeface="Arial" panose="020B0604020202020204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Tx/>
              <a:buChar char="-"/>
            </a:pPr>
            <a:r>
              <a:rPr lang="pl-PL" altLang="pl-PL" sz="2400" b="1">
                <a:latin typeface="Arial" panose="020B0604020202020204" pitchFamily="34" charset="0"/>
              </a:rPr>
              <a:t> obok zwrotu niedookreślonego „ważny” umieścił klauzulę generalną „interes podatnika”;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Tx/>
              <a:buChar char="-"/>
            </a:pPr>
            <a:r>
              <a:rPr lang="pl-PL" altLang="pl-PL" sz="2400" b="1">
                <a:latin typeface="Arial" panose="020B0604020202020204" pitchFamily="34" charset="0"/>
              </a:rPr>
              <a:t> zawarł również klauzulę generalną „interes publiczny”.</a:t>
            </a:r>
          </a:p>
          <a:p>
            <a:pPr algn="just"/>
            <a:r>
              <a:rPr lang="pl-PL" altLang="pl-PL" sz="2400">
                <a:latin typeface="Arial" panose="020B0604020202020204" pitchFamily="34" charset="0"/>
              </a:rPr>
              <a:t> </a:t>
            </a:r>
            <a:endParaRPr lang="pl-PL" altLang="pl-PL" sz="2400" b="1">
              <a:latin typeface="Arial" panose="020B0604020202020204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pl-PL" altLang="pl-PL" sz="2400" b="1">
              <a:latin typeface="Arial" panose="020B0604020202020204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pl-PL" altLang="pl-PL" sz="24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3FF065BA-C5CA-440E-8E9D-3DD998DED243}" type="slidenum">
              <a:rPr lang="pl-PL" altLang="pl-PL"/>
              <a:pPr/>
              <a:t>16</a:t>
            </a:fld>
            <a:endParaRPr lang="pl-PL" altLang="pl-PL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915400" cy="1216025"/>
          </a:xfrm>
        </p:spPr>
        <p:txBody>
          <a:bodyPr/>
          <a:lstStyle/>
          <a:p>
            <a:pPr algn="r"/>
            <a:r>
              <a:rPr lang="pl-PL" altLang="pl-PL" sz="2000" b="1" i="1" smtClean="0">
                <a:latin typeface="Arial" panose="020B0604020202020204" pitchFamily="34" charset="0"/>
              </a:rPr>
              <a:t>II Wiosenny Przegląd Orzecznictwa, Toruń 30-31.03.2017 r.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sędzia NSA S. Bogucki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 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400" b="1" i="1" smtClean="0">
                <a:latin typeface="Arial" panose="020B0604020202020204" pitchFamily="34" charset="0"/>
              </a:rPr>
              <a:t>Granice uznania administracyjnego</a:t>
            </a:r>
            <a:r>
              <a:rPr lang="pl-PL" altLang="pl-PL" sz="2000" b="1" i="1" smtClean="0">
                <a:latin typeface="Arial" panose="020B0604020202020204" pitchFamily="34" charset="0"/>
              </a:rPr>
              <a:t>  </a:t>
            </a:r>
            <a:r>
              <a:rPr lang="pl-PL" altLang="pl-PL" sz="1800" b="1" i="1" smtClean="0"/>
              <a:t> 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smtClean="0"/>
          </a:p>
        </p:txBody>
      </p:sp>
      <p:sp>
        <p:nvSpPr>
          <p:cNvPr id="148484" name="Rectangle 4"/>
          <p:cNvSpPr>
            <a:spLocks noChangeArrowheads="1"/>
          </p:cNvSpPr>
          <p:nvPr/>
        </p:nvSpPr>
        <p:spPr bwMode="auto">
          <a:xfrm>
            <a:off x="685800" y="1752600"/>
            <a:ext cx="8001000" cy="447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pl-PL" altLang="pl-PL" sz="2400" b="1">
              <a:latin typeface="Arial" panose="020B0604020202020204" pitchFamily="34" charset="0"/>
            </a:endParaRP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pl-PL" altLang="pl-PL" sz="2400" b="1">
              <a:latin typeface="Arial" panose="020B0604020202020204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pl-PL" altLang="pl-PL" sz="2400" b="1">
                <a:latin typeface="Arial" panose="020B0604020202020204" pitchFamily="34" charset="0"/>
              </a:rPr>
              <a:t> w przypadku klauzul generalnych następuje odesłanie do ocen 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pl-PL" altLang="pl-PL" sz="2400" b="1">
                <a:latin typeface="Arial" panose="020B0604020202020204" pitchFamily="34" charset="0"/>
              </a:rPr>
              <a:t> umieszczenie w sąsiedztwie klauzul generalnych zwrotów niedookreślonych (np. ważny) pełni funkcję modyfikującą treść tej klauzuli generalnej, w której kontekście zostały użyte.</a:t>
            </a:r>
          </a:p>
          <a:p>
            <a:pPr algn="just"/>
            <a:r>
              <a:rPr lang="pl-PL" altLang="pl-PL" sz="2400">
                <a:latin typeface="Arial" panose="020B0604020202020204" pitchFamily="34" charset="0"/>
              </a:rPr>
              <a:t> </a:t>
            </a:r>
            <a:endParaRPr lang="pl-PL" altLang="pl-PL" sz="2400" b="1">
              <a:latin typeface="Arial" panose="020B0604020202020204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pl-PL" altLang="pl-PL" sz="2400" b="1">
              <a:latin typeface="Arial" panose="020B0604020202020204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pl-PL" altLang="pl-PL" sz="24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A9851F63-733F-4F9D-9B50-9639C2B579D8}" type="slidenum">
              <a:rPr lang="pl-PL" altLang="pl-PL"/>
              <a:pPr/>
              <a:t>17</a:t>
            </a:fld>
            <a:endParaRPr lang="pl-PL" altLang="pl-PL"/>
          </a:p>
        </p:txBody>
      </p:sp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915400" cy="1216025"/>
          </a:xfrm>
        </p:spPr>
        <p:txBody>
          <a:bodyPr/>
          <a:lstStyle/>
          <a:p>
            <a:pPr algn="r"/>
            <a:r>
              <a:rPr lang="pl-PL" altLang="pl-PL" sz="2000" b="1" i="1" smtClean="0">
                <a:latin typeface="Arial" panose="020B0604020202020204" pitchFamily="34" charset="0"/>
              </a:rPr>
              <a:t>II Wiosenny Przegląd Orzecznictwa, Toruń 30-31.03.2017 r.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sędzia NSA S. Bogucki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 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400" b="1" i="1" smtClean="0">
                <a:latin typeface="Arial" panose="020B0604020202020204" pitchFamily="34" charset="0"/>
              </a:rPr>
              <a:t>Granice uznania administracyjnego</a:t>
            </a:r>
            <a:r>
              <a:rPr lang="pl-PL" altLang="pl-PL" sz="2000" b="1" i="1" smtClean="0">
                <a:latin typeface="Arial" panose="020B0604020202020204" pitchFamily="34" charset="0"/>
              </a:rPr>
              <a:t>  </a:t>
            </a:r>
            <a:r>
              <a:rPr lang="pl-PL" altLang="pl-PL" sz="1800" b="1" i="1" smtClean="0"/>
              <a:t> 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smtClean="0"/>
          </a:p>
        </p:txBody>
      </p:sp>
      <p:sp>
        <p:nvSpPr>
          <p:cNvPr id="150532" name="Rectangle 4"/>
          <p:cNvSpPr>
            <a:spLocks noChangeArrowheads="1"/>
          </p:cNvSpPr>
          <p:nvPr/>
        </p:nvSpPr>
        <p:spPr bwMode="auto">
          <a:xfrm>
            <a:off x="685800" y="1752600"/>
            <a:ext cx="80010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pl-PL" altLang="pl-PL" sz="2400" b="1">
              <a:latin typeface="Arial" panose="020B0604020202020204" pitchFamily="34" charset="0"/>
            </a:endParaRP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pl-PL" altLang="pl-PL" sz="2400" b="1">
              <a:latin typeface="Arial" panose="020B0604020202020204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pl-PL" altLang="pl-PL" sz="2400" b="1">
                <a:latin typeface="Arial" panose="020B0604020202020204" pitchFamily="34" charset="0"/>
              </a:rPr>
              <a:t> „ważny interes podatnika”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pl-PL" altLang="pl-PL" sz="2400" b="1">
                <a:latin typeface="Arial" panose="020B0604020202020204" pitchFamily="34" charset="0"/>
              </a:rPr>
              <a:t> „interes publiczny”</a:t>
            </a:r>
            <a:r>
              <a:rPr lang="pl-PL" altLang="pl-PL" sz="2400">
                <a:latin typeface="Arial" panose="020B0604020202020204" pitchFamily="34" charset="0"/>
              </a:rPr>
              <a:t> </a:t>
            </a:r>
            <a:endParaRPr lang="pl-PL" altLang="pl-PL" sz="2400" b="1">
              <a:latin typeface="Arial" panose="020B0604020202020204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pl-PL" altLang="pl-PL" sz="2400" b="1">
              <a:latin typeface="Arial" panose="020B0604020202020204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pl-PL" altLang="pl-PL" sz="24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DB55E700-D396-4415-AE72-33202FE6A096}" type="slidenum">
              <a:rPr lang="pl-PL" altLang="pl-PL"/>
              <a:pPr/>
              <a:t>18</a:t>
            </a:fld>
            <a:endParaRPr lang="pl-PL" altLang="pl-PL"/>
          </a:p>
        </p:txBody>
      </p:sp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915400" cy="1216025"/>
          </a:xfrm>
        </p:spPr>
        <p:txBody>
          <a:bodyPr/>
          <a:lstStyle/>
          <a:p>
            <a:pPr algn="r"/>
            <a:r>
              <a:rPr lang="pl-PL" altLang="pl-PL" sz="2000" b="1" i="1" smtClean="0">
                <a:latin typeface="Arial" panose="020B0604020202020204" pitchFamily="34" charset="0"/>
              </a:rPr>
              <a:t>II Wiosenny Przegląd Orzecznictwa, Toruń 30-31.03.2017 r.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sędzia NSA S. Bogucki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 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400" b="1" i="1" smtClean="0">
                <a:latin typeface="Arial" panose="020B0604020202020204" pitchFamily="34" charset="0"/>
              </a:rPr>
              <a:t>Granice uznania administracyjnego</a:t>
            </a:r>
            <a:r>
              <a:rPr lang="pl-PL" altLang="pl-PL" sz="2000" b="1" i="1" smtClean="0">
                <a:latin typeface="Arial" panose="020B0604020202020204" pitchFamily="34" charset="0"/>
              </a:rPr>
              <a:t>  </a:t>
            </a:r>
            <a:r>
              <a:rPr lang="pl-PL" altLang="pl-PL" sz="1800" b="1" i="1" smtClean="0"/>
              <a:t> 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smtClean="0"/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685800" y="1752600"/>
            <a:ext cx="8001000" cy="476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pl-PL" altLang="pl-PL" sz="2400" b="1">
              <a:latin typeface="Arial" panose="020B0604020202020204" pitchFamily="34" charset="0"/>
            </a:endParaRP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pl-PL" altLang="pl-PL" sz="2400" b="1">
              <a:latin typeface="Arial" panose="020B0604020202020204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pl-PL" altLang="pl-PL" sz="2400" b="1">
                <a:latin typeface="Arial" panose="020B0604020202020204" pitchFamily="34" charset="0"/>
              </a:rPr>
              <a:t> Uprawnienia organów podatkowych do zastosowania klauzul generalnych realizują się zarówno w warstwie materialnoprawnej, jak i procesowej.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pl-PL" altLang="pl-PL" sz="2400" b="1">
                <a:latin typeface="Arial" panose="020B0604020202020204" pitchFamily="34" charset="0"/>
              </a:rPr>
              <a:t> Materialną podstawę rozstrzygnięcia dotyczącego umorzenia zaległości podatkowych warunkuje nie tylko art. 67a § 1 pkt 3 o.p., lecz także dowodowe ustalenia, a następnie ich ocena prawna dokonana przez organ podatkowy.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pl-PL" altLang="pl-PL" sz="24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6F6890E9-958B-4EA9-A7D2-0794A58CA370}" type="slidenum">
              <a:rPr lang="pl-PL" altLang="pl-PL"/>
              <a:pPr/>
              <a:t>19</a:t>
            </a:fld>
            <a:endParaRPr lang="pl-PL" altLang="pl-PL"/>
          </a:p>
        </p:txBody>
      </p:sp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915400" cy="1216025"/>
          </a:xfrm>
        </p:spPr>
        <p:txBody>
          <a:bodyPr/>
          <a:lstStyle/>
          <a:p>
            <a:pPr algn="r"/>
            <a:r>
              <a:rPr lang="pl-PL" altLang="pl-PL" sz="2000" b="1" i="1" smtClean="0">
                <a:latin typeface="Arial" panose="020B0604020202020204" pitchFamily="34" charset="0"/>
              </a:rPr>
              <a:t>II Wiosenny Przegląd Orzecznictwa, Toruń 30-31.03.2017 r.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sędzia NSA S. Bogucki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 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400" b="1" i="1" smtClean="0">
                <a:latin typeface="Arial" panose="020B0604020202020204" pitchFamily="34" charset="0"/>
              </a:rPr>
              <a:t>Granice uznania administracyjnego</a:t>
            </a:r>
            <a:r>
              <a:rPr lang="pl-PL" altLang="pl-PL" sz="2000" b="1" i="1" smtClean="0">
                <a:latin typeface="Arial" panose="020B0604020202020204" pitchFamily="34" charset="0"/>
              </a:rPr>
              <a:t>  </a:t>
            </a:r>
            <a:r>
              <a:rPr lang="pl-PL" altLang="pl-PL" sz="1800" b="1" i="1" smtClean="0"/>
              <a:t> 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smtClean="0"/>
          </a:p>
        </p:txBody>
      </p:sp>
      <p:sp>
        <p:nvSpPr>
          <p:cNvPr id="154628" name="Rectangle 4"/>
          <p:cNvSpPr>
            <a:spLocks noChangeArrowheads="1"/>
          </p:cNvSpPr>
          <p:nvPr/>
        </p:nvSpPr>
        <p:spPr bwMode="auto">
          <a:xfrm>
            <a:off x="685800" y="1752600"/>
            <a:ext cx="8001000" cy="2941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pl-PL" altLang="pl-PL" sz="2400" b="1">
              <a:latin typeface="Arial" panose="020B0604020202020204" pitchFamily="34" charset="0"/>
            </a:endParaRP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pl-PL" altLang="pl-PL" sz="2400" b="1">
              <a:latin typeface="Arial" panose="020B0604020202020204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pl-PL" altLang="pl-PL" sz="2400" b="1">
                <a:latin typeface="Arial" panose="020B0604020202020204" pitchFamily="34" charset="0"/>
              </a:rPr>
              <a:t> </a:t>
            </a:r>
            <a:r>
              <a:rPr lang="pl-PL" altLang="pl-PL" sz="3200" b="1">
                <a:latin typeface="Arial" panose="020B0604020202020204" pitchFamily="34" charset="0"/>
              </a:rPr>
              <a:t>Każde orzeczenie powodujące szkodę dla ważnego interesu podatnika lub interesu publicznego należy uznać za nieprawidłowe?</a:t>
            </a:r>
            <a:endParaRPr lang="pl-PL" altLang="pl-PL" sz="32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7B7F15F6-1B43-499B-A592-CE1917E32348}" type="slidenum">
              <a:rPr lang="pl-PL" altLang="pl-PL"/>
              <a:pPr/>
              <a:t>2</a:t>
            </a:fld>
            <a:endParaRPr lang="pl-PL" altLang="pl-PL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228600"/>
            <a:ext cx="8001000" cy="1216025"/>
          </a:xfrm>
        </p:spPr>
        <p:txBody>
          <a:bodyPr/>
          <a:lstStyle/>
          <a:p>
            <a:pPr algn="r" eaLnBrk="1" hangingPunct="1"/>
            <a:r>
              <a:rPr lang="pl-PL" altLang="pl-PL" sz="2000" b="1" i="1" smtClean="0">
                <a:latin typeface="Arial" panose="020B0604020202020204" pitchFamily="34" charset="0"/>
              </a:rPr>
              <a:t>II Wiosenny Przegląd Orzecznictwa UMK, Toruń 30-31.03.2017 r.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sędzia NSA S. Bogucki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 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Granice uznania administracyjnego … tezy wyroku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752600"/>
            <a:ext cx="8610600" cy="4267200"/>
          </a:xfrm>
        </p:spPr>
        <p:txBody>
          <a:bodyPr/>
          <a:lstStyle/>
          <a:p>
            <a:pPr marL="571500" indent="-5715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l-PL" altLang="pl-PL" sz="1400" b="1" smtClean="0"/>
              <a:t>	</a:t>
            </a:r>
          </a:p>
          <a:p>
            <a:pPr marL="571500" indent="-571500" algn="just"/>
            <a:r>
              <a:rPr lang="pl-PL" altLang="pl-PL" sz="2200" b="1" smtClean="0">
                <a:latin typeface="Arial" panose="020B0604020202020204" pitchFamily="34" charset="0"/>
              </a:rPr>
              <a:t>Są pewne granice uznania administracyjnego, w obrębie których może procedować organ podatkowy, podejmując decyzję w następstwie wystąpienia przesłanki „ważnego interesu podatnika” lub „interesu publicznego”, o których mowa w art. 67a § 1 pkt 3 o.p.; </a:t>
            </a:r>
          </a:p>
          <a:p>
            <a:pPr marL="571500" indent="-571500" algn="just"/>
            <a:r>
              <a:rPr lang="pl-PL" altLang="pl-PL" sz="2200" b="1" smtClean="0">
                <a:latin typeface="Arial" panose="020B0604020202020204" pitchFamily="34" charset="0"/>
              </a:rPr>
              <a:t>Przekroczenie tych granic ma m.in. miejsce wówczas, gdy wybór alternatywy decyzyjnej dokonany został z rażącym naruszeniem zasady sprawiedliwości, wskutek uwzględnienia kryteriów oczywiście nieistotnych (bagatelnych) lub nieracjonalnych albo na podstawie fałszywych przesłanek (argumentów, które są nieprawdziwe).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7A140C2E-CBF4-4775-ACE2-0AB9224E8BE4}" type="slidenum">
              <a:rPr lang="pl-PL" altLang="pl-PL"/>
              <a:pPr/>
              <a:t>20</a:t>
            </a:fld>
            <a:endParaRPr lang="pl-PL" altLang="pl-PL"/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95400"/>
          </a:xfrm>
        </p:spPr>
        <p:txBody>
          <a:bodyPr/>
          <a:lstStyle/>
          <a:p>
            <a:pPr algn="r"/>
            <a:r>
              <a:rPr lang="pl-PL" altLang="pl-PL" sz="1800" b="1" i="1" smtClean="0"/>
              <a:t/>
            </a:r>
            <a:br>
              <a:rPr lang="pl-PL" altLang="pl-PL" sz="1800" b="1" i="1" smtClean="0"/>
            </a:br>
            <a:r>
              <a:rPr lang="pl-PL" altLang="pl-PL" sz="2000" b="1" i="1" smtClean="0">
                <a:latin typeface="Arial" panose="020B0604020202020204" pitchFamily="34" charset="0"/>
              </a:rPr>
              <a:t>II Wiosenny Przegląd Orzecznictwa, Toruń 30-31.03.2017 r.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S. Bogucki, sędzia NSA  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Granice uznania administracyjnego… 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endParaRPr lang="pl-PL" altLang="pl-PL" sz="2000" b="1" i="1" smtClean="0">
              <a:latin typeface="Arial" panose="020B0604020202020204" pitchFamily="34" charset="0"/>
            </a:endParaRP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pl-PL" altLang="pl-PL" b="1" smtClean="0"/>
              <a:t>I to już koniec…</a:t>
            </a:r>
          </a:p>
          <a:p>
            <a:pPr algn="ctr"/>
            <a:r>
              <a:rPr lang="pl-PL" altLang="pl-PL" b="1" smtClean="0"/>
              <a:t>Dziękuję za uwagę!</a:t>
            </a:r>
          </a:p>
          <a:p>
            <a:pPr algn="ctr"/>
            <a:endParaRPr lang="pl-PL" altLang="pl-PL" b="1" smtClean="0"/>
          </a:p>
          <a:p>
            <a:pPr algn="ctr"/>
            <a:endParaRPr lang="pl-PL" altLang="pl-PL" b="1" smtClean="0"/>
          </a:p>
          <a:p>
            <a:pPr algn="ctr"/>
            <a:endParaRPr lang="pl-PL" altLang="pl-PL" b="1" smtClean="0"/>
          </a:p>
        </p:txBody>
      </p:sp>
      <p:sp>
        <p:nvSpPr>
          <p:cNvPr id="124933" name="AutoShape 5" descr="Znalezione obrazy dla zapytania chapeau bas"/>
          <p:cNvSpPr>
            <a:spLocks noChangeAspect="1" noChangeArrowheads="1"/>
          </p:cNvSpPr>
          <p:nvPr/>
        </p:nvSpPr>
        <p:spPr bwMode="auto">
          <a:xfrm>
            <a:off x="180975" y="460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24935" name="AutoShape 7" descr="Znalezione obrazy dla zapytania chapeau bas"/>
          <p:cNvSpPr>
            <a:spLocks noChangeAspect="1" noChangeArrowheads="1"/>
          </p:cNvSpPr>
          <p:nvPr/>
        </p:nvSpPr>
        <p:spPr bwMode="auto">
          <a:xfrm>
            <a:off x="180975" y="460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l-PL"/>
          </a:p>
        </p:txBody>
      </p:sp>
      <p:pic>
        <p:nvPicPr>
          <p:cNvPr id="124939" name="Picture 11" descr="ANd9GcTzuWSIZn-inHK3ySSwtMLH-mA-kI3SQl9eXe5mgSSBT_Sjkt3Bl2l2gP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038600"/>
            <a:ext cx="260985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EE1BF94C-03D0-4523-9F55-D655E0002777}" type="slidenum">
              <a:rPr lang="pl-PL" altLang="pl-PL"/>
              <a:pPr/>
              <a:t>3</a:t>
            </a:fld>
            <a:endParaRPr lang="pl-PL" altLang="pl-PL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228600"/>
            <a:ext cx="8001000" cy="1216025"/>
          </a:xfrm>
        </p:spPr>
        <p:txBody>
          <a:bodyPr/>
          <a:lstStyle/>
          <a:p>
            <a:pPr algn="r" eaLnBrk="1" hangingPunct="1"/>
            <a:r>
              <a:rPr lang="pl-PL" altLang="pl-PL" sz="2000" b="1" i="1" smtClean="0">
                <a:latin typeface="Arial" panose="020B0604020202020204" pitchFamily="34" charset="0"/>
              </a:rPr>
              <a:t>II Wiosenny Przegląd Orzecznictwa, Toruń 30-31.03.2017 r.</a:t>
            </a:r>
            <a:r>
              <a:rPr lang="pl-PL" altLang="pl-PL" sz="1600" b="1" i="1" smtClean="0">
                <a:latin typeface="Arial" panose="020B0604020202020204" pitchFamily="34" charset="0"/>
              </a:rPr>
              <a:t/>
            </a:r>
            <a:br>
              <a:rPr lang="pl-PL" altLang="pl-PL" sz="16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sędzia NSA S. Bogucki</a:t>
            </a:r>
            <a:r>
              <a:rPr lang="pl-PL" altLang="pl-PL" sz="1600" b="1" i="1" smtClean="0">
                <a:latin typeface="Arial" panose="020B0604020202020204" pitchFamily="34" charset="0"/>
              </a:rPr>
              <a:t/>
            </a:r>
            <a:br>
              <a:rPr lang="pl-PL" altLang="pl-PL" sz="1600" b="1" i="1" smtClean="0">
                <a:latin typeface="Arial" panose="020B0604020202020204" pitchFamily="34" charset="0"/>
              </a:rPr>
            </a:br>
            <a:r>
              <a:rPr lang="pl-PL" altLang="pl-PL" sz="1600" b="1" i="1" smtClean="0">
                <a:latin typeface="Arial" panose="020B0604020202020204" pitchFamily="34" charset="0"/>
              </a:rPr>
              <a:t> </a:t>
            </a:r>
            <a:br>
              <a:rPr lang="pl-PL" altLang="pl-PL" sz="16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Granice uznania administracyjnego … stan faktyczny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752600"/>
            <a:ext cx="8686800" cy="4267200"/>
          </a:xfrm>
        </p:spPr>
        <p:txBody>
          <a:bodyPr/>
          <a:lstStyle/>
          <a:p>
            <a:pPr marL="571500" indent="-571500" algn="just"/>
            <a:r>
              <a:rPr lang="pl-PL" altLang="pl-PL" sz="2400" b="1" smtClean="0">
                <a:latin typeface="Arial" panose="020B0604020202020204" pitchFamily="34" charset="0"/>
              </a:rPr>
              <a:t>Skarżący złożył w 2013 r. wniosek do Naczelnika US </a:t>
            </a:r>
            <a:br>
              <a:rPr lang="pl-PL" altLang="pl-PL" sz="2400" b="1" smtClean="0">
                <a:latin typeface="Arial" panose="020B0604020202020204" pitchFamily="34" charset="0"/>
              </a:rPr>
            </a:br>
            <a:r>
              <a:rPr lang="pl-PL" altLang="pl-PL" sz="2400" b="1" smtClean="0">
                <a:latin typeface="Arial" panose="020B0604020202020204" pitchFamily="34" charset="0"/>
              </a:rPr>
              <a:t>o umorzenie kwoty 1.279.058 zł z tytułu zaległego pdof za 2002 r. oraz odsetek za zwłokę w kwocie 1.378.346 zł od tej zaległości podatkowej. </a:t>
            </a:r>
          </a:p>
          <a:p>
            <a:pPr marL="571500" indent="-571500" algn="just">
              <a:buFont typeface="Wingdings" panose="05000000000000000000" pitchFamily="2" charset="2"/>
              <a:buNone/>
            </a:pPr>
            <a:r>
              <a:rPr lang="pl-PL" altLang="pl-PL" sz="2400" b="1" smtClean="0">
                <a:latin typeface="Arial" panose="020B0604020202020204" pitchFamily="34" charset="0"/>
              </a:rPr>
              <a:t>	</a:t>
            </a:r>
          </a:p>
          <a:p>
            <a:pPr marL="571500" indent="-571500" algn="just"/>
            <a:r>
              <a:rPr lang="pl-PL" altLang="pl-PL" sz="2400" b="1" smtClean="0">
                <a:latin typeface="Arial" panose="020B0604020202020204" pitchFamily="34" charset="0"/>
              </a:rPr>
              <a:t>Według skarżącego wniosek uzasadniony jest ważnym interesem indywidualnym oraz interesem publicznym, które wynikają z nadzwyczajnych okoliczności, w jakich doszło do powstania zobowiązania podatkowego za 2002 r. </a:t>
            </a:r>
            <a:r>
              <a:rPr lang="pl-PL" altLang="pl-PL" sz="2400" smtClean="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A0F27262-3BCC-4FC2-BB34-E7FA41B3AB63}" type="slidenum">
              <a:rPr lang="pl-PL" altLang="pl-PL"/>
              <a:pPr/>
              <a:t>4</a:t>
            </a:fld>
            <a:endParaRPr lang="pl-PL" altLang="pl-PL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9144000" cy="1216025"/>
          </a:xfrm>
        </p:spPr>
        <p:txBody>
          <a:bodyPr/>
          <a:lstStyle/>
          <a:p>
            <a:pPr algn="r" eaLnBrk="1" hangingPunct="1"/>
            <a:r>
              <a:rPr lang="pl-PL" altLang="pl-PL" sz="2000" b="1" i="1" smtClean="0">
                <a:latin typeface="Arial" panose="020B0604020202020204" pitchFamily="34" charset="0"/>
              </a:rPr>
              <a:t>II Wiosenny Przegląd Orzecznictwa, Toruń 30-31.03.2017 r.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sędzia NSA S. Bogucki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 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Granice uznania administracyjnego - stanowisko organów podatkowych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752600"/>
            <a:ext cx="8001000" cy="4267200"/>
          </a:xfrm>
        </p:spPr>
        <p:txBody>
          <a:bodyPr/>
          <a:lstStyle/>
          <a:p>
            <a:pPr marL="571500" indent="-571500"/>
            <a:endParaRPr lang="pl-PL" altLang="pl-PL" sz="2000" b="1" smtClean="0"/>
          </a:p>
          <a:p>
            <a:pPr marL="571500" indent="-571500"/>
            <a:r>
              <a:rPr lang="pl-PL" altLang="pl-PL" sz="2400" b="1" smtClean="0">
                <a:latin typeface="Arial" panose="020B0604020202020204" pitchFamily="34" charset="0"/>
              </a:rPr>
              <a:t>Stanowisko Naczelnika US:</a:t>
            </a:r>
          </a:p>
          <a:p>
            <a:pPr marL="571500" indent="-571500" algn="just">
              <a:buFont typeface="Wingdings" panose="05000000000000000000" pitchFamily="2" charset="2"/>
              <a:buNone/>
            </a:pPr>
            <a:r>
              <a:rPr lang="pl-PL" altLang="pl-PL" sz="2400" b="1" smtClean="0">
                <a:latin typeface="Arial" panose="020B0604020202020204" pitchFamily="34" charset="0"/>
              </a:rPr>
              <a:t>	Naczelnik US odmówił skarżącemu umorzenia zaległości podatkowej wraz z odsetkami;</a:t>
            </a:r>
          </a:p>
          <a:p>
            <a:pPr marL="571500" indent="-571500" algn="just">
              <a:buFont typeface="Wingdings" panose="05000000000000000000" pitchFamily="2" charset="2"/>
              <a:buNone/>
            </a:pPr>
            <a:r>
              <a:rPr lang="pl-PL" altLang="pl-PL" sz="2400" b="1" smtClean="0">
                <a:latin typeface="Arial" panose="020B0604020202020204" pitchFamily="34" charset="0"/>
              </a:rPr>
              <a:t>	Naczelnik US zwrócił uwagę, że przedmiotem postępowania był wniosek o udzielenie ulgi </a:t>
            </a:r>
            <a:br>
              <a:rPr lang="pl-PL" altLang="pl-PL" sz="2400" b="1" smtClean="0">
                <a:latin typeface="Arial" panose="020B0604020202020204" pitchFamily="34" charset="0"/>
              </a:rPr>
            </a:br>
            <a:r>
              <a:rPr lang="pl-PL" altLang="pl-PL" sz="2400" b="1" smtClean="0">
                <a:latin typeface="Arial" panose="020B0604020202020204" pitchFamily="34" charset="0"/>
              </a:rPr>
              <a:t>w formie umorzenia, nie zaś prawidłowość postępowania organów podatkowych w zakresie określenia wysokości zobowiązania podatkowego w pdof za 2002 r.</a:t>
            </a:r>
            <a:r>
              <a:rPr lang="pl-PL" altLang="pl-PL" sz="2400" smtClean="0">
                <a:latin typeface="Arial" panose="020B0604020202020204" pitchFamily="34" charset="0"/>
              </a:rPr>
              <a:t> </a:t>
            </a:r>
            <a:r>
              <a:rPr lang="pl-PL" altLang="pl-PL" sz="2400" b="1" smtClean="0">
                <a:latin typeface="Arial" panose="020B0604020202020204" pitchFamily="34" charset="0"/>
              </a:rPr>
              <a:t>	</a:t>
            </a:r>
            <a:r>
              <a:rPr lang="pl-PL" altLang="pl-PL" sz="2400" b="1" smtClean="0"/>
              <a:t>	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47EF379A-9D45-498E-959F-23923E714070}" type="slidenum">
              <a:rPr lang="pl-PL" altLang="pl-PL"/>
              <a:pPr/>
              <a:t>5</a:t>
            </a:fld>
            <a:endParaRPr lang="pl-PL" altLang="pl-PL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990600"/>
          </a:xfrm>
        </p:spPr>
        <p:txBody>
          <a:bodyPr/>
          <a:lstStyle/>
          <a:p>
            <a:pPr algn="r"/>
            <a:r>
              <a:rPr lang="pl-PL" altLang="pl-PL" sz="2000" b="1" i="1" smtClean="0">
                <a:latin typeface="Arial" panose="020B0604020202020204" pitchFamily="34" charset="0"/>
              </a:rPr>
              <a:t>II Wiosenny Przegląd Orzecznictwa, Toruń 30-31.03.2017 r.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sędzia NSA S. Bogucki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Granice uznania administracyjnego - stanowisko organów podatkowych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sz="2200" b="1" smtClean="0">
                <a:latin typeface="Arial" panose="020B0604020202020204" pitchFamily="34" charset="0"/>
              </a:rPr>
              <a:t>Stanowisko Dyrektora Izby Skarbowej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pl-PL" altLang="pl-PL" sz="2200" b="1" smtClean="0">
                <a:latin typeface="Arial" panose="020B0604020202020204" pitchFamily="34" charset="0"/>
              </a:rPr>
              <a:t>	- Utrzymał w mocy decyzję Naczelnika US. 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pl-PL" altLang="pl-PL" sz="2200" b="1" smtClean="0">
                <a:latin typeface="Arial" panose="020B0604020202020204" pitchFamily="34" charset="0"/>
              </a:rPr>
              <a:t>	- Postępowanie w przedmiocie umorzenia zaległości podatkowych nie stanowi kontynuacji postępowania </a:t>
            </a:r>
            <a:br>
              <a:rPr lang="pl-PL" altLang="pl-PL" sz="2200" b="1" smtClean="0">
                <a:latin typeface="Arial" panose="020B0604020202020204" pitchFamily="34" charset="0"/>
              </a:rPr>
            </a:br>
            <a:r>
              <a:rPr lang="pl-PL" altLang="pl-PL" sz="2200" b="1" smtClean="0">
                <a:latin typeface="Arial" panose="020B0604020202020204" pitchFamily="34" charset="0"/>
              </a:rPr>
              <a:t>w przedmiocie wymiaru zobowiązań.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pl-PL" altLang="pl-PL" sz="2200" b="1" smtClean="0">
                <a:latin typeface="Arial" panose="020B0604020202020204" pitchFamily="34" charset="0"/>
              </a:rPr>
              <a:t>	- W sprawie istotne było to, czy występuje ważny interes podatnika lub interes publiczny, ponieważ tylko w takim przypadku istnieje możliwość udzielenia ulgi. 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pl-PL" altLang="pl-PL" sz="2200" b="1" smtClean="0">
                <a:latin typeface="Arial" panose="020B0604020202020204" pitchFamily="34" charset="0"/>
              </a:rPr>
              <a:t>	- Zauważono, że sytuacja skarżącego jest trudna </a:t>
            </a:r>
            <a:br>
              <a:rPr lang="pl-PL" altLang="pl-PL" sz="2200" b="1" smtClean="0">
                <a:latin typeface="Arial" panose="020B0604020202020204" pitchFamily="34" charset="0"/>
              </a:rPr>
            </a:br>
            <a:r>
              <a:rPr lang="pl-PL" altLang="pl-PL" sz="2200" b="1" smtClean="0">
                <a:latin typeface="Arial" panose="020B0604020202020204" pitchFamily="34" charset="0"/>
              </a:rPr>
              <a:t>z uwagi na brak dochodów (skarżący nie posiada majątku ruchomego i nieruchomego; nie jest zatrudniony; pozostaje na utrzymaniu żony</a:t>
            </a:r>
            <a:r>
              <a:rPr lang="pl-PL" altLang="pl-PL" sz="2200" b="1" smtClean="0"/>
              <a:t>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A0B3B396-2C31-4F19-BA8B-B2086D151938}" type="slidenum">
              <a:rPr lang="pl-PL" altLang="pl-PL"/>
              <a:pPr/>
              <a:t>6</a:t>
            </a:fld>
            <a:endParaRPr lang="pl-PL" altLang="pl-PL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915400" cy="1216025"/>
          </a:xfrm>
        </p:spPr>
        <p:txBody>
          <a:bodyPr/>
          <a:lstStyle/>
          <a:p>
            <a:pPr algn="r"/>
            <a:r>
              <a:rPr lang="pl-PL" altLang="pl-PL" sz="2000" b="1" i="1" smtClean="0">
                <a:latin typeface="Arial" panose="020B0604020202020204" pitchFamily="34" charset="0"/>
              </a:rPr>
              <a:t>II Wiosenny Przegląd Orzecznictwa, Toruń 30-31.03.2017 r.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sędzia NSA S. Bogucki 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Granice uznania administracyjnego - stanowisko organów podatkowych</a:t>
            </a:r>
            <a:r>
              <a:rPr lang="pl-PL" altLang="pl-PL" sz="1600" b="1" i="1" smtClean="0"/>
              <a:t> 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smtClean="0"/>
          </a:p>
        </p:txBody>
      </p:sp>
      <p:sp>
        <p:nvSpPr>
          <p:cNvPr id="90118" name="Rectangle 6"/>
          <p:cNvSpPr>
            <a:spLocks noChangeArrowheads="1"/>
          </p:cNvSpPr>
          <p:nvPr/>
        </p:nvSpPr>
        <p:spPr bwMode="auto">
          <a:xfrm>
            <a:off x="685800" y="2057400"/>
            <a:ext cx="8001000" cy="375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pl-PL" altLang="pl-PL" b="1"/>
              <a:t> Stanowisko Dyrektora Izby Skarbowej c.d.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pl-PL" altLang="pl-PL" b="1">
              <a:latin typeface="Arial" panose="020B0604020202020204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pl-PL" altLang="pl-PL" sz="2400" b="1">
                <a:latin typeface="Arial" panose="020B0604020202020204" pitchFamily="34" charset="0"/>
              </a:rPr>
              <a:t>Okoliczności powstania zaległości nie noszą cech wyjątkowości i braku winy skarżącego, </a:t>
            </a:r>
            <a:br>
              <a:rPr lang="pl-PL" altLang="pl-PL" sz="2400" b="1">
                <a:latin typeface="Arial" panose="020B0604020202020204" pitchFamily="34" charset="0"/>
              </a:rPr>
            </a:br>
            <a:r>
              <a:rPr lang="pl-PL" altLang="pl-PL" sz="2400" b="1">
                <a:latin typeface="Arial" panose="020B0604020202020204" pitchFamily="34" charset="0"/>
              </a:rPr>
              <a:t>a długotrwałość sporu podatkowego nie wynika </a:t>
            </a:r>
            <a:br>
              <a:rPr lang="pl-PL" altLang="pl-PL" sz="2400" b="1">
                <a:latin typeface="Arial" panose="020B0604020202020204" pitchFamily="34" charset="0"/>
              </a:rPr>
            </a:br>
            <a:r>
              <a:rPr lang="pl-PL" altLang="pl-PL" sz="2400" b="1">
                <a:latin typeface="Arial" panose="020B0604020202020204" pitchFamily="34" charset="0"/>
              </a:rPr>
              <a:t>z winy organów podatkowych, co mogłoby wskazywać na występowanie interesu publicznego, ale z wykorzystania przez skarżącego swoich uprawnień w zakresie zaskarżania kolejnych decyzji i wyroków zapadających w sprawie wymiaru podatku.</a:t>
            </a:r>
            <a:r>
              <a:rPr lang="pl-PL" altLang="pl-PL" b="1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5281E604-3E80-4CBF-97E6-66FA4BE495F1}" type="slidenum">
              <a:rPr lang="pl-PL" altLang="pl-PL"/>
              <a:pPr/>
              <a:t>7</a:t>
            </a:fld>
            <a:endParaRPr lang="pl-PL" altLang="pl-PL"/>
          </a:p>
        </p:txBody>
      </p:sp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915400" cy="1216025"/>
          </a:xfrm>
        </p:spPr>
        <p:txBody>
          <a:bodyPr/>
          <a:lstStyle/>
          <a:p>
            <a:pPr algn="r"/>
            <a:r>
              <a:rPr lang="pl-PL" altLang="pl-PL" sz="2000" b="1" i="1" smtClean="0">
                <a:latin typeface="Arial" panose="020B0604020202020204" pitchFamily="34" charset="0"/>
              </a:rPr>
              <a:t>II Wiosenny Przegląd Orzecznictwa, Toruń 30-31.03.2017 r.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sędzia NSA S. Bogucki 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Granice uznania administracyjnego - stanowisko organów podatkowych</a:t>
            </a:r>
            <a:r>
              <a:rPr lang="pl-PL" altLang="pl-PL" sz="1800" b="1" i="1" smtClean="0"/>
              <a:t> 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smtClean="0"/>
          </a:p>
        </p:txBody>
      </p:sp>
      <p:sp>
        <p:nvSpPr>
          <p:cNvPr id="130052" name="Rectangle 4"/>
          <p:cNvSpPr>
            <a:spLocks noChangeArrowheads="1"/>
          </p:cNvSpPr>
          <p:nvPr/>
        </p:nvSpPr>
        <p:spPr bwMode="auto">
          <a:xfrm>
            <a:off x="685800" y="2057400"/>
            <a:ext cx="8001000" cy="315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pl-PL" altLang="pl-PL" b="1"/>
              <a:t> </a:t>
            </a:r>
            <a:r>
              <a:rPr lang="pl-PL" altLang="pl-PL" sz="2400" b="1">
                <a:latin typeface="Arial" panose="020B0604020202020204" pitchFamily="34" charset="0"/>
              </a:rPr>
              <a:t>Stanowisko Dyrektora Izby Skarbowej c.d.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pl-PL" altLang="pl-PL" sz="2400" b="1">
                <a:latin typeface="Arial" panose="020B0604020202020204" pitchFamily="34" charset="0"/>
              </a:rPr>
              <a:t>Skarżący dysponuje majątkiem, który może stanowić zabezpieczenie spłaty przedmiotowej zaległości podatkowej. 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pl-PL" altLang="pl-PL" sz="2400" b="1">
                <a:latin typeface="Arial" panose="020B0604020202020204" pitchFamily="34" charset="0"/>
              </a:rPr>
              <a:t>W sprawie  ze skargi paulińskiej organu podatkowego na dokonaną przez skarżącego czynność prawną darowizny na rzecz żony nieruchomości o wartości 7.000.000 zł Sąd Okręgowy uwzględnił skargę.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4597F8BB-091E-4119-AA9D-10F0ACEC9430}" type="slidenum">
              <a:rPr lang="pl-PL" altLang="pl-PL"/>
              <a:pPr/>
              <a:t>8</a:t>
            </a:fld>
            <a:endParaRPr lang="pl-PL" altLang="pl-PL"/>
          </a:p>
        </p:txBody>
      </p:sp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915400" cy="1216025"/>
          </a:xfrm>
        </p:spPr>
        <p:txBody>
          <a:bodyPr/>
          <a:lstStyle/>
          <a:p>
            <a:pPr algn="r"/>
            <a:r>
              <a:rPr lang="pl-PL" altLang="pl-PL" sz="2000" b="1" i="1" smtClean="0">
                <a:latin typeface="Arial" panose="020B0604020202020204" pitchFamily="34" charset="0"/>
              </a:rPr>
              <a:t>II Wiosenny Przegląd Orzecznictwa, Toruń 30-31.03.2017 r.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sędzia NSA S. Bogucki 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Granice uznania administracyjnego - stanowisko WSA w Warszawie</a:t>
            </a:r>
            <a:r>
              <a:rPr lang="pl-PL" altLang="pl-PL" sz="1800" b="1" i="1" smtClean="0"/>
              <a:t> 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smtClean="0"/>
          </a:p>
        </p:txBody>
      </p:sp>
      <p:sp>
        <p:nvSpPr>
          <p:cNvPr id="132100" name="Rectangle 4"/>
          <p:cNvSpPr>
            <a:spLocks noChangeArrowheads="1"/>
          </p:cNvSpPr>
          <p:nvPr/>
        </p:nvSpPr>
        <p:spPr bwMode="auto">
          <a:xfrm>
            <a:off x="685800" y="2057400"/>
            <a:ext cx="8001000" cy="388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pl-PL" altLang="pl-PL" b="1"/>
              <a:t> </a:t>
            </a:r>
            <a:r>
              <a:rPr lang="pl-PL" altLang="pl-PL" sz="2400" b="1">
                <a:latin typeface="Arial" panose="020B0604020202020204" pitchFamily="34" charset="0"/>
              </a:rPr>
              <a:t>Stanowisko WSA w Warszawie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pl-PL" altLang="pl-PL" sz="2400" b="1">
                <a:latin typeface="Arial" panose="020B0604020202020204" pitchFamily="34" charset="0"/>
              </a:rPr>
              <a:t>Sąd pierwszej instancji doszedł do przekonania, że organy podatkowe wywiązały się z ciążących na nich obowiązków i w sposób uprawniony uznały, iż brak jest przesłanek do udzielenia skarżącemu wnioskowanej ulgi. 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pl-PL" altLang="pl-PL" sz="2400" b="1">
                <a:latin typeface="Arial" panose="020B0604020202020204" pitchFamily="34" charset="0"/>
              </a:rPr>
              <a:t>Zwrócono uwagę, że z materiału dowodowego wynika, iż skarżący domaga się umorzenia zaległości podatkowych przede wszystkich z uwagi na przyczynę powstania tych zaległości.</a:t>
            </a:r>
            <a:r>
              <a:rPr lang="pl-PL" altLang="pl-PL" sz="24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7571D0F6-CC11-426C-855B-2CF64F0CD02A}" type="slidenum">
              <a:rPr lang="pl-PL" altLang="pl-PL"/>
              <a:pPr/>
              <a:t>9</a:t>
            </a:fld>
            <a:endParaRPr lang="pl-PL" altLang="pl-PL"/>
          </a:p>
        </p:txBody>
      </p:sp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915400" cy="1216025"/>
          </a:xfrm>
        </p:spPr>
        <p:txBody>
          <a:bodyPr/>
          <a:lstStyle/>
          <a:p>
            <a:pPr algn="r"/>
            <a:r>
              <a:rPr lang="pl-PL" altLang="pl-PL" sz="2000" b="1" i="1" smtClean="0">
                <a:latin typeface="Arial" panose="020B0604020202020204" pitchFamily="34" charset="0"/>
              </a:rPr>
              <a:t>II Wiosenny Przegląd Orzecznictwa, Toruń 30-31.03.2017 r.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sędzia NSA S. Bogucki </a:t>
            </a:r>
            <a:br>
              <a:rPr lang="pl-PL" altLang="pl-PL" sz="2000" b="1" i="1" smtClean="0">
                <a:latin typeface="Arial" panose="020B0604020202020204" pitchFamily="34" charset="0"/>
              </a:rPr>
            </a:br>
            <a:r>
              <a:rPr lang="pl-PL" altLang="pl-PL" sz="2000" b="1" i="1" smtClean="0">
                <a:latin typeface="Arial" panose="020B0604020202020204" pitchFamily="34" charset="0"/>
              </a:rPr>
              <a:t>Granice uznania administracyjnego - stanowisko NSA</a:t>
            </a:r>
            <a:r>
              <a:rPr lang="pl-PL" altLang="pl-PL" sz="1800" b="1" i="1" smtClean="0"/>
              <a:t> 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b="1" smtClean="0"/>
          </a:p>
          <a:p>
            <a:pPr>
              <a:lnSpc>
                <a:spcPct val="80000"/>
              </a:lnSpc>
            </a:pPr>
            <a:endParaRPr lang="pl-PL" altLang="pl-PL" sz="2000" smtClean="0"/>
          </a:p>
        </p:txBody>
      </p:sp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685800" y="2057400"/>
            <a:ext cx="8001000" cy="286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pl-PL" altLang="pl-PL" b="1"/>
              <a:t> </a:t>
            </a:r>
            <a:r>
              <a:rPr lang="pl-PL" altLang="pl-PL" sz="2400" b="1">
                <a:latin typeface="Arial" panose="020B0604020202020204" pitchFamily="34" charset="0"/>
              </a:rPr>
              <a:t>Stanowisko Naczelnego Sądu Administracyjnego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pl-PL" altLang="pl-PL" sz="2400" b="1">
              <a:latin typeface="Arial" panose="020B0604020202020204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pl-PL" altLang="pl-PL" sz="2400" b="1">
              <a:latin typeface="Arial" panose="020B0604020202020204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pl-PL" altLang="pl-PL" sz="2400" b="1">
                <a:latin typeface="Arial" panose="020B0604020202020204" pitchFamily="34" charset="0"/>
              </a:rPr>
              <a:t>Naczelny Sąd Administracyjny zaakceptował stanowisko organów podatkowych oraz WSA w Warszawie, że w sprawie nie występuje przesłanka „ważnego interesu podatnika”.</a:t>
            </a:r>
            <a:r>
              <a:rPr lang="pl-PL" altLang="pl-PL" sz="24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">
  <a:themeElements>
    <a:clrScheme name="Pro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1722</TotalTime>
  <Words>749</Words>
  <Application>Microsoft Office PowerPoint</Application>
  <PresentationFormat>Pokaz na ekranie (4:3)</PresentationFormat>
  <Paragraphs>155</Paragraphs>
  <Slides>20</Slides>
  <Notes>19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6" baseType="lpstr">
      <vt:lpstr>Arial</vt:lpstr>
      <vt:lpstr>Calibri</vt:lpstr>
      <vt:lpstr>Times New Roman</vt:lpstr>
      <vt:lpstr>Verdana</vt:lpstr>
      <vt:lpstr>Wingdings</vt:lpstr>
      <vt:lpstr>Profil</vt:lpstr>
      <vt:lpstr>Stanisław Bogucki, sędzia NSA </vt:lpstr>
      <vt:lpstr>II Wiosenny Przegląd Orzecznictwa UMK, Toruń 30-31.03.2017 r. sędzia NSA S. Bogucki   Granice uznania administracyjnego … tezy wyroku</vt:lpstr>
      <vt:lpstr>II Wiosenny Przegląd Orzecznictwa, Toruń 30-31.03.2017 r. sędzia NSA S. Bogucki   Granice uznania administracyjnego … stan faktyczny</vt:lpstr>
      <vt:lpstr>II Wiosenny Przegląd Orzecznictwa, Toruń 30-31.03.2017 r. sędzia NSA S. Bogucki   Granice uznania administracyjnego - stanowisko organów podatkowych</vt:lpstr>
      <vt:lpstr>II Wiosenny Przegląd Orzecznictwa, Toruń 30-31.03.2017 r. sędzia NSA S. Bogucki Granice uznania administracyjnego - stanowisko organów podatkowych</vt:lpstr>
      <vt:lpstr>II Wiosenny Przegląd Orzecznictwa, Toruń 30-31.03.2017 r. sędzia NSA S. Bogucki  Granice uznania administracyjnego - stanowisko organów podatkowych </vt:lpstr>
      <vt:lpstr>II Wiosenny Przegląd Orzecznictwa, Toruń 30-31.03.2017 r. sędzia NSA S. Bogucki  Granice uznania administracyjnego - stanowisko organów podatkowych </vt:lpstr>
      <vt:lpstr>II Wiosenny Przegląd Orzecznictwa, Toruń 30-31.03.2017 r. sędzia NSA S. Bogucki  Granice uznania administracyjnego - stanowisko WSA w Warszawie </vt:lpstr>
      <vt:lpstr>II Wiosenny Przegląd Orzecznictwa, Toruń 30-31.03.2017 r. sędzia NSA S. Bogucki  Granice uznania administracyjnego - stanowisko NSA </vt:lpstr>
      <vt:lpstr>II Wiosenny Przegląd Orzecznictwa, Toruń 30-31.03.2017 r. sędzia NSA S. Bogucki  Granice uznania administracyjnego - stanowisko NSA </vt:lpstr>
      <vt:lpstr>II Wiosenny Przegląd Orzecznictwa, Toruń 30-31.03.2017 r. sędzia NSA S. Bogucki  Granice uznania administracyjnego - stanowisko NSA </vt:lpstr>
      <vt:lpstr>II Wiosenny Przegląd Orzecznictwa, Toruń 30-31.03.2017 r. sędzia NSA S. Bogucki  Granice uznania administracyjnego - stanowisko NSA </vt:lpstr>
      <vt:lpstr>II Wiosenny Przegląd Orzecznictwa, Toruń 30-31.03.2017 r. sędzia NSA S. Bogucki  Granice uznania administracyjnego - stanowisko NSA </vt:lpstr>
      <vt:lpstr>II Wiosenny Przegląd Orzecznictwa, Toruń 30-31.03.2017 r. sędzia NSA S. Bogucki  Granice uznania administracyjnego - stanowisko NSA </vt:lpstr>
      <vt:lpstr>II Wiosenny Przegląd Orzecznictwa, Toruń 30-31.03.2017 r. sędzia NSA S. Bogucki   Granice uznania administracyjnego   </vt:lpstr>
      <vt:lpstr>II Wiosenny Przegląd Orzecznictwa, Toruń 30-31.03.2017 r. sędzia NSA S. Bogucki   Granice uznania administracyjnego   </vt:lpstr>
      <vt:lpstr>II Wiosenny Przegląd Orzecznictwa, Toruń 30-31.03.2017 r. sędzia NSA S. Bogucki   Granice uznania administracyjnego   </vt:lpstr>
      <vt:lpstr>II Wiosenny Przegląd Orzecznictwa, Toruń 30-31.03.2017 r. sędzia NSA S. Bogucki   Granice uznania administracyjnego   </vt:lpstr>
      <vt:lpstr>II Wiosenny Przegląd Orzecznictwa, Toruń 30-31.03.2017 r. sędzia NSA S. Bogucki   Granice uznania administracyjnego   </vt:lpstr>
      <vt:lpstr> II Wiosenny Przegląd Orzecznictwa, Toruń 30-31.03.2017 r. S. Bogucki, sędzia NSA   Granice uznania administracyjnego…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Alinka</dc:creator>
  <cp:lastModifiedBy>Wojciech Morawski</cp:lastModifiedBy>
  <cp:revision>126</cp:revision>
  <cp:lastPrinted>1601-01-01T00:00:00Z</cp:lastPrinted>
  <dcterms:created xsi:type="dcterms:W3CDTF">1601-01-01T00:00:00Z</dcterms:created>
  <dcterms:modified xsi:type="dcterms:W3CDTF">2018-09-05T09:28:51Z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