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519" r:id="rId3"/>
    <p:sldId id="520" r:id="rId4"/>
    <p:sldId id="521" r:id="rId5"/>
    <p:sldId id="522" r:id="rId6"/>
    <p:sldId id="523" r:id="rId7"/>
    <p:sldId id="524" r:id="rId8"/>
    <p:sldId id="525" r:id="rId9"/>
    <p:sldId id="526" r:id="rId10"/>
    <p:sldId id="527" r:id="rId11"/>
    <p:sldId id="528" r:id="rId12"/>
    <p:sldId id="529" r:id="rId13"/>
    <p:sldId id="468" r:id="rId14"/>
  </p:sldIdLst>
  <p:sldSz cx="9144000" cy="6858000" type="screen4x3"/>
  <p:notesSz cx="6761163" cy="99425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D8A"/>
    <a:srgbClr val="035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/>
    <p:restoredTop sz="94599"/>
  </p:normalViewPr>
  <p:slideViewPr>
    <p:cSldViewPr>
      <p:cViewPr varScale="1">
        <p:scale>
          <a:sx n="84" d="100"/>
          <a:sy n="84" d="100"/>
        </p:scale>
        <p:origin x="160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ECF44F-3F46-424F-88C9-E6D09B158C84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B60A3DA-F02F-DA4D-9A72-CA51D06C40C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2191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ECD00DAA-1E70-CC4E-9FB2-53810463B831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F937959A-F6FF-C040-8A7D-0232F61FE54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9331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 dirty="0">
              <a:latin typeface="Calibri" charset="0"/>
            </a:endParaRP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34D25DC-027C-8141-86E4-14A31257AEC5}" type="slidenum">
              <a:rPr kumimoji="0" lang="pl-PL" sz="1200">
                <a:latin typeface="Calibri" charset="0"/>
              </a:rPr>
              <a:pPr/>
              <a:t>1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98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10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399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11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010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12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8036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445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0445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1C67BF28-F98C-114D-A3F8-C63C9BC4560A}" type="slidenum">
              <a:rPr kumimoji="0" lang="pl-PL" sz="1200">
                <a:latin typeface="Calibri" charset="0"/>
              </a:rPr>
              <a:pPr/>
              <a:t>13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90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2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30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3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80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4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67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5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575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6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33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7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084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8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447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622D553-61E3-AF4F-9C4F-0E188B8B0A58}" type="slidenum">
              <a:rPr kumimoji="0" lang="pl-PL" sz="1200">
                <a:latin typeface="Calibri" charset="0"/>
              </a:rPr>
              <a:pPr/>
              <a:t>9</a:t>
            </a:fld>
            <a:endParaRPr kumimoji="0" lang="pl-PL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685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F95C3-DDB7-0A4F-872C-6980267080D3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8FEAB-FA53-BC48-B8E7-58A6F35B2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9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634BC-AA08-C74E-92B5-10E3749C2DF8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E3C81-B735-8F4E-B66C-F69A3F403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1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09FEA-68D4-2144-9067-4EBD9A59860B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20605-5F47-9D43-915E-776F155C1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9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86793-FB15-3743-B57D-C9EF6D762D0A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945B4-029D-474C-9297-F984A1AD6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9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13732-5CB2-6245-8395-21C7FDA9BDCD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0DDEF-F471-0E4E-AE00-86D9A075F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1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DF3B-F728-3D4D-9345-BD5659E22B81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5DDB-D916-E243-9683-43A1563B2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6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05263-6F65-FB45-B321-62EAD79A14D8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5FA53-6F1D-9A41-8BB7-0A2A49FA0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9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5C7F1-C4F6-BA49-869E-582D590CF2D4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B0068-C78B-4946-BB9E-1D32C3997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69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2F5F7-10EC-5C46-9C9B-DD3C2E929182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C6772-CE5E-3145-9349-FA505326B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5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88D03-F272-9645-8D3D-91D1C39995FE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6BACD-5AFB-A744-B920-2B9AEFCC0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8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B1908-D4BC-8549-B03E-6A4D0BD8D836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67899-BD9D-344F-9191-DBD6C7D5C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2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98427367-B46A-434B-83B8-0348C86F51B1}" type="datetime1">
              <a:rPr lang="pl-PL"/>
              <a:pPr>
                <a:defRPr/>
              </a:pPr>
              <a:t>2018-03-08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5FF7F0E5-9EB8-7242-8CF7-BF713AFD9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FDCC58D1-4684-7346-BA50-850C34BD0BC3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1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5362" name="Tytuł 1"/>
          <p:cNvSpPr>
            <a:spLocks noGrp="1"/>
          </p:cNvSpPr>
          <p:nvPr>
            <p:ph type="ctrTitle"/>
          </p:nvPr>
        </p:nvSpPr>
        <p:spPr>
          <a:xfrm>
            <a:off x="685800" y="1412875"/>
            <a:ext cx="7772400" cy="4230688"/>
          </a:xfrm>
        </p:spPr>
        <p:txBody>
          <a:bodyPr/>
          <a:lstStyle/>
          <a:p>
            <a:pPr eaLnBrk="1" hangingPunct="1"/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Odpowiedzialność podatnika a oszustwo popełnione przez jego kontrahenta</a:t>
            </a: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prof. </a:t>
            </a:r>
            <a:r>
              <a:rPr kumimoji="0" lang="pl-PL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Włodzimierz </a:t>
            </a:r>
            <a:r>
              <a:rPr kumimoji="0" lang="pl-PL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Nykiel</a:t>
            </a:r>
            <a:r>
              <a:rPr kumimoji="0"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Toruń, 9 marca 2018 r.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8ED18DAE-94C8-4F4D-AEF2-F42A100BBE4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5" name="Obraz 4" descr="cdsp logo">
            <a:extLst>
              <a:ext uri="{FF2B5EF4-FFF2-40B4-BE49-F238E27FC236}">
                <a16:creationId xmlns="" xmlns:a16="http://schemas.microsoft.com/office/drawing/2014/main" id="{AEC5492A-59C8-6143-AB6E-DB9A9F300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10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Zbyt wysoka staranność?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 err="1"/>
              <a:t>absrudy</a:t>
            </a:r>
            <a:r>
              <a:rPr lang="pl-PL" dirty="0"/>
              <a:t> zarzutu „wysokie standardy weryfikacji kontrahentów to pozór należytej staranności”</a:t>
            </a:r>
          </a:p>
          <a:p>
            <a:pPr marL="0" indent="0">
              <a:spcBef>
                <a:spcPts val="575"/>
              </a:spcBef>
              <a:buClr>
                <a:srgbClr val="035D8A"/>
              </a:buClr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0B745CEE-8D09-0F4C-A438-CE88A5E2E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8893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11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„Mógł wiedzieć” - granice możliwości podatnika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oszust podatkowy to profesjonalista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zakładając, że podatnik powinien był sprawdzić kontrahenta – powstanie pytanie – „co by to zmieniło”?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np. płatność przelewem, podpisanie umowy, poznanie prezesa zarządu, skserowanie dowodu osobistego, deklaracji VAT, potwierdzenia złożenia VAT-R, wizyta w siedzibie kontrahenta itp. </a:t>
            </a:r>
            <a:r>
              <a:rPr lang="pl-PL" dirty="0">
                <a:sym typeface="Wingdings" pitchFamily="2" charset="2"/>
              </a:rPr>
              <a:t> często nie budzi podejrzeń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>
                <a:sym typeface="Wingdings" pitchFamily="2" charset="2"/>
              </a:rPr>
              <a:t>jeśli organy podatkowe nie nabierają podejrzeń co do działalności oszusta – jakie możliwości wykrycia przestępstwa podatkowego </a:t>
            </a:r>
            <a:r>
              <a:rPr lang="pl-PL">
                <a:sym typeface="Wingdings" pitchFamily="2" charset="2"/>
              </a:rPr>
              <a:t>ma przedsiębiorca?</a:t>
            </a:r>
            <a:endParaRPr lang="pl-PL" dirty="0"/>
          </a:p>
          <a:p>
            <a:pPr marL="0" indent="0">
              <a:spcBef>
                <a:spcPts val="575"/>
              </a:spcBef>
              <a:buClr>
                <a:srgbClr val="035D8A"/>
              </a:buClr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1C6BE98B-F1A6-D14E-BD4B-59875607F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824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12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Wyrok WSA we Wrocławiu z 9.11.2017 (I SA/</a:t>
            </a:r>
            <a:r>
              <a:rPr kumimoji="0" lang="pl-PL" b="1" dirty="0" err="1">
                <a:solidFill>
                  <a:srgbClr val="035D8A"/>
                </a:solidFill>
              </a:rPr>
              <a:t>Wr</a:t>
            </a:r>
            <a:r>
              <a:rPr kumimoji="0" lang="pl-PL" b="1" dirty="0">
                <a:solidFill>
                  <a:srgbClr val="035D8A"/>
                </a:solidFill>
              </a:rPr>
              <a:t> 403/17)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kontynuacja linii orzeczniczej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obowiązek organu podatkowego udowodnienia, w jaki sposób podatnik uczestniczył w oszustwie podatkowym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zasada </a:t>
            </a:r>
            <a:r>
              <a:rPr lang="pl-PL" i="1" dirty="0" err="1"/>
              <a:t>sui</a:t>
            </a:r>
            <a:r>
              <a:rPr lang="pl-PL" i="1" dirty="0"/>
              <a:t> </a:t>
            </a:r>
            <a:r>
              <a:rPr lang="pl-PL" i="1" dirty="0" err="1"/>
              <a:t>generis</a:t>
            </a:r>
            <a:r>
              <a:rPr lang="pl-PL" i="1" dirty="0"/>
              <a:t> </a:t>
            </a:r>
            <a:r>
              <a:rPr lang="pl-PL" dirty="0"/>
              <a:t>„domniemania niewinności”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poszlaki nie mogą zastępować dowodów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działania organów nie mogą niweczyć </a:t>
            </a:r>
            <a:r>
              <a:rPr lang="pl-PL"/>
              <a:t>wspólnego systemu VAT</a:t>
            </a: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  <a:p>
            <a:pPr marL="0" indent="0">
              <a:spcBef>
                <a:spcPts val="575"/>
              </a:spcBef>
              <a:buClr>
                <a:srgbClr val="035D8A"/>
              </a:buClr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4B37BA3B-338F-D74D-97DB-0CBBE9D8B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420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FB93EE46-3B4A-744C-880A-439E30008440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13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03426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endParaRPr kumimoji="0" lang="en-US" sz="1800"/>
          </a:p>
        </p:txBody>
      </p:sp>
      <p:sp>
        <p:nvSpPr>
          <p:cNvPr id="103427" name="Podtytuł 2"/>
          <p:cNvSpPr txBox="1">
            <a:spLocks/>
          </p:cNvSpPr>
          <p:nvPr/>
        </p:nvSpPr>
        <p:spPr bwMode="auto">
          <a:xfrm>
            <a:off x="0" y="1484313"/>
            <a:ext cx="91186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endParaRPr kumimoji="0" lang="pl-PL" sz="2000" b="1" dirty="0"/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r>
              <a:rPr kumimoji="0" lang="pl-PL" sz="4000" b="1" dirty="0"/>
              <a:t>Dziękuję za uwagę!</a:t>
            </a:r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endParaRPr kumimoji="0" lang="pl-PL" sz="4400" b="1" i="1" dirty="0"/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endParaRPr kumimoji="0" lang="pl-PL" sz="4400" b="1" i="1" dirty="0"/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r>
              <a:rPr kumimoji="0" lang="pl-PL" sz="2800" b="1" dirty="0"/>
              <a:t>prof. dr hab. Włodzimierz </a:t>
            </a:r>
            <a:r>
              <a:rPr kumimoji="0" lang="pl-PL" sz="2800" b="1" dirty="0" err="1"/>
              <a:t>Nykiel</a:t>
            </a:r>
            <a:endParaRPr kumimoji="0" lang="pl-PL" sz="2800" b="1" dirty="0"/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r>
              <a:rPr kumimoji="0" lang="pl-PL" b="1" dirty="0" err="1">
                <a:solidFill>
                  <a:srgbClr val="035D8A"/>
                </a:solidFill>
              </a:rPr>
              <a:t>wnykiel@uni.lodz.pl</a:t>
            </a:r>
            <a:endParaRPr kumimoji="0" lang="pl-PL" b="1" dirty="0">
              <a:solidFill>
                <a:srgbClr val="035D8A"/>
              </a:solidFill>
            </a:endParaRPr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endParaRPr kumimoji="0" lang="pl-PL" b="1" dirty="0"/>
          </a:p>
          <a:p>
            <a:pPr algn="ctr">
              <a:spcBef>
                <a:spcPts val="575"/>
              </a:spcBef>
              <a:buClr>
                <a:srgbClr val="953735"/>
              </a:buClr>
              <a:buFont typeface="Arial" charset="0"/>
              <a:buNone/>
            </a:pPr>
            <a:endParaRPr kumimoji="0" lang="pl-PL" b="1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7E5F6439-951C-B94C-A5DF-5DEEE22AC4E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079266F6-AA6F-6C4C-9AC8-CC45AC3E1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2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Uwagi wprowadzające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uchylanie</a:t>
            </a:r>
            <a:r>
              <a:rPr lang="pl-PL" dirty="0"/>
              <a:t> się od opodatkowania, </a:t>
            </a:r>
            <a:r>
              <a:rPr lang="pl-PL" b="1" dirty="0"/>
              <a:t>przestępstwa</a:t>
            </a:r>
            <a:r>
              <a:rPr lang="pl-PL" dirty="0"/>
              <a:t> podatkowe i </a:t>
            </a:r>
            <a:r>
              <a:rPr lang="pl-PL" b="1" dirty="0"/>
              <a:t>luka w VAT </a:t>
            </a:r>
            <a:r>
              <a:rPr lang="pl-PL" dirty="0"/>
              <a:t>– jedno z największych </a:t>
            </a:r>
            <a:r>
              <a:rPr lang="pl-PL" b="1" dirty="0"/>
              <a:t>wyzwań</a:t>
            </a:r>
            <a:r>
              <a:rPr lang="pl-PL" dirty="0"/>
              <a:t> współczesnego państwa</a:t>
            </a:r>
            <a:endParaRPr kumimoji="0" lang="en-US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kumimoji="0" lang="en-US" b="1" dirty="0" err="1"/>
              <a:t>ofiarami</a:t>
            </a:r>
            <a:r>
              <a:rPr kumimoji="0" lang="en-US" b="1" dirty="0"/>
              <a:t>: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+mj-lt"/>
              <a:buAutoNum type="arabicParenR"/>
            </a:pPr>
            <a:r>
              <a:rPr kumimoji="0" lang="en-US" b="1" dirty="0" err="1"/>
              <a:t>Skarb</a:t>
            </a:r>
            <a:r>
              <a:rPr kumimoji="0" lang="en-US" b="1" dirty="0"/>
              <a:t> </a:t>
            </a:r>
            <a:r>
              <a:rPr kumimoji="0" lang="en-US" b="1" dirty="0" err="1"/>
              <a:t>Państwa</a:t>
            </a:r>
            <a:r>
              <a:rPr kumimoji="0" lang="en-US" b="1" dirty="0"/>
              <a:t> </a:t>
            </a:r>
            <a:r>
              <a:rPr kumimoji="0" lang="en-US" dirty="0"/>
              <a:t>(</a:t>
            </a:r>
            <a:r>
              <a:rPr kumimoji="0" lang="en-US" dirty="0" err="1"/>
              <a:t>utrata</a:t>
            </a:r>
            <a:r>
              <a:rPr kumimoji="0" lang="en-US" dirty="0"/>
              <a:t> </a:t>
            </a:r>
            <a:r>
              <a:rPr kumimoji="0" lang="en-US" dirty="0" err="1"/>
              <a:t>wpływów</a:t>
            </a:r>
            <a:r>
              <a:rPr kumimoji="0" lang="en-US" dirty="0"/>
              <a:t> </a:t>
            </a:r>
            <a:r>
              <a:rPr kumimoji="0" lang="en-US" dirty="0" err="1"/>
              <a:t>budżetowych</a:t>
            </a:r>
            <a:r>
              <a:rPr kumimoji="0" lang="en-US" dirty="0"/>
              <a:t>) </a:t>
            </a:r>
            <a:r>
              <a:rPr kumimoji="0" lang="en-US" dirty="0" err="1"/>
              <a:t>oraz</a:t>
            </a:r>
            <a:endParaRPr kumimoji="0" lang="en-US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+mj-lt"/>
              <a:buAutoNum type="arabicParenR"/>
            </a:pPr>
            <a:r>
              <a:rPr kumimoji="0" lang="en-US" b="1" dirty="0" err="1"/>
              <a:t>uczciwi</a:t>
            </a:r>
            <a:r>
              <a:rPr kumimoji="0" lang="en-US" b="1" dirty="0"/>
              <a:t> </a:t>
            </a:r>
            <a:r>
              <a:rPr kumimoji="0" lang="en-US" b="1" dirty="0" err="1"/>
              <a:t>podatnicy</a:t>
            </a:r>
            <a:r>
              <a:rPr kumimoji="0" lang="en-US" b="1" dirty="0"/>
              <a:t> </a:t>
            </a:r>
            <a:r>
              <a:rPr kumimoji="0" lang="en-US" dirty="0"/>
              <a:t>VAT (</a:t>
            </a:r>
            <a:r>
              <a:rPr kumimoji="0" lang="en-US" b="1" dirty="0" err="1"/>
              <a:t>naruszenie</a:t>
            </a:r>
            <a:r>
              <a:rPr kumimoji="0" lang="en-US" b="1" dirty="0"/>
              <a:t> </a:t>
            </a:r>
            <a:r>
              <a:rPr kumimoji="0" lang="en-US" b="1" dirty="0" err="1"/>
              <a:t>zasad</a:t>
            </a:r>
            <a:r>
              <a:rPr kumimoji="0" lang="en-US" b="1" dirty="0"/>
              <a:t> </a:t>
            </a:r>
            <a:r>
              <a:rPr kumimoji="0" lang="en-US" b="1" dirty="0" err="1"/>
              <a:t>konkurencji</a:t>
            </a:r>
            <a:r>
              <a:rPr kumimoji="0" lang="en-US" b="1" dirty="0"/>
              <a:t> </a:t>
            </a:r>
            <a:r>
              <a:rPr kumimoji="0" lang="en-US" dirty="0" err="1"/>
              <a:t>oraz</a:t>
            </a:r>
            <a:r>
              <a:rPr kumimoji="0" lang="en-US" dirty="0"/>
              <a:t> </a:t>
            </a:r>
            <a:r>
              <a:rPr kumimoji="0" lang="en-US" dirty="0" err="1"/>
              <a:t>utrata</a:t>
            </a:r>
            <a:r>
              <a:rPr kumimoji="0" lang="en-US" dirty="0"/>
              <a:t> </a:t>
            </a:r>
            <a:r>
              <a:rPr kumimoji="0" lang="en-US" dirty="0" err="1"/>
              <a:t>prawa</a:t>
            </a:r>
            <a:r>
              <a:rPr kumimoji="0" lang="en-US" dirty="0"/>
              <a:t> do </a:t>
            </a:r>
            <a:r>
              <a:rPr kumimoji="0" lang="en-US" dirty="0" err="1"/>
              <a:t>odliczenia</a:t>
            </a:r>
            <a:r>
              <a:rPr kumimoji="0" lang="en-US" dirty="0"/>
              <a:t> </a:t>
            </a:r>
            <a:r>
              <a:rPr kumimoji="0" lang="en-US" dirty="0" err="1"/>
              <a:t>podatku</a:t>
            </a:r>
            <a:r>
              <a:rPr kumimoji="0" lang="en-US" dirty="0"/>
              <a:t> </a:t>
            </a:r>
            <a:r>
              <a:rPr kumimoji="0" lang="en-US" dirty="0" err="1"/>
              <a:t>naliczonego</a:t>
            </a:r>
            <a:r>
              <a:rPr kumimoji="0" lang="en-US" dirty="0"/>
              <a:t> </a:t>
            </a:r>
            <a:r>
              <a:rPr kumimoji="0" lang="en-US" dirty="0" err="1"/>
              <a:t>i</a:t>
            </a:r>
            <a:r>
              <a:rPr kumimoji="0" lang="en-US" dirty="0"/>
              <a:t> </a:t>
            </a:r>
            <a:r>
              <a:rPr kumimoji="0" lang="en-US" dirty="0" err="1"/>
              <a:t>prawa</a:t>
            </a:r>
            <a:r>
              <a:rPr kumimoji="0" lang="en-US" dirty="0"/>
              <a:t> do </a:t>
            </a:r>
            <a:r>
              <a:rPr kumimoji="0" lang="en-US" dirty="0" err="1"/>
              <a:t>stawki</a:t>
            </a:r>
            <a:r>
              <a:rPr kumimoji="0" lang="en-US" dirty="0"/>
              <a:t> 0% - “</a:t>
            </a:r>
            <a:r>
              <a:rPr kumimoji="0" lang="en-US" dirty="0" err="1"/>
              <a:t>wciągnięcie</a:t>
            </a:r>
            <a:r>
              <a:rPr kumimoji="0" lang="en-US" dirty="0"/>
              <a:t> w </a:t>
            </a:r>
            <a:r>
              <a:rPr kumimoji="0" lang="en-US" dirty="0" err="1"/>
              <a:t>karuzelę</a:t>
            </a:r>
            <a:r>
              <a:rPr kumimoji="0" lang="en-US" dirty="0"/>
              <a:t> </a:t>
            </a:r>
            <a:r>
              <a:rPr kumimoji="0" lang="en-US" dirty="0" err="1"/>
              <a:t>podatkową</a:t>
            </a:r>
            <a:r>
              <a:rPr kumimoji="0" lang="en-US" dirty="0"/>
              <a:t>”)</a:t>
            </a: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E9FCD04E-6674-6643-964F-38D60E4EB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87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3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Uwagi wprowadzające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pytanie: </a:t>
            </a:r>
            <a:r>
              <a:rPr lang="pl-PL" dirty="0"/>
              <a:t>na jakich zasadach i w jakim zakresie można przenieść odpowiedzialność za przestępstwo podatkowe na inny podmiot? </a:t>
            </a:r>
            <a:r>
              <a:rPr lang="pl-PL" dirty="0">
                <a:sym typeface="Wingdings" pitchFamily="2" charset="2"/>
              </a:rPr>
              <a:t> </a:t>
            </a:r>
            <a:r>
              <a:rPr lang="pl-PL" b="1" dirty="0">
                <a:sym typeface="Wingdings" pitchFamily="2" charset="2"/>
              </a:rPr>
              <a:t>koncepcja należytej staranności</a:t>
            </a:r>
            <a:endParaRPr lang="pl-PL" b="1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7F29BB60-1DD5-BC49-9B73-022F4B708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813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4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Prawo do odliczenia jako element konstrukcji podatku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 err="1"/>
              <a:t>PdO</a:t>
            </a:r>
            <a:r>
              <a:rPr lang="pl-PL" b="1" dirty="0"/>
              <a:t> </a:t>
            </a:r>
            <a:r>
              <a:rPr lang="pl-PL" dirty="0"/>
              <a:t>elementem konstrukcji podatku od wartości dodanej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fundamentem </a:t>
            </a:r>
            <a:r>
              <a:rPr lang="pl-PL" dirty="0"/>
              <a:t>zasady </a:t>
            </a:r>
            <a:r>
              <a:rPr lang="pl-PL" b="1" dirty="0"/>
              <a:t>neutralności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ograniczenia: </a:t>
            </a:r>
            <a:r>
              <a:rPr lang="pl-PL" dirty="0"/>
              <a:t>mają wyjątkowy charakter i tak powinny być interpretowane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TSUE: </a:t>
            </a:r>
            <a:r>
              <a:rPr lang="pl-PL" dirty="0"/>
              <a:t>wyłączenie </a:t>
            </a:r>
            <a:r>
              <a:rPr lang="pl-PL" dirty="0" err="1"/>
              <a:t>PdO</a:t>
            </a:r>
            <a:r>
              <a:rPr lang="pl-PL" dirty="0"/>
              <a:t> gdy podatnik wiedział o oszustwie bądź </a:t>
            </a:r>
            <a:r>
              <a:rPr lang="pl-PL" b="1" u="sng" dirty="0"/>
              <a:t>mógł</a:t>
            </a:r>
            <a:r>
              <a:rPr lang="pl-PL" dirty="0"/>
              <a:t> o nim wiedzieć </a:t>
            </a:r>
            <a:endParaRPr lang="pl-PL" b="1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FAC2ABD6-EC5D-D649-94AD-FE4417E48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469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5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Obowiązki dowodowe organów podatkowych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”mógł wiedzieć” </a:t>
            </a:r>
            <a:r>
              <a:rPr lang="pl-PL" b="1" dirty="0">
                <a:sym typeface="Wingdings" pitchFamily="2" charset="2"/>
              </a:rPr>
              <a:t> </a:t>
            </a:r>
            <a:r>
              <a:rPr lang="pl-PL" dirty="0">
                <a:sym typeface="Wingdings" pitchFamily="2" charset="2"/>
              </a:rPr>
              <a:t>okoliczność powinna być udowodniona przez organy podatkowe na podstawie </a:t>
            </a:r>
            <a:r>
              <a:rPr lang="pl-PL" b="1" u="sng" dirty="0">
                <a:sym typeface="Wingdings" pitchFamily="2" charset="2"/>
              </a:rPr>
              <a:t>obiektywnych przesłanek</a:t>
            </a:r>
            <a:r>
              <a:rPr lang="pl-PL" dirty="0">
                <a:sym typeface="Wingdings" pitchFamily="2" charset="2"/>
              </a:rPr>
              <a:t> i </a:t>
            </a:r>
            <a:r>
              <a:rPr lang="pl-PL" b="1" dirty="0">
                <a:sym typeface="Wingdings" pitchFamily="2" charset="2"/>
              </a:rPr>
              <a:t>ponad wszelką wątpliwość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>
                <a:sym typeface="Wingdings" pitchFamily="2" charset="2"/>
              </a:rPr>
              <a:t>niedopuszczalne zakładanie </a:t>
            </a:r>
            <a:r>
              <a:rPr lang="pl-PL" b="1" dirty="0">
                <a:sym typeface="Wingdings" pitchFamily="2" charset="2"/>
              </a:rPr>
              <a:t>odpowiedzialności zbiorowej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>
                <a:sym typeface="Wingdings" pitchFamily="2" charset="2"/>
              </a:rPr>
              <a:t>WSA we Wrocławiu w wyroku z 21.06.17 (I SA/</a:t>
            </a:r>
            <a:r>
              <a:rPr lang="pl-PL" b="1" dirty="0" err="1">
                <a:sym typeface="Wingdings" pitchFamily="2" charset="2"/>
              </a:rPr>
              <a:t>Wr</a:t>
            </a:r>
            <a:r>
              <a:rPr lang="pl-PL" b="1" dirty="0">
                <a:sym typeface="Wingdings" pitchFamily="2" charset="2"/>
              </a:rPr>
              <a:t> 1341/16): </a:t>
            </a:r>
            <a:r>
              <a:rPr lang="pl-PL" dirty="0">
                <a:sym typeface="Wingdings" pitchFamily="2" charset="2"/>
              </a:rPr>
              <a:t>podstawowy obowiązek organów – kompleksowe ustalenie stanu faktycznego (nie można ograniczać się do przytoczenia okoliczności oszukańczej działalności kontrahenta bez zbadania zachowania podatnika!)</a:t>
            </a: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8952243A-AC4C-5A40-A413-7D1AC222C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7047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6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Obowiązki dowodowe organów podatkowych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WSA we Wrocławiu: </a:t>
            </a:r>
            <a:r>
              <a:rPr lang="pl-PL" dirty="0"/>
              <a:t>organ powinien skoncentrować się nie tyle na „globalnej ocenie celu i rezultatów poszczególnych łańcuchów transakcji”, 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co na „cechach każdej poszczególnej transakcji zawartej (…) z poszczególnymi dostawcami czy nabywcami”</a:t>
            </a:r>
          </a:p>
          <a:p>
            <a:pPr marL="0" indent="0">
              <a:spcBef>
                <a:spcPts val="575"/>
              </a:spcBef>
              <a:buClr>
                <a:srgbClr val="035D8A"/>
              </a:buClr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9BC140B3-35E9-F644-AB75-79E65C0B3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8986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7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Obowiązki dowodowe organów podatkowych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b="1" dirty="0"/>
              <a:t>organ podatkowy powinien wykazać, że: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+mj-lt"/>
              <a:buAutoNum type="arabicParenR"/>
            </a:pPr>
            <a:r>
              <a:rPr lang="pl-PL" dirty="0"/>
              <a:t>okoliczności transakcji powinny były wzbudzić </a:t>
            </a:r>
            <a:r>
              <a:rPr lang="pl-PL" b="1" dirty="0"/>
              <a:t>podejrzenia</a:t>
            </a:r>
            <a:r>
              <a:rPr lang="pl-PL" dirty="0"/>
              <a:t> podatnika co do zgodności z prawem danej dostawy oraz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+mj-lt"/>
              <a:buAutoNum type="arabicParenR"/>
            </a:pPr>
            <a:r>
              <a:rPr lang="pl-PL" dirty="0"/>
              <a:t>mimo to podatnik </a:t>
            </a:r>
            <a:r>
              <a:rPr lang="pl-PL" b="1" dirty="0"/>
              <a:t>nie dokonał weryfikacji</a:t>
            </a:r>
            <a:r>
              <a:rPr lang="pl-PL" dirty="0"/>
              <a:t>, która pozwalałaby stwierdzić, że dochował należytej staranności w uniknięciu „wplątania” w karuzelę podatkową.</a:t>
            </a:r>
          </a:p>
          <a:p>
            <a:pPr marL="0" indent="0">
              <a:spcBef>
                <a:spcPts val="575"/>
              </a:spcBef>
              <a:buClr>
                <a:srgbClr val="035D8A"/>
              </a:buClr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5F0D9834-B3AD-FC4B-9E12-4CEF642AF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296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8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Standardy prowadzenia działalności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koncepcja „racjonalnego przedsiębiorcy”, konieczność ustalenia </a:t>
            </a:r>
            <a:r>
              <a:rPr lang="pl-PL" b="1" dirty="0"/>
              <a:t>standardów</a:t>
            </a:r>
            <a:r>
              <a:rPr lang="pl-PL" dirty="0"/>
              <a:t> prowadzenia działalności gospodarczej </a:t>
            </a:r>
            <a:r>
              <a:rPr lang="pl-PL" b="1" dirty="0"/>
              <a:t>w danej branży w danym okresie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gdy okoliczności zawarcia i przeprowadzenia transakcji </a:t>
            </a:r>
            <a:r>
              <a:rPr lang="pl-PL" b="1" dirty="0"/>
              <a:t>typowe, </a:t>
            </a:r>
            <a:r>
              <a:rPr lang="pl-PL" dirty="0"/>
              <a:t>to nie można postawić zarzutu „mógł wiedzieć o oszustwie”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wówczas (WSA we Wrocławiu) </a:t>
            </a:r>
            <a:r>
              <a:rPr lang="pl-PL" dirty="0">
                <a:sym typeface="Wingdings" pitchFamily="2" charset="2"/>
              </a:rPr>
              <a:t> brak jest podstaw do badania, czy podatnik posiadał i stosował procedury weryfikacyjne!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>
                <a:sym typeface="Wingdings" pitchFamily="2" charset="2"/>
              </a:rPr>
              <a:t>oszustów powinien ścigać aparat państwa  nie można w sposób generalny obciążać tym obowiązkiem podatników</a:t>
            </a: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632B2CA9-874C-5C4B-8F27-0CB3F7725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647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631A8675-57DF-904E-8200-1E837B5216B5}" type="slidenum">
              <a:rPr kumimoji="0" lang="en-US" sz="1200">
                <a:solidFill>
                  <a:srgbClr val="898989"/>
                </a:solidFill>
                <a:latin typeface="Calibri" charset="0"/>
              </a:rPr>
              <a:pPr/>
              <a:t>9</a:t>
            </a:fld>
            <a:endParaRPr kumimoji="0"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7410" name="Tytuł 1"/>
          <p:cNvSpPr txBox="1">
            <a:spLocks/>
          </p:cNvSpPr>
          <p:nvPr/>
        </p:nvSpPr>
        <p:spPr bwMode="auto">
          <a:xfrm>
            <a:off x="457200" y="1354138"/>
            <a:ext cx="8229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pl-PL" b="1" dirty="0">
                <a:solidFill>
                  <a:srgbClr val="035D8A"/>
                </a:solidFill>
              </a:rPr>
              <a:t>Należyta staranność</a:t>
            </a:r>
            <a:endParaRPr kumimoji="0" lang="en-US" sz="3200" b="1" dirty="0">
              <a:solidFill>
                <a:srgbClr val="035D8A"/>
              </a:solidFill>
            </a:endParaRPr>
          </a:p>
        </p:txBody>
      </p:sp>
      <p:sp>
        <p:nvSpPr>
          <p:cNvPr id="17411" name="Podtytuł 2"/>
          <p:cNvSpPr txBox="1">
            <a:spLocks/>
          </p:cNvSpPr>
          <p:nvPr/>
        </p:nvSpPr>
        <p:spPr bwMode="auto">
          <a:xfrm>
            <a:off x="468313" y="1989138"/>
            <a:ext cx="82073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gdy okoliczności zawarcia transakcji odbiegają od standardów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miejsce do badania należytej staranności – posiadania i stosowania procedur weryfikacyjnych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r>
              <a:rPr lang="pl-PL" dirty="0"/>
              <a:t>staranność „normalna” – ”przeciętna” (nie najwyższa!)</a:t>
            </a:r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  <a:p>
            <a:pPr>
              <a:spcBef>
                <a:spcPts val="575"/>
              </a:spcBef>
              <a:buClr>
                <a:srgbClr val="035D8A"/>
              </a:buClr>
              <a:buFont typeface="Arial" charset="0"/>
              <a:buChar char="►"/>
            </a:pPr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65B78C4D-807A-014A-B755-D56643F4E7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5036"/>
            <a:ext cx="2411760" cy="1175733"/>
          </a:xfrm>
          <a:prstGeom prst="rect">
            <a:avLst/>
          </a:prstGeom>
        </p:spPr>
      </p:pic>
      <p:pic>
        <p:nvPicPr>
          <p:cNvPr id="6" name="Obraz 4" descr="cdsp logo">
            <a:extLst>
              <a:ext uri="{FF2B5EF4-FFF2-40B4-BE49-F238E27FC236}">
                <a16:creationId xmlns="" xmlns:a16="http://schemas.microsoft.com/office/drawing/2014/main" id="{EED7E0E1-2D80-F848-9874-4EDAA262D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214313"/>
            <a:ext cx="10985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5940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29642</TotalTime>
  <Words>231</Words>
  <Application>Microsoft Office PowerPoint</Application>
  <PresentationFormat>Pokaz na ekranie (4:3)</PresentationFormat>
  <Paragraphs>82</Paragraphs>
  <Slides>13</Slides>
  <Notes>13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Motyw pakietu Office</vt:lpstr>
      <vt:lpstr>   Odpowiedzialność podatnika a oszustwo popełnione przez jego kontrahenta    prof.  Włodzimierz Nykiel    Toruń, 9 marca 2018 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LENOVO CUSTOMER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Michał Wilk</dc:creator>
  <cp:lastModifiedBy>Wojciech Morawski</cp:lastModifiedBy>
  <cp:revision>1151</cp:revision>
  <cp:lastPrinted>2017-05-20T13:51:49Z</cp:lastPrinted>
  <dcterms:created xsi:type="dcterms:W3CDTF">2010-03-14T22:37:44Z</dcterms:created>
  <dcterms:modified xsi:type="dcterms:W3CDTF">2018-03-08T19:54:07Z</dcterms:modified>
</cp:coreProperties>
</file>