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1" r:id="rId1"/>
  </p:sldMasterIdLst>
  <p:notesMasterIdLst>
    <p:notesMasterId r:id="rId8"/>
  </p:notesMasterIdLst>
  <p:sldIdLst>
    <p:sldId id="256" r:id="rId2"/>
    <p:sldId id="364" r:id="rId3"/>
    <p:sldId id="367" r:id="rId4"/>
    <p:sldId id="365" r:id="rId5"/>
    <p:sldId id="366" r:id="rId6"/>
    <p:sldId id="363" r:id="rId7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z Siennicki" initials="TS" lastIdx="1" clrIdx="0">
    <p:extLst>
      <p:ext uri="{19B8F6BF-5375-455C-9EA6-DF929625EA0E}">
        <p15:presenceInfo xmlns:p15="http://schemas.microsoft.com/office/powerpoint/2012/main" userId="Tomasz Siennic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3800"/>
    <a:srgbClr val="993300"/>
    <a:srgbClr val="753805"/>
    <a:srgbClr val="341902"/>
    <a:srgbClr val="C4C6C6"/>
    <a:srgbClr val="E2E2E2"/>
    <a:srgbClr val="F89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E3DBD-578B-4C0A-889F-0F8C5E9D6763}" v="1" dt="2022-04-05T07:02:36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E0273-1C34-4D5A-8B5C-B3102C58F04A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55F9A-CF4B-44EA-9D2A-2CE90CDFE2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5781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3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3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5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0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2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6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6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34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4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9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86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10" r:id="rId5"/>
    <p:sldLayoutId id="2147483804" r:id="rId6"/>
    <p:sldLayoutId id="2147483805" r:id="rId7"/>
    <p:sldLayoutId id="2147483806" r:id="rId8"/>
    <p:sldLayoutId id="2147483809" r:id="rId9"/>
    <p:sldLayoutId id="2147483807" r:id="rId10"/>
    <p:sldLayoutId id="214748380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dp.pl/" TargetMode="External"/><Relationship Id="rId2" Type="http://schemas.openxmlformats.org/officeDocument/2006/relationships/hyperlink" Target="https://www.linkedin.com/in/tomasz-siennicki-a14b05121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34461041-8413-4023-ABA7-9E499B0AD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5A50741-0A85-404D-8FA2-FA61F11C6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805" y="2431851"/>
            <a:ext cx="9818390" cy="2945535"/>
          </a:xfrm>
        </p:spPr>
        <p:txBody>
          <a:bodyPr>
            <a:normAutofit/>
          </a:bodyPr>
          <a:lstStyle/>
          <a:p>
            <a:br>
              <a:rPr lang="pl-PL" sz="2200" b="1" dirty="0">
                <a:solidFill>
                  <a:schemeClr val="tx1"/>
                </a:solidFill>
              </a:rPr>
            </a:br>
            <a:br>
              <a:rPr lang="pl-PL" sz="2200" b="1" dirty="0">
                <a:solidFill>
                  <a:schemeClr val="tx1"/>
                </a:solidFill>
              </a:rPr>
            </a:br>
            <a:br>
              <a:rPr lang="pl-PL" sz="2200" b="1" dirty="0">
                <a:solidFill>
                  <a:schemeClr val="tx1"/>
                </a:solidFill>
              </a:rPr>
            </a:br>
            <a:br>
              <a:rPr lang="pl-PL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700" b="1" dirty="0">
                <a:solidFill>
                  <a:schemeClr val="tx1"/>
                </a:solidFill>
              </a:rPr>
              <a:t>Wyrok TSUE w sprawie </a:t>
            </a:r>
            <a:r>
              <a:rPr lang="en-US" sz="2700" b="1" dirty="0">
                <a:solidFill>
                  <a:schemeClr val="tx1"/>
                </a:solidFill>
              </a:rPr>
              <a:t>c-605/20 </a:t>
            </a:r>
            <a:r>
              <a:rPr lang="pl-PL" sz="2700" b="1" dirty="0">
                <a:solidFill>
                  <a:schemeClr val="tx1"/>
                </a:solidFill>
              </a:rPr>
              <a:t>S</a:t>
            </a:r>
            <a:r>
              <a:rPr lang="en-US" sz="2700" b="1" dirty="0" err="1">
                <a:solidFill>
                  <a:schemeClr val="tx1"/>
                </a:solidFill>
              </a:rPr>
              <a:t>uzlon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  <a:r>
              <a:rPr lang="pl-PL" sz="2700" b="1" dirty="0">
                <a:solidFill>
                  <a:schemeClr val="tx1"/>
                </a:solidFill>
              </a:rPr>
              <a:t>W</a:t>
            </a:r>
            <a:r>
              <a:rPr lang="en-US" sz="2700" b="1" dirty="0" err="1">
                <a:solidFill>
                  <a:schemeClr val="tx1"/>
                </a:solidFill>
              </a:rPr>
              <a:t>ind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  <a:r>
              <a:rPr lang="pl-PL" sz="2700" b="1" dirty="0">
                <a:solidFill>
                  <a:schemeClr val="tx1"/>
                </a:solidFill>
              </a:rPr>
              <a:t>E</a:t>
            </a:r>
            <a:r>
              <a:rPr lang="en-US" sz="2700" b="1" dirty="0" err="1">
                <a:solidFill>
                  <a:schemeClr val="tx1"/>
                </a:solidFill>
              </a:rPr>
              <a:t>nergy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  <a:r>
              <a:rPr lang="pl-PL" sz="2700" b="1" dirty="0">
                <a:solidFill>
                  <a:schemeClr val="tx1"/>
                </a:solidFill>
              </a:rPr>
              <a:t>P</a:t>
            </a:r>
            <a:r>
              <a:rPr lang="en-US" sz="2700" b="1" dirty="0" err="1">
                <a:solidFill>
                  <a:schemeClr val="tx1"/>
                </a:solidFill>
              </a:rPr>
              <a:t>ortugal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  <a:br>
              <a:rPr lang="pl-PL" sz="2700" b="1" dirty="0">
                <a:solidFill>
                  <a:schemeClr val="tx1"/>
                </a:solidFill>
              </a:rPr>
            </a:br>
            <a:br>
              <a:rPr lang="pl-PL" sz="2700" b="1" dirty="0">
                <a:solidFill>
                  <a:schemeClr val="tx1"/>
                </a:solidFill>
              </a:rPr>
            </a:br>
            <a:r>
              <a:rPr lang="pl-PL" sz="2700" b="1" dirty="0">
                <a:solidFill>
                  <a:schemeClr val="tx1"/>
                </a:solidFill>
              </a:rPr>
              <a:t>a orzecznictwo sądów polskich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A851105-90B2-481C-8D52-A81AA7D0D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6805" y="5706194"/>
            <a:ext cx="9872980" cy="435860"/>
          </a:xfrm>
        </p:spPr>
        <p:txBody>
          <a:bodyPr>
            <a:normAutofit/>
          </a:bodyPr>
          <a:lstStyle/>
          <a:p>
            <a:r>
              <a:rPr lang="pl-PL" sz="2000" dirty="0"/>
              <a:t>Tomasz Siennicki</a:t>
            </a:r>
          </a:p>
        </p:txBody>
      </p:sp>
      <p:pic>
        <p:nvPicPr>
          <p:cNvPr id="4" name="Obraz 7" descr="logoDuzePNG.png">
            <a:extLst>
              <a:ext uri="{FF2B5EF4-FFF2-40B4-BE49-F238E27FC236}">
                <a16:creationId xmlns:a16="http://schemas.microsoft.com/office/drawing/2014/main" id="{BBC9FC0F-6CEA-4B40-8E5C-5FAD5E307AD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4119962" cy="896092"/>
          </a:xfrm>
          <a:prstGeom prst="rect">
            <a:avLst/>
          </a:prstGeom>
          <a:noFill/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F05BCF04-4702-43D0-BE8F-DBF6C2F65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2">
            <a:extLst>
              <a:ext uri="{FF2B5EF4-FFF2-40B4-BE49-F238E27FC236}">
                <a16:creationId xmlns:a16="http://schemas.microsoft.com/office/drawing/2014/main" id="{7FC9E1B0-1575-4658-AD6E-43DF73FC3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1E449C4B-C9D1-482A-9B97-C1EACB90BCBD}"/>
              </a:ext>
            </a:extLst>
          </p:cNvPr>
          <p:cNvSpPr/>
          <p:nvPr/>
        </p:nvSpPr>
        <p:spPr>
          <a:xfrm>
            <a:off x="0" y="6400800"/>
            <a:ext cx="12192000" cy="435860"/>
          </a:xfrm>
          <a:prstGeom prst="rect">
            <a:avLst/>
          </a:prstGeom>
          <a:solidFill>
            <a:srgbClr val="753800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884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846320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Praktyka w zakresie wykonawstwa zastępczego </a:t>
            </a:r>
          </a:p>
          <a:p>
            <a:pPr marL="0" lvl="2" indent="0">
              <a:buNone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457200" lvl="2" indent="-457200" algn="just">
              <a:buAutoNum type="arabicParenR"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generalny wykonawca zleca wykonanie zastępcze wykonawcy zastępczemu </a:t>
            </a:r>
          </a:p>
          <a:p>
            <a:pPr marL="457200" lvl="2" indent="-457200" algn="just">
              <a:buAutoNum type="arabicParenR"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wykonawca zastępczy fakturuje GW za wykonane prace</a:t>
            </a:r>
          </a:p>
          <a:p>
            <a:pPr marL="457200" lvl="2" indent="-457200" algn="just">
              <a:buAutoNum type="arabicParenR"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GW fakturuje pierwotnego wykonawcę za prace wykonane przez wykonawcę zastępczego</a:t>
            </a:r>
          </a:p>
          <a:p>
            <a:pPr marL="457200" lvl="2" indent="-457200" algn="just">
              <a:buAutoNum type="arabicParenR"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żaden z uczestników nie ponosi ciężaru VAT</a:t>
            </a:r>
          </a:p>
          <a:p>
            <a:pPr marL="457200" lvl="2" indent="-457200" algn="just">
              <a:buAutoNum type="arabicParenR"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22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846320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6 lipca 2017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2173/1</a:t>
            </a:r>
          </a:p>
          <a:p>
            <a:pPr marL="0" lvl="2" indent="0">
              <a:buNone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Niesolidny podwykonawca (jako dłużnik) powinien generalnemu wykonawcy (wierzycielowi) zwrócić pełne koszty zleconego wykonawstwa zastępczego, a więc ponieść ciężar ekonomiczny wykonanych za niego prac i poniesionych wydatków, w tym także w zakresie podatku od towarów i usług wykazanego przez wykonawcę zastępczego. 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712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846320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6 lipca 2017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2173/1</a:t>
            </a:r>
          </a:p>
          <a:p>
            <a:pPr marL="0" lvl="2" indent="0">
              <a:buNone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Gdyby bowiem wykonał swoje zobowiązania wobec generalnego wykonawcy, ten nie zostałby obciążony kwotą tego podatku, a zatem należność ta stanowi element świadczenia odszkodowawczego od dłużnika na rzecz wierzyciela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8007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846320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6 lipca 2017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2173/1</a:t>
            </a:r>
          </a:p>
          <a:p>
            <a:pPr marL="0" lvl="2" indent="0">
              <a:buNone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 konsekwencji nie ma podstaw do tego, aby generalny wykonawca w takich okolicznościach korzystał z prawa do odliczenia podatku naliczonego z faktury wykonawcy zastępczego, skoro do zrekompensowania mu tej kwoty zobowiązany jest niesolidny podwykonawca.</a:t>
            </a:r>
          </a:p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u="sng" dirty="0">
                <a:solidFill>
                  <a:srgbClr val="753805"/>
                </a:solidFill>
              </a:rPr>
              <a:t>Wynika z tego założenie, że GW nie wykonuje żadnego świadczenia na rzecz pierwotnego wykonawcy.</a:t>
            </a:r>
          </a:p>
          <a:p>
            <a:pPr marL="0" lvl="2" indent="0" algn="just">
              <a:buNone/>
              <a:tabLst>
                <a:tab pos="271463" algn="l"/>
              </a:tabLst>
            </a:pPr>
            <a:endParaRPr lang="pl-PL" sz="2200" dirty="0">
              <a:solidFill>
                <a:srgbClr val="753805"/>
              </a:solidFill>
            </a:endParaRP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0608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i="1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51717" y="2022613"/>
            <a:ext cx="4639736" cy="374819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l-PL" sz="1600" b="1" dirty="0">
                <a:solidFill>
                  <a:srgbClr val="753800"/>
                </a:solidFill>
              </a:rPr>
              <a:t>Tomasz Siennicki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rgbClr val="753800"/>
                </a:solidFill>
              </a:rPr>
              <a:t>doradca podatkowy, wspólnik</a:t>
            </a:r>
          </a:p>
          <a:p>
            <a:pPr>
              <a:spcBef>
                <a:spcPts val="600"/>
              </a:spcBef>
            </a:pPr>
            <a:r>
              <a:rPr lang="pl-PL" sz="1600" dirty="0">
                <a:solidFill>
                  <a:srgbClr val="753800"/>
                </a:solidFill>
              </a:rPr>
              <a:t>KNDP Doradztwo Podatkowe sp. z o.o.</a:t>
            </a:r>
          </a:p>
          <a:p>
            <a:endParaRPr lang="pl-PL" sz="1600" dirty="0">
              <a:solidFill>
                <a:srgbClr val="753800"/>
              </a:solidFill>
            </a:endParaRPr>
          </a:p>
          <a:p>
            <a:r>
              <a:rPr lang="pl-PL" sz="1200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https://www.linkedin.com/in/tomasz-siennicki-a14b05121</a:t>
            </a:r>
            <a:endParaRPr lang="pl-PL" sz="1200" dirty="0">
              <a:solidFill>
                <a:srgbClr val="0070C0"/>
              </a:solidFill>
            </a:endParaRPr>
          </a:p>
          <a:p>
            <a:r>
              <a:rPr lang="pl-PL" sz="1200" u="sng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www.kndp.pl</a:t>
            </a:r>
            <a:endParaRPr lang="pl-PL" sz="1200" dirty="0">
              <a:solidFill>
                <a:srgbClr val="0070C0"/>
              </a:solidFill>
            </a:endParaRPr>
          </a:p>
          <a:p>
            <a:r>
              <a:rPr lang="pl-PL" sz="1600" dirty="0">
                <a:solidFill>
                  <a:srgbClr val="753800"/>
                </a:solidFill>
              </a:rPr>
              <a:t> 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24CFBD0D-6E88-430F-A498-2F3B2F949DA8}"/>
              </a:ext>
            </a:extLst>
          </p:cNvPr>
          <p:cNvSpPr/>
          <p:nvPr/>
        </p:nvSpPr>
        <p:spPr>
          <a:xfrm>
            <a:off x="0" y="640080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 descr="C:\Users\Tom\AppData\Local\Microsoft\Windows\INetCache\Content.MSO\4DB71274.tmp">
            <a:extLst>
              <a:ext uri="{FF2B5EF4-FFF2-40B4-BE49-F238E27FC236}">
                <a16:creationId xmlns:a16="http://schemas.microsoft.com/office/drawing/2014/main" id="{DB52AAB4-3058-4422-A333-4B242BC40BC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825" y="2022613"/>
            <a:ext cx="2095723" cy="3098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069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1085</TotalTime>
  <Words>268</Words>
  <Application>Microsoft Office PowerPoint</Application>
  <PresentationFormat>Panoramiczny</PresentationFormat>
  <Paragraphs>30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Avenir Next LT Pro</vt:lpstr>
      <vt:lpstr>Avenir Next LT Pro Light</vt:lpstr>
      <vt:lpstr>Calibri</vt:lpstr>
      <vt:lpstr>Wingdings</vt:lpstr>
      <vt:lpstr>RetrospectVTI</vt:lpstr>
      <vt:lpstr>    Wyrok TSUE w sprawie c-605/20 Suzlon Wind Energy Portugal   a orzecznictwo sądów polskich</vt:lpstr>
      <vt:lpstr>Orzecznictwo NSA</vt:lpstr>
      <vt:lpstr>Orzecznictwo NSA</vt:lpstr>
      <vt:lpstr>Orzecznictwo NSA</vt:lpstr>
      <vt:lpstr>Orzecznictwo NSA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</dc:title>
  <dc:creator>Tomasz Siennicki</dc:creator>
  <cp:lastModifiedBy>Wojciech Morawski (wmoraw)</cp:lastModifiedBy>
  <cp:revision>89</cp:revision>
  <cp:lastPrinted>2019-11-12T14:32:51Z</cp:lastPrinted>
  <dcterms:created xsi:type="dcterms:W3CDTF">2019-11-07T10:19:31Z</dcterms:created>
  <dcterms:modified xsi:type="dcterms:W3CDTF">2022-04-05T13:58:06Z</dcterms:modified>
</cp:coreProperties>
</file>