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300" r:id="rId4"/>
    <p:sldId id="285" r:id="rId5"/>
    <p:sldId id="286" r:id="rId6"/>
    <p:sldId id="287" r:id="rId7"/>
    <p:sldId id="288" r:id="rId8"/>
    <p:sldId id="289" r:id="rId9"/>
    <p:sldId id="291" r:id="rId10"/>
    <p:sldId id="292" r:id="rId11"/>
    <p:sldId id="315" r:id="rId12"/>
    <p:sldId id="293" r:id="rId13"/>
    <p:sldId id="311" r:id="rId14"/>
    <p:sldId id="294" r:id="rId15"/>
    <p:sldId id="312" r:id="rId16"/>
    <p:sldId id="313" r:id="rId17"/>
    <p:sldId id="295" r:id="rId18"/>
    <p:sldId id="316" r:id="rId19"/>
    <p:sldId id="317" r:id="rId20"/>
    <p:sldId id="298" r:id="rId21"/>
    <p:sldId id="299" r:id="rId22"/>
    <p:sldId id="304" r:id="rId23"/>
    <p:sldId id="306" r:id="rId24"/>
    <p:sldId id="307" r:id="rId25"/>
    <p:sldId id="308" r:id="rId26"/>
    <p:sldId id="301" r:id="rId27"/>
    <p:sldId id="303" r:id="rId28"/>
    <p:sldId id="309" r:id="rId29"/>
    <p:sldId id="310" r:id="rId3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4070" autoAdjust="0"/>
  </p:normalViewPr>
  <p:slideViewPr>
    <p:cSldViewPr snapToGrid="0">
      <p:cViewPr varScale="1">
        <p:scale>
          <a:sx n="62" d="100"/>
          <a:sy n="62" d="100"/>
        </p:scale>
        <p:origin x="9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45E08-7C18-41F9-A362-D27E995A9696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8FFD-705A-43C9-A713-99244B425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05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Przykład oczywisty: Sprzedaż owoców w sklepie</a:t>
            </a:r>
          </a:p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58FFD-705A-43C9-A713-99244B425D3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807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15308-45CA-4E4D-AFE1-D8424850D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10BC1-79F1-4B45-A15D-D13A25968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27199-02A7-4681-A8BD-4ADC4533B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8C0C8-D5C8-4A61-877B-1D3BB8D92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14A18-9020-4A14-9341-A806B8BA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53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2A24-84A4-4EAE-9F6F-6F834E0EF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7B032-2CB8-465C-B52B-25FE58FF7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CC6E8-37FA-46FD-BB11-0EC51F919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5A6D8-ED04-4D4E-A057-5B0F831A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07D91-93CD-4186-B9D7-9333A079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72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9CF923-FE5D-42BF-84E5-B4BAD198D0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7DFCB-93A3-4904-8C80-EBC987995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C36DA-D08D-470D-B6C1-7101E830E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51B9A-FEAF-4C9E-B440-A8E29F458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3094E-EE96-4BEC-B9A4-660DB2622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241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D3CE-FF5E-4FBC-AF9A-6B0D058F3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46543-A599-45A1-959C-D8DD3A05E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D3BE1-315E-470A-8AEF-3B79E48D4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D1135-D397-46C1-B8F2-8B0D718C5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2A6D9-F39D-428E-8EE9-366F9A32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97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5080D-6130-49C2-9425-7AD9E1D18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55B38-E3EE-4A1E-8D2B-5CB097152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D3BAC-EC6B-4220-AAC1-08C2794C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76FC3-2D1A-47EC-AEA6-C2AE3213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4E209-C783-48ED-B190-C18BE0544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914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9BBCC-EFA7-41FA-A445-442B77C7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17251-5661-47FE-B3FD-E81BFAAD9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4148E-CE7F-4040-89DE-4C395E983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10DD8-FBC4-4377-8823-F69F6814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996C2-583B-40A0-85D0-63A6F297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3FB58-1F87-4A03-BE27-D95EA43E2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069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B04F-A410-4D06-91D3-23DBB58E0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F5D3B-CE91-4132-9C32-F6BC8E992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C1479-39D0-47F2-9839-E4F1643B9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0B96CD-F84D-4433-B594-7B8B15C37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BEE310-FB0E-40B5-8B74-06099A8B5A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336209-0696-416D-AD43-D790A95FC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16BC0-BA5F-427E-A707-0CCEBD3C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8749AD-EEE0-461A-AB42-1EDA8C70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002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95AED-F403-406E-8DF1-349607612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AAE0E-7F9D-4C1C-9F7A-450C7976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C9645-959F-4CAC-AB80-6CCB1FA7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9F064-B778-4888-9CC4-CDACD342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863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760C31-4B3C-4913-92DC-F451D400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321B59-8467-4B4E-AB4B-4C97620F8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424D1-54FD-4E7F-960C-FCA567AE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293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63E62-42F2-4966-A1DD-D722B9741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8E1AB-D0F8-4702-9231-25FC3CFDE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70E3D2-9F3F-4ABB-8C8C-425C63AA3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5C3B2-C29C-497D-A8B3-68D2509B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374E2-ED21-42D8-9971-032F6E4CC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0364E-279A-4B8E-B9A1-C60FA19CA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122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49F11-005A-4E38-8C89-DEB14DCCB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6CDB8-E907-46B1-B8A8-CF6846434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6E5D5-214A-4683-B0D3-6FD143A6D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2C3C7-5940-49D5-AE63-B6616731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A7DAC7-A505-4C63-8382-45D22D89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AA016-EEEA-4B0D-8AD0-B9E69C6A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123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94A626-5295-47CA-B43C-2A9046FB9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D4801-EFA7-41D6-9EB8-AD6F4DBFC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BD370-26EE-4F80-A70D-ED4006423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E659A-88AB-4C43-9673-125049518E32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3161D-555D-415B-B198-9FE94D3CD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95237-241C-4B5E-9401-AA88AF10BB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53024-EF39-4757-BAAB-8239B87BA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095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galis.pl/document-view.seam?documentId=mfrxilrvgayteobyga4c44dboaxdcmbzgmzdsmbz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6E294-CA8A-43FC-BB6A-0A6746283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256295" cy="4614294"/>
          </a:xfrm>
        </p:spPr>
        <p:txBody>
          <a:bodyPr anchor="t">
            <a:no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pl-PL" sz="4400" b="1" dirty="0">
                <a:solidFill>
                  <a:srgbClr val="C00000"/>
                </a:solidFill>
              </a:rPr>
              <a:t>Odszkodowania i kary: czy kiedyś znajdziemy kryterium podlegania VAT?</a:t>
            </a:r>
            <a:br>
              <a:rPr lang="pl-PL" sz="4400" b="1" dirty="0">
                <a:solidFill>
                  <a:srgbClr val="C00000"/>
                </a:solidFill>
              </a:rPr>
            </a:br>
            <a:br>
              <a:rPr lang="pl-PL" sz="4400" b="1" dirty="0">
                <a:solidFill>
                  <a:srgbClr val="C00000"/>
                </a:solidFill>
              </a:rPr>
            </a:br>
            <a:r>
              <a:rPr lang="pl-PL" sz="3000" b="1" dirty="0">
                <a:latin typeface="+mn-lt"/>
              </a:rPr>
              <a:t>Wyrok TS UE z 20.01.2022 r., C 90/20, </a:t>
            </a:r>
            <a:r>
              <a:rPr lang="pl-PL" sz="3000" b="1" dirty="0" err="1">
                <a:latin typeface="+mn-lt"/>
              </a:rPr>
              <a:t>Apcoa</a:t>
            </a:r>
            <a:r>
              <a:rPr lang="pl-PL" sz="3000" b="1" dirty="0">
                <a:latin typeface="+mn-lt"/>
              </a:rPr>
              <a:t> Parking </a:t>
            </a:r>
            <a:r>
              <a:rPr lang="pl-PL" sz="3000" b="1" dirty="0" err="1">
                <a:latin typeface="+mn-lt"/>
              </a:rPr>
              <a:t>Danmark</a:t>
            </a:r>
            <a:r>
              <a:rPr lang="pl-PL" sz="3000" b="1" dirty="0">
                <a:latin typeface="+mn-lt"/>
              </a:rPr>
              <a:t> A/S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7A05B-98CB-4781-8489-3F579BF43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0244"/>
            <a:ext cx="9144000" cy="1375393"/>
          </a:xfrm>
        </p:spPr>
        <p:txBody>
          <a:bodyPr anchor="b">
            <a:normAutofit/>
          </a:bodyPr>
          <a:lstStyle/>
          <a:p>
            <a:pPr algn="l"/>
            <a:r>
              <a:rPr lang="pl-PL" dirty="0"/>
              <a:t>Małgorzata </a:t>
            </a:r>
            <a:r>
              <a:rPr lang="pl-PL" dirty="0" err="1"/>
              <a:t>Militz</a:t>
            </a:r>
            <a:r>
              <a:rPr lang="pl-PL" dirty="0"/>
              <a:t>, dr Paweł Mikuła</a:t>
            </a:r>
          </a:p>
          <a:p>
            <a:pPr algn="l"/>
            <a:r>
              <a:rPr lang="pl-PL" dirty="0"/>
              <a:t>6 kwietnia 2022 r.</a:t>
            </a:r>
          </a:p>
        </p:txBody>
      </p:sp>
    </p:spTree>
    <p:extLst>
      <p:ext uri="{BB962C8B-B14F-4D97-AF65-F5344CB8AC3E}">
        <p14:creationId xmlns:p14="http://schemas.microsoft.com/office/powerpoint/2010/main" val="261076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473511"/>
              </p:ext>
            </p:extLst>
          </p:nvPr>
        </p:nvGraphicFramePr>
        <p:xfrm>
          <a:off x="508000" y="316893"/>
          <a:ext cx="11248572" cy="565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524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316893"/>
          <a:ext cx="11248572" cy="578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546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25225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1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891525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Wzmacnia wykonanie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103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963045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712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194966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50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65016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296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43550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Wpłata pokrywa całość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800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9218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Wpłata pokrywa całość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Klient może, ale nie korzysta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241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617184"/>
              </p:ext>
            </p:extLst>
          </p:nvPr>
        </p:nvGraphicFramePr>
        <p:xfrm>
          <a:off x="508000" y="316893"/>
          <a:ext cx="11248572" cy="633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Wpłata pokrywa całość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808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6C8F2-B7D1-4093-A71C-3BFB4C21B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100"/>
            <a:ext cx="10515600" cy="49409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C00000"/>
                </a:solidFill>
              </a:rPr>
              <a:t>Przedmiot opodatkowania:</a:t>
            </a:r>
          </a:p>
          <a:p>
            <a:pPr marL="0" indent="0">
              <a:buNone/>
            </a:pPr>
            <a:endParaRPr lang="pl-PL" b="1" dirty="0">
              <a:solidFill>
                <a:srgbClr val="C00000"/>
              </a:solidFill>
            </a:endParaRPr>
          </a:p>
          <a:p>
            <a:r>
              <a:rPr lang="pl-PL" dirty="0"/>
              <a:t>Odpłatna dostawa towarów</a:t>
            </a:r>
          </a:p>
          <a:p>
            <a:r>
              <a:rPr lang="pl-PL" dirty="0"/>
              <a:t>Odpłatne świadczenie usług</a:t>
            </a:r>
          </a:p>
          <a:p>
            <a:pPr lvl="1"/>
            <a:r>
              <a:rPr lang="pl-PL" dirty="0"/>
              <a:t>Stosunek prawny, w ramach którego następuje wymiana świadczeń wzajemnych.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b="1" dirty="0">
                <a:solidFill>
                  <a:srgbClr val="C00000"/>
                </a:solidFill>
              </a:rPr>
              <a:t>Problem:</a:t>
            </a:r>
          </a:p>
          <a:p>
            <a:r>
              <a:rPr lang="pl-PL" dirty="0"/>
              <a:t>Odszkodowania i kary </a:t>
            </a:r>
          </a:p>
          <a:p>
            <a:pPr lvl="1"/>
            <a:r>
              <a:rPr lang="pl-PL" dirty="0"/>
              <a:t>np. palenie w wypożyczonym samochodzie,</a:t>
            </a:r>
          </a:p>
          <a:p>
            <a:pPr lvl="1"/>
            <a:r>
              <a:rPr lang="pl-PL" dirty="0"/>
              <a:t>np. szkody górnicze,</a:t>
            </a:r>
          </a:p>
          <a:p>
            <a:pPr lvl="1"/>
            <a:r>
              <a:rPr lang="pl-PL" dirty="0"/>
              <a:t>np. przedwczesne rozwiązanie umowy.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6625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589737"/>
              </p:ext>
            </p:extLst>
          </p:nvPr>
        </p:nvGraphicFramePr>
        <p:xfrm>
          <a:off x="508000" y="316893"/>
          <a:ext cx="11248572" cy="6464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Wpłata pokrywa całość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Wysokość wpłaty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986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440101"/>
              </p:ext>
            </p:extLst>
          </p:nvPr>
        </p:nvGraphicFramePr>
        <p:xfrm>
          <a:off x="508000" y="316893"/>
          <a:ext cx="11248572" cy="6494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Wpłata pokrywa całość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Rzeczywistość gospodarcza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Wzmacnia wykonanie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Jest odszkodowaniem za szkody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Wpłata pokrywa całość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Klient może, ale nie korzysta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Wysokość wpłaty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39182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Wysokość wpłaty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294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E39D-D14D-4DF7-A361-282D53BA2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rgbClr val="C00000"/>
                </a:solidFill>
              </a:rPr>
              <a:t>Wyrok TSUE w sprawie C-90/20 </a:t>
            </a:r>
            <a:r>
              <a:rPr lang="pl-PL" sz="2800" b="1" dirty="0" err="1">
                <a:solidFill>
                  <a:srgbClr val="C00000"/>
                </a:solidFill>
              </a:rPr>
              <a:t>Apcoa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F4B4-2919-4853-BBA4-D46633F41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u="sng" dirty="0"/>
              <a:t>Pytanie prejudycjalne:</a:t>
            </a:r>
          </a:p>
          <a:p>
            <a:pPr marL="0" indent="0">
              <a:buNone/>
            </a:pPr>
            <a:endParaRPr lang="pl-PL" sz="2000" dirty="0"/>
          </a:p>
          <a:p>
            <a:pPr marL="0" indent="0" algn="just">
              <a:buNone/>
            </a:pPr>
            <a:r>
              <a:rPr lang="pl-PL" sz="2000" dirty="0"/>
              <a:t>Czy art. 2 ust. 1 lit. c) dyrektywy [VAT] należy interpretować w ten sposób, że opłaty kontrolne z tytułu naruszenia przepisów regulujących parkowanie na prywatnej nieruchomości stanowią odpłatność za wyświadczoną usługę, w związku z czym ma miejsce transakcja podlegająca opodatkowaniu VAT?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107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E39D-D14D-4DF7-A361-282D53BA2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rgbClr val="C00000"/>
                </a:solidFill>
              </a:rPr>
              <a:t>Wyrok TSUE w sprawie C-90/20 </a:t>
            </a:r>
            <a:r>
              <a:rPr lang="pl-PL" sz="2800" b="1" dirty="0" err="1">
                <a:solidFill>
                  <a:srgbClr val="C00000"/>
                </a:solidFill>
              </a:rPr>
              <a:t>Apcoa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F4B4-2919-4853-BBA4-D46633F41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936" y="1358034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1700" u="sng" dirty="0"/>
              <a:t>Stan faktyczny:</a:t>
            </a:r>
          </a:p>
          <a:p>
            <a:pPr marL="514350" indent="-514350" algn="just">
              <a:buAutoNum type="arabicPeriod"/>
            </a:pPr>
            <a:r>
              <a:rPr lang="pl-PL" sz="1700" dirty="0" err="1"/>
              <a:t>Apcoa</a:t>
            </a:r>
            <a:r>
              <a:rPr lang="pl-PL" sz="1700" dirty="0"/>
              <a:t> prowadzeni parkingi na prywatnych nieruchomościach, w porozumieniu z ich właścicielami, </a:t>
            </a:r>
          </a:p>
          <a:p>
            <a:pPr marL="514350" indent="-514350" algn="just">
              <a:buAutoNum type="arabicPeriod"/>
            </a:pPr>
            <a:r>
              <a:rPr lang="pl-PL" sz="1700" dirty="0"/>
              <a:t>W ramach swojej działalności </a:t>
            </a:r>
            <a:r>
              <a:rPr lang="pl-PL" sz="1700" dirty="0" err="1"/>
              <a:t>Apcoa</a:t>
            </a:r>
            <a:r>
              <a:rPr lang="pl-PL" sz="1700" dirty="0"/>
              <a:t> określa ogólne warunki użytkowania parkingów, którymi zarządza, takie jak warunki dotyczące pobierania opłat i maksymalnego czasu trwania postoju.</a:t>
            </a:r>
          </a:p>
          <a:p>
            <a:pPr marL="514350" indent="-514350" algn="just">
              <a:buAutoNum type="arabicPeriod"/>
            </a:pPr>
            <a:r>
              <a:rPr lang="pl-PL" sz="1700" dirty="0"/>
              <a:t>Przy wjeździe na każdy z tych parkingów znajduje się tablica wskazująca, że „strefa parkowania jest prowadzona zgodnie z przepisami prawa prywatnego”, oraz że „naruszenie postanowień może pociągnąć za sobą nałożenie opłaty kontrolnej w wysokości 510 DKK (około 70 EUR) lub „510 DKK dziennie”.</a:t>
            </a:r>
          </a:p>
          <a:p>
            <a:pPr marL="514350" indent="-514350" algn="just">
              <a:buAutoNum type="arabicPeriod"/>
            </a:pPr>
            <a:r>
              <a:rPr lang="pl-PL" sz="1700" dirty="0"/>
              <a:t>Krajowy sąd uznał, że opłaty kontrolne stosowane przez </a:t>
            </a:r>
            <a:r>
              <a:rPr lang="pl-PL" sz="1700" dirty="0" err="1"/>
              <a:t>Apcoa</a:t>
            </a:r>
            <a:r>
              <a:rPr lang="pl-PL" sz="1700" dirty="0"/>
              <a:t>, które zakwalifikował jako „podwyższone opłaty za parkowanie”, pobierane w przypadku nieprzestrzegania przez kierowcę ogólnych warunków użytkowania parkingów, którymi zarządza, stanowią wynagrodzenie za usługę parkingową, z której kierowca ten skorzystał. </a:t>
            </a:r>
          </a:p>
          <a:p>
            <a:pPr marL="514350" indent="-514350" algn="just">
              <a:buAutoNum type="arabicPeriod"/>
            </a:pPr>
            <a:r>
              <a:rPr lang="pl-PL" sz="1700" dirty="0" err="1"/>
              <a:t>Apcoa</a:t>
            </a:r>
            <a:r>
              <a:rPr lang="pl-PL" sz="1700" dirty="0"/>
              <a:t> była zdania, że kwota, którą spółka ta fakturuje z tytułu tych opłat kontrolnych w przypadku naruszenia przez kierowcę ogólnych warunków użytkowania parkingów, którymi zarządza, nie stanowi wynagrodzenia za utrzymanie prawa postoju, na które kierowca ten może się powołać w zamian za uiszczenie opłaty za parkowanie.</a:t>
            </a:r>
          </a:p>
          <a:p>
            <a:pPr marL="514350" indent="-514350" algn="just">
              <a:buAutoNum type="arabicPeriod"/>
            </a:pPr>
            <a:r>
              <a:rPr lang="pl-PL" sz="1700" dirty="0"/>
              <a:t>Nie uszło uwadze Ministerstwu podatków, że opłaty kontrolne stanowią istotną część obrotu </a:t>
            </a:r>
            <a:r>
              <a:rPr lang="pl-PL" sz="1700" dirty="0" err="1"/>
              <a:t>Apcoa</a:t>
            </a:r>
            <a:r>
              <a:rPr lang="pl-PL" sz="1700" dirty="0"/>
              <a:t>, ponieważ na przykład w roku podatkowym 2009 kwoty pobrane z tytułu tych opłat kontrolnych stanowiły 34% obrotu tej spółki.</a:t>
            </a:r>
          </a:p>
          <a:p>
            <a:pPr marL="514350" indent="-514350">
              <a:buAutoNum type="arabicPeriod"/>
            </a:pPr>
            <a:endParaRPr lang="pl-PL" sz="19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2938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E39D-D14D-4DF7-A361-282D53BA2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rgbClr val="C00000"/>
                </a:solidFill>
              </a:rPr>
              <a:t>Wyrok TSUE w sprawie C-90/20 </a:t>
            </a:r>
            <a:r>
              <a:rPr lang="pl-PL" sz="2800" b="1" dirty="0" err="1">
                <a:solidFill>
                  <a:srgbClr val="C00000"/>
                </a:solidFill>
              </a:rPr>
              <a:t>Apcoa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F4B4-2919-4853-BBA4-D46633F41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936" y="135803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1700" dirty="0"/>
              <a:t>Główne motywy wyroku TSUE: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TSUE przypomniał,  że świadczenie usług dokonywane jest „odpłatnie” tylko wtedy, gdy pomiędzy usługodawcą a usługobiorcą istnieje stosunek prawny, w ramach którego następuje wymiana świadczeń wzajemnych, gdyż wynagrodzenie otrzymywane przez usługodawcę stanowi rzeczywiste odzwierciedlenie wartości wyodrębnionej usługi świadczonej usługobiorcy. Tak jest w przypadku, gdy istnieje bezpośredni związek pomiędzy świadczoną usługą a otrzymanym świadczeniem wzajemnym.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Zauważył, że parkowanie na określonym miejscu znajdującym się na jednym z parkingów, którymi zarządza </a:t>
            </a:r>
            <a:r>
              <a:rPr lang="pl-PL" sz="1700" dirty="0" err="1"/>
              <a:t>Apcoa</a:t>
            </a:r>
            <a:r>
              <a:rPr lang="pl-PL" sz="1700" dirty="0"/>
              <a:t>, powoduje powstanie stosunku prawnego między tą spółką jako usługodawcą i zarządzającym danym parkingiem a kierowcą, który skorzystał z tego miejsca parkingowego. Tym samym uznał, że uiszczenie opłat za parkowanie oraz, stosownie do okoliczności, kwoty odpowiadającej opłatom kontrolnym za nieprawidłowe parkowanie stanowi bowiem wynagrodzenie za udostępnienie miejsca parkingowego.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Zdaniem TSUE, kierowca, który uiszcza te opłaty kontrolne, skorzystał z miejsca parkingowego lub strefy parkowania, a wysokość tych opłat kontrolnych wynika z tego, że warunki zaakceptowane przez danego kierowcę zostały spełnione. 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W związku z tym łączna kwota, jaką kierowcy zobowiązali się zapłacić w zamian za świadczoną przez </a:t>
            </a:r>
            <a:r>
              <a:rPr lang="pl-PL" sz="1700" dirty="0" err="1"/>
              <a:t>Apcoa</a:t>
            </a:r>
            <a:r>
              <a:rPr lang="pl-PL" sz="1700" dirty="0"/>
              <a:t> usługę parkingową – w stosownych przypadkach wraz z opłatami kontrolnymi za nieprawidłowe parkowanie – stanowi warunki, na jakich faktycznie skorzystali oni z miejsca parkingowego, i to nawet jeśli zdecydowali się oni na nieprawidłowe jego użytkowanie, przekraczając dozwolony czas postoju, nie uzasadniając prawidłowo swojego prawa postoju czy też parkując na miejscu zastrzeżonym, nieoznaczonym lub w sposób utrudniający ruch, z naruszeniem ogólnych warunków użytkowania odnośnych parkingów.</a:t>
            </a:r>
          </a:p>
          <a:p>
            <a:pPr marL="342900" indent="-342900" algn="just">
              <a:buAutoNum type="arabicPeriod"/>
            </a:pPr>
            <a:endParaRPr lang="pl-PL" sz="1900" dirty="0"/>
          </a:p>
          <a:p>
            <a:pPr marL="514350" indent="-514350">
              <a:buAutoNum type="arabicPeriod"/>
            </a:pPr>
            <a:endParaRPr lang="pl-PL" sz="19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5957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E39D-D14D-4DF7-A361-282D53BA2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rgbClr val="C00000"/>
                </a:solidFill>
              </a:rPr>
              <a:t>Wyrok TSUE w sprawie C-90/20 </a:t>
            </a:r>
            <a:r>
              <a:rPr lang="pl-PL" sz="2800" b="1" dirty="0" err="1">
                <a:solidFill>
                  <a:srgbClr val="C00000"/>
                </a:solidFill>
              </a:rPr>
              <a:t>Apcoa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F4B4-2919-4853-BBA4-D46633F41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936" y="1358033"/>
            <a:ext cx="10515600" cy="43881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1700" dirty="0"/>
              <a:t>Główne motywy wyroku TSUE: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Jak zauważył rzecznik generalny w pkt 66 opinii, pobieranie przez </a:t>
            </a:r>
            <a:r>
              <a:rPr lang="pl-PL" sz="1700" dirty="0" err="1"/>
              <a:t>Apcoa</a:t>
            </a:r>
            <a:r>
              <a:rPr lang="pl-PL" sz="1700" dirty="0"/>
              <a:t> opłat kontrolnych za nieprawidłowe parkowanie i parkowanie przez danego kierowcę w szczególnych okolicznościach, które określiła ta spółka, a które pociągają za sobą takie podwyższone opłaty za parkowanie, są ze sobą powiązane. Konieczność przeprowadzenia kontroli nieprawidłowego parkowania i w konsekwencji nałożenie takich opłat kontrolnych nie może bowiem mieć miejsca, jeżeli usługa udostępnienia miejsca parkingowego nie została wcześniej wykonana.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Wniosku tego nie jest również w stanie podważyć argumentacja przedstawiona przez </a:t>
            </a:r>
            <a:r>
              <a:rPr lang="pl-PL" sz="1700" dirty="0" err="1"/>
              <a:t>Apcoa</a:t>
            </a:r>
            <a:r>
              <a:rPr lang="pl-PL" sz="1700" dirty="0"/>
              <a:t>, zgodnie z którą, po pierwsze, kwota fakturowana przez nią z tytułu opłat kontrolnych za nieprawidłowe parkowanie jest z góry ustalona i pozostaje bez konkretnego gospodarczego związku z wartością świadczonej usługi parkingowej, a po drugie, na gruncie prawa duńskiego kwota ta stanowi karę.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Zdaniem TSUE, dla zakwalifikowania transakcji jako transakcji dokonanej odpłatnie w rozumieniu art. 2 ust. 1 lit. c) dyrektywy VAT </a:t>
            </a:r>
            <a:r>
              <a:rPr lang="pl-PL" sz="1700" u="sng" dirty="0"/>
              <a:t>bez znaczenia jest wysokość świadczenia wzajemnego</a:t>
            </a:r>
            <a:r>
              <a:rPr lang="pl-PL" sz="1700" dirty="0"/>
              <a:t>, w szczególności okoliczność, czy jest ona równa kosztom poniesionym przez podatnika w związku ze świadczeniem usługi, czy też od nich wyższa lub niższa. Taka okoliczność nie może mieć bowiem wpływu na bezpośredni związek pomiędzy dokonanym świadczeniem usług a otrzymanym świadczeniem wzajemnym.</a:t>
            </a:r>
          </a:p>
          <a:p>
            <a:pPr marL="342900" indent="-342900" algn="just">
              <a:buAutoNum type="arabicPeriod"/>
            </a:pPr>
            <a:r>
              <a:rPr lang="pl-PL" sz="1700" dirty="0"/>
              <a:t>TSUE podkreślił, że dla celów wykładni przepisów dyrektywy VAT ocena tego, czy płatność dokonywana jest w zamian za świadczenie usługi, jest kwestią z zakresu prawa Unii, którą należy rozstrzygać </a:t>
            </a:r>
            <a:r>
              <a:rPr lang="pl-PL" sz="1700" u="sng" dirty="0"/>
              <a:t>odrębnie od oceny dokonywanej na mocy prawa krajowego.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2824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FD23-38D4-4FE4-A37E-D877C017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573" y="429962"/>
            <a:ext cx="10515600" cy="5970838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/>
              <a:t>I FSK 1162/18, 2021</a:t>
            </a:r>
            <a:br>
              <a:rPr lang="pl-PL" dirty="0"/>
            </a:br>
            <a:endParaRPr lang="pl-PL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dirty="0"/>
              <a:t>Fakty: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Spółka otrzymała pieniądze od kopalni.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Był to zwrot kosztów zabezpieczenia sieci wodno- kanalizacyjnej.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Na podstawie przepisów prawa górniczego (obowiązek wypłaty odszkodowania lub kosztów zapobiegania szkodom)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br>
              <a:rPr lang="pl-PL" dirty="0"/>
            </a:br>
            <a:r>
              <a:rPr lang="pl-PL" b="1" dirty="0"/>
              <a:t>Tezy NSA:</a:t>
            </a:r>
          </a:p>
          <a:p>
            <a:pPr marL="514350" indent="-5143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dirty="0"/>
              <a:t>Zwrot kosztów zabezpieczenia sieci na wpływy eksploatacji górniczej nie jest płatnością za świadczenie usługi. Jest rekompensatą za poniesione nakłady związane z zabezpieczeniem sieci na wpływy eksploatacji górniczej. Wnioskodawca poprzez zabezpieczenie sieci zmniejsza ryzyko wystąpienia awarii spowodowanej ruchem zakładu górniczego, co w konsekwencji pozwala na swobodne dysponowanie nieruchomością. Działanie takie jest wynikiem obowiązków publicznoprawnych nałożonych między innymi na kopalnie (zakłady górnicze) a nie jest wynikiem wyłącznie cywilnoprawnej umowy pomiędzy stronami swobodnie kształtującymi zasady i warunki tejże umowy.</a:t>
            </a:r>
          </a:p>
          <a:p>
            <a:pPr marL="514350" indent="-5143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dirty="0"/>
              <a:t>W takim przypadku nie można twierdzić, że wnioskodawca wykonuje "świadczenie za wynagrodzeniem" na rzecz przedsiębiorstwa górniczego. Prace objęte ugodą a wynikające bezpośrednio z treści i wyraźnego brzmienia </a:t>
            </a:r>
            <a:r>
              <a:rPr lang="pl-PL" dirty="0" err="1"/>
              <a:t>p.g.g</a:t>
            </a:r>
            <a:r>
              <a:rPr lang="pl-PL" dirty="0"/>
              <a:t>. powodują jedynie przywrócenie stanu pierwotnego (co prawda w nowej technologii, ale nielogiczne byłoby inne działanie) i zmniejszają ryzyko awarii spowodowanej ruchem zakładu górniczego. Wbrew stanowisku organu nie może mieć przesądzającego znaczenia, to że wartość szkody skalkulowano w oparciu o cenę uwzględniającą wykonanie czynności zabezpieczających polegających na wymianie rur na nowe i o innych parametrach, według nowej technologii.</a:t>
            </a:r>
          </a:p>
        </p:txBody>
      </p:sp>
    </p:spTree>
    <p:extLst>
      <p:ext uri="{BB962C8B-B14F-4D97-AF65-F5344CB8AC3E}">
        <p14:creationId xmlns:p14="http://schemas.microsoft.com/office/powerpoint/2010/main" val="603492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FD23-38D4-4FE4-A37E-D877C017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573" y="429962"/>
            <a:ext cx="10515600" cy="59708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500" b="1" dirty="0"/>
              <a:t>I FSK 1731/20, 2021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1500" b="1" dirty="0"/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500" b="1" dirty="0"/>
              <a:t>Fakty: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500" dirty="0"/>
              <a:t>Roboty budowlane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500" dirty="0"/>
              <a:t>Opóźnienia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500" dirty="0"/>
              <a:t>Wykonawca żąda zwrotu kosztów opóźnienia (np. najem zaplecza socjalnego)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500" b="1" dirty="0"/>
              <a:t>Teza NSA: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500" dirty="0"/>
              <a:t>Odszkodowanie wiązać należy z odpowiedzialnością odszkodowawczą, a więc z nałożeniem na określony podmiot obowiązku naprawienia szkody. Obowiązek ten jest wynikiem bądź zaistnienia czynu niedozwolonego, bądź niewykonaniem lub nienależytym wykonaniem umowy. W sytuacji zatem, gdy nie istnieje odpowiedzialność odszkodowawcza, trudno mówić o otrzymaniu odszkodowania. Dla stwierdzenia takiego charakteru otrzymanego świadczenia nie jest wystarczające samo tylko stwierdzenie, że chodzi o pokrycie poniesionych przez spółkę kosztów, jeżeli nie uwzględni się okoliczności towarzyszących danemu transferowi pieniężnemu.</a:t>
            </a:r>
          </a:p>
        </p:txBody>
      </p:sp>
    </p:spTree>
    <p:extLst>
      <p:ext uri="{BB962C8B-B14F-4D97-AF65-F5344CB8AC3E}">
        <p14:creationId xmlns:p14="http://schemas.microsoft.com/office/powerpoint/2010/main" val="4077946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FD23-38D4-4FE4-A37E-D877C017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573" y="429962"/>
            <a:ext cx="10515600" cy="59708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FSK 1799/17, 31.07.2020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Fakty: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Spółka wynajmuje samochody.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Umowy przewidują kary umowne za: palenie tytoniu, zaniechanie zawarcie umowy ubezpieczenia, niewykonanie przeglądu okresowego, przewożenie zwierząt, niezgłoszenie szkody.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Pobranie kary nie zwalnia klienta z naprawienia powstałej szkody.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Tezy NSA: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Zachowanie, na mocy którego powstaje szkoda może stanowić czynność opodatkowaną VAT. Przyjmuje się w takiej sytuacji, że czynnością opodatkowaną jest wówczas świadome dopuszczenie (godzenie się) do powstania po swojej stronie szkody. W tej sprawie odnosi się to właśnie do kar umownych za przedterminowe rozwiązanie umowy najmu na wniosek najemcy, czy opłat za "</a:t>
            </a:r>
            <a:r>
              <a:rPr lang="pl-PL" sz="1800" dirty="0" err="1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nadprzebieg</a:t>
            </a:r>
            <a:r>
              <a:rPr lang="pl-PL" sz="1800" dirty="0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", czy też opłat za przedłużenie umowy.”</a:t>
            </a:r>
            <a:endParaRPr lang="pl-PL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800" dirty="0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Inna jest jednak sytuacja w przypadku kar umownych za palenie tytoniu w pojeździe, za zaniechanie zawarcia umowy ubezpieczenia, za niewykonanie przeglądu okresowego, za przewożenie zwierząt oraz niezgłoszenie szkody w terminie. Jak słusznie wskazał Sąd pierwszej instancji by można mówić o świadczeniu usług w rozumieniu art.</a:t>
            </a:r>
            <a:r>
              <a:rPr lang="pl-PL" sz="1800" dirty="0">
                <a:effectLst/>
                <a:ea typeface="Calibri" panose="020F0502020204030204" pitchFamily="34" charset="0"/>
                <a:cs typeface="Noto Sans" panose="020B050204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pl-PL" sz="1800" dirty="0">
                <a:ea typeface="Calibri" panose="020F0502020204030204" pitchFamily="34" charset="0"/>
                <a:cs typeface="Noto Sans" panose="020B0502040504020204" pitchFamily="34" charset="0"/>
              </a:rPr>
              <a:t>8 ust. 1</a:t>
            </a:r>
            <a:r>
              <a:rPr lang="pl-PL" sz="1800" dirty="0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 VATU winien istnieć bezpośredni konsument, beneficjent świadczenia, odnoszący wymierną korzyść. Związek pomiędzy otrzymywaną odpłatnością, a świadczeniem musi być bezpośredni i na tyle wyraźny aby można stwierdzić, że płatność następuje w zamian za to świadczenie. Jak wynika z opisu stanu faktycznego przedstawionego we wniosku </a:t>
            </a:r>
            <a:r>
              <a:rPr lang="pl-PL" sz="1800" u="sng" dirty="0">
                <a:effectLst/>
                <a:ea typeface="Calibri" panose="020F0502020204030204" pitchFamily="34" charset="0"/>
                <a:cs typeface="Noto Sans" panose="020B0502040504020204" pitchFamily="34" charset="0"/>
              </a:rPr>
              <a:t>kary umowne za palenie tytoniu w pojeździe, zaniechanie zawarcia umowy ubezpieczenia, niewykonanie przeglądu okresowego, za przewożenie zwierząt oraz niezgłoszenie szkody w terminie mają na celu zniechęcenie najemców pojazdów do działań niepożądanych. Mają więc charakter prewencyjny odstraszający, stanowią środek który może przyczynić się do zaniechania działań naruszających określone reguły użytkowania pojazdów.</a:t>
            </a:r>
            <a:endParaRPr lang="pl-PL" sz="1800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7547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CFD23-38D4-4FE4-A37E-D877C017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573" y="429962"/>
            <a:ext cx="10515600" cy="59708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FSK 1382/17, 13.12.2020</a:t>
            </a:r>
            <a:endParaRPr 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Fakty.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Zawarta została umowa przedwstępna.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Zawierała postanowienia, że sprzedający może odstąpić od umowy zapłaci odstępne.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Zdaniem organu: Odstępne jest płacone w zamian za zgodę na odstąpienie od umowy sprzedaży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Tezy NSA: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AutoNum type="arabicPeriod"/>
            </a:pP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Odstępne nie stanowi tu wynagrodzenia za żadną czynność opodatkowaną, a między otrzymaniem odstępnego, a czynnością opodatkowaną musi istnieć bezpośredni związek, którego tu nie ma. Nie istnieje tu także związek pomiędzy wypłatą należności, a otrzymaniem świadczenia wzajemnego, bowiem odstąpienie od umowy przedwstępnej jest czynnością jednostronną.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AutoNum type="arabicPeriod"/>
            </a:pPr>
            <a:r>
              <a:rPr lang="pl-PL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 można wywieźć istnienia świadczenia z samego faktu zawarcia dwustronnej czynności prawnej, jaką jest umowa przedwstępna, bowiem stanowi ona wyłącznie zobowiązanie do zawarcia umowy przyrzeczonej</a:t>
            </a:r>
            <a:r>
              <a:rPr lang="pl-PL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Nie można także mówić tu o zobowiązaniu do powstrzymania się od dokonania czynności lub tolerowaniu czynności lub sytuacji (art. 8 ust. 1 pkt 2 ustawy o podatku od towarów i usług), bowiem odstąpienie od umowy stanowiło jednostronną czynność, na którą strony się umówiły w umowie przedwstępnej.</a:t>
            </a:r>
          </a:p>
        </p:txBody>
      </p:sp>
    </p:spTree>
    <p:extLst>
      <p:ext uri="{BB962C8B-B14F-4D97-AF65-F5344CB8AC3E}">
        <p14:creationId xmlns:p14="http://schemas.microsoft.com/office/powerpoint/2010/main" val="3162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AA796C-2ABC-44DE-9301-7CB174DCE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916948"/>
              </p:ext>
            </p:extLst>
          </p:nvPr>
        </p:nvGraphicFramePr>
        <p:xfrm>
          <a:off x="838200" y="372210"/>
          <a:ext cx="10515600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2507519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99954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Tematyka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96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Bausystem </a:t>
                      </a:r>
                      <a:endParaRPr lang="pl-PL" b="0" dirty="0"/>
                    </a:p>
                    <a:p>
                      <a:r>
                        <a:rPr lang="de-DE" b="0" dirty="0"/>
                        <a:t>(1.07.1982, C-222/81</a:t>
                      </a:r>
                      <a:r>
                        <a:rPr lang="pl-PL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odsetki za opóźnienie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50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/>
                        <a:t>Société thermale d'Eugénie-Les-Bains</a:t>
                      </a:r>
                      <a:endParaRPr lang="pl-PL" b="0" dirty="0"/>
                    </a:p>
                    <a:p>
                      <a:r>
                        <a:rPr lang="fr-FR" b="0" dirty="0"/>
                        <a:t>(18.07.2007, C-277/05)</a:t>
                      </a:r>
                      <a:endParaRPr lang="pl-P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zadatek w hotelu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638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Air France – KLM</a:t>
                      </a:r>
                      <a:endParaRPr lang="pl-PL" b="0" dirty="0"/>
                    </a:p>
                    <a:p>
                      <a:r>
                        <a:rPr lang="en-US" b="0" dirty="0"/>
                        <a:t>(23.12.2015, C-250/14</a:t>
                      </a:r>
                      <a:r>
                        <a:rPr lang="pl-PL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niewykorzystany bilet lotniczy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616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0" dirty="0"/>
                        <a:t>Gmina Wrocław</a:t>
                      </a:r>
                    </a:p>
                    <a:p>
                      <a:r>
                        <a:rPr lang="pl-PL" b="0" dirty="0"/>
                        <a:t>(13.06.2018, C-665/16)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wywłaszczenie za odszkodowaniem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387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/>
                        <a:t>Meo</a:t>
                      </a:r>
                      <a:endParaRPr lang="pl-PL" b="0" dirty="0"/>
                    </a:p>
                    <a:p>
                      <a:r>
                        <a:rPr lang="pt-BR" b="0" dirty="0"/>
                        <a:t>(22.11.2018, C-295/17)</a:t>
                      </a:r>
                      <a:endParaRPr lang="pl-P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rezygnacja z usług telekom (kara)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10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/>
                        <a:t>Unicredit</a:t>
                      </a:r>
                      <a:r>
                        <a:rPr lang="en-US" b="0" dirty="0"/>
                        <a:t> Leasing</a:t>
                      </a:r>
                      <a:endParaRPr lang="pl-PL" b="0" dirty="0"/>
                    </a:p>
                    <a:p>
                      <a:r>
                        <a:rPr lang="en-US" b="0" dirty="0"/>
                        <a:t>(3.07.2019, C-242/18)</a:t>
                      </a:r>
                      <a:endParaRPr lang="pl-P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rezygnacja z leasingu (kara)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932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Vodafone Portugal</a:t>
                      </a:r>
                      <a:endParaRPr lang="pl-PL" b="0" dirty="0"/>
                    </a:p>
                    <a:p>
                      <a:r>
                        <a:rPr lang="en-US" b="0" dirty="0"/>
                        <a:t>(11.06.2020, C-43/19)</a:t>
                      </a:r>
                      <a:endParaRPr lang="pl-P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rezygnacja z usług telekom (kara)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88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0" dirty="0" err="1"/>
                        <a:t>Apcoa</a:t>
                      </a:r>
                      <a:r>
                        <a:rPr lang="pl-PL" b="0" dirty="0"/>
                        <a:t> Parking</a:t>
                      </a:r>
                    </a:p>
                    <a:p>
                      <a:r>
                        <a:rPr lang="pl-PL" b="0" dirty="0"/>
                        <a:t>(20.01.2022, C-90/20)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kary za nieprawidłowe parkowanie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22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Suzlon Wind Energy Portugal</a:t>
                      </a:r>
                      <a:endParaRPr lang="pl-PL" b="0" dirty="0"/>
                    </a:p>
                    <a:p>
                      <a:r>
                        <a:rPr lang="pl-PL" b="0" dirty="0"/>
                        <a:t>(</a:t>
                      </a:r>
                      <a:r>
                        <a:rPr lang="en-US" b="0" dirty="0"/>
                        <a:t>C-588/20, 24.02.2022</a:t>
                      </a:r>
                      <a:r>
                        <a:rPr lang="pl-PL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wykonanie zastępcze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12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81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316893"/>
          <a:ext cx="11248572" cy="484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26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316893"/>
          <a:ext cx="11248572" cy="497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367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316893"/>
          <a:ext cx="11248572" cy="565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/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771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316893"/>
          <a:ext cx="11248572" cy="565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34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122367"/>
              </p:ext>
            </p:extLst>
          </p:nvPr>
        </p:nvGraphicFramePr>
        <p:xfrm>
          <a:off x="508000" y="316893"/>
          <a:ext cx="11248572" cy="565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208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3A5ADE9-9B36-45F7-A695-D614C60D8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46556"/>
              </p:ext>
            </p:extLst>
          </p:nvPr>
        </p:nvGraphicFramePr>
        <p:xfrm>
          <a:off x="508000" y="316893"/>
          <a:ext cx="11248572" cy="565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524">
                  <a:extLst>
                    <a:ext uri="{9D8B030D-6E8A-4147-A177-3AD203B41FA5}">
                      <a16:colId xmlns:a16="http://schemas.microsoft.com/office/drawing/2014/main" val="1308674498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402562921"/>
                    </a:ext>
                  </a:extLst>
                </a:gridCol>
                <a:gridCol w="3749524">
                  <a:extLst>
                    <a:ext uri="{9D8B030D-6E8A-4147-A177-3AD203B41FA5}">
                      <a16:colId xmlns:a16="http://schemas.microsoft.com/office/drawing/2014/main" val="1584847552"/>
                    </a:ext>
                  </a:extLst>
                </a:gridCol>
              </a:tblGrid>
              <a:tr h="508756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MA WPŁYW (czy z VAT)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NIE MA WPŁYWU (czy z VAT)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370677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Bausystem</a:t>
                      </a:r>
                      <a:r>
                        <a:rPr lang="pl-PL" dirty="0"/>
                        <a:t> (1982)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To tylko zwrot wydatków/kosztów</a:t>
                      </a:r>
                    </a:p>
                    <a:p>
                      <a:r>
                        <a:rPr lang="pl-PL" dirty="0"/>
                        <a:t>To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81448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Société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thermale</a:t>
                      </a:r>
                      <a:r>
                        <a:rPr lang="pl-PL" dirty="0"/>
                        <a:t> (2007)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/>
                        <a:t>Zadatek wzmacnia wykonanie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1500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Air</a:t>
                      </a:r>
                      <a:r>
                        <a:rPr lang="pl-PL" dirty="0"/>
                        <a:t> France – KLM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Różnicowanie sytuacji klienta</a:t>
                      </a:r>
                    </a:p>
                    <a:p>
                      <a:r>
                        <a:rPr lang="pl-PL" dirty="0"/>
                        <a:t>Wpłata pokrywa całość</a:t>
                      </a:r>
                    </a:p>
                    <a:p>
                      <a:r>
                        <a:rPr lang="pl-PL" dirty="0"/>
                        <a:t>Nie odszkodowanie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30190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Gmina Wrocław (2018)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12234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Meo</a:t>
                      </a:r>
                      <a:r>
                        <a:rPr lang="pl-PL" dirty="0"/>
                        <a:t> (2018)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Rzeczywistość gospodarcza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Prawo cywilne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10583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Unicredit</a:t>
                      </a:r>
                      <a:r>
                        <a:rPr lang="pl-PL" dirty="0"/>
                        <a:t> Leasing (2019)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97445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/>
                        <a:t>Vodafone Portugal (2020)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476319"/>
                  </a:ext>
                </a:extLst>
              </a:tr>
              <a:tr h="508756">
                <a:tc>
                  <a:txBody>
                    <a:bodyPr/>
                    <a:lstStyle/>
                    <a:p>
                      <a:r>
                        <a:rPr lang="pl-PL" dirty="0" err="1"/>
                        <a:t>Apcoa</a:t>
                      </a:r>
                      <a:r>
                        <a:rPr lang="pl-PL" dirty="0"/>
                        <a:t> Parking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19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33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3645</Words>
  <Application>Microsoft Office PowerPoint</Application>
  <PresentationFormat>Panoramiczny</PresentationFormat>
  <Paragraphs>542</Paragraphs>
  <Slides>29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Noto Sans</vt:lpstr>
      <vt:lpstr>Times New Roman</vt:lpstr>
      <vt:lpstr>Office Theme</vt:lpstr>
      <vt:lpstr>Odszkodowania i kary: czy kiedyś znajdziemy kryterium podlegania VAT?  Wyrok TS UE z 20.01.2022 r., C 90/20, Apcoa Parking Danmark A/S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Wyrok TSUE w sprawie C-90/20 Apcoa</vt:lpstr>
      <vt:lpstr>Wyrok TSUE w sprawie C-90/20 Apcoa</vt:lpstr>
      <vt:lpstr>Wyrok TSUE w sprawie C-90/20 Apcoa</vt:lpstr>
      <vt:lpstr>Wyrok TSUE w sprawie C-90/20 Apcoa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Odszkodowania i kary w orzecznictwie TSUE dotyczącym VAT: czy orzecznictwo Trybunału ułatwia zrozumienie treści prawa podatkowego</dc:title>
  <dc:creator>Mikula, Pawel</dc:creator>
  <cp:lastModifiedBy>Wojciech Morawski (wmoraw)</cp:lastModifiedBy>
  <cp:revision>16</cp:revision>
  <dcterms:created xsi:type="dcterms:W3CDTF">2022-04-01T07:17:25Z</dcterms:created>
  <dcterms:modified xsi:type="dcterms:W3CDTF">2022-04-05T18:20:06Z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2022-04-01T07:17:30Z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270dec61-7eab-4c16-8814-6852031a2e53</vt:lpwstr>
  </property>
  <property fmtid="{D5CDD505-2E9C-101B-9397-08002B2CF9AE}" pid="8" name="MSIP_Label_ea60d57e-af5b-4752-ac57-3e4f28ca11dc_ContentBits">
    <vt:lpwstr>0</vt:lpwstr>
  </property>
</Properties>
</file>