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3" r:id="rId2"/>
  </p:sldMasterIdLst>
  <p:notesMasterIdLst>
    <p:notesMasterId r:id="rId11"/>
  </p:notesMasterIdLst>
  <p:handoutMasterIdLst>
    <p:handoutMasterId r:id="rId12"/>
  </p:handoutMasterIdLst>
  <p:sldIdLst>
    <p:sldId id="551" r:id="rId3"/>
    <p:sldId id="542" r:id="rId4"/>
    <p:sldId id="549" r:id="rId5"/>
    <p:sldId id="544" r:id="rId6"/>
    <p:sldId id="534" r:id="rId7"/>
    <p:sldId id="541" r:id="rId8"/>
    <p:sldId id="550" r:id="rId9"/>
    <p:sldId id="552" r:id="rId10"/>
  </p:sldIdLst>
  <p:sldSz cx="9144000" cy="6858000" type="screen4x3"/>
  <p:notesSz cx="6797675" cy="992822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">
          <p15:clr>
            <a:srgbClr val="A4A3A4"/>
          </p15:clr>
        </p15:guide>
        <p15:guide id="2" orient="horz" pos="3890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orient="horz" pos="2452">
          <p15:clr>
            <a:srgbClr val="A4A3A4"/>
          </p15:clr>
        </p15:guide>
        <p15:guide id="5" orient="horz" pos="498">
          <p15:clr>
            <a:srgbClr val="A4A3A4"/>
          </p15:clr>
        </p15:guide>
        <p15:guide id="6" orient="horz" pos="417">
          <p15:clr>
            <a:srgbClr val="A4A3A4"/>
          </p15:clr>
        </p15:guide>
        <p15:guide id="7" orient="horz" pos="688">
          <p15:clr>
            <a:srgbClr val="A4A3A4"/>
          </p15:clr>
        </p15:guide>
        <p15:guide id="8" orient="horz" pos="4095">
          <p15:clr>
            <a:srgbClr val="A4A3A4"/>
          </p15:clr>
        </p15:guide>
        <p15:guide id="9" orient="horz" pos="267">
          <p15:clr>
            <a:srgbClr val="A4A3A4"/>
          </p15:clr>
        </p15:guide>
        <p15:guide id="10" orient="horz" pos="4012">
          <p15:clr>
            <a:srgbClr val="A4A3A4"/>
          </p15:clr>
        </p15:guide>
        <p15:guide id="11" orient="horz" pos="1759">
          <p15:clr>
            <a:srgbClr val="A4A3A4"/>
          </p15:clr>
        </p15:guide>
        <p15:guide id="12" pos="231">
          <p15:clr>
            <a:srgbClr val="A4A3A4"/>
          </p15:clr>
        </p15:guide>
        <p15:guide id="13" pos="5528">
          <p15:clr>
            <a:srgbClr val="A4A3A4"/>
          </p15:clr>
        </p15:guide>
        <p15:guide id="14" pos="1311">
          <p15:clr>
            <a:srgbClr val="A4A3A4"/>
          </p15:clr>
        </p15:guide>
        <p15:guide id="15" pos="2391">
          <p15:clr>
            <a:srgbClr val="A4A3A4"/>
          </p15:clr>
        </p15:guide>
        <p15:guide id="16" pos="3471">
          <p15:clr>
            <a:srgbClr val="A4A3A4"/>
          </p15:clr>
        </p15:guide>
        <p15:guide id="17" pos="4554">
          <p15:clr>
            <a:srgbClr val="A4A3A4"/>
          </p15:clr>
        </p15:guide>
        <p15:guide id="18" pos="2776">
          <p15:clr>
            <a:srgbClr val="A4A3A4"/>
          </p15:clr>
        </p15:guide>
        <p15:guide id="19" pos="2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4AA"/>
    <a:srgbClr val="9C5FB5"/>
    <a:srgbClr val="EBECED"/>
    <a:srgbClr val="565A5C"/>
    <a:srgbClr val="000000"/>
    <a:srgbClr val="427730"/>
    <a:srgbClr val="D5D5D5"/>
    <a:srgbClr val="D5D5D2"/>
    <a:srgbClr val="E00371"/>
    <a:srgbClr val="005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7" autoAdjust="0"/>
    <p:restoredTop sz="91161" autoAdjust="0"/>
  </p:normalViewPr>
  <p:slideViewPr>
    <p:cSldViewPr snapToGrid="0">
      <p:cViewPr varScale="1">
        <p:scale>
          <a:sx n="81" d="100"/>
          <a:sy n="81" d="100"/>
        </p:scale>
        <p:origin x="1522" y="62"/>
      </p:cViewPr>
      <p:guideLst>
        <p:guide orient="horz" pos="1010"/>
        <p:guide orient="horz" pos="3890"/>
        <p:guide orient="horz" pos="4193"/>
        <p:guide orient="horz" pos="2452"/>
        <p:guide orient="horz" pos="498"/>
        <p:guide orient="horz" pos="417"/>
        <p:guide orient="horz" pos="688"/>
        <p:guide orient="horz" pos="4095"/>
        <p:guide orient="horz" pos="267"/>
        <p:guide orient="horz" pos="4012"/>
        <p:guide orient="horz" pos="1759"/>
        <p:guide pos="231"/>
        <p:guide pos="5528"/>
        <p:guide pos="1311"/>
        <p:guide pos="2391"/>
        <p:guide pos="3471"/>
        <p:guide pos="4554"/>
        <p:guide pos="2776"/>
        <p:guide pos="2984"/>
      </p:guideLst>
    </p:cSldViewPr>
  </p:slideViewPr>
  <p:outlineViewPr>
    <p:cViewPr>
      <p:scale>
        <a:sx n="33" d="100"/>
        <a:sy n="33" d="100"/>
      </p:scale>
      <p:origin x="0" y="17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672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967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689B54F0-1D7F-4045-8213-B7D9C7FFB374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D34632E1-11D0-46CC-8676-7C313BB9F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/>
          <a:lstStyle>
            <a:lvl1pPr algn="r">
              <a:defRPr sz="1300"/>
            </a:lvl1pPr>
          </a:lstStyle>
          <a:p>
            <a:fld id="{D77633BE-0766-4701-97A4-87960AEAA15B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6" tIns="47769" rIns="95536" bIns="477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5536" tIns="47769" rIns="95536" bIns="477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4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5536" tIns="47769" rIns="95536" bIns="47769" rtlCol="0" anchor="b"/>
          <a:lstStyle>
            <a:lvl1pPr algn="r">
              <a:defRPr sz="1300"/>
            </a:lvl1pPr>
          </a:lstStyle>
          <a:p>
            <a:fld id="{A2B71D9D-C59C-46A3-89DC-993D8C59C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5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6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178030"/>
            <a:ext cx="6876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3" y="2788920"/>
            <a:ext cx="6876200" cy="128016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6951"/>
            <a:ext cx="1620000" cy="161583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10 marca 2018 r.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66713" y="6858692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31700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97007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9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90889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42655" y="413944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842655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5842655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68300" y="28691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683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4737100" y="16017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37100" y="2870616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47371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1490889" y="4106110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29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17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8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5888" indent="-115888">
              <a:spcBef>
                <a:spcPts val="600"/>
              </a:spcBef>
              <a:buClr>
                <a:schemeClr val="tx1"/>
              </a:buClr>
              <a:defRPr sz="1050" b="0">
                <a:solidFill>
                  <a:srgbClr val="565A5C"/>
                </a:solidFill>
              </a:defRPr>
            </a:lvl1pPr>
            <a:lvl2pPr marL="230400" indent="-115200">
              <a:spcBef>
                <a:spcPts val="600"/>
              </a:spcBef>
              <a:defRPr sz="1050"/>
            </a:lvl2pPr>
            <a:lvl3pPr marL="345600" indent="-115200">
              <a:spcBef>
                <a:spcPts val="600"/>
              </a:spcBef>
              <a:defRPr sz="1050"/>
            </a:lvl3pPr>
            <a:lvl4pPr marL="4608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7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 hasCustomPrompt="1"/>
          </p:nvPr>
        </p:nvSpPr>
        <p:spPr>
          <a:xfrm>
            <a:off x="7229475" y="1603374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 hasCustomPrompt="1"/>
          </p:nvPr>
        </p:nvSpPr>
        <p:spPr>
          <a:xfrm>
            <a:off x="7229475" y="3125962"/>
            <a:ext cx="1546225" cy="1368000"/>
          </a:xfrm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 hasCustomPrompt="1"/>
          </p:nvPr>
        </p:nvSpPr>
        <p:spPr>
          <a:xfrm>
            <a:off x="7229475" y="4648550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66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sz="8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66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081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081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66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66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081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081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3795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795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10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5510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795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795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5510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5510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229475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7229475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7229475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7229475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33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08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37177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76239" y="4051919"/>
            <a:ext cx="83994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1"/>
          </p:nvPr>
        </p:nvSpPr>
        <p:spPr>
          <a:xfrm>
            <a:off x="366713" y="6715036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24.11.2015</a:t>
            </a:r>
            <a:endParaRPr lang="en-GB" noProof="0" dirty="0"/>
          </a:p>
        </p:txBody>
      </p:sp>
      <p:sp>
        <p:nvSpPr>
          <p:cNvPr id="16" name="Footer Placeholder 15"/>
          <p:cNvSpPr>
            <a:spLocks noGrp="1"/>
          </p:cNvSpPr>
          <p:nvPr userDrawn="1">
            <p:ph type="ftr" sz="quarter" idx="12"/>
          </p:nvPr>
        </p:nvSpPr>
        <p:spPr>
          <a:xfrm>
            <a:off x="4737100" y="6714000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17" name="Slide Number Placeholder 16"/>
          <p:cNvSpPr>
            <a:spLocks noGrp="1"/>
          </p:cNvSpPr>
          <p:nvPr userDrawn="1">
            <p:ph type="sldNum" sz="quarter" idx="13"/>
          </p:nvPr>
        </p:nvSpPr>
        <p:spPr>
          <a:xfrm>
            <a:off x="7494482" y="6713474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4" y="348298"/>
            <a:ext cx="5143500" cy="576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 noProof="0" dirty="0"/>
              <a:t>Click to add ‘thank you’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2" y="2040415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6712" y="6058773"/>
            <a:ext cx="8408987" cy="442040"/>
          </a:xfrm>
        </p:spPr>
        <p:txBody>
          <a:bodyPr anchor="b" anchorCtr="0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11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6712" y="1839050"/>
            <a:ext cx="4370387" cy="492443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2" y="2388384"/>
            <a:ext cx="4370387" cy="1080000"/>
          </a:xfrm>
        </p:spPr>
        <p:txBody>
          <a:bodyPr wrap="square" lIns="43200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510213" y="2106555"/>
            <a:ext cx="1620000" cy="161583"/>
          </a:xfrm>
        </p:spPr>
        <p:txBody>
          <a:bodyPr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noProof="0"/>
              <a:t>24.11.2015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3892550"/>
            <a:ext cx="4370387" cy="553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2" y="4503439"/>
            <a:ext cx="4370387" cy="1080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6387298"/>
            <a:ext cx="1714500" cy="144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lang="en-GB" sz="900" b="0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Document ref (Western)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5510213" y="4159528"/>
            <a:ext cx="1620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altLang="ja-JP" sz="105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GB" altLang="zh-CN" noProof="0" dirty="0"/>
              <a:t>Footer or alternate date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6146803"/>
            <a:ext cx="1714502" cy="14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Document ref (Chinese)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8631699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19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6508800"/>
            <a:ext cx="1104343" cy="2120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1096021"/>
            <a:ext cx="6271902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Chinese title</a:t>
            </a:r>
          </a:p>
        </p:txBody>
      </p:sp>
      <p:sp>
        <p:nvSpPr>
          <p:cNvPr id="11" name="Title 17"/>
          <p:cNvSpPr>
            <a:spLocks noGrp="1"/>
          </p:cNvSpPr>
          <p:nvPr>
            <p:ph type="title" hasCustomPrompt="1"/>
          </p:nvPr>
        </p:nvSpPr>
        <p:spPr>
          <a:xfrm>
            <a:off x="366713" y="1691899"/>
            <a:ext cx="6271411" cy="1280160"/>
          </a:xfrm>
        </p:spPr>
        <p:txBody>
          <a:bodyPr lIns="43200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3435087"/>
            <a:ext cx="6273000" cy="12816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3200" b="1" kern="1200" dirty="0">
                <a:solidFill>
                  <a:srgbClr val="565A5C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</a:pPr>
            <a:r>
              <a:rPr lang="en-GB" noProof="0" dirty="0"/>
              <a:t>Western title</a:t>
            </a:r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15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5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2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10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5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600" cy="4571999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</a:defRPr>
            </a:lvl2pPr>
            <a:lvl3pPr>
              <a:defRPr sz="1200">
                <a:solidFill>
                  <a:srgbClr val="565A5C"/>
                </a:solidFill>
              </a:defRPr>
            </a:lvl3pPr>
            <a:lvl4pPr>
              <a:defRPr sz="1100">
                <a:solidFill>
                  <a:srgbClr val="565A5C"/>
                </a:solidFill>
              </a:defRPr>
            </a:lvl4pPr>
            <a:lvl5pPr>
              <a:defRPr sz="105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6714" y="365760"/>
            <a:ext cx="4038600" cy="3960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00" y="367200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6713" y="808990"/>
            <a:ext cx="4038601" cy="396000"/>
          </a:xfrm>
        </p:spPr>
        <p:txBody>
          <a:bodyPr lIns="3312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Chinese subtitle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37099" y="808990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47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3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66713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6713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15653" y="1601788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315653" y="2804372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315653" y="4009814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314066" y="5215255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366713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2" y="365760"/>
            <a:ext cx="4040187" cy="396000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4737100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4737100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737100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/>
          </p:nvPr>
        </p:nvSpPr>
        <p:spPr>
          <a:xfrm>
            <a:off x="4737100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Date Placeholder 11"/>
          <p:cNvSpPr>
            <a:spLocks noGrp="1"/>
          </p:cNvSpPr>
          <p:nvPr>
            <p:ph type="dt" sz="half" idx="36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445193" y="1603375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4" y="367200"/>
            <a:ext cx="4038600" cy="39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2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35513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735513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32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302417"/>
            <a:ext cx="6876000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898850"/>
            <a:ext cx="6875462" cy="128016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11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3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4221698" y="495525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  <a:lvl2pPr marL="18216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95525"/>
            <a:ext cx="3429000" cy="492443"/>
          </a:xfrm>
        </p:spPr>
        <p:txBody>
          <a:bodyPr/>
          <a:lstStyle>
            <a:lvl1pPr>
              <a:defRPr lang="en-GB" sz="32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6713" y="3515630"/>
            <a:ext cx="840898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24.11.2015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1603375"/>
            <a:ext cx="3429001" cy="1686067"/>
          </a:xfrm>
        </p:spPr>
        <p:txBody>
          <a:bodyPr lIns="144000"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6714" y="3682800"/>
            <a:ext cx="34992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221698" y="6058773"/>
            <a:ext cx="4554000" cy="442040"/>
          </a:xfrm>
        </p:spPr>
        <p:txBody>
          <a:bodyPr anchor="b" anchorCtr="0"/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lang="en-US" sz="65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221700" y="3682800"/>
            <a:ext cx="45540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222800" y="1601788"/>
            <a:ext cx="3430800" cy="1687512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defRPr sz="1800"/>
            </a:lvl1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6713" y="6059488"/>
            <a:ext cx="3498850" cy="441325"/>
          </a:xfrm>
        </p:spPr>
        <p:txBody>
          <a:bodyPr anchor="b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/>
            </a:lvl1pPr>
            <a:lvl2pPr marL="182160" indent="0">
              <a:lnSpc>
                <a:spcPts val="700"/>
              </a:lnSpc>
              <a:buNone/>
              <a:defRPr sz="650"/>
            </a:lvl2pPr>
            <a:lvl3pPr marL="367920" indent="0">
              <a:lnSpc>
                <a:spcPts val="700"/>
              </a:lnSpc>
              <a:buNone/>
              <a:defRPr sz="650"/>
            </a:lvl3pPr>
            <a:lvl4pPr marL="551520" indent="0">
              <a:lnSpc>
                <a:spcPts val="700"/>
              </a:lnSpc>
              <a:buNone/>
              <a:defRPr sz="650"/>
            </a:lvl4pPr>
            <a:lvl5pPr marL="735120" indent="0">
              <a:lnSpc>
                <a:spcPts val="700"/>
              </a:lnSpc>
              <a:buNone/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3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:\Pics\Marketing\Zdjecia\Business People Entering and Leaving Office Buildin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7" b="3927"/>
          <a:stretch/>
        </p:blipFill>
        <p:spPr bwMode="auto">
          <a:xfrm>
            <a:off x="-2" y="-3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>
                  <a:alpha val="56000"/>
                </a:schemeClr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178030"/>
            <a:ext cx="6876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3" y="2788920"/>
            <a:ext cx="6876200" cy="128016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6951"/>
            <a:ext cx="1620000" cy="161583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4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A2A4A3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302417"/>
            <a:ext cx="6876000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898850"/>
            <a:ext cx="6875462" cy="128016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0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1498228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15130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3881971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54361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389133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5961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140338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9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90889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42655" y="413944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842655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5842655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68300" y="28691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683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4737100" y="1601787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37100" y="2870616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4737100" y="4139444"/>
            <a:ext cx="960120" cy="960120"/>
          </a:xfrm>
          <a:solidFill>
            <a:schemeClr val="bg2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1490889" y="4106110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1796017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90888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5888" indent="-115888">
              <a:spcBef>
                <a:spcPts val="600"/>
              </a:spcBef>
              <a:buClr>
                <a:schemeClr val="tx1"/>
              </a:buClr>
              <a:defRPr sz="1050" b="0">
                <a:solidFill>
                  <a:srgbClr val="565A5C"/>
                </a:solidFill>
              </a:defRPr>
            </a:lvl1pPr>
            <a:lvl2pPr marL="230400" indent="-115200">
              <a:spcBef>
                <a:spcPts val="600"/>
              </a:spcBef>
              <a:defRPr sz="1050"/>
            </a:lvl2pPr>
            <a:lvl3pPr marL="345600" indent="-115200">
              <a:spcBef>
                <a:spcPts val="600"/>
              </a:spcBef>
              <a:defRPr sz="1050"/>
            </a:lvl3pPr>
            <a:lvl4pPr marL="4608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1219546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 hasCustomPrompt="1"/>
          </p:nvPr>
        </p:nvSpPr>
        <p:spPr>
          <a:xfrm>
            <a:off x="7229475" y="1603374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 hasCustomPrompt="1"/>
          </p:nvPr>
        </p:nvSpPr>
        <p:spPr>
          <a:xfrm>
            <a:off x="7229475" y="3125962"/>
            <a:ext cx="1546225" cy="1368000"/>
          </a:xfrm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 hasCustomPrompt="1"/>
          </p:nvPr>
        </p:nvSpPr>
        <p:spPr>
          <a:xfrm>
            <a:off x="7229475" y="4648550"/>
            <a:ext cx="1546225" cy="1368000"/>
          </a:xfr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000"/>
            </a:lvl1pPr>
          </a:lstStyle>
          <a:p>
            <a:r>
              <a:rPr lang="en-GB" noProof="0" dirty="0"/>
              <a:t>Photo 4.3x3.8cm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667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sz="8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66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0812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081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667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66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0812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081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37957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37957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10213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5510213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7957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7957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5510213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5510213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229475" y="1603375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7229475" y="3259375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7229475" y="3892550"/>
            <a:ext cx="1548000" cy="1656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2000" indent="-72000">
              <a:spcBef>
                <a:spcPts val="300"/>
              </a:spcBef>
              <a:defRPr sz="800"/>
            </a:lvl3pPr>
            <a:lvl4pPr marL="144000" indent="-72000">
              <a:spcBef>
                <a:spcPts val="300"/>
              </a:spcBef>
              <a:defRPr sz="800"/>
            </a:lvl4pPr>
            <a:lvl5pPr marL="216000" indent="-72000">
              <a:spcBef>
                <a:spcPts val="300"/>
              </a:spcBef>
              <a:defRPr sz="800"/>
            </a:lvl5pPr>
          </a:lstStyle>
          <a:p>
            <a:pPr marL="0" lv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Third level</a:t>
            </a:r>
          </a:p>
          <a:p>
            <a:pPr marL="0" lvl="3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Fourth level</a:t>
            </a:r>
          </a:p>
          <a:p>
            <a:pPr marL="0" lvl="4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</a:pPr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7229475" y="5548550"/>
            <a:ext cx="1548000" cy="468000"/>
          </a:xfrm>
        </p:spPr>
        <p:txBody>
          <a:bodyPr anchor="ctr" anchorCtr="0"/>
          <a:lstStyle>
            <a:lvl1pPr marL="0" indent="0" algn="r">
              <a:buNone/>
              <a:defRPr sz="800"/>
            </a:lvl1pPr>
          </a:lstStyle>
          <a:p>
            <a:r>
              <a:rPr lang="en-GB" noProof="0" dirty="0"/>
              <a:t>[Client 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70491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37177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44571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76239" y="4051919"/>
            <a:ext cx="83994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 userDrawn="1">
            <p:ph type="dt" sz="half" idx="11"/>
          </p:nvPr>
        </p:nvSpPr>
        <p:spPr>
          <a:xfrm>
            <a:off x="366713" y="6715036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 userDrawn="1">
            <p:ph type="ftr" sz="quarter" idx="12"/>
          </p:nvPr>
        </p:nvSpPr>
        <p:spPr>
          <a:xfrm>
            <a:off x="4737100" y="6714000"/>
            <a:ext cx="21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17" name="Slide Number Placeholder 16"/>
          <p:cNvSpPr>
            <a:spLocks noGrp="1"/>
          </p:cNvSpPr>
          <p:nvPr userDrawn="1">
            <p:ph type="sldNum" sz="quarter" idx="13"/>
          </p:nvPr>
        </p:nvSpPr>
        <p:spPr>
          <a:xfrm>
            <a:off x="7494482" y="6713474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4" y="348298"/>
            <a:ext cx="5143500" cy="576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 noProof="0" dirty="0"/>
              <a:t>Click to add ‘thank you’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2" y="2040415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6713" y="4153191"/>
            <a:ext cx="8408987" cy="185708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6712" y="6058773"/>
            <a:ext cx="8408987" cy="442040"/>
          </a:xfrm>
        </p:spPr>
        <p:txBody>
          <a:bodyPr anchor="b" anchorCtr="0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014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itle Slide">
    <p:bg>
      <p:bgPr>
        <a:gradFill flip="none"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8793784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9117"/>
            <a:ext cx="1743749" cy="3347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6712" y="1839050"/>
            <a:ext cx="4370387" cy="492443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2" y="2388384"/>
            <a:ext cx="4370387" cy="1080000"/>
          </a:xfrm>
        </p:spPr>
        <p:txBody>
          <a:bodyPr wrap="square" lIns="43200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510213" y="2106555"/>
            <a:ext cx="1620000" cy="161583"/>
          </a:xfrm>
        </p:spPr>
        <p:txBody>
          <a:bodyPr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3892550"/>
            <a:ext cx="4370387" cy="553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2" y="4503439"/>
            <a:ext cx="4370387" cy="1080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6387298"/>
            <a:ext cx="1714500" cy="144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lang="en-GB" sz="900" b="0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Document ref (Western)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5510213" y="4159528"/>
            <a:ext cx="1620000" cy="1615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altLang="ja-JP" sz="105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GB" altLang="zh-CN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6146803"/>
            <a:ext cx="1714502" cy="14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Document ref (Chinese)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8631699" y="6858000"/>
            <a:ext cx="144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1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A2A4A3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00" y="6508800"/>
            <a:ext cx="1104343" cy="2120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1096021"/>
            <a:ext cx="6271902" cy="553998"/>
          </a:xfr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Chinese title</a:t>
            </a:r>
          </a:p>
        </p:txBody>
      </p:sp>
      <p:sp>
        <p:nvSpPr>
          <p:cNvPr id="11" name="Title 17"/>
          <p:cNvSpPr>
            <a:spLocks noGrp="1"/>
          </p:cNvSpPr>
          <p:nvPr>
            <p:ph type="title" hasCustomPrompt="1"/>
          </p:nvPr>
        </p:nvSpPr>
        <p:spPr>
          <a:xfrm>
            <a:off x="366713" y="1691899"/>
            <a:ext cx="6271411" cy="1280160"/>
          </a:xfrm>
        </p:spPr>
        <p:txBody>
          <a:bodyPr lIns="432000" tIns="0" rIns="0" bIns="0" anchor="t" anchorCtr="0"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Chinese 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3435087"/>
            <a:ext cx="6273000" cy="12816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565A5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3200" b="1" kern="1200" dirty="0">
                <a:solidFill>
                  <a:srgbClr val="565A5C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</a:pPr>
            <a:r>
              <a:rPr lang="en-GB" noProof="0" dirty="0"/>
              <a:t>Western title</a:t>
            </a:r>
          </a:p>
        </p:txBody>
      </p:sp>
    </p:spTree>
    <p:extLst>
      <p:ext uri="{BB962C8B-B14F-4D97-AF65-F5344CB8AC3E}">
        <p14:creationId xmlns:p14="http://schemas.microsoft.com/office/powerpoint/2010/main" val="2164579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2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10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5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600" cy="4571999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</a:defRPr>
            </a:lvl2pPr>
            <a:lvl3pPr>
              <a:defRPr sz="1200">
                <a:solidFill>
                  <a:srgbClr val="565A5C"/>
                </a:solidFill>
              </a:defRPr>
            </a:lvl3pPr>
            <a:lvl4pPr>
              <a:defRPr sz="1100">
                <a:solidFill>
                  <a:srgbClr val="565A5C"/>
                </a:solidFill>
              </a:defRPr>
            </a:lvl4pPr>
            <a:lvl5pPr>
              <a:defRPr sz="105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6714" y="365760"/>
            <a:ext cx="4038600" cy="3960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00" y="367200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6713" y="808990"/>
            <a:ext cx="4038601" cy="396000"/>
          </a:xfrm>
        </p:spPr>
        <p:txBody>
          <a:bodyPr lIns="3312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Chinese subtitle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37099" y="808990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Western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64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3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66713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6713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15653" y="1601788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315653" y="2804372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315653" y="4009814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314066" y="5215255"/>
            <a:ext cx="960120" cy="960120"/>
          </a:xfrm>
          <a:solidFill>
            <a:srgbClr val="A2A4A3"/>
          </a:solidFill>
        </p:spPr>
        <p:txBody>
          <a:bodyPr anchor="ctr" anchorCtr="1"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/>
          </p:nvPr>
        </p:nvSpPr>
        <p:spPr>
          <a:xfrm>
            <a:off x="366713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2" y="365760"/>
            <a:ext cx="4040187" cy="396000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4737100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4737100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737100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/>
          </p:nvPr>
        </p:nvSpPr>
        <p:spPr>
          <a:xfrm>
            <a:off x="4737100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46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445193" y="1603375"/>
            <a:ext cx="960120" cy="957262"/>
          </a:xfrm>
          <a:solidFill>
            <a:srgbClr val="A2A4A3"/>
          </a:solidFill>
        </p:spPr>
        <p:txBody>
          <a:bodyPr anchor="ctr" anchorCtr="1"/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6714" y="367200"/>
            <a:ext cx="4038600" cy="39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Chinese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712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366712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735513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735513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5200" indent="-115200">
              <a:defRPr sz="1050"/>
            </a:lvl2pPr>
            <a:lvl3pPr marL="230400" indent="-115200">
              <a:spcBef>
                <a:spcPts val="600"/>
              </a:spcBef>
              <a:defRPr sz="1050"/>
            </a:lvl3pPr>
            <a:lvl4pPr marL="345600" indent="-115200">
              <a:spcBef>
                <a:spcPts val="600"/>
              </a:spcBef>
              <a:defRPr sz="105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Western title</a:t>
            </a:r>
          </a:p>
        </p:txBody>
      </p:sp>
    </p:spTree>
    <p:extLst>
      <p:ext uri="{BB962C8B-B14F-4D97-AF65-F5344CB8AC3E}">
        <p14:creationId xmlns:p14="http://schemas.microsoft.com/office/powerpoint/2010/main" val="96819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05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>
          <a:xfrm>
            <a:off x="4221698" y="495525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  <a:lvl2pPr marL="18216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95525"/>
            <a:ext cx="3429000" cy="492443"/>
          </a:xfrm>
        </p:spPr>
        <p:txBody>
          <a:bodyPr/>
          <a:lstStyle>
            <a:lvl1pPr>
              <a:defRPr lang="en-GB" sz="3200" b="0" kern="12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6713" y="3515630"/>
            <a:ext cx="840898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0" y="558000"/>
            <a:ext cx="1743749" cy="33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>
                <a:solidFill>
                  <a:srgbClr val="FFFFFF"/>
                </a:solidFill>
              </a:rPr>
              <a:t>Grudzień 2016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Footer or alternate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1603375"/>
            <a:ext cx="3429001" cy="1686067"/>
          </a:xfrm>
        </p:spPr>
        <p:txBody>
          <a:bodyPr lIns="144000"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6714" y="3682800"/>
            <a:ext cx="34992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221698" y="6058773"/>
            <a:ext cx="4554000" cy="442040"/>
          </a:xfrm>
        </p:spPr>
        <p:txBody>
          <a:bodyPr anchor="b" anchorCtr="0"/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lang="en-US" sz="650" kern="1200" dirty="0" smtClean="0">
                <a:solidFill>
                  <a:srgbClr val="565A5C"/>
                </a:solidFill>
                <a:effectLst/>
                <a:latin typeface="+mn-lt"/>
                <a:ea typeface="Arial"/>
                <a:cs typeface="Arial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221700" y="3682800"/>
            <a:ext cx="4554000" cy="22284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600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222800" y="1601788"/>
            <a:ext cx="3430800" cy="1687512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defRPr sz="1800"/>
            </a:lvl1pPr>
          </a:lstStyle>
          <a:p>
            <a:pPr lvl="0"/>
            <a:r>
              <a:rPr lang="en-GB" noProof="0" dirty="0"/>
              <a:t>Office name and address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6713" y="6059488"/>
            <a:ext cx="3498850" cy="441325"/>
          </a:xfrm>
        </p:spPr>
        <p:txBody>
          <a:bodyPr anchor="b" anchorCtr="0"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/>
            </a:lvl1pPr>
            <a:lvl2pPr marL="182160" indent="0">
              <a:lnSpc>
                <a:spcPts val="700"/>
              </a:lnSpc>
              <a:buNone/>
              <a:defRPr sz="650"/>
            </a:lvl2pPr>
            <a:lvl3pPr marL="367920" indent="0">
              <a:lnSpc>
                <a:spcPts val="700"/>
              </a:lnSpc>
              <a:buNone/>
              <a:defRPr sz="650"/>
            </a:lvl3pPr>
            <a:lvl4pPr marL="551520" indent="0">
              <a:lnSpc>
                <a:spcPts val="700"/>
              </a:lnSpc>
              <a:buNone/>
              <a:defRPr sz="650"/>
            </a:lvl4pPr>
            <a:lvl5pPr marL="735120" indent="0">
              <a:lnSpc>
                <a:spcPts val="700"/>
              </a:lnSpc>
              <a:buNone/>
              <a:defRPr sz="6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84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32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366713" y="6539162"/>
            <a:ext cx="2160000" cy="144000"/>
          </a:xfrm>
        </p:spPr>
        <p:txBody>
          <a:bodyPr/>
          <a:lstStyle/>
          <a:p>
            <a:r>
              <a:rPr lang="pl-PL"/>
              <a:t>24.11.2015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92868"/>
            <a:ext cx="9143999" cy="486460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340360"/>
            <a:ext cx="8408987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3375"/>
            <a:ext cx="8408987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4482" y="6537600"/>
            <a:ext cx="144000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9162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pl-PL" noProof="0" dirty="0"/>
              <a:t>24.11.2015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126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900" b="0" dirty="0">
                <a:cs typeface="Arial" pitchFamily="34" charset="0"/>
              </a:defRPr>
            </a:lvl1pPr>
          </a:lstStyle>
          <a:p>
            <a:r>
              <a:rPr lang="en-GB" noProof="0" dirty="0"/>
              <a:t>Footer or alternate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650" r:id="rId3"/>
    <p:sldLayoutId id="2147483788" r:id="rId4"/>
    <p:sldLayoutId id="2147483652" r:id="rId5"/>
    <p:sldLayoutId id="2147483789" r:id="rId6"/>
    <p:sldLayoutId id="2147483654" r:id="rId7"/>
    <p:sldLayoutId id="2147483790" r:id="rId8"/>
    <p:sldLayoutId id="2147483655" r:id="rId9"/>
    <p:sldLayoutId id="2147483784" r:id="rId10"/>
    <p:sldLayoutId id="2147483787" r:id="rId11"/>
    <p:sldLayoutId id="2147483772" r:id="rId12"/>
    <p:sldLayoutId id="2147483660" r:id="rId13"/>
    <p:sldLayoutId id="2147483769" r:id="rId14"/>
    <p:sldLayoutId id="2147483782" r:id="rId15"/>
    <p:sldLayoutId id="2147483783" r:id="rId16"/>
    <p:sldLayoutId id="2147483792" r:id="rId17"/>
    <p:sldLayoutId id="2147483785" r:id="rId18"/>
    <p:sldLayoutId id="2147483786" r:id="rId19"/>
    <p:sldLayoutId id="2147483791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365760" indent="-183600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5080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3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80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369944"/>
            <a:ext cx="9143999" cy="486460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340360"/>
            <a:ext cx="8408987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3375"/>
            <a:ext cx="8408987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4482" y="6537600"/>
            <a:ext cx="144000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4DACC3-9742-4940-92E6-4CAB853A3218}" type="slidenum">
              <a:rPr lang="en-GB" smtClean="0">
                <a:solidFill>
                  <a:srgbClr val="565A5C"/>
                </a:solidFill>
              </a:rPr>
              <a:pPr/>
              <a:t>‹#›</a:t>
            </a:fld>
            <a:endParaRPr lang="en-GB" dirty="0">
              <a:solidFill>
                <a:srgbClr val="565A5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9162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pl-PL">
                <a:solidFill>
                  <a:srgbClr val="565A5C"/>
                </a:solidFill>
              </a:rPr>
              <a:t>Grudzień 2016</a:t>
            </a:r>
            <a:endParaRPr lang="en-GB" dirty="0">
              <a:solidFill>
                <a:srgbClr val="565A5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2" y="6507853"/>
            <a:ext cx="1104343" cy="2120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126"/>
            <a:ext cx="216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900" b="0" dirty="0">
                <a:cs typeface="Arial" pitchFamily="34" charset="0"/>
              </a:defRPr>
            </a:lvl1pPr>
          </a:lstStyle>
          <a:p>
            <a:r>
              <a:rPr lang="en-GB">
                <a:solidFill>
                  <a:srgbClr val="565A5C"/>
                </a:solidFill>
              </a:rPr>
              <a:t>Footer or alternate date</a:t>
            </a:r>
          </a:p>
        </p:txBody>
      </p:sp>
    </p:spTree>
    <p:extLst>
      <p:ext uri="{BB962C8B-B14F-4D97-AF65-F5344CB8AC3E}">
        <p14:creationId xmlns:p14="http://schemas.microsoft.com/office/powerpoint/2010/main" val="2480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365760" indent="-183600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5080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3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80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on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13" y="396789"/>
            <a:ext cx="6876200" cy="2769989"/>
          </a:xfrm>
        </p:spPr>
        <p:txBody>
          <a:bodyPr/>
          <a:lstStyle/>
          <a:p>
            <a:r>
              <a:rPr lang="pl-PL" dirty="0"/>
              <a:t>Zarzut przestępstwa gospodarczego a prawo do odliczenia w VAT </a:t>
            </a:r>
            <a:r>
              <a:rPr lang="pl-PL" b="0" dirty="0"/>
              <a:t/>
            </a:r>
            <a:br>
              <a:rPr lang="pl-PL" b="0" dirty="0"/>
            </a:br>
            <a:r>
              <a:rPr lang="pl-PL" b="0" dirty="0"/>
              <a:t>Wyrok NSA z 30 maja 2017 r., </a:t>
            </a:r>
            <a:br>
              <a:rPr lang="pl-PL" b="0" dirty="0"/>
            </a:br>
            <a:r>
              <a:rPr lang="pl-PL" b="0" dirty="0"/>
              <a:t>I FSK 1821/15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66712" y="3419475"/>
            <a:ext cx="2224087" cy="180359"/>
          </a:xfrm>
        </p:spPr>
        <p:txBody>
          <a:bodyPr/>
          <a:lstStyle/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Cezary Przygodzki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9 marca 2018 r.</a:t>
            </a:r>
          </a:p>
        </p:txBody>
      </p:sp>
    </p:spTree>
    <p:extLst>
      <p:ext uri="{BB962C8B-B14F-4D97-AF65-F5344CB8AC3E}">
        <p14:creationId xmlns:p14="http://schemas.microsoft.com/office/powerpoint/2010/main" val="368374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42000"/>
            <a:ext cx="8412480" cy="400110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pl-PL" dirty="0"/>
              <a:t>Stan faktyczny</a:t>
            </a:r>
            <a:r>
              <a:rPr lang="en-US" dirty="0"/>
              <a:t> (1)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143000"/>
            <a:ext cx="8412480" cy="457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W</a:t>
            </a:r>
            <a:r>
              <a:rPr lang="pl-PL" dirty="0"/>
              <a:t> przetargu publicznym podwykonawca pośredniczył w przekazaniu licencji na oprogramowanie do nauki języków obcych dla szkół, które było udostępniane zdalnie na serwerach</a:t>
            </a:r>
          </a:p>
          <a:p>
            <a:pPr>
              <a:lnSpc>
                <a:spcPct val="120000"/>
              </a:lnSpc>
            </a:pPr>
            <a:r>
              <a:rPr lang="pl-PL" dirty="0"/>
              <a:t>Udostępniane oprogramowanie było produkowane przez dwie największe konkurencyjne firmy polskie</a:t>
            </a:r>
          </a:p>
          <a:p>
            <a:pPr>
              <a:lnSpc>
                <a:spcPct val="120000"/>
              </a:lnSpc>
            </a:pPr>
            <a:r>
              <a:rPr lang="pl-PL" dirty="0"/>
              <a:t>Model transakcji zakładał, że pierwszy producent udostępniał oprogramowanie kolejnym pośrednikom, by finalnie trafiło ono do drugiego z producentów i konsorcjum realizującego przetarg, a następnie do szkół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Na </a:t>
            </a:r>
            <a:r>
              <a:rPr lang="pl-PL" dirty="0"/>
              <a:t>każdym etapie cena licencji będących przedmiotem obrotu wzrastała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494482" y="6537600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19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507" y="340360"/>
            <a:ext cx="8408987" cy="396000"/>
          </a:xfrm>
        </p:spPr>
        <p:txBody>
          <a:bodyPr/>
          <a:lstStyle/>
          <a:p>
            <a:r>
              <a:rPr lang="pl-PL" dirty="0"/>
              <a:t>Stan faktyczny (2) - Łańcuch transakcyjny</a:t>
            </a:r>
          </a:p>
        </p:txBody>
      </p:sp>
      <p:cxnSp>
        <p:nvCxnSpPr>
          <p:cNvPr id="8" name="Straight Arrow Connector 7"/>
          <p:cNvCxnSpPr>
            <a:stCxn id="61" idx="3"/>
            <a:endCxn id="60" idx="1"/>
          </p:cNvCxnSpPr>
          <p:nvPr/>
        </p:nvCxnSpPr>
        <p:spPr>
          <a:xfrm>
            <a:off x="1036325" y="2829341"/>
            <a:ext cx="49834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62307" y="2651431"/>
            <a:ext cx="47236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0" idx="3"/>
            <a:endCxn id="56" idx="1"/>
          </p:cNvCxnSpPr>
          <p:nvPr/>
        </p:nvCxnSpPr>
        <p:spPr>
          <a:xfrm>
            <a:off x="2132269" y="2829341"/>
            <a:ext cx="4727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36325" y="3040439"/>
            <a:ext cx="469770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6" idx="3"/>
            <a:endCxn id="55" idx="1"/>
          </p:cNvCxnSpPr>
          <p:nvPr/>
        </p:nvCxnSpPr>
        <p:spPr>
          <a:xfrm>
            <a:off x="3202644" y="2829341"/>
            <a:ext cx="51195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5" idx="3"/>
            <a:endCxn id="50" idx="1"/>
          </p:cNvCxnSpPr>
          <p:nvPr/>
        </p:nvCxnSpPr>
        <p:spPr>
          <a:xfrm>
            <a:off x="4312202" y="2829341"/>
            <a:ext cx="5433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0" idx="3"/>
            <a:endCxn id="49" idx="1"/>
          </p:cNvCxnSpPr>
          <p:nvPr/>
        </p:nvCxnSpPr>
        <p:spPr>
          <a:xfrm>
            <a:off x="5453177" y="2829341"/>
            <a:ext cx="55422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8" idx="2"/>
            <a:endCxn id="1028" idx="0"/>
          </p:cNvCxnSpPr>
          <p:nvPr/>
        </p:nvCxnSpPr>
        <p:spPr>
          <a:xfrm>
            <a:off x="7999005" y="3234789"/>
            <a:ext cx="2341" cy="78297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9" idx="3"/>
            <a:endCxn id="48" idx="1"/>
          </p:cNvCxnSpPr>
          <p:nvPr/>
        </p:nvCxnSpPr>
        <p:spPr>
          <a:xfrm>
            <a:off x="6605001" y="2829341"/>
            <a:ext cx="65432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259327" y="2423893"/>
            <a:ext cx="1479356" cy="8108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800" b="1" dirty="0"/>
              <a:t>MINISTERSTWO EDUKACJI NARODOWEJ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007401" y="2530541"/>
            <a:ext cx="597600" cy="597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F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855577" y="2530541"/>
            <a:ext cx="597600" cy="597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E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714602" y="2530541"/>
            <a:ext cx="597600" cy="597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D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605044" y="2530541"/>
            <a:ext cx="597600" cy="597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C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534669" y="2530541"/>
            <a:ext cx="597600" cy="597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B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38725" y="2530541"/>
            <a:ext cx="597600" cy="597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A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71701" y="214689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faktury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1421" y="321288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płatności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605001" y="2651431"/>
            <a:ext cx="654326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605001" y="3042403"/>
            <a:ext cx="654326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398764" y="321288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płatności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98764" y="214689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faktury</a:t>
            </a:r>
          </a:p>
        </p:txBody>
      </p:sp>
      <p:pic>
        <p:nvPicPr>
          <p:cNvPr id="1028" name="Picture 4" descr="C:\Users\karpinsa\AppData\Local\Microsoft\Windows\Temporary Internet Files\Content.IE5\IK0XYOZM\scuola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64" y="4017763"/>
            <a:ext cx="1071563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5" name="TextBox 184"/>
          <p:cNvSpPr txBox="1"/>
          <p:nvPr/>
        </p:nvSpPr>
        <p:spPr>
          <a:xfrm>
            <a:off x="7999005" y="3487776"/>
            <a:ext cx="1050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darowizna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584352" y="5089326"/>
            <a:ext cx="833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szkoły</a:t>
            </a:r>
          </a:p>
        </p:txBody>
      </p:sp>
      <p:cxnSp>
        <p:nvCxnSpPr>
          <p:cNvPr id="189" name="Elbow Connector 188"/>
          <p:cNvCxnSpPr>
            <a:stCxn id="61" idx="2"/>
            <a:endCxn id="1028" idx="1"/>
          </p:cNvCxnSpPr>
          <p:nvPr/>
        </p:nvCxnSpPr>
        <p:spPr>
          <a:xfrm rot="16200000" flipH="1">
            <a:off x="3388842" y="476823"/>
            <a:ext cx="1425404" cy="6728039"/>
          </a:xfrm>
          <a:prstGeom prst="bentConnector2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983871" y="4612302"/>
            <a:ext cx="187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przejście licencji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132269" y="2648409"/>
            <a:ext cx="472775" cy="302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202644" y="2651431"/>
            <a:ext cx="511958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312202" y="2648409"/>
            <a:ext cx="543375" cy="302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53177" y="2648409"/>
            <a:ext cx="554224" cy="302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132269" y="3042403"/>
            <a:ext cx="469770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312202" y="3040439"/>
            <a:ext cx="543375" cy="19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453177" y="3040439"/>
            <a:ext cx="554224" cy="19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202644" y="3042403"/>
            <a:ext cx="511958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7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42000"/>
            <a:ext cx="8412480" cy="400110"/>
          </a:xfrm>
        </p:spPr>
        <p:txBody>
          <a:bodyPr/>
          <a:lstStyle/>
          <a:p>
            <a:r>
              <a:rPr lang="pl-PL" dirty="0"/>
              <a:t>Stan faktyczny</a:t>
            </a:r>
            <a:r>
              <a:rPr lang="en-US" dirty="0"/>
              <a:t> (3)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65760" y="1038225"/>
            <a:ext cx="8412480" cy="4572000"/>
          </a:xfrm>
        </p:spPr>
        <p:txBody>
          <a:bodyPr/>
          <a:lstStyle/>
          <a:p>
            <a:r>
              <a:rPr lang="pl-PL" dirty="0"/>
              <a:t>Organy podatkowe zakwestionowały udział podatnika w transakcji, gdyż brak było dowodów przekazania dokumentów licencji bądź płyt z oprogramowaniem, a dostarczona przez podatnika dokumentacja była przygotowana po transakcji</a:t>
            </a:r>
          </a:p>
          <a:p>
            <a:r>
              <a:rPr lang="pl-PL" dirty="0"/>
              <a:t>W ocenie organów podatnik nie wykazał, by dokonywał jakichkolwiek zmian w oprogramowaniu, a jego udział w przetargu ograniczał się do naliczenia marży i wystawienia faktury VAT</a:t>
            </a:r>
          </a:p>
          <a:p>
            <a:r>
              <a:rPr lang="pl-PL" dirty="0"/>
              <a:t>W konsekwencji organy podatkowe na podstawie art. 88 ust. 3a pkt 4 </a:t>
            </a:r>
            <a:r>
              <a:rPr lang="pl-PL" dirty="0" err="1"/>
              <a:t>lit.a</a:t>
            </a:r>
            <a:r>
              <a:rPr lang="pl-PL" dirty="0"/>
              <a:t> ustawy o VAT zakwestionowały prawo do odliczenia podatku VAT </a:t>
            </a:r>
            <a:br>
              <a:rPr lang="pl-PL" dirty="0"/>
            </a:br>
            <a:r>
              <a:rPr lang="pl-PL" dirty="0"/>
              <a:t>z tytułu zakupu licencji oraz w oparciu o art. 108 ustawy o VAT określiły podatek z zakwestionowanych faktur sprzedaży licencji jako podatek do zapłaty</a:t>
            </a:r>
          </a:p>
          <a:p>
            <a:r>
              <a:rPr lang="pl-PL" dirty="0"/>
              <a:t>W uzasadnieniu stanowiska organów podatkowych i wyroku sądu </a:t>
            </a:r>
            <a:br>
              <a:rPr lang="pl-PL" dirty="0"/>
            </a:br>
            <a:r>
              <a:rPr lang="pl-PL" dirty="0"/>
              <a:t>I instancji przywołano wyrok TSUE w sprawie C-255/02, Halifax </a:t>
            </a:r>
            <a:r>
              <a:rPr lang="pl-PL" dirty="0" err="1"/>
              <a:t>plc</a:t>
            </a:r>
            <a:endParaRPr lang="en-US" dirty="0"/>
          </a:p>
          <a:p>
            <a:r>
              <a:rPr lang="en-US" dirty="0"/>
              <a:t>W </a:t>
            </a:r>
            <a:r>
              <a:rPr lang="en-US" dirty="0" err="1"/>
              <a:t>sprawie</a:t>
            </a:r>
            <a:r>
              <a:rPr lang="en-US" dirty="0"/>
              <a:t> </a:t>
            </a:r>
            <a:r>
              <a:rPr lang="en-US" dirty="0" err="1"/>
              <a:t>pojawiły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zarzuty</a:t>
            </a:r>
            <a:r>
              <a:rPr lang="en-US" dirty="0"/>
              <a:t> </a:t>
            </a:r>
            <a:r>
              <a:rPr lang="en-US" dirty="0" err="1"/>
              <a:t>tzw</a:t>
            </a:r>
            <a:r>
              <a:rPr lang="en-US" dirty="0"/>
              <a:t>. </a:t>
            </a:r>
            <a:r>
              <a:rPr lang="en-US" dirty="0" err="1"/>
              <a:t>zmowy</a:t>
            </a:r>
            <a:r>
              <a:rPr lang="en-US" dirty="0"/>
              <a:t> </a:t>
            </a:r>
            <a:r>
              <a:rPr lang="en-US" dirty="0" err="1"/>
              <a:t>przetargowej</a:t>
            </a:r>
            <a:endParaRPr lang="pl-PL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494482" y="6547125"/>
            <a:ext cx="144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342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42000"/>
            <a:ext cx="8412480" cy="400110"/>
          </a:xfrm>
        </p:spPr>
        <p:txBody>
          <a:bodyPr/>
          <a:lstStyle/>
          <a:p>
            <a:r>
              <a:rPr lang="pl-PL" dirty="0"/>
              <a:t>Główne tezy uzasadnienia (1)</a:t>
            </a:r>
            <a:br>
              <a:rPr lang="pl-PL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5</a:t>
            </a:fld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289560" y="1143000"/>
            <a:ext cx="8412480" cy="4572000"/>
          </a:xfrm>
        </p:spPr>
        <p:txBody>
          <a:bodyPr/>
          <a:lstStyle/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</a:pPr>
            <a:r>
              <a:rPr lang="pl-PL" dirty="0"/>
              <a:t>Przekazanie oprogramowania komputerowego wraz z udzieleniem do niego licencji oraz stosownymi dokumentami (m.in.</a:t>
            </a:r>
            <a:r>
              <a:rPr lang="en-US" dirty="0"/>
              <a:t> </a:t>
            </a:r>
            <a:r>
              <a:rPr lang="en-US" dirty="0" err="1"/>
              <a:t>dotyczącymi</a:t>
            </a:r>
            <a:r>
              <a:rPr lang="pl-PL" dirty="0"/>
              <a:t> licencji) upoważniającymi do legalnego korzystania z tego oprogramowania miały charakter usług w rozumieniu art. 8 ust. 1 pkt 1 ustawy o VAT</a:t>
            </a:r>
          </a:p>
          <a:p>
            <a:pPr marL="266700" lvl="1" indent="-266700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</a:pPr>
            <a:r>
              <a:rPr lang="pl-PL" dirty="0"/>
              <a:t>Postępowanie zamiennie prowadzone było w kierunku świadczenia usług </a:t>
            </a:r>
            <a:br>
              <a:rPr lang="pl-PL" dirty="0"/>
            </a:br>
            <a:r>
              <a:rPr lang="pl-PL" dirty="0"/>
              <a:t>i dostawy towarów (np. poszukiwano dowodów dostaw płyt z oprogramowaniem, dokumentów licencji itp.)</a:t>
            </a:r>
          </a:p>
          <a:p>
            <a:pPr marL="266700" lvl="1" indent="-266700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</a:pPr>
            <a:r>
              <a:rPr lang="pl-PL" dirty="0"/>
              <a:t>Oceniając realność zakwestionowanych transakcji należy uwzględnić nie tyle chronologię dat poszczególnych czynności wynikających z dokumentów, które mogłyby mieć znaczenie przy realizacji czynności dostaw towarów, lecz fakt działania poszczególnych podmiotów, w ramach zawiązanych (często nieformalnie) konsorcjów na rzecz realizacji przedmiotu zamówienia publicznego, którego wykonanie w terminie było nadrzędnym ich priorytetem, zwłaszcza w kontekście krótkiego czasu realizacji tej umowy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5018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42000"/>
            <a:ext cx="8412480" cy="400110"/>
          </a:xfrm>
        </p:spPr>
        <p:txBody>
          <a:bodyPr/>
          <a:lstStyle/>
          <a:p>
            <a:r>
              <a:rPr lang="pl-PL" dirty="0"/>
              <a:t>Główne tezy uzasadnienia (2)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6</a:t>
            </a:fld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31388" y="1089900"/>
            <a:ext cx="8481225" cy="46782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Dla stwierdzenia istnienia nadużycia w podatku VAT (wyrok TSUE w sprawie C-255/02, Halifax </a:t>
            </a:r>
            <a:r>
              <a:rPr lang="pl-PL" sz="1600" dirty="0" err="1"/>
              <a:t>plc</a:t>
            </a:r>
            <a:r>
              <a:rPr lang="pl-PL" sz="1600" dirty="0"/>
              <a:t>) wymagane jest udowodnienie:</a:t>
            </a:r>
          </a:p>
          <a:p>
            <a:pPr marL="649287" lvl="1" indent="-285750">
              <a:lnSpc>
                <a:spcPct val="12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pl-PL" sz="1400" dirty="0"/>
              <a:t>że dane transakcje, pomimo iż spełniają formalne przesłanki przewidziane w odpowiednich przepisach VI Dyrektywy i ustawodawstwa krajowego transponującego tę dyrektywę, skutkowały uzyskaniem korzyści podatkowej, której przyznanie byłoby sprzeczne z celem tych przepisów</a:t>
            </a:r>
          </a:p>
          <a:p>
            <a:pPr marL="649287" lvl="1" indent="-285750" algn="just">
              <a:lnSpc>
                <a:spcPct val="12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pl-PL" sz="1400" dirty="0"/>
              <a:t>iż zasadniczym celem tych transakcji jest uzyskanie korzyści podatkowej.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Transakcje, których dokonanie stanowi nadużycie powinny zostać przedefiniowane w taki sposób, aby odtworzyć sytuację, która istniałaby, gdyby nie dokonano transakcji stanowiących wspomniane nadużycie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Organy podatkowe nie wykazały, by doszło w sprawie do uzyskania korzyści podatkowej przez kogokolwiek, jak również, by zasadniczym celem transakcji było uzyskanie takiej korzyści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Ponadto organy podatkowe nie wykazały, że faktury stwierdzają czynności, które nie zostały dokonane. Aby móc pozbawić podatnika prawa do odliczenia </a:t>
            </a:r>
            <a:r>
              <a:rPr lang="pl-PL" sz="1600"/>
              <a:t>podatku VAT powinny  </a:t>
            </a:r>
            <a:r>
              <a:rPr lang="pl-PL" sz="1600" dirty="0"/>
              <a:t>udowodnić, jakie podmioty i na jakiej podstawie faktycznie zrealizowały usługi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4378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42000"/>
            <a:ext cx="8412480" cy="400110"/>
          </a:xfrm>
        </p:spPr>
        <p:txBody>
          <a:bodyPr/>
          <a:lstStyle/>
          <a:p>
            <a:r>
              <a:rPr lang="en-US" dirty="0" err="1"/>
              <a:t>Kluczowe</a:t>
            </a:r>
            <a:r>
              <a:rPr lang="en-US" dirty="0"/>
              <a:t> </a:t>
            </a:r>
            <a:r>
              <a:rPr lang="en-US" dirty="0" err="1"/>
              <a:t>problemy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541693" y="6543925"/>
            <a:ext cx="141064" cy="138499"/>
          </a:xfrm>
          <a:prstGeom prst="rect">
            <a:avLst/>
          </a:prstGeom>
        </p:spPr>
        <p:txBody>
          <a:bodyPr/>
          <a:lstStyle/>
          <a:p>
            <a:fld id="{D34DACC3-9742-4940-92E6-4CAB853A3218}" type="slidenum">
              <a:rPr lang="en-US" smtClean="0">
                <a:solidFill>
                  <a:srgbClr val="565A5C"/>
                </a:solidFill>
              </a:rPr>
              <a:pPr/>
              <a:t>7</a:t>
            </a:fld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331388" y="1089900"/>
            <a:ext cx="8481225" cy="4678200"/>
          </a:xfrm>
        </p:spPr>
        <p:txBody>
          <a:bodyPr/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/>
              <a:t>Podejrzenie popełnienia “niepodatkowego” przestępstwa gospodarczego a odliczenie VAT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dirty="0"/>
              <a:t>Czy organy podatkowe nadużyły doktryny nadużycia prawa w VAT?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dirty="0"/>
              <a:t>Szczególnie istotne znaczenie postępowania dowodowego </a:t>
            </a:r>
            <a:br>
              <a:rPr lang="pl-PL" dirty="0"/>
            </a:br>
            <a:r>
              <a:rPr lang="pl-PL" dirty="0"/>
              <a:t>w sprawach VAT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5312" y="2716690"/>
            <a:ext cx="4643438" cy="1140935"/>
          </a:xfrm>
        </p:spPr>
        <p:txBody>
          <a:bodyPr/>
          <a:lstStyle/>
          <a:p>
            <a:r>
              <a:rPr lang="en-US" dirty="0" err="1"/>
              <a:t>Dentons</a:t>
            </a:r>
            <a:endParaRPr lang="en-US" dirty="0"/>
          </a:p>
          <a:p>
            <a:r>
              <a:rPr lang="en-US" dirty="0"/>
              <a:t>Rondo ONZ 1</a:t>
            </a:r>
          </a:p>
          <a:p>
            <a:r>
              <a:rPr lang="en-US" dirty="0"/>
              <a:t>00-124 </a:t>
            </a:r>
            <a:r>
              <a:rPr lang="pl-PL" dirty="0"/>
              <a:t>Warszawa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1200" dirty="0" err="1"/>
              <a:t>Dentons</a:t>
            </a:r>
            <a:r>
              <a:rPr lang="pl-PL" sz="1200" dirty="0"/>
              <a:t> jest największą na świecie firmą prawniczą, oferującą najwyższej jakości doradztwo prawne i biznesowe. Za innowacyjne osiągnięcia w zakresie świadczenia usług prawnych, w tym m.in. stworzenie </a:t>
            </a:r>
            <a:r>
              <a:rPr lang="pl-PL" sz="1200" dirty="0" err="1"/>
              <a:t>Nextlaw</a:t>
            </a:r>
            <a:r>
              <a:rPr lang="pl-PL" sz="1200" dirty="0"/>
              <a:t> </a:t>
            </a:r>
            <a:r>
              <a:rPr lang="pl-PL" sz="1200" dirty="0" err="1"/>
              <a:t>Labs</a:t>
            </a:r>
            <a:r>
              <a:rPr lang="pl-PL" sz="1200" dirty="0"/>
              <a:t> oraz </a:t>
            </a:r>
            <a:r>
              <a:rPr lang="pl-PL" sz="1200" dirty="0" err="1"/>
              <a:t>Nextlaw</a:t>
            </a:r>
            <a:r>
              <a:rPr lang="pl-PL" sz="1200" dirty="0"/>
              <a:t> Global </a:t>
            </a:r>
            <a:r>
              <a:rPr lang="pl-PL" sz="1200" dirty="0" err="1"/>
              <a:t>Referral</a:t>
            </a:r>
            <a:r>
              <a:rPr lang="pl-PL" sz="1200" dirty="0"/>
              <a:t> Network, </a:t>
            </a:r>
            <a:r>
              <a:rPr lang="pl-PL" sz="1200" dirty="0" err="1"/>
              <a:t>Dentons</a:t>
            </a:r>
            <a:r>
              <a:rPr lang="pl-PL" sz="1200" dirty="0"/>
              <a:t> jest regularnie rekomendowany przez wiodące informatory biznesowe oraz prawnicze i zajmuje pozycję lidera w zestawieniu „Indeks Elitarnych Globalnych Firm </a:t>
            </a:r>
            <a:r>
              <a:rPr lang="pl-PL" sz="1200" dirty="0" err="1"/>
              <a:t>Acritas</a:t>
            </a:r>
            <a:r>
              <a:rPr lang="pl-PL" sz="1200" dirty="0"/>
              <a:t>”. Jest także zdobywcą nagrody BTI Client Service 30 </a:t>
            </a:r>
            <a:r>
              <a:rPr lang="pl-PL" sz="1200" dirty="0" err="1"/>
              <a:t>Award</a:t>
            </a:r>
            <a:r>
              <a:rPr lang="pl-PL" sz="1200" dirty="0"/>
              <a:t>. Dzięki policentrycznemu podejściu oraz zapewnianiu klientom dostępu do najbardziej utalentowanych prawników na całym świecie, </a:t>
            </a:r>
            <a:r>
              <a:rPr lang="pl-PL" sz="1200" dirty="0" err="1"/>
              <a:t>Dentons</a:t>
            </a:r>
            <a:r>
              <a:rPr lang="pl-PL" sz="1200" dirty="0"/>
              <a:t> rzuca wyzwanie istniejącym standardom obsługi prawnej w społecznościach, w których funkcjonuje. </a:t>
            </a:r>
            <a:r>
              <a:rPr lang="pl-PL" sz="1200" u="sng" dirty="0">
                <a:hlinkClick r:id="rId3"/>
              </a:rPr>
              <a:t>www.dentons.com</a:t>
            </a:r>
            <a:endParaRPr lang="pl-PL" sz="1200" u="sng" dirty="0"/>
          </a:p>
          <a:p>
            <a:endParaRPr lang="pl-PL" sz="1200" u="sng" dirty="0"/>
          </a:p>
          <a:p>
            <a:endParaRPr lang="pl-PL" sz="1200" u="sng" dirty="0"/>
          </a:p>
          <a:p>
            <a:endParaRPr lang="pl-PL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© 201</a:t>
            </a:r>
            <a:r>
              <a:rPr lang="pl-PL" dirty="0"/>
              <a:t>8</a:t>
            </a:r>
            <a:r>
              <a:rPr lang="en-US" dirty="0"/>
              <a:t> Dentons. </a:t>
            </a:r>
            <a:r>
              <a:rPr lang="pl-PL" dirty="0"/>
              <a:t>Dentons jest globalną firmą prawniczą, świadczącą usługi na całym świecie poprzez swoje oddziały i kancelarie z nią stowarzyszone. Niniejsza publikacja nie stanowi porady prawnej ani innej usługi doradczej, a jej treścią nie należy posługiwać się przy podejmowaniu lub wstrzymywaniu się od podejmowania określonych czynności. Patrz zastrzeżenia prawne znajdujące się na stronie dentons.com.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32047E-E5F9-40D6-9DA8-8BD84112087C}" type="datetime1">
              <a:rPr lang="en-GB" noProof="0" smtClean="0"/>
              <a:t>09/03/2018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4DACC3-9742-4940-92E6-4CAB853A3218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2128" y="1270800"/>
            <a:ext cx="2081660" cy="135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B2AE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defPPr>
              <a:defRPr lang="en-US"/>
            </a:defPPr>
            <a:lvl1pPr eaLnBrk="1" hangingPunct="1">
              <a:spcBef>
                <a:spcPts val="1000"/>
              </a:spcBef>
              <a:buClr>
                <a:schemeClr val="accent1"/>
              </a:buClr>
              <a:buSzTx/>
              <a:buFont typeface="Wingdings" pitchFamily="2" charset="2"/>
              <a:buNone/>
              <a:defRPr sz="105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lvl="1" indent="0" eaLnBrk="1" hangingPunct="1">
              <a:spcBef>
                <a:spcPts val="0"/>
              </a:spcBef>
              <a:buClr>
                <a:schemeClr val="bg1"/>
              </a:buClr>
              <a:buSzTx/>
              <a:buFont typeface="Wingdings 3" pitchFamily="18" charset="2"/>
              <a:buNone/>
              <a:defRPr sz="105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3pPr>
            <a:lvl4pPr marL="16002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4pPr>
            <a:lvl5pPr marL="2057400" indent="-228600" eaLnBrk="0" hangingPunct="0">
              <a:spcBef>
                <a:spcPct val="20000"/>
              </a:spcBef>
              <a:buClr>
                <a:srgbClr val="B1B2AE"/>
              </a:buClr>
              <a:buSzPct val="120000"/>
              <a:buFont typeface="Arial" charset="0"/>
              <a:buChar char="-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2AE"/>
              </a:buClr>
              <a:buSzPct val="120000"/>
              <a:buFont typeface="Arial" charset="0"/>
              <a:buChar char="-"/>
            </a:lvl9pPr>
          </a:lstStyle>
          <a:p>
            <a:pPr>
              <a:defRPr/>
            </a:pPr>
            <a:r>
              <a:rPr lang="pl-PL" altLang="en-US" dirty="0"/>
              <a:t>Cezary Przygodzki</a:t>
            </a:r>
          </a:p>
          <a:p>
            <a:pPr lvl="1">
              <a:defRPr/>
            </a:pPr>
            <a:r>
              <a:rPr lang="pl-PL" altLang="en-US" dirty="0"/>
              <a:t>Partner współkierujący Zespołem</a:t>
            </a:r>
          </a:p>
          <a:p>
            <a:pPr lvl="1">
              <a:defRPr/>
            </a:pPr>
            <a:r>
              <a:rPr lang="pl-PL" altLang="en-US" dirty="0"/>
              <a:t>Doradztwa Podatkowego</a:t>
            </a:r>
          </a:p>
          <a:p>
            <a:pPr lvl="1">
              <a:defRPr/>
            </a:pPr>
            <a:endParaRPr lang="pl-PL" altLang="en-US" dirty="0"/>
          </a:p>
          <a:p>
            <a:pPr lvl="1">
              <a:defRPr/>
            </a:pPr>
            <a:r>
              <a:rPr lang="pl-PL" altLang="en-US" dirty="0"/>
              <a:t>+48 22 </a:t>
            </a:r>
            <a:r>
              <a:rPr lang="pl-PL" altLang="en-US" dirty="0">
                <a:solidFill>
                  <a:srgbClr val="565A5C"/>
                </a:solidFill>
              </a:rPr>
              <a:t>2425 778</a:t>
            </a:r>
          </a:p>
          <a:p>
            <a:pPr lvl="1">
              <a:defRPr/>
            </a:pPr>
            <a:r>
              <a:rPr lang="pl-PL" altLang="en-US" dirty="0"/>
              <a:t>cezary.przygodzki@dentons.com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10" name="Picture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3488"/>
          <a:stretch>
            <a:fillRect/>
          </a:stretch>
        </p:blipFill>
        <p:spPr>
          <a:xfrm>
            <a:off x="625475" y="1277938"/>
            <a:ext cx="960120" cy="95726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7189" y="338773"/>
            <a:ext cx="5143500" cy="576000"/>
          </a:xfrm>
        </p:spPr>
        <p:txBody>
          <a:bodyPr/>
          <a:lstStyle/>
          <a:p>
            <a:r>
              <a:rPr lang="pl-PL" sz="2600" b="1" dirty="0"/>
              <a:t>Kontakt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36792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Dentons Presentation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ntons Presentation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Dentons Presentation</Template>
  <TotalTime>2081</TotalTime>
  <Words>646</Words>
  <Application>Microsoft Office PowerPoint</Application>
  <PresentationFormat>Pokaz na ekranie (4:3)</PresentationFormat>
  <Paragraphs>74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Wingdings</vt:lpstr>
      <vt:lpstr>Wingdings 3</vt:lpstr>
      <vt:lpstr>Dentons Presentation</vt:lpstr>
      <vt:lpstr>1_Dentons Presentation</vt:lpstr>
      <vt:lpstr>Zarzut przestępstwa gospodarczego a prawo do odliczenia w VAT  Wyrok NSA z 30 maja 2017 r.,  I FSK 1821/15</vt:lpstr>
      <vt:lpstr>Stan faktyczny (1)</vt:lpstr>
      <vt:lpstr>Stan faktyczny (2) - Łańcuch transakcyjny</vt:lpstr>
      <vt:lpstr>Stan faktyczny (3)</vt:lpstr>
      <vt:lpstr>Główne tezy uzasadnienia (1) </vt:lpstr>
      <vt:lpstr>Główne tezy uzasadnienia (2)  </vt:lpstr>
      <vt:lpstr>Kluczowe problemy  </vt:lpstr>
      <vt:lpstr>Kontakt</vt:lpstr>
    </vt:vector>
  </TitlesOfParts>
  <Company>Dentons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Dentons in Poland</dc:title>
  <dc:creator>Lukasz Stablewski</dc:creator>
  <cp:lastModifiedBy>Wojciech Morawski</cp:lastModifiedBy>
  <cp:revision>486</cp:revision>
  <cp:lastPrinted>2018-03-02T20:56:06Z</cp:lastPrinted>
  <dcterms:created xsi:type="dcterms:W3CDTF">2015-11-12T16:58:01Z</dcterms:created>
  <dcterms:modified xsi:type="dcterms:W3CDTF">2018-03-09T08:51:32Z</dcterms:modified>
</cp:coreProperties>
</file>