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6.xml" ContentType="application/vnd.openxmlformats-officedocument.presentationml.tags+xml"/>
  <Override PartName="/ppt/notesSlides/notesSlide1.xml" ContentType="application/vnd.openxmlformats-officedocument.presentationml.notesSlide+xml"/>
  <Override PartName="/ppt/tags/tag47.xml" ContentType="application/vnd.openxmlformats-officedocument.presentationml.tags+xml"/>
  <Override PartName="/ppt/notesSlides/notesSlide2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3.xml" ContentType="application/vnd.openxmlformats-officedocument.presentationml.notesSlide+xml"/>
  <Override PartName="/ppt/tags/tag50.xml" ContentType="application/vnd.openxmlformats-officedocument.presentationml.tags+xml"/>
  <Override PartName="/ppt/notesSlides/notesSlide4.xml" ContentType="application/vnd.openxmlformats-officedocument.presentationml.notesSlide+xml"/>
  <Override PartName="/ppt/tags/tag51.xml" ContentType="application/vnd.openxmlformats-officedocument.presentationml.tags+xml"/>
  <Override PartName="/ppt/notesSlides/notesSlide5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92" r:id="rId1"/>
  </p:sldMasterIdLst>
  <p:notesMasterIdLst>
    <p:notesMasterId r:id="rId18"/>
  </p:notesMasterIdLst>
  <p:handoutMasterIdLst>
    <p:handoutMasterId r:id="rId19"/>
  </p:handoutMasterIdLst>
  <p:sldIdLst>
    <p:sldId id="326" r:id="rId2"/>
    <p:sldId id="334" r:id="rId3"/>
    <p:sldId id="354" r:id="rId4"/>
    <p:sldId id="351" r:id="rId5"/>
    <p:sldId id="330" r:id="rId6"/>
    <p:sldId id="357" r:id="rId7"/>
    <p:sldId id="333" r:id="rId8"/>
    <p:sldId id="335" r:id="rId9"/>
    <p:sldId id="338" r:id="rId10"/>
    <p:sldId id="339" r:id="rId11"/>
    <p:sldId id="336" r:id="rId12"/>
    <p:sldId id="337" r:id="rId13"/>
    <p:sldId id="344" r:id="rId14"/>
    <p:sldId id="347" r:id="rId15"/>
    <p:sldId id="350" r:id="rId16"/>
    <p:sldId id="356" r:id="rId17"/>
  </p:sldIdLst>
  <p:sldSz cx="12198350" cy="6858000"/>
  <p:notesSz cx="6858000" cy="9926638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4" userDrawn="1">
          <p15:clr>
            <a:srgbClr val="A4A3A4"/>
          </p15:clr>
        </p15:guide>
        <p15:guide id="2" pos="508" userDrawn="1">
          <p15:clr>
            <a:srgbClr val="A4A3A4"/>
          </p15:clr>
        </p15:guide>
        <p15:guide id="3" orient="horz" pos="2478" userDrawn="1">
          <p15:clr>
            <a:srgbClr val="A4A3A4"/>
          </p15:clr>
        </p15:guide>
        <p15:guide id="4" pos="4182" userDrawn="1">
          <p15:clr>
            <a:srgbClr val="A4A3A4"/>
          </p15:clr>
        </p15:guide>
        <p15:guide id="5" pos="4432" userDrawn="1">
          <p15:clr>
            <a:srgbClr val="A4A3A4"/>
          </p15:clr>
        </p15:guide>
        <p15:guide id="6" pos="4409" userDrawn="1">
          <p15:clr>
            <a:srgbClr val="A4A3A4"/>
          </p15:clr>
        </p15:guide>
        <p15:guide id="7" pos="3842" userDrawn="1">
          <p15:clr>
            <a:srgbClr val="A4A3A4"/>
          </p15:clr>
        </p15:guide>
        <p15:guide id="8" pos="7244" userDrawn="1">
          <p15:clr>
            <a:srgbClr val="A4A3A4"/>
          </p15:clr>
        </p15:guide>
        <p15:guide id="9" orient="horz" pos="39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474" clrIdx="1"/>
  <p:cmAuthor id="3" name="IR" initials="IR" lastIdx="3" clrIdx="2">
    <p:extLst>
      <p:ext uri="{19B8F6BF-5375-455C-9EA6-DF929625EA0E}">
        <p15:presenceInfo xmlns:p15="http://schemas.microsoft.com/office/powerpoint/2012/main" userId="I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E38"/>
    <a:srgbClr val="FFFFFF"/>
    <a:srgbClr val="C4C4CD"/>
    <a:srgbClr val="747480"/>
    <a:srgbClr val="FFE600"/>
    <a:srgbClr val="808080"/>
    <a:srgbClr val="000000"/>
    <a:srgbClr val="FF9A91"/>
    <a:srgbClr val="FF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5013" autoAdjust="0"/>
  </p:normalViewPr>
  <p:slideViewPr>
    <p:cSldViewPr snapToGrid="0" snapToObjects="1" showGuides="1">
      <p:cViewPr varScale="1">
        <p:scale>
          <a:sx n="67" d="100"/>
          <a:sy n="67" d="100"/>
        </p:scale>
        <p:origin x="452" y="40"/>
      </p:cViewPr>
      <p:guideLst>
        <p:guide orient="horz" pos="754"/>
        <p:guide pos="508"/>
        <p:guide orient="horz" pos="2478"/>
        <p:guide pos="4182"/>
        <p:guide pos="4432"/>
        <p:guide pos="4409"/>
        <p:guide pos="3842"/>
        <p:guide pos="7244"/>
        <p:guide orient="horz" pos="3952"/>
      </p:guideLst>
    </p:cSldViewPr>
  </p:slideViewPr>
  <p:outlineViewPr>
    <p:cViewPr>
      <p:scale>
        <a:sx n="33" d="100"/>
        <a:sy n="33" d="100"/>
      </p:scale>
      <p:origin x="0" y="-709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 snapToObjects="1" showGuides="1">
      <p:cViewPr varScale="1">
        <p:scale>
          <a:sx n="80" d="100"/>
          <a:sy n="80" d="100"/>
        </p:scale>
        <p:origin x="-2004" y="-96"/>
      </p:cViewPr>
      <p:guideLst>
        <p:guide orient="horz" pos="312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6332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5A85089-C692-4DEA-AC49-04CF34D4FE14}" type="datetimeFigureOut">
              <a:rPr lang="en-GB" smtClean="0">
                <a:latin typeface="Arial" pitchFamily="34" charset="0"/>
              </a:rPr>
              <a:pPr/>
              <a:t>05/04/2022</a:t>
            </a:fld>
            <a:endParaRPr lang="en-GB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9428583"/>
            <a:ext cx="2971800" cy="496332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3A5C721-4BB5-4DB6-AD65-4BA2A62B05B6}" type="slidenum">
              <a:rPr lang="en-GB" smtClean="0">
                <a:latin typeface="Arial" pitchFamily="34" charset="0"/>
              </a:rPr>
              <a:pPr/>
              <a:t>‹#›</a:t>
            </a:fld>
            <a:endParaRPr lang="en-GB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63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6332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8045EBA9-A28D-4849-BFEA-AA04F6A21B63}" type="datetimeFigureOut">
              <a:rPr lang="en-GB" smtClean="0"/>
              <a:pPr/>
              <a:t>05/04/2022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3" y="744538"/>
            <a:ext cx="66198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15154"/>
            <a:ext cx="5486400" cy="4466987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9428583"/>
            <a:ext cx="2971800" cy="496332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5B43D19E-BFDB-4C92-8EDD-32EDDA8F41D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27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2978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6429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3993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8453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2113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6464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6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5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7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C973189-C584-404B-B882-1E5B46BC39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42121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1" name="think-cell Slide" r:id="rId4" imgW="424" imgH="424" progId="TCLayout.ActiveDocument.1">
                  <p:embed/>
                </p:oleObj>
              </mc:Choice>
              <mc:Fallback>
                <p:oleObj name="think-cell Slide" r:id="rId4" imgW="424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56">
            <a:extLst>
              <a:ext uri="{FF2B5EF4-FFF2-40B4-BE49-F238E27FC236}">
                <a16:creationId xmlns:a16="http://schemas.microsoft.com/office/drawing/2014/main" id="{13A7AC18-CF42-4EC5-8D40-441EAE30A06C}"/>
              </a:ext>
            </a:extLst>
          </p:cNvPr>
          <p:cNvSpPr/>
          <p:nvPr userDrawn="1"/>
        </p:nvSpPr>
        <p:spPr>
          <a:xfrm>
            <a:off x="498115" y="795662"/>
            <a:ext cx="4930412" cy="3581484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75504" y="1954221"/>
            <a:ext cx="4328932" cy="979702"/>
          </a:xfrm>
        </p:spPr>
        <p:txBody>
          <a:bodyPr vert="horz"/>
          <a:lstStyle>
            <a:lvl1pPr>
              <a:defRPr sz="3000" b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75504" y="3046158"/>
            <a:ext cx="4328932" cy="1046323"/>
          </a:xfrm>
        </p:spPr>
        <p:txBody>
          <a:bodyPr/>
          <a:lstStyle>
            <a:lvl1pPr marL="0" indent="0" algn="l">
              <a:spcAft>
                <a:spcPts val="1200"/>
              </a:spcAft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0" indent="0" algn="l">
              <a:buNone/>
              <a:defRPr sz="1600" b="1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3BD223-2224-476C-AB5C-300C248C1618}"/>
              </a:ext>
            </a:extLst>
          </p:cNvPr>
          <p:cNvCxnSpPr>
            <a:cxnSpLocks/>
          </p:cNvCxnSpPr>
          <p:nvPr userDrawn="1"/>
        </p:nvCxnSpPr>
        <p:spPr>
          <a:xfrm>
            <a:off x="1333184" y="5709060"/>
            <a:ext cx="8122101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1B4C43-E5F8-400E-A971-58A3766B1BF0}"/>
              </a:ext>
            </a:extLst>
          </p:cNvPr>
          <p:cNvSpPr txBox="1"/>
          <p:nvPr userDrawn="1"/>
        </p:nvSpPr>
        <p:spPr>
          <a:xfrm>
            <a:off x="461984" y="5605200"/>
            <a:ext cx="1045073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200" dirty="0">
                <a:solidFill>
                  <a:srgbClr val="828290"/>
                </a:solidFill>
                <a:latin typeface="Arial" panose="020B0604020202020204" pitchFamily="34" charset="0"/>
              </a:rPr>
              <a:t>Written by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A9465B6B-DFD4-4E0C-9ACE-E88CA22204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3184" y="6019189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1F2ED22-5637-4AB8-ABD8-3693A6EA5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3184" y="6216807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29A5E1BC-8F6B-43EF-9FF6-8242E7708BD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1983" y="5914642"/>
            <a:ext cx="576000" cy="576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63F02F42-4916-4588-807F-4BB7367EB0E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0BD928C5-1C7D-4599-A7E9-8AB1B188C6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Arial" panose="020B0604020202020204" pitchFamily="34" charset="0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37C281E8-2924-471F-A849-26C37A059B4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004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0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972634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31" name="think-cell Slide" r:id="rId5" imgW="424" imgH="424" progId="TCLayout.ActiveDocument.1">
                  <p:embed/>
                </p:oleObj>
              </mc:Choice>
              <mc:Fallback>
                <p:oleObj name="think-cell Slide" r:id="rId5" imgW="424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marL="0" lvl="0" indent="0" algn="ctr" eaLnBrk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 vert="horz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0356C28-34FC-48BD-943E-82B485EB0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18" y="1137920"/>
            <a:ext cx="10978515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369FE1-2141-4E78-8B01-84E57EEFE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4482B3-B946-42D6-98EA-72EE48EEB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2DD5AC-66F0-425C-A9DE-048451319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3944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850518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8" name="think-cell Slide" r:id="rId5" imgW="424" imgH="424" progId="TCLayout.ActiveDocument.1">
                  <p:embed/>
                </p:oleObj>
              </mc:Choice>
              <mc:Fallback>
                <p:oleObj name="think-cell Slide" r:id="rId5" imgW="424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marL="0" lvl="0" indent="0" algn="ctr" eaLnBrk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918" y="294200"/>
            <a:ext cx="10978515" cy="590400"/>
          </a:xfrm>
        </p:spPr>
        <p:txBody>
          <a:bodyPr vert="horz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Standard slide</a:t>
            </a:r>
            <a:endParaRPr lang="en-GB" dirty="0"/>
          </a:p>
        </p:txBody>
      </p:sp>
      <p:sp>
        <p:nvSpPr>
          <p:cNvPr id="80" name="Line 10">
            <a:extLst>
              <a:ext uri="{FF2B5EF4-FFF2-40B4-BE49-F238E27FC236}">
                <a16:creationId xmlns:a16="http://schemas.microsoft.com/office/drawing/2014/main" id="{EF8E9275-C0E0-4ABA-8699-73E5E292EC8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D5E823-546D-4100-9D33-42F450A38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EA008-3E80-49A8-A128-C1EEB8A02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192330-2E70-49F4-A5DA-F82320E70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5704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2781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55" name="think-cell Slide" r:id="rId5" imgW="424" imgH="424" progId="TCLayout.ActiveDocument.1">
                  <p:embed/>
                </p:oleObj>
              </mc:Choice>
              <mc:Fallback>
                <p:oleObj name="think-cell Slide" r:id="rId5" imgW="424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marL="0" lvl="0" indent="0" algn="ctr" eaLnBrk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918" y="294200"/>
            <a:ext cx="10978515" cy="590400"/>
          </a:xfrm>
        </p:spPr>
        <p:txBody>
          <a:bodyPr vert="horz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Standard slide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D5E823-546D-4100-9D33-42F450A38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EA008-3E80-49A8-A128-C1EEB8A02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192330-2E70-49F4-A5DA-F82320E70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1691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093420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2" name="think-cell Slide" r:id="rId5" imgW="424" imgH="424" progId="TCLayout.ActiveDocument.1">
                  <p:embed/>
                </p:oleObj>
              </mc:Choice>
              <mc:Fallback>
                <p:oleObj name="think-cell Slide" r:id="rId5" imgW="424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marL="0" lvl="0" indent="0" algn="ctr" eaLnBrk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99120" y="1"/>
            <a:ext cx="3999231" cy="615610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9" y="294200"/>
            <a:ext cx="7444422" cy="590400"/>
          </a:xfrm>
        </p:spPr>
        <p:txBody>
          <a:bodyPr vert="horz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918" y="1137921"/>
            <a:ext cx="7299642" cy="87376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9918" y="2311401"/>
            <a:ext cx="3580117" cy="3844704"/>
          </a:xfr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7BD71A-882B-40FB-A05F-48ECC69FF73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29443" y="2311401"/>
            <a:ext cx="3580117" cy="1254759"/>
          </a:xfr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87D58C8-1517-42AA-8B2A-E449A3F6F02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9443" y="4236721"/>
            <a:ext cx="3580117" cy="1944160"/>
          </a:xfrm>
        </p:spPr>
        <p:txBody>
          <a:bodyPr numCol="1"/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23" name="Line 10">
            <a:extLst>
              <a:ext uri="{FF2B5EF4-FFF2-40B4-BE49-F238E27FC236}">
                <a16:creationId xmlns:a16="http://schemas.microsoft.com/office/drawing/2014/main" id="{E820DC59-E206-4DC0-9012-584F8EBAF73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772385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3C7F4-1F66-48B4-8A7F-96C64986A20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F1198-1F5C-4C8B-A7E4-2658430FBCF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EA2D1B-5973-42E9-87B4-02C40C0EF1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0013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80217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6" name="think-cell Slide" r:id="rId5" imgW="424" imgH="424" progId="TCLayout.ActiveDocument.1">
                  <p:embed/>
                </p:oleObj>
              </mc:Choice>
              <mc:Fallback>
                <p:oleObj name="think-cell Slide" r:id="rId5" imgW="424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marL="0" lvl="0" indent="0" algn="ctr" eaLnBrk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384460" cy="6857999"/>
          </a:xfrm>
        </p:spPr>
        <p:txBody>
          <a:bodyPr/>
          <a:lstStyle>
            <a:lvl1pPr marL="87313" indent="0">
              <a:buNone/>
              <a:defRPr/>
            </a:lvl1pPr>
          </a:lstStyle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5294" y="294200"/>
            <a:ext cx="8892000" cy="590400"/>
          </a:xfrm>
        </p:spPr>
        <p:txBody>
          <a:bodyPr vert="horz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95293" y="1137921"/>
            <a:ext cx="2742882" cy="5018184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727083" y="1137921"/>
            <a:ext cx="2803842" cy="5018184"/>
          </a:xfr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FF4A6F8-D9C6-4FEE-9324-5200D308BB1F}"/>
              </a:ext>
            </a:extLst>
          </p:cNvPr>
          <p:cNvSpPr>
            <a:spLocks noGrp="1"/>
          </p:cNvSpPr>
          <p:nvPr userDrawn="1">
            <p:ph idx="12" hasCustomPrompt="1"/>
          </p:nvPr>
        </p:nvSpPr>
        <p:spPr>
          <a:xfrm>
            <a:off x="8819832" y="1137921"/>
            <a:ext cx="2768600" cy="2796151"/>
          </a:xfr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B63A7CBA-3151-452E-BD2F-D3E65CE1595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695294" y="907750"/>
            <a:ext cx="8892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571DE-086F-444C-976E-D386CED54CF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78D09-F6E9-4981-B6E0-209D099207E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E170B6-45D3-4E0A-A799-1F973EAAC5E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089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C91D116-F468-41A1-A5B2-DD60943670C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94464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35" name="think-cell Slide" r:id="rId4" imgW="424" imgH="424" progId="TCLayout.ActiveDocument.1">
                  <p:embed/>
                </p:oleObj>
              </mc:Choice>
              <mc:Fallback>
                <p:oleObj name="think-cell Slide" r:id="rId4" imgW="424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18" y="1137920"/>
            <a:ext cx="8238744" cy="4834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CF130104-FAF2-4309-9701-573F3774313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54617-5A1F-4D8E-8075-F2918D0E9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AB026-E283-44F4-8795-98438568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657FA-64A4-4818-8A20-F1ACA6AC5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6078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75B38C7-7149-4709-9028-5611AF06467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442256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9" name="think-cell Slide" r:id="rId4" imgW="424" imgH="424" progId="TCLayout.ActiveDocument.1">
                  <p:embed/>
                </p:oleObj>
              </mc:Choice>
              <mc:Fallback>
                <p:oleObj name="think-cell Slide" r:id="rId4" imgW="424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2800" y="2851522"/>
            <a:ext cx="4447800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356616" marR="0" lvl="0" indent="-356616" defTabSz="1007887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Chapter Title</a:t>
            </a:r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0C2D9D-B0D7-494E-9184-FCD6E94AACE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7FD91A-AB40-450B-8784-9A5D99C62D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CE5F90-7113-4FA1-AFCF-3BC8EF01000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9436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919F09C-4E9C-4077-AFD4-6A66B113C5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074543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83" name="think-cell Slide" r:id="rId4" imgW="424" imgH="424" progId="TCLayout.ActiveDocument.1">
                  <p:embed/>
                </p:oleObj>
              </mc:Choice>
              <mc:Fallback>
                <p:oleObj name="think-cell Slide" r:id="rId4" imgW="424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2800" y="2851522"/>
            <a:ext cx="4447800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356616" marR="0" lvl="0" indent="-356616" defTabSz="1007887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Chapter Title</a:t>
            </a:r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C87A56-4269-4E89-A9DC-9C8F44424A9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FA45C8-6E1A-407F-B671-050EFF0814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593FC-3F10-4238-9F6D-C447302109D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3119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64EBAA07-7EF8-44F1-9477-EB3C4A1EB4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647711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7" name="think-cell Slide" r:id="rId4" imgW="424" imgH="424" progId="TCLayout.ActiveDocument.1">
                  <p:embed/>
                </p:oleObj>
              </mc:Choice>
              <mc:Fallback>
                <p:oleObj name="think-cell Slide" r:id="rId4" imgW="424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F291EB0-15F5-4E9A-A38B-CE3AC1452E21}"/>
              </a:ext>
            </a:extLst>
          </p:cNvPr>
          <p:cNvSpPr txBox="1">
            <a:spLocks/>
          </p:cNvSpPr>
          <p:nvPr userDrawn="1"/>
        </p:nvSpPr>
        <p:spPr>
          <a:xfrm>
            <a:off x="477351" y="1488927"/>
            <a:ext cx="2338388" cy="858838"/>
          </a:xfrm>
          <a:prstGeom prst="rect">
            <a:avLst/>
          </a:prstGeom>
        </p:spPr>
        <p:txBody>
          <a:bodyPr/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200" dirty="0">
                <a:solidFill>
                  <a:schemeClr val="tx2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5D2AC0-B4F7-4455-9AE0-201966050A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3350" y="2526765"/>
            <a:ext cx="5292000" cy="1800000"/>
          </a:xfrm>
        </p:spPr>
        <p:txBody>
          <a:bodyPr lIns="90000" tIns="46800" rIns="90000" bIns="46800"/>
          <a:lstStyle>
            <a:lvl1pPr marL="0" indent="0">
              <a:buNone/>
              <a:defRPr lang="en-US" sz="2800" dirty="0" smtClean="0">
                <a:latin typeface="Arial" panose="020B0604020202020204" pitchFamily="34" charset="0"/>
              </a:defRPr>
            </a:lvl1pPr>
          </a:lstStyle>
          <a:p>
            <a:pPr marL="356616" lvl="0" indent="-356616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1BA83A2-78F0-4F7E-836B-9B4B87820F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3350" y="4632765"/>
            <a:ext cx="5292000" cy="316838"/>
          </a:xfrm>
        </p:spPr>
        <p:txBody>
          <a:bodyPr lIns="90000" tIns="46800" rIns="90000" bIns="4680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rgbClr val="2E2E38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56616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Name Surname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34CE9DD-CE12-4D9F-8FD6-A2522F36C8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350" y="4971442"/>
            <a:ext cx="5292000" cy="316838"/>
          </a:xfrm>
        </p:spPr>
        <p:txBody>
          <a:bodyPr lIns="90000" tIns="46800" rIns="90000" bIns="4680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rgbClr val="2E2E38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56616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4221737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D323DAE-27FA-48D8-9F15-7F68E0ADEB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753141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31" name="think-cell Slide" r:id="rId4" imgW="424" imgH="424" progId="TCLayout.ActiveDocument.1">
                  <p:embed/>
                </p:oleObj>
              </mc:Choice>
              <mc:Fallback>
                <p:oleObj name="think-cell Slide" r:id="rId4" imgW="424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28D7EA5-A532-4D8B-9984-8F3D1FEA98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53175" y="2060235"/>
            <a:ext cx="5292000" cy="3025522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2800" dirty="0" smtClean="0">
                <a:latin typeface="Arial" panose="020B0604020202020204" pitchFamily="34" charset="0"/>
              </a:defRPr>
            </a:lvl1pPr>
          </a:lstStyle>
          <a:p>
            <a:pPr marL="356616" lvl="0" indent="-356616" algn="ctr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F9B9C3C-16F2-40B2-A460-0480520ECF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3175" y="5506678"/>
            <a:ext cx="5292000" cy="31683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1600" dirty="0" smtClean="0">
                <a:solidFill>
                  <a:srgbClr val="2E2E38"/>
                </a:solidFill>
                <a:latin typeface="Arial" panose="020B0604020202020204" pitchFamily="34" charset="0"/>
              </a:defRPr>
            </a:lvl1pPr>
          </a:lstStyle>
          <a:p>
            <a:pPr marL="356616" lvl="0" indent="-356616" algn="ctr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Name Surname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E04541C-CC5D-4455-8271-73223AE0A8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53175" y="5818717"/>
            <a:ext cx="5292000" cy="31683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buNone/>
              <a:defRPr lang="en-US" sz="1600" dirty="0" smtClean="0">
                <a:solidFill>
                  <a:srgbClr val="2E2E38"/>
                </a:solidFill>
                <a:latin typeface="Arial" panose="020B0604020202020204" pitchFamily="34" charset="0"/>
              </a:defRPr>
            </a:lvl1pPr>
          </a:lstStyle>
          <a:p>
            <a:pPr marL="356616" lvl="0" indent="-356616" algn="ctr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Job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BD672D3-B116-471A-8511-D80D5D920D93}"/>
              </a:ext>
            </a:extLst>
          </p:cNvPr>
          <p:cNvSpPr txBox="1">
            <a:spLocks/>
          </p:cNvSpPr>
          <p:nvPr userDrawn="1"/>
        </p:nvSpPr>
        <p:spPr>
          <a:xfrm>
            <a:off x="4929981" y="979787"/>
            <a:ext cx="2338388" cy="882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1200" dirty="0">
                <a:solidFill>
                  <a:schemeClr val="tx2"/>
                </a:solidFill>
                <a:latin typeface="Arial" panose="020B0604020202020204" pitchFamily="34" charset="0"/>
              </a:rPr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val="3048991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92496AC-A409-4B3D-A839-E43394F9619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209200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5" name="think-cell Slide" r:id="rId4" imgW="424" imgH="424" progId="TCLayout.ActiveDocument.1">
                  <p:embed/>
                </p:oleObj>
              </mc:Choice>
              <mc:Fallback>
                <p:oleObj name="think-cell Slide" r:id="rId4" imgW="424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56">
            <a:extLst>
              <a:ext uri="{FF2B5EF4-FFF2-40B4-BE49-F238E27FC236}">
                <a16:creationId xmlns:a16="http://schemas.microsoft.com/office/drawing/2014/main" id="{13A7AC18-CF42-4EC5-8D40-441EAE30A06C}"/>
              </a:ext>
            </a:extLst>
          </p:cNvPr>
          <p:cNvSpPr/>
          <p:nvPr userDrawn="1"/>
        </p:nvSpPr>
        <p:spPr>
          <a:xfrm>
            <a:off x="498115" y="795662"/>
            <a:ext cx="4930412" cy="3581484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75504" y="1954221"/>
            <a:ext cx="4328932" cy="979702"/>
          </a:xfrm>
        </p:spPr>
        <p:txBody>
          <a:bodyPr vert="horz"/>
          <a:lstStyle>
            <a:lvl1pPr>
              <a:defRPr sz="3000" b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75504" y="3046158"/>
            <a:ext cx="4328932" cy="1046323"/>
          </a:xfrm>
        </p:spPr>
        <p:txBody>
          <a:bodyPr/>
          <a:lstStyle>
            <a:lvl1pPr marL="0" indent="0" algn="l">
              <a:spcAft>
                <a:spcPts val="1200"/>
              </a:spcAft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0" indent="0" algn="l">
              <a:buNone/>
              <a:defRPr sz="1600" b="1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3BD223-2224-476C-AB5C-300C248C1618}"/>
              </a:ext>
            </a:extLst>
          </p:cNvPr>
          <p:cNvCxnSpPr>
            <a:cxnSpLocks/>
          </p:cNvCxnSpPr>
          <p:nvPr userDrawn="1"/>
        </p:nvCxnSpPr>
        <p:spPr>
          <a:xfrm>
            <a:off x="1333184" y="5709060"/>
            <a:ext cx="8122101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1B4C43-E5F8-400E-A971-58A3766B1BF0}"/>
              </a:ext>
            </a:extLst>
          </p:cNvPr>
          <p:cNvSpPr txBox="1"/>
          <p:nvPr userDrawn="1"/>
        </p:nvSpPr>
        <p:spPr>
          <a:xfrm>
            <a:off x="461984" y="5605200"/>
            <a:ext cx="1045073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200" dirty="0">
                <a:solidFill>
                  <a:srgbClr val="828290"/>
                </a:solidFill>
                <a:latin typeface="Arial" panose="020B0604020202020204" pitchFamily="34" charset="0"/>
              </a:rPr>
              <a:t>Written by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A9465B6B-DFD4-4E0C-9ACE-E88CA22204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984" y="6019189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1F2ED22-5637-4AB8-ABD8-3693A6EA5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984" y="6216807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5CE71800-5B4B-4F94-8DA1-A2C05D9E875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58FB548F-77B7-4F42-8CF1-C53943386A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Arial" panose="020B0604020202020204" pitchFamily="34" charset="0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40005A69-42DA-4C6D-A41C-62C78DAFEFB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480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2490030-E3D7-4E3B-89D4-6100ECE6BD9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866517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5" name="think-cell Slide" r:id="rId4" imgW="424" imgH="424" progId="TCLayout.ActiveDocument.1">
                  <p:embed/>
                </p:oleObj>
              </mc:Choice>
              <mc:Fallback>
                <p:oleObj name="think-cell Slide" r:id="rId4" imgW="424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28F8CDB-776D-4811-AE2C-217236ECDE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27180" y="0"/>
            <a:ext cx="597117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E96BA-E9E4-496B-8CA5-6DA27B8AD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705" y="2578743"/>
            <a:ext cx="4537959" cy="1055708"/>
          </a:xfrm>
        </p:spPr>
        <p:txBody>
          <a:bodyPr/>
          <a:lstStyle>
            <a:lvl1pPr marL="0" indent="0">
              <a:buNone/>
              <a:defRPr sz="3000"/>
            </a:lvl1pPr>
          </a:lstStyle>
          <a:p>
            <a:pPr lvl="0"/>
            <a:r>
              <a:rPr lang="en-IN" dirty="0"/>
              <a:t>Chapter Title</a:t>
            </a:r>
          </a:p>
          <a:p>
            <a:pPr lvl="0"/>
            <a:r>
              <a:rPr lang="en-IN" dirty="0"/>
              <a:t>EY Interstate Light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173C8A3-BA2F-497B-A214-45B02D73AF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705" y="3840384"/>
            <a:ext cx="4537959" cy="1055708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IN" dirty="0"/>
              <a:t>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EABBDA-A77F-45A2-9996-90CD0EE5C38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883B36-3BA3-42B4-A811-65C0AF01A86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9C98C-F30E-45BC-A1D9-67DB57119DC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8627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0968A29-F311-46B6-8E25-F8BF7B8D667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711005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79" name="think-cell Slide" r:id="rId4" imgW="424" imgH="424" progId="TCLayout.ActiveDocument.1">
                  <p:embed/>
                </p:oleObj>
              </mc:Choice>
              <mc:Fallback>
                <p:oleObj name="think-cell Slide" r:id="rId4" imgW="424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95A2BE92-ABF7-4A82-BC35-00F28F500FE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09917" y="1137920"/>
            <a:ext cx="4957505" cy="426745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IN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A81FCAA-64D2-4A9C-B16E-9C4E3BB431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33461" y="3813288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03CDC117-35F2-47B2-85B2-29CB8EE7E0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33461" y="4055931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 to go here</a:t>
            </a:r>
            <a:endParaRPr lang="en-GB" dirty="0"/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00A15EA9-2372-4E06-83C2-1E13AB1FA6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23007" y="3578083"/>
            <a:ext cx="778959" cy="77895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B83DAE-9FEB-4E9C-85BA-A34BD23927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23008" y="1137920"/>
            <a:ext cx="5465425" cy="3738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Key Takeaways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1ABE303-7041-4312-AD03-0E872AEF9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23008" y="1635009"/>
            <a:ext cx="5465425" cy="161155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Content EY Interstate Light, 16pt, Lorem ipsum dolor, 12pt, </a:t>
            </a:r>
            <a:r>
              <a:rPr lang="en-US" dirty="0" err="1"/>
              <a:t>Utinam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abhorreant</a:t>
            </a:r>
            <a:r>
              <a:rPr lang="en-US" dirty="0"/>
              <a:t> </a:t>
            </a:r>
            <a:r>
              <a:rPr lang="en-US" dirty="0" err="1"/>
              <a:t>sead</a:t>
            </a:r>
            <a:r>
              <a:rPr lang="en-US" dirty="0"/>
              <a:t>. </a:t>
            </a:r>
            <a:r>
              <a:rPr lang="en-US" dirty="0" err="1"/>
              <a:t>Putant</a:t>
            </a:r>
            <a:r>
              <a:rPr lang="en-US" dirty="0"/>
              <a:t> </a:t>
            </a:r>
            <a:r>
              <a:rPr lang="en-US" dirty="0" err="1"/>
              <a:t>probatus</a:t>
            </a:r>
            <a:r>
              <a:rPr lang="en-US" dirty="0"/>
              <a:t> id vis, ad his </a:t>
            </a:r>
            <a:r>
              <a:rPr lang="en-US" dirty="0" err="1"/>
              <a:t>meis</a:t>
            </a:r>
            <a:r>
              <a:rPr lang="en-US" dirty="0"/>
              <a:t>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repudiare</a:t>
            </a:r>
            <a:r>
              <a:rPr lang="en-US" dirty="0"/>
              <a:t>, has an </a:t>
            </a:r>
            <a:r>
              <a:rPr lang="en-US" dirty="0" err="1"/>
              <a:t>pericula</a:t>
            </a:r>
            <a:r>
              <a:rPr lang="en-US" dirty="0"/>
              <a:t> </a:t>
            </a:r>
            <a:r>
              <a:rPr lang="en-US" dirty="0" err="1"/>
              <a:t>tractatos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debitis</a:t>
            </a:r>
            <a:r>
              <a:rPr lang="en-US" dirty="0"/>
              <a:t> </a:t>
            </a:r>
            <a:r>
              <a:rPr lang="en-US" dirty="0" err="1"/>
              <a:t>dissentias</a:t>
            </a:r>
            <a:r>
              <a:rPr lang="en-US" dirty="0"/>
              <a:t> ad. </a:t>
            </a:r>
            <a:r>
              <a:rPr lang="en-US" dirty="0" err="1"/>
              <a:t>Patrioque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ex, id </a:t>
            </a:r>
            <a:r>
              <a:rPr lang="en-US" dirty="0" err="1"/>
              <a:t>admodum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20" name="Line 10">
            <a:extLst>
              <a:ext uri="{FF2B5EF4-FFF2-40B4-BE49-F238E27FC236}">
                <a16:creationId xmlns:a16="http://schemas.microsoft.com/office/drawing/2014/main" id="{B69EB865-6B86-419B-923C-F7DDC68C9C6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661012-3455-4F88-94AD-14869D2D5405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1FBA45-9D10-4CA1-B5FE-DF08BC4B79D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C45D8-BA71-4A92-82B2-C059AF6B670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5441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0DCE794-4761-4B77-A760-D74B37534F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434810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03" name="think-cell Slide" r:id="rId4" imgW="424" imgH="424" progId="TCLayout.ActiveDocument.1">
                  <p:embed/>
                </p:oleObj>
              </mc:Choice>
              <mc:Fallback>
                <p:oleObj name="think-cell Slide" r:id="rId4" imgW="424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4C1DA39D-5D13-4872-BC0A-CB8AB5BA72E1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428928" y="6471244"/>
            <a:ext cx="1191258" cy="180000"/>
          </a:xfrm>
        </p:spPr>
        <p:txBody>
          <a:bodyPr/>
          <a:lstStyle>
            <a:lvl1pPr>
              <a:defRPr>
                <a:solidFill>
                  <a:srgbClr val="2E2E38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C6805F9C-AE33-484C-B4D0-CAEB9CD9CE0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239188" y="6471244"/>
            <a:ext cx="3086100" cy="180000"/>
          </a:xfrm>
        </p:spPr>
        <p:txBody>
          <a:bodyPr/>
          <a:lstStyle>
            <a:lvl1pPr>
              <a:defRPr>
                <a:solidFill>
                  <a:srgbClr val="2E2E38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2804EB2-F7DB-4D56-A6D4-7706480DB27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617221" y="6471244"/>
            <a:ext cx="663066" cy="180000"/>
          </a:xfrm>
        </p:spPr>
        <p:txBody>
          <a:bodyPr/>
          <a:lstStyle>
            <a:lvl1pPr>
              <a:defRPr>
                <a:solidFill>
                  <a:srgbClr val="2E2E38"/>
                </a:solidFill>
              </a:defRPr>
            </a:lvl1pPr>
          </a:lstStyle>
          <a:p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565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0DD8CD04-931B-4811-B9BD-BB6890B601C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043419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27" name="think-cell Slide" r:id="rId4" imgW="424" imgH="424" progId="TCLayout.ActiveDocument.1">
                  <p:embed/>
                </p:oleObj>
              </mc:Choice>
              <mc:Fallback>
                <p:oleObj name="think-cell Slide" r:id="rId4" imgW="424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18" y="1137920"/>
            <a:ext cx="8238744" cy="48348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56616">
              <a:defRPr>
                <a:solidFill>
                  <a:schemeClr val="bg1"/>
                </a:solidFill>
              </a:defRPr>
            </a:lvl2pPr>
            <a:lvl3pPr marL="713232">
              <a:defRPr>
                <a:solidFill>
                  <a:schemeClr val="bg1"/>
                </a:solidFill>
              </a:defRPr>
            </a:lvl3pPr>
            <a:lvl4pPr marL="1069848">
              <a:defRPr>
                <a:solidFill>
                  <a:schemeClr val="bg1"/>
                </a:solidFill>
              </a:defRPr>
            </a:lvl4pPr>
            <a:lvl5pPr marL="1426464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8D4CA674-C969-4C5C-9EA4-6D41FE961DE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FDBB3-7C34-4E5E-AD13-1B49910A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0F565-A080-4523-A04C-6DEE2789C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77AFB-BAAB-4831-9B67-3646A934E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7581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6BAA9418-A27E-429C-8407-7495E800EF3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422991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51" name="think-cell Slide" r:id="rId4" imgW="424" imgH="424" progId="TCLayout.ActiveDocument.1">
                  <p:embed/>
                </p:oleObj>
              </mc:Choice>
              <mc:Fallback>
                <p:oleObj name="think-cell Slide" r:id="rId4" imgW="424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197511-0A94-4CF5-9020-59041E7FD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EEF30F-48C0-4828-BF78-0AF655745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84586F-9A9C-4BEB-AF2F-2F8B1B885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61593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F6EA177C-7476-4115-8FC1-7E9E5BD237F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716241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75" name="think-cell Slide" r:id="rId4" imgW="424" imgH="424" progId="TCLayout.ActiveDocument.1">
                  <p:embed/>
                </p:oleObj>
              </mc:Choice>
              <mc:Fallback>
                <p:oleObj name="think-cell Slide" r:id="rId4" imgW="424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8" y="1137919"/>
            <a:ext cx="5387605" cy="48348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0828" y="1137919"/>
            <a:ext cx="5387605" cy="48348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DE21E-2E07-4ED3-B534-8AED469C8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601461-720E-4840-BF9B-D9C7BF8C9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CE970-AAFF-42C7-8A32-759BAA7BA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464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46676F52-D5BE-46F9-8463-A8E85B66214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7666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99" name="think-cell Slide" r:id="rId4" imgW="424" imgH="424" progId="TCLayout.ActiveDocument.1">
                  <p:embed/>
                </p:oleObj>
              </mc:Choice>
              <mc:Fallback>
                <p:oleObj name="think-cell Slide" r:id="rId4" imgW="424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648" y="1869440"/>
            <a:ext cx="5393208" cy="425607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632" y="1869440"/>
            <a:ext cx="5393208" cy="425607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9918" y="1137920"/>
            <a:ext cx="5393208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99632" y="1137920"/>
            <a:ext cx="5393208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9773E7D9-2434-4381-A00D-27B62C08673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3CD3F7-62DC-4CC4-8F34-C353DB087D7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D2EC01-3D34-4D32-9B76-5269D1AA46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E1C2B-4DA4-468F-9976-85F6CBF82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66410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37FA419-8E6D-408F-BDC8-3C7D799D872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561943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23" name="think-cell Slide" r:id="rId4" imgW="424" imgH="424" progId="TCLayout.ActiveDocument.1">
                  <p:embed/>
                </p:oleObj>
              </mc:Choice>
              <mc:Fallback>
                <p:oleObj name="think-cell Slide" r:id="rId4" imgW="424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7B5C6B-B98B-4A4C-A8A7-B006989B5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EF6675-2050-4038-B9E1-B80DB63D7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A4D6F3-1431-4069-B814-255846677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180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e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C8A59B4-2A48-403B-94F8-E1CA0E48CF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411536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7" name="think-cell Slide" r:id="rId4" imgW="424" imgH="424" progId="TCLayout.ActiveDocument.1">
                  <p:embed/>
                </p:oleObj>
              </mc:Choice>
              <mc:Fallback>
                <p:oleObj name="think-cell Slide" r:id="rId4" imgW="424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7186E-D73E-46D0-965A-D83686BA7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EF40EA-FE63-4D50-8C90-EC25A860C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7420B-CF82-4784-8E9C-5C496E27C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40792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C930FB6-F2C3-415C-A380-DA87DCAFB7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45667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71" name="think-cell Slide" r:id="rId4" imgW="424" imgH="424" progId="TCLayout.ActiveDocument.1">
                  <p:embed/>
                </p:oleObj>
              </mc:Choice>
              <mc:Fallback>
                <p:oleObj name="think-cell Slide" r:id="rId4" imgW="424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5388A-86DF-494E-B137-EE20B7E1C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97E548-6FF4-4D89-ADE0-60181F536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B0A8B-D001-432B-877C-21558412B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93938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96114C6-C31E-4208-ABC7-BEBBF58F2EF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34146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39" name="think-cell Slide" r:id="rId4" imgW="424" imgH="424" progId="TCLayout.ActiveDocument.1">
                  <p:embed/>
                </p:oleObj>
              </mc:Choice>
              <mc:Fallback>
                <p:oleObj name="think-cell Slide" r:id="rId4" imgW="424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75504" y="1954221"/>
            <a:ext cx="4328932" cy="979702"/>
          </a:xfrm>
        </p:spPr>
        <p:txBody>
          <a:bodyPr vert="horz"/>
          <a:lstStyle>
            <a:lvl1pPr>
              <a:defRPr sz="3000" b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75504" y="3046158"/>
            <a:ext cx="4328932" cy="1046323"/>
          </a:xfrm>
        </p:spPr>
        <p:txBody>
          <a:bodyPr/>
          <a:lstStyle>
            <a:lvl1pPr marL="0" indent="0" algn="l">
              <a:spcAft>
                <a:spcPts val="1200"/>
              </a:spcAft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0" indent="0" algn="l">
              <a:buNone/>
              <a:defRPr sz="1600" b="1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A586B0-F623-4892-BCB2-918C23AC8EE6}"/>
              </a:ext>
            </a:extLst>
          </p:cNvPr>
          <p:cNvCxnSpPr/>
          <p:nvPr userDrawn="1"/>
        </p:nvCxnSpPr>
        <p:spPr>
          <a:xfrm>
            <a:off x="590550" y="1662545"/>
            <a:ext cx="2208068" cy="0"/>
          </a:xfrm>
          <a:prstGeom prst="line">
            <a:avLst/>
          </a:prstGeom>
          <a:ln w="381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5AF4DDF-6DC9-4E5B-B04F-7883DCB3DAE0}"/>
              </a:ext>
            </a:extLst>
          </p:cNvPr>
          <p:cNvCxnSpPr/>
          <p:nvPr userDrawn="1"/>
        </p:nvCxnSpPr>
        <p:spPr>
          <a:xfrm>
            <a:off x="3891107" y="4350327"/>
            <a:ext cx="2208068" cy="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507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11326CE-17DF-4207-B91E-E148FBF4BEE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428426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5" name="think-cell Slide" r:id="rId4" imgW="424" imgH="424" progId="TCLayout.ActiveDocument.1">
                  <p:embed/>
                </p:oleObj>
              </mc:Choice>
              <mc:Fallback>
                <p:oleObj name="think-cell Slide" r:id="rId4" imgW="424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D9F631-BCA2-47E9-B382-A1254CE49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1D1872-1F65-44DE-8D43-3328C27B5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C50CF-7368-4D25-B2B5-360BA59E7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51987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32F5A1C-A585-4DF5-9EC7-BD4C34E5F9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533315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19" name="think-cell Slide" r:id="rId4" imgW="424" imgH="424" progId="TCLayout.ActiveDocument.1">
                  <p:embed/>
                </p:oleObj>
              </mc:Choice>
              <mc:Fallback>
                <p:oleObj name="think-cell Slide" r:id="rId4" imgW="424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6005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9259BB9D-910A-4727-96FE-0DBF834A21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677962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43" name="think-cell Slide" r:id="rId4" imgW="424" imgH="424" progId="TCLayout.ActiveDocument.1">
                  <p:embed/>
                </p:oleObj>
              </mc:Choice>
              <mc:Fallback>
                <p:oleObj name="think-cell Slide" r:id="rId4" imgW="424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052CFA6-7CF5-41BD-9D94-2D0DAE108428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835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IN" dirty="0"/>
              <a:t>Video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43830C-23AE-48E4-B9DE-E91E6CE0B8B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F742A9-BF69-4BF2-966C-3D76FC687FB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65F912-EBE8-413B-A241-0FB3A540BA8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2157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39AFA13-50C6-4550-9C10-0FDC4AA5CD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61691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67" name="think-cell Slide" r:id="rId4" imgW="424" imgH="424" progId="TCLayout.ActiveDocument.1">
                  <p:embed/>
                </p:oleObj>
              </mc:Choice>
              <mc:Fallback>
                <p:oleObj name="think-cell Slide" r:id="rId4" imgW="424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4223874-3AD1-4756-B25E-8234DD3717B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799" y="719139"/>
            <a:ext cx="4677635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en-US" sz="900" b="1" kern="1200" noProof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2pPr>
            <a:lvl3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900" b="1" kern="1200" noProof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en-US" sz="800" kern="1200" noProof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4pPr>
            <a:lvl5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800" kern="1200" noProof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10548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4A8369C-BDE2-4CF5-955B-F756C998989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754697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91" name="think-cell Slide" r:id="rId4" imgW="424" imgH="424" progId="TCLayout.ActiveDocument.1">
                  <p:embed/>
                </p:oleObj>
              </mc:Choice>
              <mc:Fallback>
                <p:oleObj name="think-cell Slide" r:id="rId4" imgW="424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C94B4409-2B48-4C2E-B122-78CAC0F697B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" y="0"/>
            <a:ext cx="12192000" cy="6858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799" y="719139"/>
            <a:ext cx="4677635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en-US" sz="1200" kern="1200" noProof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en-US" sz="900" b="1" kern="1200" noProof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2pPr>
            <a:lvl3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900" b="1" kern="1200" noProof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en-US" sz="800" kern="1200" noProof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4pPr>
            <a:lvl5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800" kern="1200" noProof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55939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CEF24AB-98BC-4B1D-86BB-D1B06F8C5C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904375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15" name="think-cell Slide" r:id="rId4" imgW="424" imgH="424" progId="TCLayout.ActiveDocument.1">
                  <p:embed/>
                </p:oleObj>
              </mc:Choice>
              <mc:Fallback>
                <p:oleObj name="think-cell Slide" r:id="rId4" imgW="424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512A84B0-F10A-4A02-AD57-E01F7676B6B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" y="0"/>
            <a:ext cx="12192005" cy="6858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799" y="719139"/>
            <a:ext cx="4677635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en-US" sz="1200" kern="1200" noProof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en-US" sz="900" b="1" kern="1200" noProof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2pPr>
            <a:lvl3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900" b="1" kern="1200" noProof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en-US" sz="800" kern="1200" noProof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4pPr>
            <a:lvl5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800" kern="1200" noProof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450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F93C5B2-9C7F-48F8-8963-10B526EA61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905298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39" name="think-cell Slide" r:id="rId4" imgW="424" imgH="424" progId="TCLayout.ActiveDocument.1">
                  <p:embed/>
                </p:oleObj>
              </mc:Choice>
              <mc:Fallback>
                <p:oleObj name="think-cell Slide" r:id="rId4" imgW="424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8544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96114C6-C31E-4208-ABC7-BEBBF58F2EF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46247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47" name="think-cell Slide" r:id="rId4" imgW="424" imgH="424" progId="TCLayout.ActiveDocument.1">
                  <p:embed/>
                </p:oleObj>
              </mc:Choice>
              <mc:Fallback>
                <p:oleObj name="think-cell Slide" r:id="rId4" imgW="424" imgH="42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96114C6-C31E-4208-ABC7-BEBBF58F2E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C6EA9D0-482D-4703-925F-C77A0DD011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6"/>
          <a:stretch/>
        </p:blipFill>
        <p:spPr>
          <a:xfrm>
            <a:off x="3176" y="3176"/>
            <a:ext cx="12198350" cy="685482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75504" y="2296501"/>
            <a:ext cx="4328932" cy="979702"/>
          </a:xfrm>
        </p:spPr>
        <p:txBody>
          <a:bodyPr vert="horz"/>
          <a:lstStyle>
            <a:lvl1pPr>
              <a:defRPr sz="3000" b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75504" y="3388438"/>
            <a:ext cx="4328932" cy="1046323"/>
          </a:xfrm>
        </p:spPr>
        <p:txBody>
          <a:bodyPr/>
          <a:lstStyle>
            <a:lvl1pPr marL="0" indent="0" algn="l">
              <a:spcAft>
                <a:spcPts val="1200"/>
              </a:spcAft>
              <a:buNone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defRPr>
            </a:lvl1pPr>
            <a:lvl2pPr marL="0" indent="0" algn="l">
              <a:buNone/>
              <a:defRPr sz="1600" b="1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097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96114C6-C31E-4208-ABC7-BEBBF58F2EF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44945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95" name="think-cell Slide" r:id="rId4" imgW="424" imgH="424" progId="TCLayout.ActiveDocument.1">
                  <p:embed/>
                </p:oleObj>
              </mc:Choice>
              <mc:Fallback>
                <p:oleObj name="think-cell Slide" r:id="rId4" imgW="424" imgH="42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96114C6-C31E-4208-ABC7-BEBBF58F2E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9B88CDCB-8AC5-4B7E-94C1-17130F304C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78"/>
          <a:stretch/>
        </p:blipFill>
        <p:spPr>
          <a:xfrm>
            <a:off x="3176" y="-38100"/>
            <a:ext cx="12195174" cy="68961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75504" y="3198201"/>
            <a:ext cx="4328932" cy="979702"/>
          </a:xfrm>
        </p:spPr>
        <p:txBody>
          <a:bodyPr vert="horz"/>
          <a:lstStyle>
            <a:lvl1pPr>
              <a:defRPr sz="3000" b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75504" y="4290138"/>
            <a:ext cx="4328932" cy="1046323"/>
          </a:xfrm>
        </p:spPr>
        <p:txBody>
          <a:bodyPr/>
          <a:lstStyle>
            <a:lvl1pPr marL="0" indent="0" algn="l">
              <a:spcAft>
                <a:spcPts val="1200"/>
              </a:spcAft>
              <a:buNone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defRPr>
            </a:lvl1pPr>
            <a:lvl2pPr marL="0" indent="0" algn="l">
              <a:buNone/>
              <a:defRPr sz="1600" b="1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8264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86FEEF0-092D-43B9-AFEC-6D6C547594F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049309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3" name="think-cell Slide" r:id="rId4" imgW="424" imgH="424" progId="TCLayout.ActiveDocument.1">
                  <p:embed/>
                </p:oleObj>
              </mc:Choice>
              <mc:Fallback>
                <p:oleObj name="think-cell Slide" r:id="rId4" imgW="424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56">
            <a:extLst>
              <a:ext uri="{FF2B5EF4-FFF2-40B4-BE49-F238E27FC236}">
                <a16:creationId xmlns:a16="http://schemas.microsoft.com/office/drawing/2014/main" id="{13A7AC18-CF42-4EC5-8D40-441EAE30A06C}"/>
              </a:ext>
            </a:extLst>
          </p:cNvPr>
          <p:cNvSpPr/>
          <p:nvPr userDrawn="1"/>
        </p:nvSpPr>
        <p:spPr>
          <a:xfrm>
            <a:off x="498115" y="795662"/>
            <a:ext cx="4930412" cy="3581484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75504" y="1954221"/>
            <a:ext cx="4328932" cy="979702"/>
          </a:xfrm>
        </p:spPr>
        <p:txBody>
          <a:bodyPr vert="horz"/>
          <a:lstStyle>
            <a:lvl1pPr>
              <a:defRPr sz="3000" b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75504" y="3046158"/>
            <a:ext cx="4328932" cy="1046323"/>
          </a:xfrm>
        </p:spPr>
        <p:txBody>
          <a:bodyPr/>
          <a:lstStyle>
            <a:lvl1pPr marL="0" indent="0" algn="l">
              <a:spcAft>
                <a:spcPts val="1200"/>
              </a:spcAft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0" indent="0" algn="l">
              <a:buNone/>
              <a:defRPr sz="1600" b="1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C8422AE9-8257-41A9-AB41-1F10585C886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D19659BD-653C-4300-9060-420AFAE395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Arial" panose="020B0604020202020204" pitchFamily="34" charset="0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4669336-72A1-4233-827A-C41AB4C1CC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1775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2609DA69-A826-4253-BBF4-3C9AF1CB6A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084192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7" name="think-cell Slide" r:id="rId4" imgW="424" imgH="424" progId="TCLayout.ActiveDocument.1">
                  <p:embed/>
                </p:oleObj>
              </mc:Choice>
              <mc:Fallback>
                <p:oleObj name="think-cell Slide" r:id="rId4" imgW="424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5" name="Group 234">
            <a:extLst>
              <a:ext uri="{FF2B5EF4-FFF2-40B4-BE49-F238E27FC236}">
                <a16:creationId xmlns:a16="http://schemas.microsoft.com/office/drawing/2014/main" id="{5342E118-6F1D-4C46-956E-4CCCBCAA7952}"/>
              </a:ext>
            </a:extLst>
          </p:cNvPr>
          <p:cNvGrpSpPr/>
          <p:nvPr userDrawn="1"/>
        </p:nvGrpSpPr>
        <p:grpSpPr>
          <a:xfrm>
            <a:off x="498115" y="5826612"/>
            <a:ext cx="3878023" cy="570195"/>
            <a:chOff x="498115" y="5951018"/>
            <a:chExt cx="3878023" cy="570195"/>
          </a:xfrm>
        </p:grpSpPr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A22049CA-64AE-409F-988D-A7317F8AD1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Arial" panose="020B0604020202020204" pitchFamily="34" charset="0"/>
              </a:endParaRPr>
            </a:p>
          </p:txBody>
        </p:sp>
        <p:sp>
          <p:nvSpPr>
            <p:cNvPr id="169" name="Rectangle 6">
              <a:extLst>
                <a:ext uri="{FF2B5EF4-FFF2-40B4-BE49-F238E27FC236}">
                  <a16:creationId xmlns:a16="http://schemas.microsoft.com/office/drawing/2014/main" id="{E37A0A05-0A78-44A7-8873-0A1A20C871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Arial" panose="020B0604020202020204" pitchFamily="34" charset="0"/>
              </a:endParaRPr>
            </a:p>
          </p:txBody>
        </p:sp>
        <p:sp>
          <p:nvSpPr>
            <p:cNvPr id="170" name="Rectangle 7">
              <a:extLst>
                <a:ext uri="{FF2B5EF4-FFF2-40B4-BE49-F238E27FC236}">
                  <a16:creationId xmlns:a16="http://schemas.microsoft.com/office/drawing/2014/main" id="{0DEA0CBE-8527-4287-BF98-DA48947875F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Arial" panose="020B0604020202020204" pitchFamily="34" charset="0"/>
              </a:endParaRPr>
            </a:p>
          </p:txBody>
        </p:sp>
        <p:sp>
          <p:nvSpPr>
            <p:cNvPr id="171" name="Freeform 8">
              <a:extLst>
                <a:ext uri="{FF2B5EF4-FFF2-40B4-BE49-F238E27FC236}">
                  <a16:creationId xmlns:a16="http://schemas.microsoft.com/office/drawing/2014/main" id="{444058C6-612A-446E-8F68-0E5CC4CFF3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2" name="Freeform 9">
              <a:extLst>
                <a:ext uri="{FF2B5EF4-FFF2-40B4-BE49-F238E27FC236}">
                  <a16:creationId xmlns:a16="http://schemas.microsoft.com/office/drawing/2014/main" id="{1011EC31-E0C3-404F-93B3-EFD3DADC11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3" name="Freeform 10">
              <a:extLst>
                <a:ext uri="{FF2B5EF4-FFF2-40B4-BE49-F238E27FC236}">
                  <a16:creationId xmlns:a16="http://schemas.microsoft.com/office/drawing/2014/main" id="{3C9D076B-D88C-4089-8D58-9A31CFCDB0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" name="Freeform 11">
              <a:extLst>
                <a:ext uri="{FF2B5EF4-FFF2-40B4-BE49-F238E27FC236}">
                  <a16:creationId xmlns:a16="http://schemas.microsoft.com/office/drawing/2014/main" id="{29DB43AC-B765-4ECB-B483-562473BD4A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5" name="Freeform 12">
              <a:extLst>
                <a:ext uri="{FF2B5EF4-FFF2-40B4-BE49-F238E27FC236}">
                  <a16:creationId xmlns:a16="http://schemas.microsoft.com/office/drawing/2014/main" id="{AF1DE1B8-EA4B-4A98-A97D-BA5EEA42B1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6" name="Freeform 13">
              <a:extLst>
                <a:ext uri="{FF2B5EF4-FFF2-40B4-BE49-F238E27FC236}">
                  <a16:creationId xmlns:a16="http://schemas.microsoft.com/office/drawing/2014/main" id="{F8F60B79-7AF5-4C5E-A5EF-126F117D59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7" name="Freeform 14">
              <a:extLst>
                <a:ext uri="{FF2B5EF4-FFF2-40B4-BE49-F238E27FC236}">
                  <a16:creationId xmlns:a16="http://schemas.microsoft.com/office/drawing/2014/main" id="{0A0438AD-9937-4C25-AB9E-7F8C8CCA23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" name="Freeform 15">
              <a:extLst>
                <a:ext uri="{FF2B5EF4-FFF2-40B4-BE49-F238E27FC236}">
                  <a16:creationId xmlns:a16="http://schemas.microsoft.com/office/drawing/2014/main" id="{6FDE2726-7032-4BE4-A420-0ECF49A32A8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9" name="Freeform 16">
              <a:extLst>
                <a:ext uri="{FF2B5EF4-FFF2-40B4-BE49-F238E27FC236}">
                  <a16:creationId xmlns:a16="http://schemas.microsoft.com/office/drawing/2014/main" id="{50C22C21-F8DB-486D-9042-765D68AE3A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0" name="Freeform 17">
              <a:extLst>
                <a:ext uri="{FF2B5EF4-FFF2-40B4-BE49-F238E27FC236}">
                  <a16:creationId xmlns:a16="http://schemas.microsoft.com/office/drawing/2014/main" id="{7F763F72-BB8F-482C-9FDA-40EDD6EE5F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1" name="Freeform 18">
              <a:extLst>
                <a:ext uri="{FF2B5EF4-FFF2-40B4-BE49-F238E27FC236}">
                  <a16:creationId xmlns:a16="http://schemas.microsoft.com/office/drawing/2014/main" id="{710F466C-6BEC-4970-9707-40D8002740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" name="Freeform 19">
              <a:extLst>
                <a:ext uri="{FF2B5EF4-FFF2-40B4-BE49-F238E27FC236}">
                  <a16:creationId xmlns:a16="http://schemas.microsoft.com/office/drawing/2014/main" id="{3332407D-F423-41B2-985F-8A4482C61D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3" name="Freeform 20">
              <a:extLst>
                <a:ext uri="{FF2B5EF4-FFF2-40B4-BE49-F238E27FC236}">
                  <a16:creationId xmlns:a16="http://schemas.microsoft.com/office/drawing/2014/main" id="{44E3286F-1188-47B1-8B46-3498795DF2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4" name="Freeform 21">
              <a:extLst>
                <a:ext uri="{FF2B5EF4-FFF2-40B4-BE49-F238E27FC236}">
                  <a16:creationId xmlns:a16="http://schemas.microsoft.com/office/drawing/2014/main" id="{E7BD9E0B-920A-4409-95E7-40A47107B3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" name="Freeform 22">
              <a:extLst>
                <a:ext uri="{FF2B5EF4-FFF2-40B4-BE49-F238E27FC236}">
                  <a16:creationId xmlns:a16="http://schemas.microsoft.com/office/drawing/2014/main" id="{9D2625B8-0A5B-46EF-8302-77353AB0D3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6" name="Freeform 23">
              <a:extLst>
                <a:ext uri="{FF2B5EF4-FFF2-40B4-BE49-F238E27FC236}">
                  <a16:creationId xmlns:a16="http://schemas.microsoft.com/office/drawing/2014/main" id="{DE6C9E0E-C49B-4FBE-97F3-BB6DFAC57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7" name="Freeform 24">
              <a:extLst>
                <a:ext uri="{FF2B5EF4-FFF2-40B4-BE49-F238E27FC236}">
                  <a16:creationId xmlns:a16="http://schemas.microsoft.com/office/drawing/2014/main" id="{580801ED-9260-41DB-A0B7-5AF24B3227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8" name="Freeform 25">
              <a:extLst>
                <a:ext uri="{FF2B5EF4-FFF2-40B4-BE49-F238E27FC236}">
                  <a16:creationId xmlns:a16="http://schemas.microsoft.com/office/drawing/2014/main" id="{3A9842FB-6E95-4D11-B5B9-58C4CB82C2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9" name="Freeform 26">
              <a:extLst>
                <a:ext uri="{FF2B5EF4-FFF2-40B4-BE49-F238E27FC236}">
                  <a16:creationId xmlns:a16="http://schemas.microsoft.com/office/drawing/2014/main" id="{076538BB-C266-42BE-916B-458AF9EFB2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0" name="Freeform 27">
              <a:extLst>
                <a:ext uri="{FF2B5EF4-FFF2-40B4-BE49-F238E27FC236}">
                  <a16:creationId xmlns:a16="http://schemas.microsoft.com/office/drawing/2014/main" id="{A7C95C0F-A1E9-46B5-B9DB-284F35C728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1" name="Freeform 28">
              <a:extLst>
                <a:ext uri="{FF2B5EF4-FFF2-40B4-BE49-F238E27FC236}">
                  <a16:creationId xmlns:a16="http://schemas.microsoft.com/office/drawing/2014/main" id="{BEEA6186-B2B9-4E5E-9631-B6332C7FDB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" name="Freeform 29">
              <a:extLst>
                <a:ext uri="{FF2B5EF4-FFF2-40B4-BE49-F238E27FC236}">
                  <a16:creationId xmlns:a16="http://schemas.microsoft.com/office/drawing/2014/main" id="{E9B00A5D-BE04-4D7D-B4A2-204E2D0E04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" name="Freeform 30">
              <a:extLst>
                <a:ext uri="{FF2B5EF4-FFF2-40B4-BE49-F238E27FC236}">
                  <a16:creationId xmlns:a16="http://schemas.microsoft.com/office/drawing/2014/main" id="{72C85502-C007-49A3-A8AB-2BCC8C5394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" name="Freeform 31">
              <a:extLst>
                <a:ext uri="{FF2B5EF4-FFF2-40B4-BE49-F238E27FC236}">
                  <a16:creationId xmlns:a16="http://schemas.microsoft.com/office/drawing/2014/main" id="{9A42586B-B388-4323-82EB-ED3423EDC5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" name="Freeform 32">
              <a:extLst>
                <a:ext uri="{FF2B5EF4-FFF2-40B4-BE49-F238E27FC236}">
                  <a16:creationId xmlns:a16="http://schemas.microsoft.com/office/drawing/2014/main" id="{558D2F0C-3796-492F-9EBD-4BB822191F3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" name="Freeform 33">
              <a:extLst>
                <a:ext uri="{FF2B5EF4-FFF2-40B4-BE49-F238E27FC236}">
                  <a16:creationId xmlns:a16="http://schemas.microsoft.com/office/drawing/2014/main" id="{DE4E3633-17EF-414F-A86D-0B6A9F2F098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7" name="Freeform 34">
              <a:extLst>
                <a:ext uri="{FF2B5EF4-FFF2-40B4-BE49-F238E27FC236}">
                  <a16:creationId xmlns:a16="http://schemas.microsoft.com/office/drawing/2014/main" id="{2572AE39-9386-47FC-B6AF-FBCF804BEB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8" name="Freeform 35">
              <a:extLst>
                <a:ext uri="{FF2B5EF4-FFF2-40B4-BE49-F238E27FC236}">
                  <a16:creationId xmlns:a16="http://schemas.microsoft.com/office/drawing/2014/main" id="{7096AEC6-B8C0-4212-842F-89677AE7D8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9" name="Freeform 36">
              <a:extLst>
                <a:ext uri="{FF2B5EF4-FFF2-40B4-BE49-F238E27FC236}">
                  <a16:creationId xmlns:a16="http://schemas.microsoft.com/office/drawing/2014/main" id="{406AD873-E434-40CF-BFBD-6D1D1CA7CB8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0" name="Freeform 37">
              <a:extLst>
                <a:ext uri="{FF2B5EF4-FFF2-40B4-BE49-F238E27FC236}">
                  <a16:creationId xmlns:a16="http://schemas.microsoft.com/office/drawing/2014/main" id="{74857EE2-44CC-4E8F-B1BB-355509B3EF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1" name="Freeform 38">
              <a:extLst>
                <a:ext uri="{FF2B5EF4-FFF2-40B4-BE49-F238E27FC236}">
                  <a16:creationId xmlns:a16="http://schemas.microsoft.com/office/drawing/2014/main" id="{D39EC8B1-952E-4BF5-9735-6A38584161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2" name="Freeform 39">
              <a:extLst>
                <a:ext uri="{FF2B5EF4-FFF2-40B4-BE49-F238E27FC236}">
                  <a16:creationId xmlns:a16="http://schemas.microsoft.com/office/drawing/2014/main" id="{EA37D3DF-3401-44BD-97F4-F423BFC87A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3" name="Freeform 40">
              <a:extLst>
                <a:ext uri="{FF2B5EF4-FFF2-40B4-BE49-F238E27FC236}">
                  <a16:creationId xmlns:a16="http://schemas.microsoft.com/office/drawing/2014/main" id="{7DFA4B46-95EA-4D4D-800F-4D2DB7BB66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4" name="Freeform 41">
              <a:extLst>
                <a:ext uri="{FF2B5EF4-FFF2-40B4-BE49-F238E27FC236}">
                  <a16:creationId xmlns:a16="http://schemas.microsoft.com/office/drawing/2014/main" id="{EF5012BA-3255-4BEF-8F4F-9117A6BEF3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5" name="Freeform 42">
              <a:extLst>
                <a:ext uri="{FF2B5EF4-FFF2-40B4-BE49-F238E27FC236}">
                  <a16:creationId xmlns:a16="http://schemas.microsoft.com/office/drawing/2014/main" id="{223989A0-E246-4806-AF7E-9D6C2B1DD4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6" name="Freeform 43">
              <a:extLst>
                <a:ext uri="{FF2B5EF4-FFF2-40B4-BE49-F238E27FC236}">
                  <a16:creationId xmlns:a16="http://schemas.microsoft.com/office/drawing/2014/main" id="{5FED967A-F1ED-4489-A689-A9A49A278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7" name="Freeform 44">
              <a:extLst>
                <a:ext uri="{FF2B5EF4-FFF2-40B4-BE49-F238E27FC236}">
                  <a16:creationId xmlns:a16="http://schemas.microsoft.com/office/drawing/2014/main" id="{DA362954-FE74-40B7-AB98-CC8AC60FFC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8" name="Freeform 45">
              <a:extLst>
                <a:ext uri="{FF2B5EF4-FFF2-40B4-BE49-F238E27FC236}">
                  <a16:creationId xmlns:a16="http://schemas.microsoft.com/office/drawing/2014/main" id="{C1C7EF3F-CB28-4C69-901C-8F9F09C5B5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9" name="Freeform 46">
              <a:extLst>
                <a:ext uri="{FF2B5EF4-FFF2-40B4-BE49-F238E27FC236}">
                  <a16:creationId xmlns:a16="http://schemas.microsoft.com/office/drawing/2014/main" id="{80D5AA14-D31C-42E8-B89F-2FCABF2040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0" name="Freeform 47">
              <a:extLst>
                <a:ext uri="{FF2B5EF4-FFF2-40B4-BE49-F238E27FC236}">
                  <a16:creationId xmlns:a16="http://schemas.microsoft.com/office/drawing/2014/main" id="{3894EB82-A456-47F8-BB06-FE894AF4B8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1" name="Freeform 48">
              <a:extLst>
                <a:ext uri="{FF2B5EF4-FFF2-40B4-BE49-F238E27FC236}">
                  <a16:creationId xmlns:a16="http://schemas.microsoft.com/office/drawing/2014/main" id="{A88F5C3F-FAE1-4A50-86D3-E9A1CAA89A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2" name="Freeform 49">
              <a:extLst>
                <a:ext uri="{FF2B5EF4-FFF2-40B4-BE49-F238E27FC236}">
                  <a16:creationId xmlns:a16="http://schemas.microsoft.com/office/drawing/2014/main" id="{1EFCBDA7-FA42-4391-9872-95EB6DDEA6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3" name="Freeform 50">
              <a:extLst>
                <a:ext uri="{FF2B5EF4-FFF2-40B4-BE49-F238E27FC236}">
                  <a16:creationId xmlns:a16="http://schemas.microsoft.com/office/drawing/2014/main" id="{721D8C30-DB23-4A0B-8A74-BC467086477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4" name="Freeform 51">
              <a:extLst>
                <a:ext uri="{FF2B5EF4-FFF2-40B4-BE49-F238E27FC236}">
                  <a16:creationId xmlns:a16="http://schemas.microsoft.com/office/drawing/2014/main" id="{01AD00CA-8BC7-4B62-AC64-03851855A7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" name="Freeform 52">
              <a:extLst>
                <a:ext uri="{FF2B5EF4-FFF2-40B4-BE49-F238E27FC236}">
                  <a16:creationId xmlns:a16="http://schemas.microsoft.com/office/drawing/2014/main" id="{BC957590-E3D7-48BF-A1DF-73DCD76738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6" name="Freeform 53">
              <a:extLst>
                <a:ext uri="{FF2B5EF4-FFF2-40B4-BE49-F238E27FC236}">
                  <a16:creationId xmlns:a16="http://schemas.microsoft.com/office/drawing/2014/main" id="{9BC2125B-AF0E-4411-AFA7-3F79B873BF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7" name="Freeform 54">
              <a:extLst>
                <a:ext uri="{FF2B5EF4-FFF2-40B4-BE49-F238E27FC236}">
                  <a16:creationId xmlns:a16="http://schemas.microsoft.com/office/drawing/2014/main" id="{1E5BE33C-9675-423A-802C-0A789DB185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8" name="Freeform 55">
              <a:extLst>
                <a:ext uri="{FF2B5EF4-FFF2-40B4-BE49-F238E27FC236}">
                  <a16:creationId xmlns:a16="http://schemas.microsoft.com/office/drawing/2014/main" id="{FB04A8AC-9DA2-4FB3-985A-DD8E643913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9" name="Freeform 56">
              <a:extLst>
                <a:ext uri="{FF2B5EF4-FFF2-40B4-BE49-F238E27FC236}">
                  <a16:creationId xmlns:a16="http://schemas.microsoft.com/office/drawing/2014/main" id="{F365BB87-C861-4F40-A844-477BAA1EAA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0" name="Freeform 57">
              <a:extLst>
                <a:ext uri="{FF2B5EF4-FFF2-40B4-BE49-F238E27FC236}">
                  <a16:creationId xmlns:a16="http://schemas.microsoft.com/office/drawing/2014/main" id="{8B7E2806-AAFA-45B5-B801-55C79A9277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1" name="Freeform 58">
              <a:extLst>
                <a:ext uri="{FF2B5EF4-FFF2-40B4-BE49-F238E27FC236}">
                  <a16:creationId xmlns:a16="http://schemas.microsoft.com/office/drawing/2014/main" id="{7A49B80F-B4C0-4F31-9238-8123D3E20D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2" name="Freeform 59">
              <a:extLst>
                <a:ext uri="{FF2B5EF4-FFF2-40B4-BE49-F238E27FC236}">
                  <a16:creationId xmlns:a16="http://schemas.microsoft.com/office/drawing/2014/main" id="{9C60C45F-865F-4118-A4B0-174C696B47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3" name="Freeform 60">
              <a:extLst>
                <a:ext uri="{FF2B5EF4-FFF2-40B4-BE49-F238E27FC236}">
                  <a16:creationId xmlns:a16="http://schemas.microsoft.com/office/drawing/2014/main" id="{15FBF980-B96C-472B-A46B-A731CA164E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4" name="Freeform 61">
              <a:extLst>
                <a:ext uri="{FF2B5EF4-FFF2-40B4-BE49-F238E27FC236}">
                  <a16:creationId xmlns:a16="http://schemas.microsoft.com/office/drawing/2014/main" id="{64F1DD18-05EE-4F9F-9E6B-E03C4C500F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5" name="Freeform 62">
              <a:extLst>
                <a:ext uri="{FF2B5EF4-FFF2-40B4-BE49-F238E27FC236}">
                  <a16:creationId xmlns:a16="http://schemas.microsoft.com/office/drawing/2014/main" id="{6051CC00-BFF2-4334-9855-62AD588546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6" name="Freeform 63">
              <a:extLst>
                <a:ext uri="{FF2B5EF4-FFF2-40B4-BE49-F238E27FC236}">
                  <a16:creationId xmlns:a16="http://schemas.microsoft.com/office/drawing/2014/main" id="{905DD261-B224-46ED-8CEE-E8D180BA4B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7" name="Freeform 64">
              <a:extLst>
                <a:ext uri="{FF2B5EF4-FFF2-40B4-BE49-F238E27FC236}">
                  <a16:creationId xmlns:a16="http://schemas.microsoft.com/office/drawing/2014/main" id="{A23129DF-0296-4CA9-9723-124682F0A70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8" name="Freeform 65">
              <a:extLst>
                <a:ext uri="{FF2B5EF4-FFF2-40B4-BE49-F238E27FC236}">
                  <a16:creationId xmlns:a16="http://schemas.microsoft.com/office/drawing/2014/main" id="{A2A2BF8E-DA3A-4AC0-B7EB-7CAABFC9E6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9" name="Freeform 66">
              <a:extLst>
                <a:ext uri="{FF2B5EF4-FFF2-40B4-BE49-F238E27FC236}">
                  <a16:creationId xmlns:a16="http://schemas.microsoft.com/office/drawing/2014/main" id="{BEBFC1A4-92B9-418F-A0A9-2E210A37BC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0" name="Freeform 67">
              <a:extLst>
                <a:ext uri="{FF2B5EF4-FFF2-40B4-BE49-F238E27FC236}">
                  <a16:creationId xmlns:a16="http://schemas.microsoft.com/office/drawing/2014/main" id="{A28B9FD0-8354-4DD6-856A-157C5F8768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1" name="Freeform 68">
              <a:extLst>
                <a:ext uri="{FF2B5EF4-FFF2-40B4-BE49-F238E27FC236}">
                  <a16:creationId xmlns:a16="http://schemas.microsoft.com/office/drawing/2014/main" id="{83D3DEEE-A610-48BE-BADD-6BA188B5B8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2" name="Freeform 69">
              <a:extLst>
                <a:ext uri="{FF2B5EF4-FFF2-40B4-BE49-F238E27FC236}">
                  <a16:creationId xmlns:a16="http://schemas.microsoft.com/office/drawing/2014/main" id="{463C7ADB-C654-4D24-9055-0B6003A770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3" name="Freeform 70">
              <a:extLst>
                <a:ext uri="{FF2B5EF4-FFF2-40B4-BE49-F238E27FC236}">
                  <a16:creationId xmlns:a16="http://schemas.microsoft.com/office/drawing/2014/main" id="{40CF3793-E792-4DB3-8064-4B43F4706A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8" name="Title 1"/>
          <p:cNvSpPr>
            <a:spLocks noGrp="1"/>
          </p:cNvSpPr>
          <p:nvPr userDrawn="1">
            <p:ph type="ctrTitle"/>
          </p:nvPr>
        </p:nvSpPr>
        <p:spPr>
          <a:xfrm>
            <a:off x="944880" y="2158329"/>
            <a:ext cx="4783882" cy="860400"/>
          </a:xfrm>
          <a:prstGeom prst="rect">
            <a:avLst/>
          </a:prstGeom>
        </p:spPr>
        <p:txBody>
          <a:bodyPr vert="horz"/>
          <a:lstStyle>
            <a:lvl1pPr>
              <a:defRPr sz="3000" b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 userDrawn="1">
            <p:ph type="subTitle" idx="1"/>
          </p:nvPr>
        </p:nvSpPr>
        <p:spPr>
          <a:xfrm>
            <a:off x="945072" y="3200329"/>
            <a:ext cx="4808028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4A731D0-020D-4D8E-955D-2354AF0FE452}"/>
              </a:ext>
            </a:extLst>
          </p:cNvPr>
          <p:cNvSpPr/>
          <p:nvPr userDrawn="1"/>
        </p:nvSpPr>
        <p:spPr>
          <a:xfrm>
            <a:off x="489366" y="723658"/>
            <a:ext cx="5680945" cy="3452894"/>
          </a:xfrm>
          <a:custGeom>
            <a:avLst/>
            <a:gdLst>
              <a:gd name="connsiteX0" fmla="*/ 8749 w 5680945"/>
              <a:gd name="connsiteY0" fmla="*/ 1021520 h 3452894"/>
              <a:gd name="connsiteX1" fmla="*/ 8749 w 5680945"/>
              <a:gd name="connsiteY1" fmla="*/ 3164181 h 3452894"/>
              <a:gd name="connsiteX2" fmla="*/ 151414 w 5680945"/>
              <a:gd name="connsiteY2" fmla="*/ 3164181 h 3452894"/>
              <a:gd name="connsiteX3" fmla="*/ 151414 w 5680945"/>
              <a:gd name="connsiteY3" fmla="*/ 1140155 h 3452894"/>
              <a:gd name="connsiteX4" fmla="*/ 5534897 w 5680945"/>
              <a:gd name="connsiteY4" fmla="*/ 179294 h 3452894"/>
              <a:gd name="connsiteX5" fmla="*/ 5534897 w 5680945"/>
              <a:gd name="connsiteY5" fmla="*/ 3306846 h 3452894"/>
              <a:gd name="connsiteX6" fmla="*/ 864624 w 5680945"/>
              <a:gd name="connsiteY6" fmla="*/ 3306846 h 3452894"/>
              <a:gd name="connsiteX7" fmla="*/ 864624 w 5680945"/>
              <a:gd name="connsiteY7" fmla="*/ 3449395 h 3452894"/>
              <a:gd name="connsiteX8" fmla="*/ 5677562 w 5680945"/>
              <a:gd name="connsiteY8" fmla="*/ 3449395 h 3452894"/>
              <a:gd name="connsiteX9" fmla="*/ 5677562 w 5680945"/>
              <a:gd name="connsiteY9" fmla="*/ 8749 h 3452894"/>
              <a:gd name="connsiteX10" fmla="*/ 8749 w 5680945"/>
              <a:gd name="connsiteY10" fmla="*/ 1021520 h 345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80945" h="3452894">
                <a:moveTo>
                  <a:pt x="8749" y="1021520"/>
                </a:moveTo>
                <a:lnTo>
                  <a:pt x="8749" y="3164181"/>
                </a:lnTo>
                <a:lnTo>
                  <a:pt x="151414" y="3164181"/>
                </a:lnTo>
                <a:lnTo>
                  <a:pt x="151414" y="1140155"/>
                </a:lnTo>
                <a:lnTo>
                  <a:pt x="5534897" y="179294"/>
                </a:lnTo>
                <a:lnTo>
                  <a:pt x="5534897" y="3306846"/>
                </a:lnTo>
                <a:lnTo>
                  <a:pt x="864624" y="3306846"/>
                </a:lnTo>
                <a:lnTo>
                  <a:pt x="864624" y="3449395"/>
                </a:lnTo>
                <a:lnTo>
                  <a:pt x="5677562" y="3449395"/>
                </a:lnTo>
                <a:lnTo>
                  <a:pt x="5677562" y="8749"/>
                </a:lnTo>
                <a:lnTo>
                  <a:pt x="8749" y="1021520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>
              <a:latin typeface="Arial" panose="020B0604020202020204" pitchFamily="34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5324C54-B75E-4AC0-90C2-FA558C7716F7}"/>
              </a:ext>
            </a:extLst>
          </p:cNvPr>
          <p:cNvSpPr/>
          <p:nvPr/>
        </p:nvSpPr>
        <p:spPr>
          <a:xfrm>
            <a:off x="489366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>
              <a:latin typeface="Arial" panose="020B0604020202020204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A95478-C099-485F-AD95-A617656C6C7C}"/>
              </a:ext>
            </a:extLst>
          </p:cNvPr>
          <p:cNvSpPr/>
          <p:nvPr/>
        </p:nvSpPr>
        <p:spPr>
          <a:xfrm>
            <a:off x="774697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>
              <a:latin typeface="Arial" panose="020B0604020202020204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5680A1-86D1-44C2-AA38-0DF5735F1F26}"/>
              </a:ext>
            </a:extLst>
          </p:cNvPr>
          <p:cNvSpPr/>
          <p:nvPr/>
        </p:nvSpPr>
        <p:spPr>
          <a:xfrm>
            <a:off x="1059910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>
              <a:latin typeface="Arial" panose="020B0604020202020204" pitchFamily="34" charset="0"/>
            </a:endParaRPr>
          </a:p>
        </p:txBody>
      </p:sp>
      <p:grpSp>
        <p:nvGrpSpPr>
          <p:cNvPr id="76" name="Group 4">
            <a:extLst>
              <a:ext uri="{FF2B5EF4-FFF2-40B4-BE49-F238E27FC236}">
                <a16:creationId xmlns:a16="http://schemas.microsoft.com/office/drawing/2014/main" id="{9D60B6B0-F7ED-4B9F-A77C-632AC4EA661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CC1B45B9-64DF-4C5B-9711-FA69AD5370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Arial" panose="020B0604020202020204" pitchFamily="34" charset="0"/>
              </a:endParaRPr>
            </a:p>
          </p:txBody>
        </p:sp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BA55CB73-EE25-43B6-9720-855E16C4B15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1285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729B296-C75E-4C26-809C-3E3565BF5B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934633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11" name="think-cell Slide" r:id="rId4" imgW="424" imgH="424" progId="TCLayout.ActiveDocument.1">
                  <p:embed/>
                </p:oleObj>
              </mc:Choice>
              <mc:Fallback>
                <p:oleObj name="think-cell Slide" r:id="rId4" imgW="424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6" name="Group 185">
            <a:extLst>
              <a:ext uri="{FF2B5EF4-FFF2-40B4-BE49-F238E27FC236}">
                <a16:creationId xmlns:a16="http://schemas.microsoft.com/office/drawing/2014/main" id="{9CDE954B-B280-441B-9B2D-3DC58AAE3926}"/>
              </a:ext>
            </a:extLst>
          </p:cNvPr>
          <p:cNvGrpSpPr/>
          <p:nvPr userDrawn="1"/>
        </p:nvGrpSpPr>
        <p:grpSpPr>
          <a:xfrm>
            <a:off x="498115" y="5826612"/>
            <a:ext cx="3878023" cy="570195"/>
            <a:chOff x="498115" y="5951018"/>
            <a:chExt cx="3878023" cy="570195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93D8FAC8-9530-49D4-8284-D35D1B1509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Arial" panose="020B0604020202020204" pitchFamily="34" charset="0"/>
              </a:endParaRPr>
            </a:p>
          </p:txBody>
        </p:sp>
        <p:sp>
          <p:nvSpPr>
            <p:cNvPr id="188" name="Rectangle 6">
              <a:extLst>
                <a:ext uri="{FF2B5EF4-FFF2-40B4-BE49-F238E27FC236}">
                  <a16:creationId xmlns:a16="http://schemas.microsoft.com/office/drawing/2014/main" id="{FD924F44-93C1-4254-B594-53DB14FD99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Arial" panose="020B0604020202020204" pitchFamily="34" charset="0"/>
              </a:endParaRPr>
            </a:p>
          </p:txBody>
        </p:sp>
        <p:sp>
          <p:nvSpPr>
            <p:cNvPr id="189" name="Rectangle 7">
              <a:extLst>
                <a:ext uri="{FF2B5EF4-FFF2-40B4-BE49-F238E27FC236}">
                  <a16:creationId xmlns:a16="http://schemas.microsoft.com/office/drawing/2014/main" id="{2A2DA425-7935-45A1-B63F-2D14CF8D5F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Arial" panose="020B0604020202020204" pitchFamily="34" charset="0"/>
              </a:endParaRPr>
            </a:p>
          </p:txBody>
        </p:sp>
        <p:sp>
          <p:nvSpPr>
            <p:cNvPr id="190" name="Freeform 8">
              <a:extLst>
                <a:ext uri="{FF2B5EF4-FFF2-40B4-BE49-F238E27FC236}">
                  <a16:creationId xmlns:a16="http://schemas.microsoft.com/office/drawing/2014/main" id="{91EFF75E-13E7-4E35-B108-D9FD5E9C80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1" name="Freeform 9">
              <a:extLst>
                <a:ext uri="{FF2B5EF4-FFF2-40B4-BE49-F238E27FC236}">
                  <a16:creationId xmlns:a16="http://schemas.microsoft.com/office/drawing/2014/main" id="{4411951F-E009-4FE7-B2EC-47771CA8E1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" name="Freeform 10">
              <a:extLst>
                <a:ext uri="{FF2B5EF4-FFF2-40B4-BE49-F238E27FC236}">
                  <a16:creationId xmlns:a16="http://schemas.microsoft.com/office/drawing/2014/main" id="{B28EE49C-5F5A-49C6-AEB8-6D12DDF344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" name="Freeform 11">
              <a:extLst>
                <a:ext uri="{FF2B5EF4-FFF2-40B4-BE49-F238E27FC236}">
                  <a16:creationId xmlns:a16="http://schemas.microsoft.com/office/drawing/2014/main" id="{6E2B7D76-D660-491F-8B04-169C6F138B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" name="Freeform 12">
              <a:extLst>
                <a:ext uri="{FF2B5EF4-FFF2-40B4-BE49-F238E27FC236}">
                  <a16:creationId xmlns:a16="http://schemas.microsoft.com/office/drawing/2014/main" id="{41BE51DE-402B-48B5-99C8-D8BB9A32DF3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" name="Freeform 13">
              <a:extLst>
                <a:ext uri="{FF2B5EF4-FFF2-40B4-BE49-F238E27FC236}">
                  <a16:creationId xmlns:a16="http://schemas.microsoft.com/office/drawing/2014/main" id="{8D5E878B-8859-44FA-A69D-DCE630AAB0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" name="Freeform 14">
              <a:extLst>
                <a:ext uri="{FF2B5EF4-FFF2-40B4-BE49-F238E27FC236}">
                  <a16:creationId xmlns:a16="http://schemas.microsoft.com/office/drawing/2014/main" id="{08D55808-ECDC-4E9B-84ED-7301E9E716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7" name="Freeform 15">
              <a:extLst>
                <a:ext uri="{FF2B5EF4-FFF2-40B4-BE49-F238E27FC236}">
                  <a16:creationId xmlns:a16="http://schemas.microsoft.com/office/drawing/2014/main" id="{3436B310-313E-4A53-A70D-CA0D0D97FE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8" name="Freeform 16">
              <a:extLst>
                <a:ext uri="{FF2B5EF4-FFF2-40B4-BE49-F238E27FC236}">
                  <a16:creationId xmlns:a16="http://schemas.microsoft.com/office/drawing/2014/main" id="{F3CE55A9-AE55-4169-A58D-8171D9916E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9" name="Freeform 17">
              <a:extLst>
                <a:ext uri="{FF2B5EF4-FFF2-40B4-BE49-F238E27FC236}">
                  <a16:creationId xmlns:a16="http://schemas.microsoft.com/office/drawing/2014/main" id="{FA01BC48-4605-46FC-A7AC-192C7DBCA0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0" name="Freeform 18">
              <a:extLst>
                <a:ext uri="{FF2B5EF4-FFF2-40B4-BE49-F238E27FC236}">
                  <a16:creationId xmlns:a16="http://schemas.microsoft.com/office/drawing/2014/main" id="{870190F3-472B-4296-B88D-D6904B9F3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1" name="Freeform 19">
              <a:extLst>
                <a:ext uri="{FF2B5EF4-FFF2-40B4-BE49-F238E27FC236}">
                  <a16:creationId xmlns:a16="http://schemas.microsoft.com/office/drawing/2014/main" id="{6CEA0F2B-4AAB-4A16-B7F1-CFCB0C0DCE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2" name="Freeform 20">
              <a:extLst>
                <a:ext uri="{FF2B5EF4-FFF2-40B4-BE49-F238E27FC236}">
                  <a16:creationId xmlns:a16="http://schemas.microsoft.com/office/drawing/2014/main" id="{CD64F657-7EE7-4AF2-ADE4-160C87E64D6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3" name="Freeform 21">
              <a:extLst>
                <a:ext uri="{FF2B5EF4-FFF2-40B4-BE49-F238E27FC236}">
                  <a16:creationId xmlns:a16="http://schemas.microsoft.com/office/drawing/2014/main" id="{FA80A690-9084-4519-8D88-A01963C023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4" name="Freeform 22">
              <a:extLst>
                <a:ext uri="{FF2B5EF4-FFF2-40B4-BE49-F238E27FC236}">
                  <a16:creationId xmlns:a16="http://schemas.microsoft.com/office/drawing/2014/main" id="{E847401D-2482-482A-AC12-D2E83C13546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5" name="Freeform 23">
              <a:extLst>
                <a:ext uri="{FF2B5EF4-FFF2-40B4-BE49-F238E27FC236}">
                  <a16:creationId xmlns:a16="http://schemas.microsoft.com/office/drawing/2014/main" id="{86054F72-4509-4465-B9A8-8DAE3EFD35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6" name="Freeform 24">
              <a:extLst>
                <a:ext uri="{FF2B5EF4-FFF2-40B4-BE49-F238E27FC236}">
                  <a16:creationId xmlns:a16="http://schemas.microsoft.com/office/drawing/2014/main" id="{813850E4-4B62-4FDA-ABD6-F5A5AA5E7C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7" name="Freeform 25">
              <a:extLst>
                <a:ext uri="{FF2B5EF4-FFF2-40B4-BE49-F238E27FC236}">
                  <a16:creationId xmlns:a16="http://schemas.microsoft.com/office/drawing/2014/main" id="{1B4F0124-2FAE-4D54-9ECC-E88A8031BB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8" name="Freeform 26">
              <a:extLst>
                <a:ext uri="{FF2B5EF4-FFF2-40B4-BE49-F238E27FC236}">
                  <a16:creationId xmlns:a16="http://schemas.microsoft.com/office/drawing/2014/main" id="{2A730E5F-DF9C-488E-B4E0-EE9F501529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9" name="Freeform 27">
              <a:extLst>
                <a:ext uri="{FF2B5EF4-FFF2-40B4-BE49-F238E27FC236}">
                  <a16:creationId xmlns:a16="http://schemas.microsoft.com/office/drawing/2014/main" id="{39861D7E-D8DA-436F-9E2F-5C08A8BFB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0" name="Freeform 28">
              <a:extLst>
                <a:ext uri="{FF2B5EF4-FFF2-40B4-BE49-F238E27FC236}">
                  <a16:creationId xmlns:a16="http://schemas.microsoft.com/office/drawing/2014/main" id="{8B038F9F-6A9C-4E57-A659-0090AF4705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1" name="Freeform 29">
              <a:extLst>
                <a:ext uri="{FF2B5EF4-FFF2-40B4-BE49-F238E27FC236}">
                  <a16:creationId xmlns:a16="http://schemas.microsoft.com/office/drawing/2014/main" id="{15E4EB7D-754D-4053-9A23-596C7CFDA9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2" name="Freeform 30">
              <a:extLst>
                <a:ext uri="{FF2B5EF4-FFF2-40B4-BE49-F238E27FC236}">
                  <a16:creationId xmlns:a16="http://schemas.microsoft.com/office/drawing/2014/main" id="{28E147CB-2B8F-497B-B00B-C25E679DC5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3" name="Freeform 31">
              <a:extLst>
                <a:ext uri="{FF2B5EF4-FFF2-40B4-BE49-F238E27FC236}">
                  <a16:creationId xmlns:a16="http://schemas.microsoft.com/office/drawing/2014/main" id="{E68BC676-C787-429D-B59B-1A5CE062F7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4" name="Freeform 32">
              <a:extLst>
                <a:ext uri="{FF2B5EF4-FFF2-40B4-BE49-F238E27FC236}">
                  <a16:creationId xmlns:a16="http://schemas.microsoft.com/office/drawing/2014/main" id="{71266960-73CB-44B9-9A97-8108589891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" name="Freeform 33">
              <a:extLst>
                <a:ext uri="{FF2B5EF4-FFF2-40B4-BE49-F238E27FC236}">
                  <a16:creationId xmlns:a16="http://schemas.microsoft.com/office/drawing/2014/main" id="{3FF3AC5A-B742-4B29-8E04-03A71D82B9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6" name="Freeform 34">
              <a:extLst>
                <a:ext uri="{FF2B5EF4-FFF2-40B4-BE49-F238E27FC236}">
                  <a16:creationId xmlns:a16="http://schemas.microsoft.com/office/drawing/2014/main" id="{0C912743-E24B-4E48-8196-5FBD1ECEE9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7" name="Freeform 35">
              <a:extLst>
                <a:ext uri="{FF2B5EF4-FFF2-40B4-BE49-F238E27FC236}">
                  <a16:creationId xmlns:a16="http://schemas.microsoft.com/office/drawing/2014/main" id="{6E2F01F4-1410-4FE1-B043-EA97A1541F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8" name="Freeform 36">
              <a:extLst>
                <a:ext uri="{FF2B5EF4-FFF2-40B4-BE49-F238E27FC236}">
                  <a16:creationId xmlns:a16="http://schemas.microsoft.com/office/drawing/2014/main" id="{58ACFF1C-49F0-414E-B9E3-DE4E9FFAA3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9" name="Freeform 37">
              <a:extLst>
                <a:ext uri="{FF2B5EF4-FFF2-40B4-BE49-F238E27FC236}">
                  <a16:creationId xmlns:a16="http://schemas.microsoft.com/office/drawing/2014/main" id="{DACBD04B-22FF-4A4F-8B29-A2F31A0542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0" name="Freeform 38">
              <a:extLst>
                <a:ext uri="{FF2B5EF4-FFF2-40B4-BE49-F238E27FC236}">
                  <a16:creationId xmlns:a16="http://schemas.microsoft.com/office/drawing/2014/main" id="{A13F6E37-C22B-4FD3-ADFE-9C53ECB446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1" name="Freeform 39">
              <a:extLst>
                <a:ext uri="{FF2B5EF4-FFF2-40B4-BE49-F238E27FC236}">
                  <a16:creationId xmlns:a16="http://schemas.microsoft.com/office/drawing/2014/main" id="{76256F1D-405A-49F9-8592-A899623F2D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2" name="Freeform 40">
              <a:extLst>
                <a:ext uri="{FF2B5EF4-FFF2-40B4-BE49-F238E27FC236}">
                  <a16:creationId xmlns:a16="http://schemas.microsoft.com/office/drawing/2014/main" id="{2F9CAE14-DB05-4B70-867F-3F6164BDB7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3" name="Freeform 41">
              <a:extLst>
                <a:ext uri="{FF2B5EF4-FFF2-40B4-BE49-F238E27FC236}">
                  <a16:creationId xmlns:a16="http://schemas.microsoft.com/office/drawing/2014/main" id="{30C7B10F-7027-41F9-BEE2-F1575CB690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4" name="Freeform 42">
              <a:extLst>
                <a:ext uri="{FF2B5EF4-FFF2-40B4-BE49-F238E27FC236}">
                  <a16:creationId xmlns:a16="http://schemas.microsoft.com/office/drawing/2014/main" id="{16B384B2-A2D9-4CB4-AF87-AF1004852B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5" name="Freeform 43">
              <a:extLst>
                <a:ext uri="{FF2B5EF4-FFF2-40B4-BE49-F238E27FC236}">
                  <a16:creationId xmlns:a16="http://schemas.microsoft.com/office/drawing/2014/main" id="{DC309D60-84B9-4652-BEF1-F71EFAD3A4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6" name="Freeform 44">
              <a:extLst>
                <a:ext uri="{FF2B5EF4-FFF2-40B4-BE49-F238E27FC236}">
                  <a16:creationId xmlns:a16="http://schemas.microsoft.com/office/drawing/2014/main" id="{A4440044-5486-483F-B652-7EE3849461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7" name="Freeform 45">
              <a:extLst>
                <a:ext uri="{FF2B5EF4-FFF2-40B4-BE49-F238E27FC236}">
                  <a16:creationId xmlns:a16="http://schemas.microsoft.com/office/drawing/2014/main" id="{446771E9-EA09-4256-8955-FE392C07AF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8" name="Freeform 46">
              <a:extLst>
                <a:ext uri="{FF2B5EF4-FFF2-40B4-BE49-F238E27FC236}">
                  <a16:creationId xmlns:a16="http://schemas.microsoft.com/office/drawing/2014/main" id="{FE985025-CAA5-44F2-9174-87CD1D8BA1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9" name="Freeform 47">
              <a:extLst>
                <a:ext uri="{FF2B5EF4-FFF2-40B4-BE49-F238E27FC236}">
                  <a16:creationId xmlns:a16="http://schemas.microsoft.com/office/drawing/2014/main" id="{1105FBBE-AD06-4F22-94D8-E2E98185FA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0" name="Freeform 48">
              <a:extLst>
                <a:ext uri="{FF2B5EF4-FFF2-40B4-BE49-F238E27FC236}">
                  <a16:creationId xmlns:a16="http://schemas.microsoft.com/office/drawing/2014/main" id="{8141824A-6AD4-4B53-B837-71461DD538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1" name="Freeform 49">
              <a:extLst>
                <a:ext uri="{FF2B5EF4-FFF2-40B4-BE49-F238E27FC236}">
                  <a16:creationId xmlns:a16="http://schemas.microsoft.com/office/drawing/2014/main" id="{1CEF1D95-CD6C-417A-9539-CB4DBAA5E0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2" name="Freeform 50">
              <a:extLst>
                <a:ext uri="{FF2B5EF4-FFF2-40B4-BE49-F238E27FC236}">
                  <a16:creationId xmlns:a16="http://schemas.microsoft.com/office/drawing/2014/main" id="{BF6CB5D3-9648-4D73-AB7C-5374814E5B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3" name="Freeform 51">
              <a:extLst>
                <a:ext uri="{FF2B5EF4-FFF2-40B4-BE49-F238E27FC236}">
                  <a16:creationId xmlns:a16="http://schemas.microsoft.com/office/drawing/2014/main" id="{55F0E322-3AEE-482E-8E59-9FB04FACA9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" name="Freeform 52">
              <a:extLst>
                <a:ext uri="{FF2B5EF4-FFF2-40B4-BE49-F238E27FC236}">
                  <a16:creationId xmlns:a16="http://schemas.microsoft.com/office/drawing/2014/main" id="{0D3C59AD-7CCF-4166-9D21-3C348488931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5" name="Freeform 53">
              <a:extLst>
                <a:ext uri="{FF2B5EF4-FFF2-40B4-BE49-F238E27FC236}">
                  <a16:creationId xmlns:a16="http://schemas.microsoft.com/office/drawing/2014/main" id="{9C9DA4CE-7B4D-42AE-9264-92B7D7757D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" name="Freeform 54">
              <a:extLst>
                <a:ext uri="{FF2B5EF4-FFF2-40B4-BE49-F238E27FC236}">
                  <a16:creationId xmlns:a16="http://schemas.microsoft.com/office/drawing/2014/main" id="{DBCBD0D2-5C9C-4B12-8CF8-9CA320825E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" name="Freeform 55">
              <a:extLst>
                <a:ext uri="{FF2B5EF4-FFF2-40B4-BE49-F238E27FC236}">
                  <a16:creationId xmlns:a16="http://schemas.microsoft.com/office/drawing/2014/main" id="{CDCFBD31-7961-4587-876E-1FAFC4E74A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8" name="Freeform 56">
              <a:extLst>
                <a:ext uri="{FF2B5EF4-FFF2-40B4-BE49-F238E27FC236}">
                  <a16:creationId xmlns:a16="http://schemas.microsoft.com/office/drawing/2014/main" id="{52482C08-723A-4738-9787-3516B3C171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9" name="Freeform 57">
              <a:extLst>
                <a:ext uri="{FF2B5EF4-FFF2-40B4-BE49-F238E27FC236}">
                  <a16:creationId xmlns:a16="http://schemas.microsoft.com/office/drawing/2014/main" id="{5B72A8F0-33E3-42CD-88C2-C35BEC0E98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0" name="Freeform 58">
              <a:extLst>
                <a:ext uri="{FF2B5EF4-FFF2-40B4-BE49-F238E27FC236}">
                  <a16:creationId xmlns:a16="http://schemas.microsoft.com/office/drawing/2014/main" id="{73FC54A2-6588-499B-968A-79F4CA9CF5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1" name="Freeform 59">
              <a:extLst>
                <a:ext uri="{FF2B5EF4-FFF2-40B4-BE49-F238E27FC236}">
                  <a16:creationId xmlns:a16="http://schemas.microsoft.com/office/drawing/2014/main" id="{1E6AB002-C130-4648-A18E-BA496FF175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2" name="Freeform 60">
              <a:extLst>
                <a:ext uri="{FF2B5EF4-FFF2-40B4-BE49-F238E27FC236}">
                  <a16:creationId xmlns:a16="http://schemas.microsoft.com/office/drawing/2014/main" id="{B0044278-9F7F-4596-96D2-ACFBE0DEC0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3" name="Freeform 61">
              <a:extLst>
                <a:ext uri="{FF2B5EF4-FFF2-40B4-BE49-F238E27FC236}">
                  <a16:creationId xmlns:a16="http://schemas.microsoft.com/office/drawing/2014/main" id="{79F75E0D-27A7-44C1-BF19-495F4768F9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4" name="Freeform 62">
              <a:extLst>
                <a:ext uri="{FF2B5EF4-FFF2-40B4-BE49-F238E27FC236}">
                  <a16:creationId xmlns:a16="http://schemas.microsoft.com/office/drawing/2014/main" id="{E5B9E395-C74C-4D98-8911-EE2C765D8B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5" name="Freeform 63">
              <a:extLst>
                <a:ext uri="{FF2B5EF4-FFF2-40B4-BE49-F238E27FC236}">
                  <a16:creationId xmlns:a16="http://schemas.microsoft.com/office/drawing/2014/main" id="{53BB8418-388C-4142-9A80-8BF00A87F7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6" name="Freeform 64">
              <a:extLst>
                <a:ext uri="{FF2B5EF4-FFF2-40B4-BE49-F238E27FC236}">
                  <a16:creationId xmlns:a16="http://schemas.microsoft.com/office/drawing/2014/main" id="{0256DB41-B3C1-4FEB-B394-9762C00E7F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7" name="Freeform 65">
              <a:extLst>
                <a:ext uri="{FF2B5EF4-FFF2-40B4-BE49-F238E27FC236}">
                  <a16:creationId xmlns:a16="http://schemas.microsoft.com/office/drawing/2014/main" id="{F2BC9C1F-3F30-47A6-B503-20FB179B7F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8" name="Freeform 66">
              <a:extLst>
                <a:ext uri="{FF2B5EF4-FFF2-40B4-BE49-F238E27FC236}">
                  <a16:creationId xmlns:a16="http://schemas.microsoft.com/office/drawing/2014/main" id="{F2E1921C-CA0E-4886-93CA-956A6497CF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9" name="Freeform 67">
              <a:extLst>
                <a:ext uri="{FF2B5EF4-FFF2-40B4-BE49-F238E27FC236}">
                  <a16:creationId xmlns:a16="http://schemas.microsoft.com/office/drawing/2014/main" id="{33147323-CD74-4B45-8B3D-9FC2D6ABC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0" name="Freeform 68">
              <a:extLst>
                <a:ext uri="{FF2B5EF4-FFF2-40B4-BE49-F238E27FC236}">
                  <a16:creationId xmlns:a16="http://schemas.microsoft.com/office/drawing/2014/main" id="{646502BE-8655-4E99-B8D3-19E6C1D2B9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1" name="Freeform 69">
              <a:extLst>
                <a:ext uri="{FF2B5EF4-FFF2-40B4-BE49-F238E27FC236}">
                  <a16:creationId xmlns:a16="http://schemas.microsoft.com/office/drawing/2014/main" id="{7B89F1B5-6B06-45D2-838B-039A44EFFD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2" name="Freeform 70">
              <a:extLst>
                <a:ext uri="{FF2B5EF4-FFF2-40B4-BE49-F238E27FC236}">
                  <a16:creationId xmlns:a16="http://schemas.microsoft.com/office/drawing/2014/main" id="{07A005EC-C937-4146-8D02-C00C5931EB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63" name="Title 1">
            <a:extLst>
              <a:ext uri="{FF2B5EF4-FFF2-40B4-BE49-F238E27FC236}">
                <a16:creationId xmlns:a16="http://schemas.microsoft.com/office/drawing/2014/main" id="{3F36D6CC-3534-47CC-AECE-83EDA4639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880" y="2158329"/>
            <a:ext cx="4000436" cy="860400"/>
          </a:xfrm>
          <a:prstGeom prst="rect">
            <a:avLst/>
          </a:prstGeom>
        </p:spPr>
        <p:txBody>
          <a:bodyPr vert="horz"/>
          <a:lstStyle>
            <a:lvl1pPr>
              <a:defRPr sz="3000" b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64" name="Subtitle 2">
            <a:extLst>
              <a:ext uri="{FF2B5EF4-FFF2-40B4-BE49-F238E27FC236}">
                <a16:creationId xmlns:a16="http://schemas.microsoft.com/office/drawing/2014/main" id="{C26FB38E-4E99-4AFB-8C8C-F03F7A963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5072" y="3200329"/>
            <a:ext cx="4020628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E95BC52-A56D-4358-A294-750179EBB698}"/>
              </a:ext>
            </a:extLst>
          </p:cNvPr>
          <p:cNvGrpSpPr/>
          <p:nvPr userDrawn="1"/>
        </p:nvGrpSpPr>
        <p:grpSpPr>
          <a:xfrm>
            <a:off x="489366" y="876058"/>
            <a:ext cx="4855295" cy="3374475"/>
            <a:chOff x="6855933" y="899048"/>
            <a:chExt cx="4855295" cy="3374475"/>
          </a:xfrm>
          <a:solidFill>
            <a:schemeClr val="tx2"/>
          </a:soli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CBD2AD5-9A79-4CFE-A808-769ADC8898F3}"/>
                </a:ext>
              </a:extLst>
            </p:cNvPr>
            <p:cNvSpPr/>
            <p:nvPr/>
          </p:nvSpPr>
          <p:spPr>
            <a:xfrm>
              <a:off x="6855933" y="899048"/>
              <a:ext cx="4855295" cy="3374475"/>
            </a:xfrm>
            <a:custGeom>
              <a:avLst/>
              <a:gdLst>
                <a:gd name="connsiteX0" fmla="*/ 6731 w 4855294"/>
                <a:gd name="connsiteY0" fmla="*/ 863542 h 3374474"/>
                <a:gd name="connsiteX1" fmla="*/ 6731 w 4855294"/>
                <a:gd name="connsiteY1" fmla="*/ 3095901 h 3374474"/>
                <a:gd name="connsiteX2" fmla="*/ 145659 w 4855294"/>
                <a:gd name="connsiteY2" fmla="*/ 3095901 h 3374474"/>
                <a:gd name="connsiteX3" fmla="*/ 145659 w 4855294"/>
                <a:gd name="connsiteY3" fmla="*/ 988380 h 3374474"/>
                <a:gd name="connsiteX4" fmla="*/ 4715918 w 4855294"/>
                <a:gd name="connsiteY4" fmla="*/ 179673 h 3374474"/>
                <a:gd name="connsiteX5" fmla="*/ 4715918 w 4855294"/>
                <a:gd name="connsiteY5" fmla="*/ 3234829 h 3374474"/>
                <a:gd name="connsiteX6" fmla="*/ 840208 w 4855294"/>
                <a:gd name="connsiteY6" fmla="*/ 3234829 h 3374474"/>
                <a:gd name="connsiteX7" fmla="*/ 840208 w 4855294"/>
                <a:gd name="connsiteY7" fmla="*/ 3373757 h 3374474"/>
                <a:gd name="connsiteX8" fmla="*/ 4854846 w 4855294"/>
                <a:gd name="connsiteY8" fmla="*/ 3373757 h 3374474"/>
                <a:gd name="connsiteX9" fmla="*/ 4854846 w 4855294"/>
                <a:gd name="connsiteY9" fmla="*/ 6731 h 3374474"/>
                <a:gd name="connsiteX10" fmla="*/ 6731 w 4855294"/>
                <a:gd name="connsiteY10" fmla="*/ 863542 h 337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5294" h="3374474">
                  <a:moveTo>
                    <a:pt x="6731" y="863542"/>
                  </a:moveTo>
                  <a:lnTo>
                    <a:pt x="6731" y="3095901"/>
                  </a:lnTo>
                  <a:lnTo>
                    <a:pt x="145659" y="3095901"/>
                  </a:lnTo>
                  <a:lnTo>
                    <a:pt x="145659" y="988380"/>
                  </a:lnTo>
                  <a:lnTo>
                    <a:pt x="4715918" y="179673"/>
                  </a:lnTo>
                  <a:lnTo>
                    <a:pt x="4715918" y="3234829"/>
                  </a:lnTo>
                  <a:lnTo>
                    <a:pt x="840208" y="3234829"/>
                  </a:lnTo>
                  <a:lnTo>
                    <a:pt x="840208" y="3373757"/>
                  </a:lnTo>
                  <a:lnTo>
                    <a:pt x="4854846" y="3373757"/>
                  </a:lnTo>
                  <a:lnTo>
                    <a:pt x="4854846" y="6731"/>
                  </a:lnTo>
                  <a:lnTo>
                    <a:pt x="6731" y="86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latin typeface="Arial" panose="020B0604020202020204" pitchFamily="34" charset="0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EE673CB-A779-4F64-B72D-93428DD2B26D}"/>
                </a:ext>
              </a:extLst>
            </p:cNvPr>
            <p:cNvSpPr/>
            <p:nvPr/>
          </p:nvSpPr>
          <p:spPr>
            <a:xfrm>
              <a:off x="6855933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latin typeface="Arial" panose="020B0604020202020204" pitchFamily="34" charset="0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8144C98-507D-403B-8819-FBBF64A82FA3}"/>
                </a:ext>
              </a:extLst>
            </p:cNvPr>
            <p:cNvSpPr/>
            <p:nvPr/>
          </p:nvSpPr>
          <p:spPr>
            <a:xfrm>
              <a:off x="7133789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latin typeface="Arial" panose="020B0604020202020204" pitchFamily="34" charset="0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1919CB3-2430-4DA6-BF41-59A1EF9C03CB}"/>
                </a:ext>
              </a:extLst>
            </p:cNvPr>
            <p:cNvSpPr/>
            <p:nvPr/>
          </p:nvSpPr>
          <p:spPr>
            <a:xfrm>
              <a:off x="7411555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latin typeface="Arial" panose="020B0604020202020204" pitchFamily="34" charset="0"/>
              </a:endParaRPr>
            </a:p>
          </p:txBody>
        </p:sp>
      </p:grpSp>
      <p:grpSp>
        <p:nvGrpSpPr>
          <p:cNvPr id="82" name="Group 4">
            <a:extLst>
              <a:ext uri="{FF2B5EF4-FFF2-40B4-BE49-F238E27FC236}">
                <a16:creationId xmlns:a16="http://schemas.microsoft.com/office/drawing/2014/main" id="{C5FADEE5-07C4-41A9-88D6-C6D2ED1362B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83" name="Freeform 5">
              <a:extLst>
                <a:ext uri="{FF2B5EF4-FFF2-40B4-BE49-F238E27FC236}">
                  <a16:creationId xmlns:a16="http://schemas.microsoft.com/office/drawing/2014/main" id="{5A2C465B-7D43-431D-A35E-50762E7696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Arial" panose="020B0604020202020204" pitchFamily="34" charset="0"/>
              </a:endParaRPr>
            </a:p>
          </p:txBody>
        </p:sp>
        <p:sp>
          <p:nvSpPr>
            <p:cNvPr id="84" name="Freeform 6">
              <a:extLst>
                <a:ext uri="{FF2B5EF4-FFF2-40B4-BE49-F238E27FC236}">
                  <a16:creationId xmlns:a16="http://schemas.microsoft.com/office/drawing/2014/main" id="{AC35E6C1-71A8-4C9D-A1A5-682B0BD0A03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574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787062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4" name="think-cell Slide" r:id="rId5" imgW="424" imgH="424" progId="TCLayout.ActiveDocument.1">
                  <p:embed/>
                </p:oleObj>
              </mc:Choice>
              <mc:Fallback>
                <p:oleObj name="think-cell Slide" r:id="rId5" imgW="424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marL="0" lvl="0" indent="0" algn="ctr" eaLnBrk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 vert="horz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DA9741B6-D337-4A18-8ECB-FB21A6953E4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0356C28-34FC-48BD-943E-82B485EB0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18" y="1137920"/>
            <a:ext cx="10978515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369FE1-2141-4E78-8B01-84E57EEFE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4482B3-B946-42D6-98EA-72EE48EEB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2DD5AC-66F0-425C-A9DE-048451319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3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2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40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39"/>
            </p:custDataLst>
            <p:extLst>
              <p:ext uri="{D42A27DB-BD31-4B8C-83A1-F6EECF244321}">
                <p14:modId xmlns:p14="http://schemas.microsoft.com/office/powerpoint/2010/main" val="6328712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1" name="think-cell Slide" r:id="rId41" imgW="424" imgH="424" progId="TCLayout.ActiveDocument.1">
                  <p:embed/>
                </p:oleObj>
              </mc:Choice>
              <mc:Fallback>
                <p:oleObj name="think-cell Slide" r:id="rId41" imgW="424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4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marL="0" lvl="0" indent="0" algn="ctr" eaLnBrk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1137920"/>
            <a:ext cx="10978515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7FA7D49F-D989-4CDB-9335-913430F742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8928" y="6471244"/>
            <a:ext cx="1191258" cy="18000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en-US" sz="8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endParaRPr lang="en-IN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26944631-E8AF-4601-B721-3347E3AFB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9188" y="6471244"/>
            <a:ext cx="3086100" cy="18000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en-US" sz="8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endParaRPr lang="en-IN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1E733AAD-1BCD-417D-A2A4-521F133E28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7221" y="6471244"/>
            <a:ext cx="663066" cy="180000"/>
          </a:xfrm>
          <a:prstGeom prst="rect">
            <a:avLst/>
          </a:prstGeom>
        </p:spPr>
        <p:txBody>
          <a:bodyPr lIns="0" tIns="0" rIns="0" bIns="0" anchor="ctr"/>
          <a:lstStyle>
            <a:lvl1pPr marL="0" algn="l" defTabSz="914400" rtl="0" eaLnBrk="1" latinLnBrk="0" hangingPunct="1">
              <a:defRPr lang="en-GB" sz="8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F1BC30E3-FFE5-4B91-AA19-87A149EBB9EE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501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920" r:id="rId3"/>
    <p:sldLayoutId id="2147483972" r:id="rId4"/>
    <p:sldLayoutId id="2147483973" r:id="rId5"/>
    <p:sldLayoutId id="2147483971" r:id="rId6"/>
    <p:sldLayoutId id="2147483895" r:id="rId7"/>
    <p:sldLayoutId id="2147483896" r:id="rId8"/>
    <p:sldLayoutId id="2147483897" r:id="rId9"/>
    <p:sldLayoutId id="2147483969" r:id="rId10"/>
    <p:sldLayoutId id="2147483898" r:id="rId11"/>
    <p:sldLayoutId id="2147483970" r:id="rId12"/>
    <p:sldLayoutId id="2147483899" r:id="rId13"/>
    <p:sldLayoutId id="2147483900" r:id="rId14"/>
    <p:sldLayoutId id="2147483901" r:id="rId15"/>
    <p:sldLayoutId id="2147483903" r:id="rId16"/>
    <p:sldLayoutId id="2147483919" r:id="rId17"/>
    <p:sldLayoutId id="2147483922" r:id="rId18"/>
    <p:sldLayoutId id="2147483924" r:id="rId19"/>
    <p:sldLayoutId id="2147483904" r:id="rId20"/>
    <p:sldLayoutId id="2147483905" r:id="rId21"/>
    <p:sldLayoutId id="2147483906" r:id="rId22"/>
    <p:sldLayoutId id="2147483907" r:id="rId23"/>
    <p:sldLayoutId id="2147483908" r:id="rId24"/>
    <p:sldLayoutId id="2147483909" r:id="rId25"/>
    <p:sldLayoutId id="2147483910" r:id="rId26"/>
    <p:sldLayoutId id="2147483911" r:id="rId27"/>
    <p:sldLayoutId id="2147483912" r:id="rId28"/>
    <p:sldLayoutId id="2147483913" r:id="rId29"/>
    <p:sldLayoutId id="2147483914" r:id="rId30"/>
    <p:sldLayoutId id="2147483915" r:id="rId31"/>
    <p:sldLayoutId id="2147483916" r:id="rId32"/>
    <p:sldLayoutId id="2147483917" r:id="rId33"/>
    <p:sldLayoutId id="2147483927" r:id="rId34"/>
    <p:sldLayoutId id="2147483928" r:id="rId35"/>
    <p:sldLayoutId id="2147483918" r:id="rId36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200" b="0" kern="120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2" userDrawn="1">
          <p15:clr>
            <a:srgbClr val="F26B43"/>
          </p15:clr>
        </p15:guide>
        <p15:guide id="2" orient="horz" pos="41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6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8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55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56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57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58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59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60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1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8.bin"/><Relationship Id="rId4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9.bin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9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1.bin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0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2.bin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1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3.bin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52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53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54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850065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12" name="think-cell Slide" r:id="rId5" imgW="424" imgH="424" progId="TCLayout.ActiveDocument.1">
                  <p:embed/>
                </p:oleObj>
              </mc:Choice>
              <mc:Fallback>
                <p:oleObj name="think-cell Slide" r:id="rId5" imgW="424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75503" y="1882503"/>
            <a:ext cx="10484167" cy="2250227"/>
          </a:xfrm>
        </p:spPr>
        <p:txBody>
          <a:bodyPr vert="horz"/>
          <a:lstStyle/>
          <a:p>
            <a:pPr>
              <a:lnSpc>
                <a:spcPct val="150000"/>
              </a:lnSpc>
            </a:pPr>
            <a:r>
              <a:rPr lang="pl-PL" sz="1800" b="1" dirty="0">
                <a:effectLst/>
                <a:ea typeface="Calibri" panose="020F0502020204030204" pitchFamily="34" charset="0"/>
              </a:rPr>
              <a:t>WYROKI TSUE W SPRAWACH PODATKÓW POŚREDNICH W POLSKICH SĄDACH</a:t>
            </a:r>
            <a:br>
              <a:rPr lang="pl-PL" sz="1800" b="1" dirty="0">
                <a:effectLst/>
                <a:ea typeface="Calibri" panose="020F0502020204030204" pitchFamily="34" charset="0"/>
              </a:rPr>
            </a:br>
            <a:br>
              <a:rPr lang="pl-PL" sz="1800" b="1" dirty="0">
                <a:effectLst/>
                <a:ea typeface="Calibri" panose="020F0502020204030204" pitchFamily="34" charset="0"/>
              </a:rPr>
            </a:br>
            <a:r>
              <a:rPr lang="pl-PL" sz="1800" b="1" dirty="0">
                <a:effectLst/>
                <a:ea typeface="Calibri" panose="020F0502020204030204" pitchFamily="34" charset="0"/>
              </a:rPr>
              <a:t>	</a:t>
            </a:r>
            <a:r>
              <a:rPr lang="pl-PL" sz="1800" b="1" dirty="0"/>
              <a:t>wyrok TSUE z 22 kwietnia 2021 r., C-703/19, J.K., opodatkowanie VAT w gastronomii</a:t>
            </a:r>
            <a:br>
              <a:rPr lang="pl-PL" sz="1800" b="1" dirty="0"/>
            </a:br>
            <a:r>
              <a:rPr lang="pl-PL" sz="1800" b="1" dirty="0"/>
              <a:t>	wyrok TSUE z 9 września 2021 r., C-406/20, </a:t>
            </a:r>
            <a:r>
              <a:rPr lang="pl-PL" sz="1800" b="1" dirty="0" err="1"/>
              <a:t>Phantasialand</a:t>
            </a:r>
            <a:r>
              <a:rPr lang="pl-PL" sz="1800" b="1" dirty="0"/>
              <a:t>, podobieństwo usług</a:t>
            </a:r>
            <a:br>
              <a:rPr lang="pl-PL" sz="1800" b="1" dirty="0"/>
            </a:br>
            <a:r>
              <a:rPr lang="pl-PL" sz="1800" b="1" dirty="0"/>
              <a:t>	wyrok TSUE z 3 lutego 2022 r., C-515/20, B. A.G., podobieństwo towarów </a:t>
            </a:r>
            <a:br>
              <a:rPr lang="pl-PL" sz="1800" b="1" dirty="0"/>
            </a:br>
            <a:br>
              <a:rPr lang="pl-PL" sz="1800" b="1" dirty="0"/>
            </a:br>
            <a:endParaRPr lang="pl-PL" sz="1800" b="1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75503" y="4962250"/>
            <a:ext cx="4328932" cy="104632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l-PL" sz="1800" dirty="0"/>
              <a:t>dr Beata </a:t>
            </a:r>
            <a:r>
              <a:rPr lang="pl-PL" sz="1800" dirty="0" err="1"/>
              <a:t>Rajda</a:t>
            </a:r>
            <a:r>
              <a:rPr lang="pl-PL" sz="1800" dirty="0"/>
              <a:t>-Rogowska (UW/KIS)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l-PL" sz="1800" dirty="0"/>
              <a:t>Izabela Rymanowska (EY)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l-PL" sz="1800" dirty="0"/>
              <a:t>dr Tomasz </a:t>
            </a:r>
            <a:r>
              <a:rPr lang="pl-PL" sz="1800" dirty="0" err="1"/>
              <a:t>Tratkiewicz</a:t>
            </a:r>
            <a:r>
              <a:rPr lang="pl-PL" sz="1800" dirty="0"/>
              <a:t> (UŁ)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pl-PL" sz="1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l-PL" sz="1400" dirty="0"/>
              <a:t>6 kwietnia 2022 r.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07A8B68-16D8-489B-85C9-0EF8164EA048}"/>
              </a:ext>
            </a:extLst>
          </p:cNvPr>
          <p:cNvSpPr txBox="1">
            <a:spLocks/>
          </p:cNvSpPr>
          <p:nvPr/>
        </p:nvSpPr>
        <p:spPr>
          <a:xfrm>
            <a:off x="7623111" y="5190211"/>
            <a:ext cx="4413191" cy="59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l-PL" sz="1800" i="1" dirty="0">
                <a:latin typeface="Arial" panose="020B0604020202020204" pitchFamily="34" charset="0"/>
                <a:ea typeface="Open Sans Extrabold" panose="020B0606030504020204" pitchFamily="34" charset="0"/>
                <a:cs typeface="Arial" panose="020B0604020202020204" pitchFamily="34" charset="0"/>
              </a:rPr>
              <a:t>„Jedzenie ukradkiem hamburgera sprzyja myśleniu o drewnie, które nie jest drewnem, czyli rozrywka z ustalaniem podobieństwa towarów i usług” </a:t>
            </a:r>
          </a:p>
          <a:p>
            <a:r>
              <a:rPr lang="pl-PL" sz="1800" i="1" dirty="0">
                <a:latin typeface="Arial" panose="020B0604020202020204" pitchFamily="34" charset="0"/>
                <a:ea typeface="Open Sans Extrabold" panose="020B0606030504020204" pitchFamily="34" charset="0"/>
                <a:cs typeface="Arial" panose="020B0604020202020204" pitchFamily="34" charset="0"/>
              </a:rPr>
              <a:t>(W. Morawski)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910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4F560A8-B44A-4229-B6AC-A6337B5DF15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90" name="think-cell Slide" r:id="rId4" imgW="424" imgH="424" progId="TCLayout.ActiveDocument.1">
                  <p:embed/>
                </p:oleObj>
              </mc:Choice>
              <mc:Fallback>
                <p:oleObj name="think-cell Slide" r:id="rId4" imgW="424" imgH="42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4F560A8-B44A-4229-B6AC-A6337B5DF1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7D86253E-BF11-4081-A76C-DA043F0A2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Wyrok TSUE C-515/20 z 3 lutego 2022 r. – zrębki drewna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E9AE27-12F3-4AA7-A9C6-9CD9E41251E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/>
            </a:pPr>
            <a:r>
              <a:rPr lang="pl-PL" sz="1400" dirty="0">
                <a:cs typeface="Arial" panose="020B0604020202020204" pitchFamily="34" charset="0"/>
              </a:rPr>
              <a:t>Czy pojęcie „drewna opałowego” obejmuje każde drewno, które ze względu na swoje obiektywne właściwości jest przeznaczone wyłącznie do spalania? </a:t>
            </a:r>
          </a:p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/>
            </a:pPr>
            <a:r>
              <a:rPr lang="pl-PL" sz="1400" dirty="0">
                <a:cs typeface="Arial" panose="020B0604020202020204" pitchFamily="34" charset="0"/>
              </a:rPr>
              <a:t>Obniżenie stawek VAT dla dostaw drewna opałowego to odstępstwo od zasady – konieczne jest ścisłe interpretowanie. Państwa członkowskie nie mogą przyznać korzystania ze stawki obniżonej dostawom drewna innego niż opałowe. 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400" dirty="0">
                <a:cs typeface="Arial" panose="020B0604020202020204" pitchFamily="34" charset="0"/>
              </a:rPr>
              <a:t>Państwo członkowskie, które na podstawie tego artykułu wprowadza obniżoną stawkę VAT na dostawy drewna opałowego, może ograniczyć jej zakres stosowania do niektórych kategorii dostaw drewna opałowego poprzez odniesienie do CN, </a:t>
            </a:r>
            <a:r>
              <a:rPr lang="pl-PL" sz="1400" b="1" dirty="0">
                <a:cs typeface="Arial" panose="020B0604020202020204" pitchFamily="34" charset="0"/>
              </a:rPr>
              <a:t>z zastrzeżeniem poszanowania zasady neutralności podatkowej</a:t>
            </a:r>
            <a:r>
              <a:rPr lang="pl-PL" sz="1400" dirty="0"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400" dirty="0">
                <a:cs typeface="Arial" panose="020B0604020202020204" pitchFamily="34" charset="0"/>
              </a:rPr>
              <a:t>Powołane zasady z </a:t>
            </a:r>
            <a:r>
              <a:rPr lang="pl-PL" sz="1400" dirty="0" err="1">
                <a:cs typeface="Arial" panose="020B0604020202020204" pitchFamily="34" charset="0"/>
              </a:rPr>
              <a:t>Phantasialand</a:t>
            </a:r>
            <a:r>
              <a:rPr lang="pl-PL" sz="1400" dirty="0">
                <a:cs typeface="Arial" panose="020B0604020202020204" pitchFamily="34" charset="0"/>
              </a:rPr>
              <a:t>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200" dirty="0">
                <a:cs typeface="Arial" panose="020B0604020202020204" pitchFamily="34" charset="0"/>
              </a:rPr>
              <a:t>Zasada ta stoi na przeszkodzie temu, aby towary lub usługi podobne, które są konkurencyjne wobec siebie, były traktowane odmiennie z punktu widzenia VAT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200" dirty="0">
                <a:cs typeface="Arial" panose="020B0604020202020204" pitchFamily="34" charset="0"/>
              </a:rPr>
              <a:t>W celu ustalenia, czy towary lub usługi są podobne, należy przede wszystkim uwzględnić punkt widzenia przeciętnego konsumenta.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200" dirty="0">
                <a:cs typeface="Arial" panose="020B0604020202020204" pitchFamily="34" charset="0"/>
              </a:rPr>
              <a:t>Towary lub usługi są podobne, gdy wykazują analogiczne właściwości i zaspokajają te same potrzeby konsumenta, według kryterium porównywalności w użytkowaniu, i gdy istniejące różnice nie wpływają w znaczący sposób na decyzję przeciętnego konsumenta o skorzystaniu z jednego lub drugiego towaru bądź usługi.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endParaRPr lang="pl-PL" sz="1200" dirty="0"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54C655-BD37-4BE3-A2D2-AD03CBB29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0828" y="1137919"/>
            <a:ext cx="5782160" cy="4834800"/>
          </a:xfrm>
        </p:spPr>
        <p:txBody>
          <a:bodyPr/>
          <a:lstStyle/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200" dirty="0">
                <a:cs typeface="Arial" panose="020B0604020202020204" pitchFamily="34" charset="0"/>
              </a:rPr>
              <a:t>Chodzi o zbadanie, czy dane towary lub usługi są wzajemnie zastępowalne z punktu widzenia przeciętnego konsumenta. W takim bowiem przypadku stosowanie różnych stawek VAT może wpłynąć na wybór konsumenta, co w konsekwencji wskazuje na naruszenie zasady neutralności podatkowej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400" dirty="0">
                <a:cs typeface="Arial" panose="020B0604020202020204" pitchFamily="34" charset="0"/>
              </a:rPr>
              <a:t>Do sądu odsyłającego należy przeprowadzenie analizy czy zrębki drewna mogą być zastąpione innymi rodzajami drewna z punktu widzenia przeciętnego konsumenta.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400" dirty="0">
                <a:cs typeface="Arial" panose="020B0604020202020204" pitchFamily="34" charset="0"/>
              </a:rPr>
              <a:t>Zasada neutralności nie sprzeciwia się temu, aby prawo krajowe wyłączało korzystanie z obniżonej stawki podatku od wartości dodanej mającej zastosowanie do dostawy zrębków drzewnych, podczas gdy zezwala ono na korzystanie z niej w przypadku dostaw innych rodzajów drewna opałowego, </a:t>
            </a:r>
            <a:r>
              <a:rPr lang="pl-PL" sz="1400" b="1" dirty="0">
                <a:cs typeface="Arial" panose="020B0604020202020204" pitchFamily="34" charset="0"/>
              </a:rPr>
              <a:t>pod warunkiem że w opinii przeciętnego konsumenta zrębki drzewne nie mogą być zastąpione tymi innymi rodzajami drewna opałowego, czego zbadanie należy do sądu odsyłającego.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pl-PL" sz="12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pl-PL" sz="1400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8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533F25-DD80-43DD-B547-719F0C2AA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30E3-FFE5-4B91-AA19-87A149EBB9EE}" type="slidenum">
              <a:rPr lang="pl-PL" smtClean="0"/>
              <a:pPr/>
              <a:t>10</a:t>
            </a:fld>
            <a:endParaRPr lang="pl-PL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6A0E30-63B6-4CB4-A496-BEBD137C821B}"/>
              </a:ext>
            </a:extLst>
          </p:cNvPr>
          <p:cNvCxnSpPr>
            <a:cxnSpLocks/>
          </p:cNvCxnSpPr>
          <p:nvPr/>
        </p:nvCxnSpPr>
        <p:spPr>
          <a:xfrm>
            <a:off x="6099175" y="1196975"/>
            <a:ext cx="1" cy="5076825"/>
          </a:xfrm>
          <a:prstGeom prst="line">
            <a:avLst/>
          </a:prstGeom>
          <a:ln w="9525">
            <a:solidFill>
              <a:schemeClr val="bg1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054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4F560A8-B44A-4229-B6AC-A6337B5DF15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38" name="think-cell Slide" r:id="rId4" imgW="424" imgH="424" progId="TCLayout.ActiveDocument.1">
                  <p:embed/>
                </p:oleObj>
              </mc:Choice>
              <mc:Fallback>
                <p:oleObj name="think-cell Slide" r:id="rId4" imgW="424" imgH="42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4F560A8-B44A-4229-B6AC-A6337B5DF1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7D86253E-BF11-4081-A76C-DA043F0A2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NSA w sprawie rozstrzyganej przez TSUE (I FSK 1290/18) – dot. VAT za I-VI.2016, orzecznictwo NSA po TSUE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E9AE27-12F3-4AA7-A9C6-9CD9E41251E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1400" dirty="0">
                <a:ea typeface="Calibri" panose="020F0502020204030204" pitchFamily="34" charset="0"/>
                <a:cs typeface="Arial" panose="020B0604020202020204" pitchFamily="34" charset="0"/>
              </a:rPr>
              <a:t>Skoro polski prawodawca zastosował dwie różne obniżone stawki podatkowe – inną do dostaw gotowych posiłków i dań (5%) oraz inną do usług związanych z wyżywieniem (8%), istotnego znaczenia nabiera odpowiednia klasyfikacja czynności jako dostawy gotowej żywności i napojów lub usługi.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W świetle TSUE nie ma przesz</a:t>
            </a:r>
            <a:r>
              <a:rPr lang="pl-PL" sz="1400" dirty="0">
                <a:ea typeface="Calibri" panose="020F0502020204030204" pitchFamily="34" charset="0"/>
                <a:cs typeface="Arial" panose="020B0604020202020204" pitchFamily="34" charset="0"/>
              </a:rPr>
              <a:t>kód, aby ta sama stawka była stosowana do dostaw i usług jeśli nie narusza zasady konkurencyjności.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Wniosek – bez szczegółowego porównania świadczeń z pun</a:t>
            </a:r>
            <a:r>
              <a:rPr lang="pl-PL" sz="1400" dirty="0">
                <a:ea typeface="Calibri" panose="020F0502020204030204" pitchFamily="34" charset="0"/>
                <a:cs typeface="Arial" panose="020B0604020202020204" pitchFamily="34" charset="0"/>
              </a:rPr>
              <a:t>ktu widzenia konsumenta – </a:t>
            </a:r>
            <a:r>
              <a:rPr lang="pl-PL" sz="1400" b="1" dirty="0">
                <a:ea typeface="Calibri" panose="020F0502020204030204" pitchFamily="34" charset="0"/>
                <a:cs typeface="Arial" panose="020B0604020202020204" pitchFamily="34" charset="0"/>
              </a:rPr>
              <a:t>wykładnia dokonana przez organy narusza zasadę konkurencyjności i neutralności </a:t>
            </a:r>
            <a:r>
              <a:rPr lang="pl-PL" sz="1400" dirty="0">
                <a:ea typeface="Calibri" panose="020F0502020204030204" pitchFamily="34" charset="0"/>
                <a:cs typeface="Arial" panose="020B0604020202020204" pitchFamily="34" charset="0"/>
              </a:rPr>
              <a:t>w zakresie w jakim raz uznawały za dostawę 5% a raz za usługę 8% (por. 32 jednolite interpretacje indywidualnych, wyroki wydawane w tym czasie, interpretacja ogólna).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W świetle TSUE, nie ma przesądzającego znaczenia klasyfikacja do PKWiU ani kryterium przeznaczenia wytwarzanych produktów do bezpośredniej konsumpcji, brak umieszczenia w opakowaniach z datą przydatności.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1400" dirty="0">
                <a:ea typeface="Calibri" panose="020F0502020204030204" pitchFamily="34" charset="0"/>
                <a:cs typeface="Arial" panose="020B0604020202020204" pitchFamily="34" charset="0"/>
              </a:rPr>
              <a:t>Wg </a:t>
            </a:r>
            <a:r>
              <a:rPr lang="pl-PL" sz="1300" dirty="0">
                <a:ea typeface="Calibri" panose="020F0502020204030204" pitchFamily="34" charset="0"/>
                <a:cs typeface="Arial" panose="020B0604020202020204" pitchFamily="34" charset="0"/>
              </a:rPr>
              <a:t>NSA:</a:t>
            </a:r>
          </a:p>
          <a:p>
            <a:pPr marL="713232" lvl="3">
              <a:spcBef>
                <a:spcPts val="0"/>
              </a:spcBef>
              <a:spcAft>
                <a:spcPts val="600"/>
              </a:spcAft>
            </a:pPr>
            <a:r>
              <a:rPr lang="pl-PL" sz="1300" dirty="0">
                <a:cs typeface="Arial" panose="020B0604020202020204" pitchFamily="34" charset="0"/>
              </a:rPr>
              <a:t>Sprzedaż dań + udostępnienie klientowi infrastruktury umożliwiającej spożycie na miejscu = usługa restauracyjna</a:t>
            </a:r>
          </a:p>
          <a:p>
            <a:pPr marL="713232" lvl="3">
              <a:spcBef>
                <a:spcPts val="0"/>
              </a:spcBef>
              <a:spcAft>
                <a:spcPts val="600"/>
              </a:spcAft>
            </a:pPr>
            <a:r>
              <a:rPr lang="pl-PL" sz="1300" dirty="0">
                <a:cs typeface="Arial" panose="020B0604020202020204" pitchFamily="34" charset="0"/>
              </a:rPr>
              <a:t>Sprzedaż dań + decyzja klienta „na wynos” = dostawa środków spożywczych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pl-PL" sz="1050" dirty="0"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pl-PL" sz="1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pl-PL" sz="1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54C655-BD37-4BE3-A2D2-AD03CBB294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pl-PL" sz="1300" dirty="0">
                <a:cs typeface="Arial" panose="020B0604020202020204" pitchFamily="34" charset="0"/>
              </a:rPr>
              <a:t>Sprzedaż „</a:t>
            </a:r>
            <a:r>
              <a:rPr lang="pl-PL" sz="1300" dirty="0" err="1">
                <a:cs typeface="Arial" panose="020B0604020202020204" pitchFamily="34" charset="0"/>
              </a:rPr>
              <a:t>drive</a:t>
            </a:r>
            <a:r>
              <a:rPr lang="pl-PL" sz="1300" dirty="0">
                <a:cs typeface="Arial" panose="020B0604020202020204" pitchFamily="34" charset="0"/>
              </a:rPr>
              <a:t>-in”, „walk-</a:t>
            </a:r>
            <a:r>
              <a:rPr lang="pl-PL" sz="1300" dirty="0" err="1">
                <a:cs typeface="Arial" panose="020B0604020202020204" pitchFamily="34" charset="0"/>
              </a:rPr>
              <a:t>through</a:t>
            </a:r>
            <a:r>
              <a:rPr lang="pl-PL" sz="1300" dirty="0">
                <a:cs typeface="Arial" panose="020B0604020202020204" pitchFamily="34" charset="0"/>
              </a:rPr>
              <a:t>” = dostawa środków spożywczych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pl-PL" sz="1300" dirty="0">
                <a:cs typeface="Arial" panose="020B0604020202020204" pitchFamily="34" charset="0"/>
              </a:rPr>
              <a:t>Sprzedaż w galerii handlowej w strefie restauracyjnej = w zależności od decyzji klienta: usługa restauracyjna lub dostawa</a:t>
            </a:r>
          </a:p>
          <a:p>
            <a:pPr marL="285750" lvl="2" indent="-285750">
              <a:spcBef>
                <a:spcPts val="0"/>
              </a:spcBef>
              <a:spcAft>
                <a:spcPts val="600"/>
              </a:spcAft>
            </a:pPr>
            <a:r>
              <a:rPr lang="pl-PL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Naruszenie zasady zaufania. Organy nie mogą wprowadzać podatnika w błąd co do wykładni prawa i jego stosowania i zmieniając pogląd obciążyć podatnika skutkami tej zmiany.</a:t>
            </a:r>
          </a:p>
          <a:p>
            <a:pPr marL="285750" lvl="2" indent="-285750">
              <a:spcBef>
                <a:spcPts val="0"/>
              </a:spcBef>
              <a:spcAft>
                <a:spcPts val="600"/>
              </a:spcAft>
            </a:pPr>
            <a:r>
              <a:rPr lang="pl-PL" sz="1400" dirty="0">
                <a:cs typeface="Arial" panose="020B0604020202020204" pitchFamily="34" charset="0"/>
              </a:rPr>
              <a:t>Analogiczne stanowisko: </a:t>
            </a:r>
          </a:p>
          <a:p>
            <a:pPr marL="642366" lvl="3" indent="-285750">
              <a:spcBef>
                <a:spcPts val="0"/>
              </a:spcBef>
              <a:spcAft>
                <a:spcPts val="600"/>
              </a:spcAft>
            </a:pPr>
            <a:r>
              <a:rPr lang="pl-PL" sz="1300" dirty="0">
                <a:cs typeface="Arial" panose="020B0604020202020204" pitchFamily="34" charset="0"/>
              </a:rPr>
              <a:t>wyrok NSA z 30 lipca 2021 r. (I FSK 1749/18, dot. I-XII.2013 - „Naruszenie zasady konkurencyjności, a w końcu zasady neutralności nastąpiło w zakresie w jakim za okresy rozliczeniowe do czasu wydania interpretacji ogólnej z 24 czerwca 2016 r., produkty przeznaczone do bezpośredniego spożycia przez klientów w sieci lokali M., w tym w systemie "</a:t>
            </a:r>
            <a:r>
              <a:rPr lang="pl-PL" sz="1300" dirty="0" err="1">
                <a:cs typeface="Arial" panose="020B0604020202020204" pitchFamily="34" charset="0"/>
              </a:rPr>
              <a:t>drive</a:t>
            </a:r>
            <a:r>
              <a:rPr lang="pl-PL" sz="1300" dirty="0">
                <a:cs typeface="Arial" panose="020B0604020202020204" pitchFamily="34" charset="0"/>
              </a:rPr>
              <a:t> in", "walk </a:t>
            </a:r>
            <a:r>
              <a:rPr lang="pl-PL" sz="1300" dirty="0" err="1">
                <a:cs typeface="Arial" panose="020B0604020202020204" pitchFamily="34" charset="0"/>
              </a:rPr>
              <a:t>through</a:t>
            </a:r>
            <a:r>
              <a:rPr lang="pl-PL" sz="1300" dirty="0">
                <a:cs typeface="Arial" panose="020B0604020202020204" pitchFamily="34" charset="0"/>
              </a:rPr>
              <a:t>", "food </a:t>
            </a:r>
            <a:r>
              <a:rPr lang="pl-PL" sz="1300" dirty="0" err="1">
                <a:cs typeface="Arial" panose="020B0604020202020204" pitchFamily="34" charset="0"/>
              </a:rPr>
              <a:t>court</a:t>
            </a:r>
            <a:r>
              <a:rPr lang="pl-PL" sz="1300" dirty="0">
                <a:cs typeface="Arial" panose="020B0604020202020204" pitchFamily="34" charset="0"/>
              </a:rPr>
              <a:t>", wewnątrz lokali, wskutek niejednolitej wykładni organów podatkowych, uznawane były raz za dostawę (w odniesieniu do podmiotów, które zwróciły się z wnioskiem o interpretację), a innym razem za usługę, co skutkowało opodatkowaniem różnymi stawkami podatkowym”; „Naruszenie zasady neutralności nastąpiło zatem nie poprzez błędną implementację, ale wskutek niejednolitej wykładni”), </a:t>
            </a:r>
          </a:p>
          <a:p>
            <a:pPr marL="642366" lvl="3" indent="-285750">
              <a:spcBef>
                <a:spcPts val="0"/>
              </a:spcBef>
              <a:spcAft>
                <a:spcPts val="600"/>
              </a:spcAft>
            </a:pPr>
            <a:r>
              <a:rPr lang="pl-PL" sz="1300" dirty="0">
                <a:cs typeface="Arial" panose="020B0604020202020204" pitchFamily="34" charset="0"/>
              </a:rPr>
              <a:t>wyroki NSA z 30 lipca 2021 r. (I FSK 1516/18, I FSK 1678/18, I FSK 1649/18, I FSK 1461/18), </a:t>
            </a:r>
          </a:p>
          <a:p>
            <a:pPr marL="642366" lvl="3" indent="-285750">
              <a:spcBef>
                <a:spcPts val="0"/>
              </a:spcBef>
              <a:spcAft>
                <a:spcPts val="600"/>
              </a:spcAft>
            </a:pPr>
            <a:r>
              <a:rPr lang="pl-PL" sz="1300" dirty="0">
                <a:cs typeface="Arial" panose="020B0604020202020204" pitchFamily="34" charset="0"/>
              </a:rPr>
              <a:t>wyroki z 8 października 2021 r. (I FSK 353/18, I FSK 232/18, I FSK 352/18)</a:t>
            </a:r>
          </a:p>
          <a:p>
            <a:pPr marL="0" lvl="2" indent="0">
              <a:spcBef>
                <a:spcPts val="0"/>
              </a:spcBef>
              <a:spcAft>
                <a:spcPts val="600"/>
              </a:spcAft>
              <a:buNone/>
            </a:pPr>
            <a:endParaRPr lang="pl-PL" sz="14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85750" lvl="2" indent="-285750">
              <a:spcBef>
                <a:spcPts val="0"/>
              </a:spcBef>
              <a:spcAft>
                <a:spcPts val="600"/>
              </a:spcAft>
            </a:pPr>
            <a:endParaRPr lang="pl-PL" sz="1400" dirty="0">
              <a:cs typeface="Arial" panose="020B0604020202020204" pitchFamily="34" charset="0"/>
            </a:endParaRPr>
          </a:p>
          <a:p>
            <a:pPr marL="0" lvl="2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533F25-DD80-43DD-B547-719F0C2AA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30E3-FFE5-4B91-AA19-87A149EBB9EE}" type="slidenum">
              <a:rPr lang="pl-PL" smtClean="0"/>
              <a:pPr/>
              <a:t>11</a:t>
            </a:fld>
            <a:endParaRPr lang="pl-PL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6A0E30-63B6-4CB4-A496-BEBD137C821B}"/>
              </a:ext>
            </a:extLst>
          </p:cNvPr>
          <p:cNvCxnSpPr>
            <a:cxnSpLocks/>
          </p:cNvCxnSpPr>
          <p:nvPr/>
        </p:nvCxnSpPr>
        <p:spPr>
          <a:xfrm>
            <a:off x="6099175" y="1196975"/>
            <a:ext cx="1" cy="5076825"/>
          </a:xfrm>
          <a:prstGeom prst="line">
            <a:avLst/>
          </a:prstGeom>
          <a:ln w="9525">
            <a:solidFill>
              <a:schemeClr val="bg1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341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4F560A8-B44A-4229-B6AC-A6337B5DF15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53" name="think-cell Slide" r:id="rId4" imgW="424" imgH="424" progId="TCLayout.ActiveDocument.1">
                  <p:embed/>
                </p:oleObj>
              </mc:Choice>
              <mc:Fallback>
                <p:oleObj name="think-cell Slide" r:id="rId4" imgW="424" imgH="42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4F560A8-B44A-4229-B6AC-A6337B5DF1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7D86253E-BF11-4081-A76C-DA043F0A2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Polskie orzecznictwo po TSUE - WSA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E9AE27-12F3-4AA7-A9C6-9CD9E41251E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600" b="1" dirty="0">
                <a:cs typeface="Arial" panose="020B0604020202020204" pitchFamily="34" charset="0"/>
              </a:rPr>
              <a:t>Wyrok WSA w Lublinie z 18 czerwca 2021 r. (I SA/Lu 221/19, nieprawomocny)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1400" dirty="0">
                <a:cs typeface="Arial" panose="020B0604020202020204" pitchFamily="34" charset="0"/>
              </a:rPr>
              <a:t>Dot. sprzedaży produktów w systemie "</a:t>
            </a:r>
            <a:r>
              <a:rPr lang="pl-PL" sz="1400" dirty="0" err="1">
                <a:cs typeface="Arial" panose="020B0604020202020204" pitchFamily="34" charset="0"/>
              </a:rPr>
              <a:t>drive</a:t>
            </a:r>
            <a:r>
              <a:rPr lang="pl-PL" sz="1400" dirty="0">
                <a:cs typeface="Arial" panose="020B0604020202020204" pitchFamily="34" charset="0"/>
              </a:rPr>
              <a:t> in/walk </a:t>
            </a:r>
            <a:r>
              <a:rPr lang="pl-PL" sz="1400" dirty="0" err="1">
                <a:cs typeface="Arial" panose="020B0604020202020204" pitchFamily="34" charset="0"/>
              </a:rPr>
              <a:t>through</a:t>
            </a:r>
            <a:r>
              <a:rPr lang="pl-PL" sz="1400" dirty="0">
                <a:cs typeface="Arial" panose="020B0604020202020204" pitchFamily="34" charset="0"/>
              </a:rPr>
              <a:t>" oraz sprzedaż produktów wewnątrz punktu sprzedaży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1400" dirty="0">
                <a:cs typeface="Arial" panose="020B0604020202020204" pitchFamily="34" charset="0"/>
              </a:rPr>
              <a:t>Symbol PKWiU nie jest wiążący, konieczne ustalenie istoty natury transakcji z uwzględnieniem kontekstu unijnego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600" b="1" dirty="0">
                <a:cs typeface="Arial" panose="020B0604020202020204" pitchFamily="34" charset="0"/>
              </a:rPr>
              <a:t>Wyroki WSA w Poznaniu z 15 lipca 2021 r. (I SA/Po 510/19, nieprawomocny), 9 czerwca 2021 r. (I SA/Po 723/20, prawomocne – </a:t>
            </a:r>
            <a:r>
              <a:rPr lang="pl-PL" sz="1600" dirty="0">
                <a:cs typeface="Arial" panose="020B0604020202020204" pitchFamily="34" charset="0"/>
              </a:rPr>
              <a:t>dot. kurczaków z rożna</a:t>
            </a:r>
            <a:r>
              <a:rPr lang="pl-PL" sz="1600" b="1" dirty="0">
                <a:cs typeface="Arial" panose="020B0604020202020204" pitchFamily="34" charset="0"/>
              </a:rPr>
              <a:t>) oraz z 8 sierpnia 2022 r. (sygn. akt I SA/Po 292/19, nieprawomocny)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1400" dirty="0">
                <a:cs typeface="Arial" panose="020B0604020202020204" pitchFamily="34" charset="0"/>
              </a:rPr>
              <a:t>Istotna klasyfikacja jako: dostawy gotowej żywności (5%) lub usług związanych z wyżywieniem (8%), bo to decyduje o różnej stawce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600" b="1" dirty="0">
                <a:cs typeface="Arial" panose="020B0604020202020204" pitchFamily="34" charset="0"/>
              </a:rPr>
              <a:t>Wyroki WSA w Bydgoszczy z 20 lipca 2021 r. (I SA/</a:t>
            </a:r>
            <a:r>
              <a:rPr lang="pl-PL" sz="1600" b="1" dirty="0" err="1">
                <a:cs typeface="Arial" panose="020B0604020202020204" pitchFamily="34" charset="0"/>
              </a:rPr>
              <a:t>Bd</a:t>
            </a:r>
            <a:r>
              <a:rPr lang="pl-PL" sz="1600" b="1" dirty="0">
                <a:cs typeface="Arial" panose="020B0604020202020204" pitchFamily="34" charset="0"/>
              </a:rPr>
              <a:t> 395/19) oraz z 13 lipca 2021 r. (I SA/</a:t>
            </a:r>
            <a:r>
              <a:rPr lang="pl-PL" sz="1600" b="1" dirty="0" err="1">
                <a:cs typeface="Arial" panose="020B0604020202020204" pitchFamily="34" charset="0"/>
              </a:rPr>
              <a:t>Bd</a:t>
            </a:r>
            <a:r>
              <a:rPr lang="pl-PL" sz="1600" b="1" dirty="0">
                <a:cs typeface="Arial" panose="020B0604020202020204" pitchFamily="34" charset="0"/>
              </a:rPr>
              <a:t> 396/19)</a:t>
            </a:r>
          </a:p>
          <a:p>
            <a:pPr>
              <a:spcAft>
                <a:spcPts val="600"/>
              </a:spcAft>
            </a:pPr>
            <a:r>
              <a:rPr lang="pl-PL" sz="1400" dirty="0">
                <a:cs typeface="Arial" panose="020B0604020202020204" pitchFamily="34" charset="0"/>
              </a:rPr>
              <a:t>Istotny kontekst unijny i wytyczne TSUE, błędne odrzucanie przez organy podatkowe możliwości klasyfikacji tych czynności jako dostaw gotowych posiłków i dań oraz napojów (5%). </a:t>
            </a:r>
            <a:endParaRPr lang="pl-PL" sz="1600" b="1" dirty="0"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pl-PL" sz="1400" dirty="0"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pl-PL" sz="1600" b="1" dirty="0"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pl-PL" sz="1600" b="1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pl-PL" sz="1400" dirty="0"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54C655-BD37-4BE3-A2D2-AD03CBB29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0947" y="1072741"/>
            <a:ext cx="5387605" cy="4834800"/>
          </a:xfrm>
        </p:spPr>
        <p:txBody>
          <a:bodyPr/>
          <a:lstStyle/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600" b="1" dirty="0">
                <a:cs typeface="Arial" panose="020B0604020202020204" pitchFamily="34" charset="0"/>
              </a:rPr>
              <a:t>Wyrok WSA w Kielcach z 25 listopada 2021 r. I SA/</a:t>
            </a:r>
            <a:r>
              <a:rPr lang="pl-PL" sz="1600" b="1" dirty="0" err="1">
                <a:cs typeface="Arial" panose="020B0604020202020204" pitchFamily="34" charset="0"/>
              </a:rPr>
              <a:t>Ke</a:t>
            </a:r>
            <a:r>
              <a:rPr lang="pl-PL" sz="1600" b="1" dirty="0">
                <a:cs typeface="Arial" panose="020B0604020202020204" pitchFamily="34" charset="0"/>
              </a:rPr>
              <a:t> 334/19</a:t>
            </a:r>
          </a:p>
          <a:p>
            <a:pPr marL="285750" lvl="1" indent="-285750">
              <a:spcBef>
                <a:spcPts val="0"/>
              </a:spcBef>
              <a:spcAft>
                <a:spcPts val="600"/>
              </a:spcAft>
            </a:pPr>
            <a:r>
              <a:rPr lang="pl-PL" sz="1400" dirty="0">
                <a:cs typeface="Arial" panose="020B0604020202020204" pitchFamily="34" charset="0"/>
              </a:rPr>
              <a:t>Drive </a:t>
            </a:r>
            <a:r>
              <a:rPr lang="pl-PL" sz="1400" dirty="0" err="1">
                <a:cs typeface="Arial" panose="020B0604020202020204" pitchFamily="34" charset="0"/>
              </a:rPr>
              <a:t>through</a:t>
            </a:r>
            <a:r>
              <a:rPr lang="pl-PL" sz="1400" dirty="0">
                <a:cs typeface="Arial" panose="020B0604020202020204" pitchFamily="34" charset="0"/>
              </a:rPr>
              <a:t>, walk in i na wynos - 5%, jeśli klient skorzysta z infrastruktury „w środku” to 8%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600" b="1" dirty="0">
                <a:cs typeface="Arial" panose="020B0604020202020204" pitchFamily="34" charset="0"/>
              </a:rPr>
              <a:t>Wyrok WSA we Wrocławiu z 16 grudnia 2021 r. (I SA/</a:t>
            </a:r>
            <a:r>
              <a:rPr lang="pl-PL" sz="1600" b="1" dirty="0" err="1">
                <a:cs typeface="Arial" panose="020B0604020202020204" pitchFamily="34" charset="0"/>
              </a:rPr>
              <a:t>Wr</a:t>
            </a:r>
            <a:r>
              <a:rPr lang="pl-PL" sz="1600" b="1" dirty="0">
                <a:cs typeface="Arial" panose="020B0604020202020204" pitchFamily="34" charset="0"/>
              </a:rPr>
              <a:t> 212/21) </a:t>
            </a:r>
          </a:p>
          <a:p>
            <a:pPr marL="285750" lvl="1" indent="-285750">
              <a:spcBef>
                <a:spcPts val="0"/>
              </a:spcBef>
              <a:spcAft>
                <a:spcPts val="600"/>
              </a:spcAft>
            </a:pPr>
            <a:r>
              <a:rPr lang="pl-PL" sz="1400" dirty="0">
                <a:cs typeface="Arial" panose="020B0604020202020204" pitchFamily="34" charset="0"/>
              </a:rPr>
              <a:t>Dot. „nowej matrycy stawek”</a:t>
            </a:r>
          </a:p>
          <a:p>
            <a:pPr marL="285750" lvl="1" indent="-285750">
              <a:spcBef>
                <a:spcPts val="0"/>
              </a:spcBef>
              <a:spcAft>
                <a:spcPts val="600"/>
              </a:spcAft>
            </a:pPr>
            <a:r>
              <a:rPr lang="pl-PL" sz="1400" dirty="0" err="1">
                <a:cs typeface="Arial" panose="020B0604020202020204" pitchFamily="34" charset="0"/>
              </a:rPr>
              <a:t>Shake</a:t>
            </a:r>
            <a:r>
              <a:rPr lang="pl-PL" sz="1400" dirty="0">
                <a:cs typeface="Arial" panose="020B0604020202020204" pitchFamily="34" charset="0"/>
              </a:rPr>
              <a:t> czekoladowy (gotowy do spożycia vs. zapakowane ze sklepu)</a:t>
            </a:r>
          </a:p>
          <a:p>
            <a:pPr marL="285750" lvl="1" indent="-285750">
              <a:spcBef>
                <a:spcPts val="0"/>
              </a:spcBef>
              <a:spcAft>
                <a:spcPts val="600"/>
              </a:spcAft>
            </a:pPr>
            <a:r>
              <a:rPr lang="pl-PL" sz="1400" dirty="0">
                <a:cs typeface="Arial" panose="020B0604020202020204" pitchFamily="34" charset="0"/>
              </a:rPr>
              <a:t>Cechy które odróżniają: te do spożycia można modyfikować, może to wpływać na decyzję przeciętnego konsumenta (a więc są wzajemnie niezastępowalne), różnice kontekstowe wynikające z usług wspomagających oraz okoliczności. 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400" b="1" dirty="0">
                <a:cs typeface="Arial" panose="020B0604020202020204" pitchFamily="34" charset="0"/>
              </a:rPr>
              <a:t>Wyrok WSA w Gliwicach z 5 października 2021 r. (I SA/</a:t>
            </a:r>
            <a:r>
              <a:rPr lang="pl-PL" sz="1400" b="1" dirty="0" err="1">
                <a:cs typeface="Arial" panose="020B0604020202020204" pitchFamily="34" charset="0"/>
              </a:rPr>
              <a:t>Gl</a:t>
            </a:r>
            <a:r>
              <a:rPr lang="pl-PL" sz="1400" b="1" dirty="0">
                <a:cs typeface="Arial" panose="020B0604020202020204" pitchFamily="34" charset="0"/>
              </a:rPr>
              <a:t> 495/21)</a:t>
            </a:r>
          </a:p>
          <a:p>
            <a:pPr marL="285750" lvl="1" indent="-285750">
              <a:spcBef>
                <a:spcPts val="0"/>
              </a:spcBef>
              <a:spcAft>
                <a:spcPts val="600"/>
              </a:spcAft>
            </a:pPr>
            <a:r>
              <a:rPr lang="pl-PL" sz="1400" dirty="0">
                <a:cs typeface="Arial" panose="020B0604020202020204" pitchFamily="34" charset="0"/>
              </a:rPr>
              <a:t>Dot. „nowej matrycy stawek”</a:t>
            </a:r>
          </a:p>
          <a:p>
            <a:pPr marL="285750" lvl="1" indent="-285750">
              <a:spcBef>
                <a:spcPts val="0"/>
              </a:spcBef>
              <a:spcAft>
                <a:spcPts val="600"/>
              </a:spcAft>
            </a:pPr>
            <a:r>
              <a:rPr lang="pl-PL" sz="1400" dirty="0">
                <a:cs typeface="Arial" panose="020B0604020202020204" pitchFamily="34" charset="0"/>
              </a:rPr>
              <a:t>Lody „</a:t>
            </a:r>
            <a:r>
              <a:rPr lang="pl-PL" sz="1400" dirty="0" err="1">
                <a:cs typeface="Arial" panose="020B0604020202020204" pitchFamily="34" charset="0"/>
              </a:rPr>
              <a:t>gałkowane</a:t>
            </a:r>
            <a:r>
              <a:rPr lang="pl-PL" sz="1400" dirty="0">
                <a:cs typeface="Arial" panose="020B0604020202020204" pitchFamily="34" charset="0"/>
              </a:rPr>
              <a:t>”</a:t>
            </a:r>
          </a:p>
          <a:p>
            <a:pPr marL="285750" lvl="1" indent="-285750">
              <a:spcBef>
                <a:spcPts val="0"/>
              </a:spcBef>
              <a:spcAft>
                <a:spcPts val="600"/>
              </a:spcAft>
            </a:pPr>
            <a:r>
              <a:rPr lang="pl-PL" sz="1400" dirty="0"/>
              <a:t>Osobiste preferencje, zwyczaje, upodobania i szereg innych uwarunkowań konsumentów, powodują, że omawiane towary nie są wzajemnie zastępowalne</a:t>
            </a:r>
            <a:r>
              <a:rPr lang="pl-PL" sz="1400" dirty="0">
                <a:cs typeface="Arial" panose="020B0604020202020204" pitchFamily="34" charset="0"/>
              </a:rPr>
              <a:t> 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endParaRPr lang="pl-PL" sz="1400" b="1" dirty="0"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533F25-DD80-43DD-B547-719F0C2AA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30E3-FFE5-4B91-AA19-87A149EBB9EE}" type="slidenum">
              <a:rPr lang="pl-PL" smtClean="0"/>
              <a:pPr/>
              <a:t>12</a:t>
            </a:fld>
            <a:endParaRPr lang="pl-PL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6A0E30-63B6-4CB4-A496-BEBD137C821B}"/>
              </a:ext>
            </a:extLst>
          </p:cNvPr>
          <p:cNvCxnSpPr>
            <a:cxnSpLocks/>
          </p:cNvCxnSpPr>
          <p:nvPr/>
        </p:nvCxnSpPr>
        <p:spPr>
          <a:xfrm>
            <a:off x="6099175" y="1196975"/>
            <a:ext cx="1" cy="5076825"/>
          </a:xfrm>
          <a:prstGeom prst="line">
            <a:avLst/>
          </a:prstGeom>
          <a:ln w="9525">
            <a:solidFill>
              <a:schemeClr val="bg1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055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4F560A8-B44A-4229-B6AC-A6337B5DF15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87" name="think-cell Slide" r:id="rId4" imgW="424" imgH="424" progId="TCLayout.ActiveDocument.1">
                  <p:embed/>
                </p:oleObj>
              </mc:Choice>
              <mc:Fallback>
                <p:oleObj name="think-cell Slide" r:id="rId4" imgW="424" imgH="42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4F560A8-B44A-4229-B6AC-A6337B5DF1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7D86253E-BF11-4081-A76C-DA043F0A2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17" y="294200"/>
            <a:ext cx="10978515" cy="590880"/>
          </a:xfrm>
        </p:spPr>
        <p:txBody>
          <a:bodyPr/>
          <a:lstStyle/>
          <a:p>
            <a:r>
              <a:rPr lang="pl-PL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Główne zagadnienia</a:t>
            </a:r>
            <a:br>
              <a:rPr lang="pl-PL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533F25-DD80-43DD-B547-719F0C2AA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7221" y="6460093"/>
            <a:ext cx="663066" cy="180000"/>
          </a:xfrm>
        </p:spPr>
        <p:txBody>
          <a:bodyPr/>
          <a:lstStyle/>
          <a:p>
            <a:fld id="{F1BC30E3-FFE5-4B91-AA19-87A149EBB9EE}" type="slidenum">
              <a:rPr lang="pl-PL" smtClean="0"/>
              <a:pPr/>
              <a:t>13</a:t>
            </a:fld>
            <a:endParaRPr lang="pl-PL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458EE0-23E8-41DA-998B-93BE5D3991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918" y="736476"/>
            <a:ext cx="10978515" cy="4834800"/>
          </a:xfrm>
        </p:spPr>
        <p:txBody>
          <a:bodyPr/>
          <a:lstStyle/>
          <a:p>
            <a:pPr marL="357188" lvl="0" indent="-357188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1 |	</a:t>
            </a:r>
            <a:r>
              <a:rPr lang="pl-PL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Zasada legalizmu, określoności prawa - czy przepisy dawały (i dają) rękojmię wyboru prawidłowej stawki?</a:t>
            </a:r>
          </a:p>
          <a:p>
            <a:pPr marL="357188" lvl="0" indent="-357188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800" dirty="0">
                <a:cs typeface="Arial" panose="020B0604020202020204" pitchFamily="34" charset="0"/>
              </a:rPr>
              <a:t>2 |</a:t>
            </a:r>
            <a:r>
              <a:rPr lang="pl-PL" sz="1800" dirty="0">
                <a:solidFill>
                  <a:srgbClr val="FF0000"/>
                </a:solidFill>
                <a:cs typeface="Arial" panose="020B0604020202020204" pitchFamily="34" charset="0"/>
              </a:rPr>
              <a:t>	</a:t>
            </a:r>
            <a:r>
              <a:rPr lang="pl-PL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Co determinuje, że mamy do czynienia z dostawy towaru </a:t>
            </a:r>
            <a:r>
              <a:rPr lang="pl-PL" sz="1400" dirty="0">
                <a:ea typeface="Calibri" panose="020F0502020204030204" pitchFamily="34" charset="0"/>
                <a:cs typeface="Arial" panose="020B0604020202020204" pitchFamily="34" charset="0"/>
              </a:rPr>
              <a:t>lub z </a:t>
            </a:r>
            <a:r>
              <a:rPr lang="pl-PL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usługą?</a:t>
            </a:r>
          </a:p>
          <a:p>
            <a:pPr marL="356616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200" dirty="0">
                <a:cs typeface="Arial" panose="020B0604020202020204" pitchFamily="34" charset="0"/>
              </a:rPr>
              <a:t>O tym czy towar czy usługa – rozstrzygające tezy TSUE </a:t>
            </a:r>
          </a:p>
          <a:p>
            <a:pPr marL="356616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200" dirty="0">
                <a:cs typeface="Arial" panose="020B0604020202020204" pitchFamily="34" charset="0"/>
              </a:rPr>
              <a:t>Dla celów wykorzystania stawek obniżonych można stosować CN lub CPA (polskie PKWiU) – wynika wprost z dyrektywy (CPA od 4 kwietnia br.)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800" dirty="0">
                <a:cs typeface="Arial" panose="020B0604020202020204" pitchFamily="34" charset="0"/>
              </a:rPr>
              <a:t>3 |</a:t>
            </a:r>
            <a:r>
              <a:rPr lang="pl-PL" sz="14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pl-PL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Czy na gruncie przepisów przed 1 lipca 2020 r. stawka 8% mogła być stosowana niezależnie od tego czy dostawa towaru / usługa?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200" dirty="0">
                <a:cs typeface="Arial" panose="020B0604020202020204" pitchFamily="34" charset="0"/>
              </a:rPr>
              <a:t>        Towar – </a:t>
            </a:r>
            <a:r>
              <a:rPr lang="pl-PL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jeśli „gastronomiczny” to PKWiU 56 – 8%, jeśli inny niż „gastronomiczny” to CN – 5% (co do zasady)?</a:t>
            </a:r>
          </a:p>
          <a:p>
            <a:pPr marL="357188" lvl="0" indent="-357188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800" dirty="0">
                <a:cs typeface="Arial" panose="020B0604020202020204" pitchFamily="34" charset="0"/>
              </a:rPr>
              <a:t>4 |	</a:t>
            </a:r>
            <a:r>
              <a:rPr lang="pl-PL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Czy w przypadku uznania, że do dostawy towaru stosuje się stawka 8%, czy zachowana jest zasada neutralności (warunki konkurencji, swoboda przepływu kapitału, równe traktowanie bez względu na podmiot)</a:t>
            </a:r>
          </a:p>
          <a:p>
            <a:pPr marL="357188" lvl="0" indent="-357188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800" dirty="0">
                <a:cs typeface="Arial" panose="020B0604020202020204" pitchFamily="34" charset="0"/>
              </a:rPr>
              <a:t>5 |	</a:t>
            </a:r>
            <a:r>
              <a:rPr lang="pl-PL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Czym są towary podobne (które powinny podlegać takiemu samemu obciążeniu VAT):</a:t>
            </a:r>
          </a:p>
          <a:p>
            <a:pPr marL="357188" lvl="0" indent="-357188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400" dirty="0"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pl-PL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Percepcja klienta, zaspokajanie potrzeb klienta, towary podobne a zastępowalne, konkurencyjne czy takie same</a:t>
            </a:r>
          </a:p>
          <a:p>
            <a:pPr marL="357188" lvl="0" indent="-357188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800" dirty="0">
                <a:cs typeface="Arial" panose="020B0604020202020204" pitchFamily="34" charset="0"/>
              </a:rPr>
              <a:t>6 |	</a:t>
            </a:r>
            <a:r>
              <a:rPr lang="pl-PL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Postępowanie dowodowe - test przeciętnego konsumenta: czy doświadczenie organów / sądu wystarcza</a:t>
            </a:r>
          </a:p>
          <a:p>
            <a:pPr marL="357188" lvl="0" indent="-357188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800" dirty="0">
                <a:cs typeface="Arial" panose="020B0604020202020204" pitchFamily="34" charset="0"/>
              </a:rPr>
              <a:t>7 |	</a:t>
            </a:r>
            <a:r>
              <a:rPr lang="pl-PL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Zasada zaufania i </a:t>
            </a:r>
            <a:r>
              <a:rPr lang="pl-PL" sz="14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in dubio pro </a:t>
            </a:r>
            <a:r>
              <a:rPr lang="pl-PL" sz="1400" i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tributario</a:t>
            </a:r>
            <a:endParaRPr lang="pl-PL" sz="1400" i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57188" lvl="0" indent="-357188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800" dirty="0">
                <a:cs typeface="Arial" panose="020B0604020202020204" pitchFamily="34" charset="0"/>
              </a:rPr>
              <a:t>8 | </a:t>
            </a:r>
            <a:r>
              <a:rPr lang="pl-PL" sz="1400" dirty="0"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pl-PL" sz="1400" dirty="0">
                <a:cs typeface="Arial" panose="020B0604020202020204" pitchFamily="34" charset="0"/>
              </a:rPr>
              <a:t>zy można zróżnicować stawkę VAT na ten sam towar, „podany” w różny sposób? Stara a nowa matryca stawek</a:t>
            </a:r>
            <a:endParaRPr lang="pl-PL" sz="1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1400" dirty="0">
                <a:cs typeface="Arial" panose="020B0604020202020204" pitchFamily="34" charset="0"/>
              </a:rPr>
              <a:t>    </a:t>
            </a:r>
          </a:p>
          <a:p>
            <a:pPr marL="0" indent="0">
              <a:buNone/>
            </a:pPr>
            <a:r>
              <a:rPr lang="pl-PL" sz="1400" dirty="0">
                <a:cs typeface="Arial" panose="020B0604020202020204" pitchFamily="34" charset="0"/>
              </a:rPr>
              <a:t>frytki mrożone				frytki w fast </a:t>
            </a:r>
            <a:r>
              <a:rPr lang="pl-PL" sz="1400" dirty="0" err="1">
                <a:cs typeface="Arial" panose="020B0604020202020204" pitchFamily="34" charset="0"/>
              </a:rPr>
              <a:t>foodzie</a:t>
            </a:r>
            <a:endParaRPr lang="pl-PL" sz="14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1400" dirty="0">
                <a:cs typeface="Arial" panose="020B0604020202020204" pitchFamily="34" charset="0"/>
              </a:rPr>
              <a:t>kiełbasa w sklepie na wagę			ciepła kiełbaska na stoku narciarskim czy w food trucku</a:t>
            </a:r>
          </a:p>
          <a:p>
            <a:pPr marL="0" indent="0">
              <a:buNone/>
            </a:pPr>
            <a:r>
              <a:rPr lang="pl-PL" sz="1400" dirty="0">
                <a:cs typeface="Arial" panose="020B0604020202020204" pitchFamily="34" charset="0"/>
              </a:rPr>
              <a:t>napój kawowy w opakowaniu w sklepie 		napój kawowy przyrządzany w kawiarni sieciowej / innej kawiarni</a:t>
            </a:r>
          </a:p>
          <a:p>
            <a:pPr marL="0" indent="0">
              <a:buNone/>
            </a:pPr>
            <a:r>
              <a:rPr lang="pl-PL" sz="1400" dirty="0">
                <a:cs typeface="Arial" panose="020B0604020202020204" pitchFamily="34" charset="0"/>
              </a:rPr>
              <a:t>lody z zamrażarki  				lody „</a:t>
            </a:r>
            <a:r>
              <a:rPr lang="pl-PL" sz="1400" dirty="0" err="1">
                <a:cs typeface="Arial" panose="020B0604020202020204" pitchFamily="34" charset="0"/>
              </a:rPr>
              <a:t>gałkowane</a:t>
            </a:r>
            <a:r>
              <a:rPr lang="pl-PL" sz="1400" dirty="0">
                <a:cs typeface="Arial" panose="020B0604020202020204" pitchFamily="34" charset="0"/>
              </a:rPr>
              <a:t>” na wynos, w wafelku</a:t>
            </a:r>
          </a:p>
        </p:txBody>
      </p:sp>
      <p:cxnSp>
        <p:nvCxnSpPr>
          <p:cNvPr id="6" name="Łącznik prosty ze strzałką 10">
            <a:extLst>
              <a:ext uri="{FF2B5EF4-FFF2-40B4-BE49-F238E27FC236}">
                <a16:creationId xmlns:a16="http://schemas.microsoft.com/office/drawing/2014/main" id="{8C060EE5-7CA2-4C60-87AE-4781D8E8F134}"/>
              </a:ext>
            </a:extLst>
          </p:cNvPr>
          <p:cNvCxnSpPr>
            <a:cxnSpLocks/>
          </p:cNvCxnSpPr>
          <p:nvPr/>
        </p:nvCxnSpPr>
        <p:spPr>
          <a:xfrm flipH="1">
            <a:off x="2962275" y="4799450"/>
            <a:ext cx="773385" cy="771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Łącznik prosty ze strzałką 10">
            <a:extLst>
              <a:ext uri="{FF2B5EF4-FFF2-40B4-BE49-F238E27FC236}">
                <a16:creationId xmlns:a16="http://schemas.microsoft.com/office/drawing/2014/main" id="{C0B0098F-FB05-4099-AD72-34363131BDAB}"/>
              </a:ext>
            </a:extLst>
          </p:cNvPr>
          <p:cNvCxnSpPr>
            <a:cxnSpLocks/>
          </p:cNvCxnSpPr>
          <p:nvPr/>
        </p:nvCxnSpPr>
        <p:spPr>
          <a:xfrm>
            <a:off x="4238625" y="4799450"/>
            <a:ext cx="623635" cy="771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751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4F560A8-B44A-4229-B6AC-A6337B5DF15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81" name="think-cell Slide" r:id="rId4" imgW="424" imgH="424" progId="TCLayout.ActiveDocument.1">
                  <p:embed/>
                </p:oleObj>
              </mc:Choice>
              <mc:Fallback>
                <p:oleObj name="think-cell Slide" r:id="rId4" imgW="424" imgH="42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4F560A8-B44A-4229-B6AC-A6337B5DF1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7D86253E-BF11-4081-A76C-DA043F0A2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17" y="294200"/>
            <a:ext cx="10978515" cy="590880"/>
          </a:xfrm>
        </p:spPr>
        <p:txBody>
          <a:bodyPr/>
          <a:lstStyle/>
          <a:p>
            <a:r>
              <a:rPr lang="pl-PL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Test przeciętnego konsumenta - głosujemy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533F25-DD80-43DD-B547-719F0C2AA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30E3-FFE5-4B91-AA19-87A149EBB9EE}" type="slidenum">
              <a:rPr lang="pl-PL" smtClean="0"/>
              <a:pPr/>
              <a:t>14</a:t>
            </a:fld>
            <a:endParaRPr lang="pl-PL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458EE0-23E8-41DA-998B-93BE5D3991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916" y="903009"/>
            <a:ext cx="10978515" cy="4834800"/>
          </a:xfrm>
        </p:spPr>
        <p:txBody>
          <a:bodyPr/>
          <a:lstStyle/>
          <a:p>
            <a:pPr marL="357188" indent="-357188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800" dirty="0">
                <a:cs typeface="Arial" panose="020B0604020202020204" pitchFamily="34" charset="0"/>
              </a:rPr>
              <a:t>1. Czy różnice pomiędzy tymi towarami wpływają na wybór przeciętnego, czyli polskiego, konsumenta? </a:t>
            </a:r>
          </a:p>
          <a:p>
            <a:pPr marL="357188" indent="-357188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800" dirty="0">
                <a:cs typeface="Arial" panose="020B0604020202020204" pitchFamily="34" charset="0"/>
              </a:rPr>
              <a:t>2. Czy różnica w stawce VAT (cena) może mieć wpływ na wybór przeciętnego konsumenta?</a:t>
            </a:r>
          </a:p>
          <a:p>
            <a:pPr marL="357188" indent="-357188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800" dirty="0">
                <a:cs typeface="Arial" panose="020B0604020202020204" pitchFamily="34" charset="0"/>
              </a:rPr>
              <a:t>3. Czy towar spełnia te same potrzeby?</a:t>
            </a:r>
          </a:p>
          <a:p>
            <a:pPr marL="357188" indent="-357188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800" dirty="0">
                <a:cs typeface="Arial" panose="020B0604020202020204" pitchFamily="34" charset="0"/>
              </a:rPr>
              <a:t>4. Czy te towary są konkurencyjne?</a:t>
            </a:r>
          </a:p>
          <a:p>
            <a:pPr marL="357188" indent="-357188" algn="ctr">
              <a:spcBef>
                <a:spcPts val="0"/>
              </a:spcBef>
              <a:spcAft>
                <a:spcPts val="600"/>
              </a:spcAft>
              <a:buNone/>
            </a:pPr>
            <a:endParaRPr lang="pl-PL" sz="1800" dirty="0">
              <a:cs typeface="Arial" panose="020B0604020202020204" pitchFamily="34" charset="0"/>
            </a:endParaRPr>
          </a:p>
          <a:p>
            <a:pPr marL="357188" lvl="0" indent="-357188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 |	</a:t>
            </a:r>
            <a:r>
              <a:rPr lang="pl-PL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frytki mrożone i frytki w </a:t>
            </a:r>
            <a:r>
              <a:rPr lang="pl-PL" sz="1400" dirty="0">
                <a:ea typeface="Calibri" panose="020F0502020204030204" pitchFamily="34" charset="0"/>
                <a:cs typeface="Arial" panose="020B0604020202020204" pitchFamily="34" charset="0"/>
              </a:rPr>
              <a:t>fast </a:t>
            </a:r>
            <a:r>
              <a:rPr lang="pl-PL" sz="1400" dirty="0" err="1">
                <a:ea typeface="Calibri" panose="020F0502020204030204" pitchFamily="34" charset="0"/>
                <a:cs typeface="Arial" panose="020B0604020202020204" pitchFamily="34" charset="0"/>
              </a:rPr>
              <a:t>foodzie</a:t>
            </a:r>
            <a:r>
              <a:rPr lang="pl-PL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</a:p>
          <a:p>
            <a:pPr marL="357188" lvl="0" indent="-357188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800" dirty="0">
                <a:cs typeface="Arial" panose="020B0604020202020204" pitchFamily="34" charset="0"/>
              </a:rPr>
              <a:t>B |	</a:t>
            </a:r>
            <a:r>
              <a:rPr lang="pl-PL" sz="1400" dirty="0">
                <a:cs typeface="Arial" panose="020B0604020202020204" pitchFamily="34" charset="0"/>
              </a:rPr>
              <a:t>kiełbasa w sklepie na wagę a ciepła kiełbaska na stoku?</a:t>
            </a:r>
          </a:p>
          <a:p>
            <a:pPr marL="357188" indent="-357188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800" dirty="0">
                <a:cs typeface="Arial" panose="020B0604020202020204" pitchFamily="34" charset="0"/>
              </a:rPr>
              <a:t>C |	</a:t>
            </a:r>
            <a:r>
              <a:rPr lang="pl-PL" sz="1400" dirty="0">
                <a:cs typeface="Arial" panose="020B0604020202020204" pitchFamily="34" charset="0"/>
              </a:rPr>
              <a:t>napój kawowy w sklepie a napój kawowy w kawiarni</a:t>
            </a:r>
          </a:p>
          <a:p>
            <a:pPr marL="357188" lvl="0" indent="-357188">
              <a:spcBef>
                <a:spcPts val="0"/>
              </a:spcBef>
              <a:spcAft>
                <a:spcPts val="600"/>
              </a:spcAft>
              <a:buNone/>
            </a:pPr>
            <a:r>
              <a:rPr lang="pl-PL" dirty="0">
                <a:cs typeface="Arial" panose="020B0604020202020204" pitchFamily="34" charset="0"/>
              </a:rPr>
              <a:t>D | </a:t>
            </a:r>
            <a:r>
              <a:rPr lang="pl-PL" sz="1400" dirty="0">
                <a:cs typeface="Arial" panose="020B0604020202020204" pitchFamily="34" charset="0"/>
              </a:rPr>
              <a:t>lody z zamrażarki a lody „</a:t>
            </a:r>
            <a:r>
              <a:rPr lang="pl-PL" sz="1400" dirty="0" err="1">
                <a:cs typeface="Arial" panose="020B0604020202020204" pitchFamily="34" charset="0"/>
              </a:rPr>
              <a:t>gałkowane</a:t>
            </a:r>
            <a:r>
              <a:rPr lang="pl-PL" sz="1400" dirty="0">
                <a:cs typeface="Arial" panose="020B0604020202020204" pitchFamily="34" charset="0"/>
              </a:rPr>
              <a:t>” w sklepie </a:t>
            </a:r>
          </a:p>
          <a:p>
            <a:pPr marL="0" indent="0">
              <a:buNone/>
            </a:pPr>
            <a:endParaRPr lang="pl-PL" sz="14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14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14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14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14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1400" dirty="0">
                <a:cs typeface="Arial" panose="020B0604020202020204" pitchFamily="34" charset="0"/>
              </a:rPr>
              <a:t>    </a:t>
            </a:r>
            <a:endParaRPr lang="pl-PL" sz="14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14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820570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4F560A8-B44A-4229-B6AC-A6337B5DF15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12" name="think-cell Slide" r:id="rId4" imgW="424" imgH="424" progId="TCLayout.ActiveDocument.1">
                  <p:embed/>
                </p:oleObj>
              </mc:Choice>
              <mc:Fallback>
                <p:oleObj name="think-cell Slide" r:id="rId4" imgW="424" imgH="42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4F560A8-B44A-4229-B6AC-A6337B5DF1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7D86253E-BF11-4081-A76C-DA043F0A2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Nowe pytanie prejudycjalne do TSUE - WSA we Wrocławiu (</a:t>
            </a:r>
            <a:r>
              <a:rPr lang="pl-PL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 SA/</a:t>
            </a:r>
            <a:r>
              <a:rPr lang="pl-PL" sz="2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Wr</a:t>
            </a:r>
            <a:r>
              <a:rPr lang="pl-PL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208/21)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E9AE27-12F3-4AA7-A9C6-9CD9E41251E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6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Sprawa przed WSA w Wrocławiu (I SA/</a:t>
            </a:r>
            <a:r>
              <a:rPr lang="pl-PL" sz="16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Wr</a:t>
            </a:r>
            <a:r>
              <a:rPr lang="pl-PL" sz="16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208/21)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pl-PL" sz="1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1400" dirty="0">
                <a:cs typeface="Arial" panose="020B0604020202020204" pitchFamily="34" charset="0"/>
              </a:rPr>
              <a:t>Dotyczy „nowej” matrycy stawek i art. 41 ust. 12f pkt 1 ustawy o VAT „stawkę podatku, o której mowa w ust. 2, stosuje się do dostawy towarów i świadczenia usług klasyfikowanych według PKWiU w grupowaniu usługi związane z wyżywieniem (PKWiU 56) (…)”.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1400" dirty="0">
                <a:cs typeface="Arial" panose="020B0604020202020204" pitchFamily="34" charset="0"/>
              </a:rPr>
              <a:t>Czy dla dostawy towarów, której towarzyszą usługi wspomagające, Polska może stosować klasyfikację 56 PKWiU i obniżoną stawkę VAT 8%, biorąc pod uwagę zaspokajane potrzeby przeciętnego konsumenta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1400" dirty="0">
                <a:cs typeface="Arial" panose="020B0604020202020204" pitchFamily="34" charset="0"/>
              </a:rPr>
              <a:t>Czy polska praktyka stosowania dwóch różnych obniżonych stawek VAT wobec towarów, mających te same obiektywne cechy i właściwości, jest zgodna z zasadą neutralności podatkowej i zasadą pewności prawa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pl-PL" sz="1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54C655-BD37-4BE3-A2D2-AD03CBB29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0828" y="1137919"/>
            <a:ext cx="5847734" cy="48348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6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Pytania prejudycjalne WSA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pl-PL" sz="1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pl-PL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Czy </a:t>
            </a:r>
            <a:r>
              <a:rPr lang="pl-PL" sz="1400" dirty="0">
                <a:cs typeface="Arial" panose="020B0604020202020204" pitchFamily="34" charset="0"/>
              </a:rPr>
              <a:t>przepisy (…) [Dyrektywy VAT], zasada lojalnej współpracy, zasada neutralności podatkowej, zasada legalizmu podatkowego oraz zasada pewności prawa </a:t>
            </a:r>
            <a:r>
              <a:rPr lang="pl-PL" sz="1400" u="sng" dirty="0">
                <a:cs typeface="Arial" panose="020B0604020202020204" pitchFamily="34" charset="0"/>
              </a:rPr>
              <a:t>stoją na przeszkodzie przepisom krajowym takim jak zastosowane w niniejszej sprawie, które przewidują obniżoną stawkę VAT 5% dla towarów spożywczych </a:t>
            </a:r>
            <a:r>
              <a:rPr lang="pl-PL" sz="1400" dirty="0">
                <a:cs typeface="Arial" panose="020B0604020202020204" pitchFamily="34" charset="0"/>
              </a:rPr>
              <a:t>m.in. napojów zawierających mleko odwołując się do kodu nomenklatury scalonej CN 2202, wykluczając z tej stawki towary spożywcze m.in. napoje zawierające mleko zaklasyfikowane do usług związanych z wyżywieniem w oparciu o polską klasyfikację statystyczną (PKWiU 56) i stosując wobec takich towarów (ich dostaw lub usług) obniżoną stawkę VAT 8%, w sytuacji gdy przeciętny konsument dokonując nabycia tych towarów czy też usług traktuje te dostawy (usługi) jako zaspokajające tą samą jego potrzebę?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pl-PL" sz="1400" dirty="0">
                <a:cs typeface="Arial" panose="020B0604020202020204" pitchFamily="34" charset="0"/>
              </a:rPr>
              <a:t>Czy praktyka administracyjna powodująca zastosowanie dwóch różnych, obniżonych stawek VAT wobec towarów mających te same obiektywne cechy i właściwości w zależności od wystąpienia usług przygotowania i podania takiego towaru, różnicująca tym samym takie towary pod względem podmiotowym, a nie przedmiotowym jest zgodna z zasadą neutralności podatkowej i zasadą pewności prawa?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8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533F25-DD80-43DD-B547-719F0C2AA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30E3-FFE5-4B91-AA19-87A149EBB9EE}" type="slidenum">
              <a:rPr lang="pl-PL" smtClean="0"/>
              <a:pPr/>
              <a:t>15</a:t>
            </a:fld>
            <a:endParaRPr lang="pl-PL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6A0E30-63B6-4CB4-A496-BEBD137C821B}"/>
              </a:ext>
            </a:extLst>
          </p:cNvPr>
          <p:cNvCxnSpPr>
            <a:cxnSpLocks/>
          </p:cNvCxnSpPr>
          <p:nvPr/>
        </p:nvCxnSpPr>
        <p:spPr>
          <a:xfrm>
            <a:off x="6099175" y="1196975"/>
            <a:ext cx="1" cy="5076825"/>
          </a:xfrm>
          <a:prstGeom prst="line">
            <a:avLst/>
          </a:prstGeom>
          <a:ln w="9525">
            <a:solidFill>
              <a:schemeClr val="bg1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CD41BF2-F59F-4755-B345-2F8BF7EEDBAD}"/>
              </a:ext>
            </a:extLst>
          </p:cNvPr>
          <p:cNvSpPr txBox="1"/>
          <p:nvPr/>
        </p:nvSpPr>
        <p:spPr>
          <a:xfrm>
            <a:off x="3050381" y="3244334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cs typeface="Arial" panose="020B0604020202020204" pitchFamily="34" charset="0"/>
              </a:rPr>
              <a:t>I FSK 352/18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3712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82" name="think-cell Slide" r:id="rId5" imgW="424" imgH="424" progId="TCLayout.ActiveDocument.1">
                  <p:embed/>
                </p:oleObj>
              </mc:Choice>
              <mc:Fallback>
                <p:oleObj name="think-cell Slide" r:id="rId5" imgW="424" imgH="424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75503" y="2555331"/>
            <a:ext cx="10484167" cy="2250227"/>
          </a:xfrm>
        </p:spPr>
        <p:txBody>
          <a:bodyPr vert="horz"/>
          <a:lstStyle/>
          <a:p>
            <a:pPr>
              <a:lnSpc>
                <a:spcPct val="150000"/>
              </a:lnSpc>
            </a:pPr>
            <a:r>
              <a:rPr lang="pl-PL" sz="3600" b="1" dirty="0"/>
              <a:t>Dziękujemy za uwagę</a:t>
            </a:r>
            <a:endParaRPr lang="pl-PL" sz="1800" b="1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75503" y="4962250"/>
            <a:ext cx="4328932" cy="104632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l-PL" sz="1800" dirty="0"/>
              <a:t>dr Beata </a:t>
            </a:r>
            <a:r>
              <a:rPr lang="pl-PL" sz="1800" dirty="0" err="1"/>
              <a:t>Rajda</a:t>
            </a:r>
            <a:r>
              <a:rPr lang="pl-PL" sz="1800" dirty="0"/>
              <a:t>-Rogowska (UW/KIS)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l-PL" sz="1800" dirty="0"/>
              <a:t>Izabela Rymanowska (EY)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l-PL" sz="1800" dirty="0"/>
              <a:t>dr Tomasz </a:t>
            </a:r>
            <a:r>
              <a:rPr lang="pl-PL" sz="1800" dirty="0" err="1"/>
              <a:t>Tratkiewicz</a:t>
            </a:r>
            <a:r>
              <a:rPr lang="pl-PL" sz="1800" dirty="0"/>
              <a:t> (UŁ)</a:t>
            </a:r>
          </a:p>
        </p:txBody>
      </p:sp>
    </p:spTree>
    <p:extLst>
      <p:ext uri="{BB962C8B-B14F-4D97-AF65-F5344CB8AC3E}">
        <p14:creationId xmlns:p14="http://schemas.microsoft.com/office/powerpoint/2010/main" val="1073834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175655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23" name="think-cell Slide" r:id="rId5" imgW="424" imgH="424" progId="TCLayout.ActiveDocument.1">
                  <p:embed/>
                </p:oleObj>
              </mc:Choice>
              <mc:Fallback>
                <p:oleObj name="think-cell Slide" r:id="rId5" imgW="424" imgH="424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4091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4F560A8-B44A-4229-B6AC-A6337B5DF15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0" name="think-cell Slide" r:id="rId4" imgW="424" imgH="424" progId="TCLayout.ActiveDocument.1">
                  <p:embed/>
                </p:oleObj>
              </mc:Choice>
              <mc:Fallback>
                <p:oleObj name="think-cell Slide" r:id="rId4" imgW="424" imgH="42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4F560A8-B44A-4229-B6AC-A6337B5DF1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7D86253E-BF11-4081-A76C-DA043F0A2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18" y="247547"/>
            <a:ext cx="10978515" cy="590880"/>
          </a:xfrm>
        </p:spPr>
        <p:txBody>
          <a:bodyPr/>
          <a:lstStyle/>
          <a:p>
            <a:r>
              <a:rPr lang="pl-PL" dirty="0">
                <a:latin typeface="Arial" panose="020B0604020202020204" pitchFamily="34" charset="0"/>
              </a:rPr>
              <a:t>Ogólny zarys sporu (stan prawny przed 1 lipca 2020 r.)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533F25-DD80-43DD-B547-719F0C2AA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30E3-FFE5-4B91-AA19-87A149EBB9EE}" type="slidenum">
              <a:rPr lang="pl-PL" smtClean="0"/>
              <a:pPr/>
              <a:t>3</a:t>
            </a:fld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511306" y="1260762"/>
            <a:ext cx="10748364" cy="4834800"/>
          </a:xfrm>
        </p:spPr>
        <p:txBody>
          <a:bodyPr/>
          <a:lstStyle/>
          <a:p>
            <a:pPr marR="0" lvl="0" fontAlgn="auto">
              <a:spcAft>
                <a:spcPts val="800"/>
              </a:spcAft>
              <a:tabLst/>
              <a:defRPr/>
            </a:pPr>
            <a:r>
              <a:rPr lang="pl-PL" sz="1600" dirty="0">
                <a:cs typeface="Arial" panose="020B0604020202020204" pitchFamily="34" charset="0"/>
              </a:rPr>
              <a:t>Stawka VAT w odniesieniu do gotowych posiłków i dań przygotowanych w lokalach typu fast food – 5% lub 8%</a:t>
            </a:r>
          </a:p>
          <a:p>
            <a:pPr marR="0" lvl="0" fontAlgn="auto">
              <a:spcAft>
                <a:spcPts val="800"/>
              </a:spcAft>
              <a:tabLst/>
              <a:defRPr/>
            </a:pPr>
            <a:r>
              <a:rPr lang="pl-PL" sz="1600" dirty="0">
                <a:cs typeface="Arial" panose="020B0604020202020204" pitchFamily="34" charset="0"/>
              </a:rPr>
              <a:t>Interpretacje indywidualne – 2011 r.-2016 r.</a:t>
            </a:r>
          </a:p>
          <a:p>
            <a:pPr marR="0" lvl="0" fontAlgn="auto">
              <a:spcAft>
                <a:spcPts val="800"/>
              </a:spcAft>
              <a:tabLst/>
              <a:defRPr/>
            </a:pPr>
            <a:r>
              <a:rPr lang="pl-PL" sz="1600" b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Interpretacja ogólna z 24 czerwca 2016 r. – posiłki (towary) sprzedawane przez różnego rodzaju </a:t>
            </a:r>
            <a:r>
              <a:rPr lang="pl-PL" sz="1600" b="1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placówki gastronomiczne</a:t>
            </a:r>
            <a:r>
              <a:rPr lang="pl-PL" sz="1600" b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które są przeznaczone do bezpośredniej konsumpcji, nie mogą korzystać z 5%, lecz opodatkowane 8% ponieważ objęte klasyfikacją statystyczną PKWiU 56.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sz="1600" dirty="0">
                <a:cs typeface="Arial" panose="020B0604020202020204" pitchFamily="34" charset="0"/>
              </a:rPr>
              <a:t>Zmiana matrycy stawek, </a:t>
            </a:r>
            <a:r>
              <a:rPr lang="pl-PL" sz="1600" b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art. 41 ust. 12f </a:t>
            </a:r>
            <a:r>
              <a:rPr lang="pl-PL" sz="1600" b="0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uVAT</a:t>
            </a:r>
            <a:r>
              <a:rPr lang="pl-PL" sz="1600" b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(od 1.11.2019 r.):</a:t>
            </a:r>
          </a:p>
          <a:p>
            <a:pPr marL="356616" lvl="1" indent="0">
              <a:buNone/>
            </a:pPr>
            <a:r>
              <a:rPr lang="pl-PL" sz="1600" dirty="0">
                <a:cs typeface="Arial" panose="020B0604020202020204" pitchFamily="34" charset="0"/>
              </a:rPr>
              <a:t>Stawkę podatku, o której mowa w ust. 2 [</a:t>
            </a:r>
            <a:r>
              <a:rPr lang="pl-PL" sz="1600" b="0" i="1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Dla towarów i usług wymienionych w załączniku nr 3 do ustawy, innych niż klasyfikowane PKWiU 56, stawka podatku wynosi 7% z zastrzeżeniem</a:t>
            </a:r>
            <a:r>
              <a:rPr lang="pl-PL" sz="1600" i="1" dirty="0">
                <a:solidFill>
                  <a:srgbClr val="333333"/>
                </a:solidFill>
                <a:cs typeface="Arial" panose="020B0604020202020204" pitchFamily="34" charset="0"/>
              </a:rPr>
              <a:t> (…)</a:t>
            </a:r>
            <a:r>
              <a:rPr lang="pl-PL" sz="1600" dirty="0">
                <a:solidFill>
                  <a:srgbClr val="333333"/>
                </a:solidFill>
                <a:cs typeface="Arial" panose="020B0604020202020204" pitchFamily="34" charset="0"/>
              </a:rPr>
              <a:t>]</a:t>
            </a:r>
            <a:r>
              <a:rPr lang="pl-PL" sz="1600" dirty="0">
                <a:cs typeface="Arial" panose="020B0604020202020204" pitchFamily="34" charset="0"/>
              </a:rPr>
              <a:t>, stosuje się do </a:t>
            </a:r>
            <a:r>
              <a:rPr lang="pl-PL" sz="1600" b="1" dirty="0">
                <a:cs typeface="Arial" panose="020B0604020202020204" pitchFamily="34" charset="0"/>
              </a:rPr>
              <a:t>dostawy towarów i świadczenia usług </a:t>
            </a:r>
            <a:r>
              <a:rPr lang="pl-PL" sz="1600" dirty="0">
                <a:cs typeface="Arial" panose="020B0604020202020204" pitchFamily="34" charset="0"/>
              </a:rPr>
              <a:t>klasyfikowanych według Polskiej Klasyfikacji Wyrobów i Usług w grupowaniu usługi związane z wyżywieniem (PKWiU 56), z wyłączeniem sprzedaży w zakresie:</a:t>
            </a:r>
          </a:p>
          <a:p>
            <a:pPr marL="356616" lvl="1" indent="0">
              <a:buNone/>
            </a:pPr>
            <a:r>
              <a:rPr lang="pl-PL" sz="1600" dirty="0">
                <a:cs typeface="Arial" panose="020B0604020202020204" pitchFamily="34" charset="0"/>
              </a:rPr>
              <a:t>1) napojów innych niż wymienione w załączniku nr 3 lub załączniku nr 10 do ustawy lub w przepisach wykonawczych wydanych na jej podstawie, w tym ich przygotowania i podania;</a:t>
            </a:r>
          </a:p>
          <a:p>
            <a:pPr marL="356616" lvl="1" indent="0">
              <a:buNone/>
            </a:pPr>
            <a:r>
              <a:rPr lang="pl-PL" sz="1600" dirty="0">
                <a:cs typeface="Arial" panose="020B0604020202020204" pitchFamily="34" charset="0"/>
              </a:rPr>
              <a:t>2) towarów nieprzetworzonych przez podatnika, innych niż wymienione w załączniku nr 3 lub załączniku nr 10 do ustawy lub w przepisach wykonawczych wydanych na jej podstawie;</a:t>
            </a:r>
          </a:p>
          <a:p>
            <a:pPr marL="356616" lvl="1" indent="0">
              <a:buNone/>
            </a:pPr>
            <a:r>
              <a:rPr lang="pl-PL" sz="1600" dirty="0">
                <a:cs typeface="Arial" panose="020B0604020202020204" pitchFamily="34" charset="0"/>
              </a:rPr>
              <a:t>3) posiłków, których składnikiem są towary wskazane jako wyłączone z grupowań wymienionych w poz. 2 i 11 załącznika nr 10 do ustawy.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pl-PL" sz="1600" b="0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pl-PL" sz="1600" b="0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pl-PL" sz="1500" dirty="0"/>
          </a:p>
          <a:p>
            <a:endParaRPr lang="pl-PL" sz="15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0810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8AACEFB-62B4-44C7-9575-E07503859E6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23" name="think-cell Slide" r:id="rId5" imgW="424" imgH="424" progId="TCLayout.ActiveDocument.1">
                  <p:embed/>
                </p:oleObj>
              </mc:Choice>
              <mc:Fallback>
                <p:oleObj name="think-cell Slide" r:id="rId5" imgW="424" imgH="42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8AACEFB-62B4-44C7-9575-E07503859E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BE97DD1-61F4-4943-B2FF-5B325A7AD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pl-PL" dirty="0">
                <a:latin typeface="Arial" panose="020B0604020202020204" pitchFamily="34" charset="0"/>
              </a:rPr>
              <a:t>Ogólny zarys sporu (stan prawny przed 1 lipca 2020 r.)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ACB19E-9012-4A8A-A409-A0B099E6C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30E3-FFE5-4B91-AA19-87A149EBB9EE}" type="slidenum">
              <a:rPr lang="pl-PL" smtClean="0">
                <a:latin typeface="Arial" panose="020B0604020202020204" pitchFamily="34" charset="0"/>
              </a:rPr>
              <a:pPr/>
              <a:t>4</a:t>
            </a:fld>
            <a:endParaRPr lang="pl-PL" dirty="0">
              <a:latin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E0E3B13-C387-4D45-ABB4-42AC6AACFC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041505"/>
              </p:ext>
            </p:extLst>
          </p:nvPr>
        </p:nvGraphicFramePr>
        <p:xfrm>
          <a:off x="590549" y="1193702"/>
          <a:ext cx="10978516" cy="5171371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0978516">
                  <a:extLst>
                    <a:ext uri="{9D8B030D-6E8A-4147-A177-3AD203B41FA5}">
                      <a16:colId xmlns:a16="http://schemas.microsoft.com/office/drawing/2014/main" val="93324884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 prawny</a:t>
                      </a:r>
                      <a:endParaRPr lang="pl-PL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0184798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357188" lvl="0" indent="-35718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800" b="0" dirty="0">
                          <a:solidFill>
                            <a:schemeClr val="bg1"/>
                          </a:solidFill>
                          <a:effectLst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|</a:t>
                      </a:r>
                      <a:r>
                        <a:rPr lang="pl-PL" sz="1800" dirty="0">
                          <a:solidFill>
                            <a:schemeClr val="tx2"/>
                          </a:solidFill>
                          <a:effectLst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</a:t>
                      </a:r>
                      <a:r>
                        <a:rPr lang="pl-PL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Ustalenie przedmiotu opodatkowania: towar czy usługa (art. 5 </a:t>
                      </a:r>
                      <a:r>
                        <a:rPr lang="pl-PL" sz="1400" b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uVAT</a:t>
                      </a:r>
                      <a:r>
                        <a:rPr lang="pl-PL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72000" marR="72000" marT="72000" marB="7200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0927588"/>
                  </a:ext>
                </a:extLst>
              </a:tr>
              <a:tr h="1339771">
                <a:tc>
                  <a:txBody>
                    <a:bodyPr/>
                    <a:lstStyle/>
                    <a:p>
                      <a:pPr marL="357188" lvl="0" indent="-35718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|</a:t>
                      </a: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E6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</a:t>
                      </a:r>
                      <a:r>
                        <a:rPr lang="pl-PL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Art. 5a </a:t>
                      </a:r>
                      <a:r>
                        <a:rPr lang="pl-PL" sz="1400" b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uVAT</a:t>
                      </a:r>
                      <a:r>
                        <a:rPr lang="pl-PL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354013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l-PL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Towary lub usługi będące przedmiotem czynności, o których mowa w art. 5, wymienione w klasyfikacjach wydanych </a:t>
                      </a:r>
                      <a:br>
                        <a:rPr lang="pl-PL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 podstawie przepisów o statystyce publicznej, są identyfikowane za pomocą tych klasyfikacji, jeżeli dla tych towarów lub usług przepisy ustawy lub przepisy wykonawcze wydane na jej podstawie powołują symbole statystyczne.</a:t>
                      </a:r>
                      <a:endParaRPr lang="pl-PL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92469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57188" lvl="0" indent="-35718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|</a:t>
                      </a: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E6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</a:t>
                      </a:r>
                      <a:r>
                        <a:rPr lang="pl-PL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Art. 41 ust. 2 i 2a, art. 146aa ust. 1 pkt 2 </a:t>
                      </a:r>
                      <a:r>
                        <a:rPr lang="pl-PL" sz="1400" b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uVAT</a:t>
                      </a:r>
                      <a:r>
                        <a:rPr lang="pl-PL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354013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l-PL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Dla towarów i usług, wymienionych w załączniku nr 3 do ustawy, stawka podatku wynosi 7%, z zastrzeżeniem ust. 12 i art. 114 ust. 1.</a:t>
                      </a:r>
                    </a:p>
                    <a:p>
                      <a:pPr marL="354013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l-PL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okresie od dnia 1 stycznia 2019 r. do (…) stawka podatku, o której mowa w art. 41</a:t>
                      </a:r>
                      <a:r>
                        <a:rPr lang="pl-PL" sz="1400" b="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ust. 2 (…), wynosi 8%.</a:t>
                      </a:r>
                      <a:endParaRPr lang="pl-PL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54013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l-PL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Dla towarów wymienionych w załączniku nr 10 do ustawy stawka podatku wynosi 5%.</a:t>
                      </a:r>
                    </a:p>
                    <a:p>
                      <a:pPr marL="354013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pl-PL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|</a:t>
                      </a: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E6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pl-PL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Rozporządzenia MF w sprawie VAT (wykonania przepisów </a:t>
                      </a:r>
                      <a:r>
                        <a:rPr lang="pl-PL" sz="1400" b="0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uVAT</a:t>
                      </a:r>
                      <a:r>
                        <a:rPr lang="pl-PL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z 4.4.2011 r., obniżenia stawek z 23.12.2013 r.) </a:t>
                      </a:r>
                    </a:p>
                    <a:p>
                      <a:pPr marL="354013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pl-PL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54013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pl-PL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l-PL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3625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9917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8AACEFB-62B4-44C7-9575-E07503859E6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6" name="think-cell Slide" r:id="rId5" imgW="424" imgH="424" progId="TCLayout.ActiveDocument.1">
                  <p:embed/>
                </p:oleObj>
              </mc:Choice>
              <mc:Fallback>
                <p:oleObj name="think-cell Slide" r:id="rId5" imgW="424" imgH="42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8AACEFB-62B4-44C7-9575-E07503859E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BE97DD1-61F4-4943-B2FF-5B325A7AD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pl-PL" dirty="0">
                <a:latin typeface="Arial" panose="020B0604020202020204" pitchFamily="34" charset="0"/>
              </a:rPr>
              <a:t>Ogólny zarys sporu (stan prawny przed 1 lipca 2020 r.)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ACB19E-9012-4A8A-A409-A0B099E6C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30E3-FFE5-4B91-AA19-87A149EBB9EE}" type="slidenum">
              <a:rPr lang="pl-PL" smtClean="0">
                <a:latin typeface="Arial" panose="020B0604020202020204" pitchFamily="34" charset="0"/>
              </a:rPr>
              <a:pPr/>
              <a:t>5</a:t>
            </a:fld>
            <a:endParaRPr lang="pl-PL" dirty="0">
              <a:latin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E0E3B13-C387-4D45-ABB4-42AC6AACFC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500967"/>
              </p:ext>
            </p:extLst>
          </p:nvPr>
        </p:nvGraphicFramePr>
        <p:xfrm>
          <a:off x="590550" y="1193703"/>
          <a:ext cx="10909300" cy="511908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5454650">
                  <a:extLst>
                    <a:ext uri="{9D8B030D-6E8A-4147-A177-3AD203B41FA5}">
                      <a16:colId xmlns:a16="http://schemas.microsoft.com/office/drawing/2014/main" val="933248849"/>
                    </a:ext>
                  </a:extLst>
                </a:gridCol>
                <a:gridCol w="5454650">
                  <a:extLst>
                    <a:ext uri="{9D8B030D-6E8A-4147-A177-3AD203B41FA5}">
                      <a16:colId xmlns:a16="http://schemas.microsoft.com/office/drawing/2014/main" val="3534797061"/>
                    </a:ext>
                  </a:extLst>
                </a:gridCol>
              </a:tblGrid>
              <a:tr h="3811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Jak to widzi podatnik</a:t>
                      </a:r>
                      <a:endParaRPr lang="pl-PL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Jak to widzi podatnik</a:t>
                      </a:r>
                      <a:endParaRPr lang="pl-PL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 anchor="ctr">
                    <a:lnL w="952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0184798"/>
                  </a:ext>
                </a:extLst>
              </a:tr>
              <a:tr h="2677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pl-PL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Załącznik nr 10 do </a:t>
                      </a:r>
                      <a:r>
                        <a:rPr lang="pl-PL" sz="1400" b="0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uVAT</a:t>
                      </a:r>
                      <a:r>
                        <a:rPr lang="pl-PL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(wykaz towarów opodatkowanych 5%) zawierał „Gotowe posiłki i dania, z wyłączeniem produktów </a:t>
                      </a:r>
                      <a:br>
                        <a:rPr lang="pl-PL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 zawartości alkoholu powyżej 1,2% (PKWiU 10.85.1).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pl-PL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Wg podatników obejmuje to zarówno posiłki i dania pakowane próżniowo i etykietowane na sprzedaż (supermarket), jak i posiłki </a:t>
                      </a:r>
                      <a:br>
                        <a:rPr lang="pl-PL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dania przygotowane do bezpośredniej konsumpcji (fast food) </a:t>
                      </a:r>
                      <a:br>
                        <a:rPr lang="pl-PL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oparciu o zwykłe znaczenie słów.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pl-PL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 działalności gastronomicznej mogła znaleźć zastosowanie stawka VAT 8% jeśli całokształt okoliczności przemawiał </a:t>
                      </a:r>
                      <a:br>
                        <a:rPr lang="pl-PL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za uznaniem za usługę w rozumieniu VAT.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pl-PL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Rozporządzenia MF w sprawie VAT (wykonania przepisów </a:t>
                      </a:r>
                      <a:r>
                        <a:rPr lang="pl-PL" sz="1400" b="0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uVAT</a:t>
                      </a:r>
                      <a:r>
                        <a:rPr lang="pl-PL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br>
                        <a:rPr lang="pl-PL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 4.4.2011 r., obniżenia stawek z 23.12.2013 r.) 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Tytuł I </a:t>
                      </a:r>
                      <a:r>
                        <a:rPr lang="pl-PL" sz="1400" b="0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lang="pl-PL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II dot. towarów (np. dostawa trzmieli, pieluszek)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Tytuł III „Usługi” - „Usługi związane z wyżywieniem” </a:t>
                      </a:r>
                      <a:br>
                        <a:rPr lang="pl-PL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(PKWiU ex 56).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pl-PL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PKWiU 56 – „Usługi związane z wyżywieniem”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Usługi restauracyjne, cateringowe, przygotowywania i dostarczania żywności i napojów, Pozostałe usługi podawania posiłków</a:t>
                      </a:r>
                    </a:p>
                  </a:txBody>
                  <a:tcPr marL="72000" marR="72000" marT="72000" marB="72000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WNIOSEK: jeśli dostawa – 5%, jeśli usługa to 8%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b="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Interpretacje indywidualne - zastosowanie 5% stawki podatku VAT w odniesieniu do gotowych posiłków i dań w lokalach typu fast food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b="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Interpretacja ogólna – posiłki przeznaczone do bezpośredniej konsumpcji, sprzedawane przez placówki gastronomiczne - stawka 8%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Linia aprobująca stanowisko podatników (co do sekwencji kroków przy ustaleniu stawki):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400" b="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WSA w Gdańsku z 28.11.2017 r. (I SA/Gd 1444/17) – klasyfikacja PKWiU nie jest przesądzająca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WSA w Bydgoszczy z 30.01.2018 r. (I SA/</a:t>
                      </a:r>
                      <a:r>
                        <a:rPr lang="pl-PL" sz="1400" b="0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Bd</a:t>
                      </a:r>
                      <a:r>
                        <a:rPr lang="pl-PL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996/17) – PKWiU może być stosowana dla doprecyzowania zakresu kategorii, a nie do zakwalifikowania do usługi / dostawy towaru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pl-PL" sz="1400" b="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0927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3110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8AACEFB-62B4-44C7-9575-E07503859E6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6" name="think-cell Slide" r:id="rId5" imgW="424" imgH="424" progId="TCLayout.ActiveDocument.1">
                  <p:embed/>
                </p:oleObj>
              </mc:Choice>
              <mc:Fallback>
                <p:oleObj name="think-cell Slide" r:id="rId5" imgW="424" imgH="42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8AACEFB-62B4-44C7-9575-E07503859E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BE97DD1-61F4-4943-B2FF-5B325A7AD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pl-PL" dirty="0">
                <a:latin typeface="Arial" panose="020B0604020202020204" pitchFamily="34" charset="0"/>
              </a:rPr>
              <a:t>Ogólny zarys sporu (stan prawny przed 1 lipca 2020 r.)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ACB19E-9012-4A8A-A409-A0B099E6C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30E3-FFE5-4B91-AA19-87A149EBB9EE}" type="slidenum">
              <a:rPr lang="pl-PL" smtClean="0">
                <a:latin typeface="Arial" panose="020B0604020202020204" pitchFamily="34" charset="0"/>
              </a:rPr>
              <a:pPr/>
              <a:t>6</a:t>
            </a:fld>
            <a:endParaRPr lang="pl-PL" dirty="0">
              <a:latin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E0E3B13-C387-4D45-ABB4-42AC6AACFC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544287"/>
              </p:ext>
            </p:extLst>
          </p:nvPr>
        </p:nvGraphicFramePr>
        <p:xfrm>
          <a:off x="590550" y="1193703"/>
          <a:ext cx="10909300" cy="584216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5454650">
                  <a:extLst>
                    <a:ext uri="{9D8B030D-6E8A-4147-A177-3AD203B41FA5}">
                      <a16:colId xmlns:a16="http://schemas.microsoft.com/office/drawing/2014/main" val="933248849"/>
                    </a:ext>
                  </a:extLst>
                </a:gridCol>
                <a:gridCol w="5454650">
                  <a:extLst>
                    <a:ext uri="{9D8B030D-6E8A-4147-A177-3AD203B41FA5}">
                      <a16:colId xmlns:a16="http://schemas.microsoft.com/office/drawing/2014/main" val="3534797061"/>
                    </a:ext>
                  </a:extLst>
                </a:gridCol>
              </a:tblGrid>
              <a:tr h="3811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Jak to widzą organy podatkowe</a:t>
                      </a:r>
                      <a:endParaRPr lang="pl-PL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Jak to widzą organy podatkowe</a:t>
                      </a:r>
                      <a:endParaRPr lang="pl-PL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 anchor="ctr">
                    <a:lnL w="952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0184798"/>
                  </a:ext>
                </a:extLst>
              </a:tr>
              <a:tr h="36611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pl-PL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Środki spożywcze do końca czerwca 2020 r. były opodatkowane </a:t>
                      </a:r>
                      <a:br>
                        <a:rPr lang="pl-PL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stawkami: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pl-PL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5% - wybrane towary sklasyfikowane do odpowiednich działów PKWiU, wskazane przede wszystkim w Załączniku nr 10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pl-PL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8% - towary sklasyfikowane do odpowiednich PKWiU, nieobjęte załącznikiem 10, a objęte załącznikiem 3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pl-PL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8% - wybrane towary sklasyfikowane do PKWiU 56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pl-PL" sz="1400" b="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pl-PL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Wg organów podatkowych i GUS, grupowanie PKWiU 10.85.1 nie obejmuje posiłków przygotowanych do bezpośredniej konsumpcji (poprzez odesłanie do PKD).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pl-PL" sz="1400" b="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WNIOSEK: jeśli posiłki (towary) przeznaczone do bezpośredniej konsumpcji (mieszczące się w PKWiU 56) to zawsze 8%, rozróżnienie „towar czy usługa” to źle postawiony problem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pl-PL" sz="1400" b="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Interpretacja ogólna z 2016 r. wyeliminowała wątpliwości – posiłki (towary) sprzedawane przez różnego rodzaju </a:t>
                      </a:r>
                      <a:r>
                        <a:rPr lang="pl-PL" sz="1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placówki gastronomiczne</a:t>
                      </a:r>
                      <a:r>
                        <a:rPr lang="pl-PL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które są przeznaczone do bezpośredniej konsumpcji, nie mogą korzystać z 5%, lecz opodatkowane 8% ponieważ objęte klasyfikacją statystyczną PKWiU 56.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l-PL" sz="1400" b="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Linia aprobująca stanowisko organów – co do zastosowania stawki 8% (głównie ze względu na uznanie, że działalność fast food ma charakter usługowy):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Wyroki WSA: w Gliwicach z 1.03.2018 r., III SA/</a:t>
                      </a:r>
                      <a:r>
                        <a:rPr lang="pl-PL" sz="1400" b="0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Gl</a:t>
                      </a:r>
                      <a:r>
                        <a:rPr lang="pl-PL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951/17, w Poznaniu z 29.05.2019 r., I SA/Po 264/19, w Warszawie z 23.05.2019 r., III SA/Wa 2671/18,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Wyrok aprobujący stanowisko co do sekwencji kroków przy ustalaniu stawki: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Wyrok NSA z 5.04.2018 r. I FSK 1853/17 (PKWiU decyduje)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pl-PL" sz="1400" b="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pl-PL" sz="1400" b="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0927588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pl-PL" sz="1400" b="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pl-PL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72000" marB="72000">
                    <a:lnL w="952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9246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3739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4F560A8-B44A-4229-B6AC-A6337B5DF15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05" name="think-cell Slide" r:id="rId4" imgW="424" imgH="424" progId="TCLayout.ActiveDocument.1">
                  <p:embed/>
                </p:oleObj>
              </mc:Choice>
              <mc:Fallback>
                <p:oleObj name="think-cell Slide" r:id="rId4" imgW="424" imgH="42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4F560A8-B44A-4229-B6AC-A6337B5DF1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7D86253E-BF11-4081-A76C-DA043F0A2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Sprawa zawisła przed TSUE - na poziomie WSA i pytanie prejudycjalne NSA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E9AE27-12F3-4AA7-A9C6-9CD9E41251E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6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W sprawie rozstrzyganej później przez TSUE: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WSA w Gliwicach (w wyroku uchylonym później przez NSA) uznał, że posiłki sprzedawane w placówkach gastronomicznych (przygotowywane na miejscu) a przeznaczone do bezpośredniej konsumpcji nie mogą korzystać ze stawki obniżonej 5%, gdyż nie zostały zaklasyfikowane do PKWiU 10.85.1; istotnym dla oceny czy mamy do czynienia z usługą gastronomiczną a nie dostawą dania gotowego ma sam posiłek, jego przygotowanie do konsumpcji na miejscu i możliwość bezpośredniego spożycia; standard spożycia ma wtórne znaczenie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1400" dirty="0">
                <a:cs typeface="Arial" panose="020B0604020202020204" pitchFamily="34" charset="0"/>
              </a:rPr>
              <a:t>Sprawa dotyczyła tego czy w przypadku działalności skarżącego polegającej na prowadzeniu restauracji (na podstawie umów franczyzy) zastosowanie znajduje stawka obniżona podatku od towarów i usług wynosząca 5% od konkretnych produktów (w tym posiłków i dań) sprzedawanych w systemie "</a:t>
            </a:r>
            <a:r>
              <a:rPr lang="pl-PL" sz="1400" dirty="0" err="1">
                <a:cs typeface="Arial" panose="020B0604020202020204" pitchFamily="34" charset="0"/>
              </a:rPr>
              <a:t>drive</a:t>
            </a:r>
            <a:r>
              <a:rPr lang="pl-PL" sz="1400" dirty="0">
                <a:cs typeface="Arial" panose="020B0604020202020204" pitchFamily="34" charset="0"/>
              </a:rPr>
              <a:t> in", "walk </a:t>
            </a:r>
            <a:r>
              <a:rPr lang="pl-PL" sz="1400" dirty="0" err="1">
                <a:cs typeface="Arial" panose="020B0604020202020204" pitchFamily="34" charset="0"/>
              </a:rPr>
              <a:t>through</a:t>
            </a:r>
            <a:r>
              <a:rPr lang="pl-PL" sz="1400" dirty="0">
                <a:cs typeface="Arial" panose="020B0604020202020204" pitchFamily="34" charset="0"/>
              </a:rPr>
              <a:t>", "food </a:t>
            </a:r>
            <a:r>
              <a:rPr lang="pl-PL" sz="1400" dirty="0" err="1">
                <a:cs typeface="Arial" panose="020B0604020202020204" pitchFamily="34" charset="0"/>
              </a:rPr>
              <a:t>court</a:t>
            </a:r>
            <a:r>
              <a:rPr lang="pl-PL" sz="1400" dirty="0">
                <a:cs typeface="Arial" panose="020B0604020202020204" pitchFamily="34" charset="0"/>
              </a:rPr>
              <a:t>" i wewnątrz lokalu (dostawa towarów), czy też stawka obniżona podatku w wysokości 8% przewidziana dla świadczenia usług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54C655-BD37-4BE3-A2D2-AD03CBB294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6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Pytanie prejudycjalne NSA (I FSK 1290/18)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Wątpliwości co do tezy organów podatkowych, że posiłki sprzedawane w placówkach gastronomicznych (przygotowywane na miejscu), a przeznaczone do bezpośredniej konsumpcji nie mogą korzystać ze stawki obniżonej 5% VAT i że przesądzać o tym ma brak zaklasyfikowania w grupowaniu PKWiU 10.85.1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Wątpliwości co do zakresu usług związanych z wyżywieniem (vs. usług restauracyjnych w rozumieniu Dyrektywy)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Czy pojęcie „gotowe posiłki i dania” powinny być interpretowane zgodnie ze zwykłym znaczeniem tych terminów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Kluczowe znaczenie ma zaklasyfikowanie tych świadczeń </a:t>
            </a:r>
            <a:br>
              <a:rPr lang="pl-PL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lub ich wykluczenie z takiej klasyfikacji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8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533F25-DD80-43DD-B547-719F0C2AA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30E3-FFE5-4B91-AA19-87A149EBB9EE}" type="slidenum">
              <a:rPr lang="pl-PL" smtClean="0"/>
              <a:pPr/>
              <a:t>7</a:t>
            </a:fld>
            <a:endParaRPr lang="pl-PL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6A0E30-63B6-4CB4-A496-BEBD137C821B}"/>
              </a:ext>
            </a:extLst>
          </p:cNvPr>
          <p:cNvCxnSpPr>
            <a:cxnSpLocks/>
          </p:cNvCxnSpPr>
          <p:nvPr/>
        </p:nvCxnSpPr>
        <p:spPr>
          <a:xfrm>
            <a:off x="6099175" y="1196975"/>
            <a:ext cx="1" cy="5076825"/>
          </a:xfrm>
          <a:prstGeom prst="line">
            <a:avLst/>
          </a:prstGeom>
          <a:ln w="9525">
            <a:solidFill>
              <a:schemeClr val="bg1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103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4F560A8-B44A-4229-B6AC-A6337B5DF15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5" name="think-cell Slide" r:id="rId4" imgW="424" imgH="424" progId="TCLayout.ActiveDocument.1">
                  <p:embed/>
                </p:oleObj>
              </mc:Choice>
              <mc:Fallback>
                <p:oleObj name="think-cell Slide" r:id="rId4" imgW="424" imgH="42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4F560A8-B44A-4229-B6AC-A6337B5DF1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7D86253E-BF11-4081-A76C-DA043F0A2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Wyrok TSUE C-703/19 z 22 kwietnia 2021 r. w sprawie gastronomii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E9AE27-12F3-4AA7-A9C6-9CD9E41251E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Ustawodawca krajowy może klasyfikować dostawy towarów i świadczenie usług należące do kategorii z załącznika III zgodnie z metodą, którą uzna za najbardziej odpowiednią (warunek: </a:t>
            </a:r>
            <a:r>
              <a:rPr lang="pl-PL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zachowana zasada neutralności</a:t>
            </a:r>
            <a:r>
              <a:rPr lang="pl-PL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Dyrektywa VAT</a:t>
            </a:r>
            <a:r>
              <a:rPr lang="pl-PL" sz="1400" dirty="0">
                <a:cs typeface="Arial" panose="020B0604020202020204" pitchFamily="34" charset="0"/>
              </a:rPr>
              <a:t> nie stoi na przeszkodzie by dostawy towarów lub świadczenie usług należące do tej samej kategorii załącznika III do tej dyrektywy podlegały dwóm różnym obniżonym stawkom VAT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1400" dirty="0">
                <a:cs typeface="Arial" panose="020B0604020202020204" pitchFamily="34" charset="0"/>
              </a:rPr>
              <a:t>Zasada neutralności stoi na przeszkodzie temu, aby towary lub usługi </a:t>
            </a:r>
            <a:r>
              <a:rPr lang="pl-PL" sz="1400" b="1" dirty="0">
                <a:cs typeface="Arial" panose="020B0604020202020204" pitchFamily="34" charset="0"/>
              </a:rPr>
              <a:t>podobne</a:t>
            </a:r>
            <a:r>
              <a:rPr lang="pl-PL" sz="1400" dirty="0">
                <a:cs typeface="Arial" panose="020B0604020202020204" pitchFamily="34" charset="0"/>
              </a:rPr>
              <a:t>, które są </a:t>
            </a:r>
            <a:r>
              <a:rPr lang="pl-PL" sz="1400" b="1" dirty="0">
                <a:cs typeface="Arial" panose="020B0604020202020204" pitchFamily="34" charset="0"/>
              </a:rPr>
              <a:t>konkurencyjne</a:t>
            </a:r>
            <a:r>
              <a:rPr lang="pl-PL" sz="1400" dirty="0">
                <a:cs typeface="Arial" panose="020B0604020202020204" pitchFamily="34" charset="0"/>
              </a:rPr>
              <a:t> wobec siebie, były traktowane odmiennie z punktu widzenia VAT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1400" dirty="0">
                <a:cs typeface="Arial" panose="020B0604020202020204" pitchFamily="34" charset="0"/>
              </a:rPr>
              <a:t>W przypadku usług złożonych przeważający element transakcji należy określić w oparciu o </a:t>
            </a:r>
            <a:r>
              <a:rPr lang="pl-PL" sz="1400" b="1" dirty="0">
                <a:cs typeface="Arial" panose="020B0604020202020204" pitchFamily="34" charset="0"/>
              </a:rPr>
              <a:t>punkt widzenia konsumenta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1400" dirty="0">
                <a:cs typeface="Arial" panose="020B0604020202020204" pitchFamily="34" charset="0"/>
              </a:rPr>
              <a:t>W celu ustalenia, czy transakcję należy zakwalifikować jako dostawę towarów lub świadczenie usług, należy wziąć pod uwagę wszystkie okoliczności, aby określić jej charakterystyczne i dominujące elementy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1400" dirty="0">
                <a:cs typeface="Arial" panose="020B0604020202020204" pitchFamily="34" charset="0"/>
              </a:rPr>
              <a:t>Każdej sprzedaży towaru zawsze towarzyszy minimalny zakres świadczonych usług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1400" dirty="0">
                <a:cs typeface="Arial" panose="020B0604020202020204" pitchFamily="34" charset="0"/>
              </a:rPr>
              <a:t>Działalność restauracyjną charakteryzuje szereg elementów i czynności, wśród których dostawa żywności jest tylko jedną ze składowych i gdzie w znacznej mierze dominują usługi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pl-PL" sz="1400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pl-PL" sz="1400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pl-PL" sz="1400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pl-PL" sz="1400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pl-PL" sz="1400" dirty="0"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54C655-BD37-4BE3-A2D2-AD03CBB29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0828" y="1137919"/>
            <a:ext cx="5843124" cy="4834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1400" dirty="0">
                <a:cs typeface="Arial" panose="020B0604020202020204" pitchFamily="34" charset="0"/>
              </a:rPr>
              <a:t>Inaczej jest gdy transakcja dotyczy artykułów żywnościowych na wynos i nie wiąże się ze świadczeniem usług służących organizacji konsumpcji na miejscu w odpowiednich warunkach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1400" dirty="0">
                <a:cs typeface="Arial" panose="020B0604020202020204" pitchFamily="34" charset="0"/>
              </a:rPr>
              <a:t>Jeśli przygotowanie </a:t>
            </a:r>
            <a:r>
              <a:rPr lang="pl-PL" sz="1400" b="1" dirty="0">
                <a:cs typeface="Arial" panose="020B0604020202020204" pitchFamily="34" charset="0"/>
              </a:rPr>
              <a:t>ciepłego produktu </a:t>
            </a:r>
            <a:r>
              <a:rPr lang="pl-PL" sz="1400" dirty="0">
                <a:cs typeface="Arial" panose="020B0604020202020204" pitchFamily="34" charset="0"/>
              </a:rPr>
              <a:t>gotowego ogranicza się do czynności </a:t>
            </a:r>
            <a:r>
              <a:rPr lang="pl-PL" sz="1400" b="1" dirty="0">
                <a:cs typeface="Arial" panose="020B0604020202020204" pitchFamily="34" charset="0"/>
              </a:rPr>
              <a:t>pobieżnych i znormalizowanych </a:t>
            </a:r>
            <a:r>
              <a:rPr lang="pl-PL" sz="1400" dirty="0">
                <a:cs typeface="Arial" panose="020B0604020202020204" pitchFamily="34" charset="0"/>
              </a:rPr>
              <a:t>(w sposób stały i regularny) to nie stanowi to przeważającego elementu danej transakcji i nie może samo z siebie powodować uznania za usługę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1400" dirty="0">
                <a:cs typeface="Arial" panose="020B0604020202020204" pitchFamily="34" charset="0"/>
              </a:rPr>
              <a:t>Jeżeli konsument nie zdecyduje się na skorzystanie z zasobów materialnych i ludzkich, </a:t>
            </a:r>
            <a:r>
              <a:rPr lang="pl-PL" sz="1400" b="1" dirty="0">
                <a:cs typeface="Arial" panose="020B0604020202020204" pitchFamily="34" charset="0"/>
              </a:rPr>
              <a:t>zasoby te nie mają dla konsumenta decydującego znaczenia</a:t>
            </a:r>
            <a:r>
              <a:rPr lang="pl-PL" sz="1400" dirty="0">
                <a:cs typeface="Arial" panose="020B0604020202020204" pitchFamily="34" charset="0"/>
              </a:rPr>
              <a:t>. Dostarczaniu żywności lub napojów nie towarzyszy żadna usługa wspomagająca. Przedmiotową transakcję należy zaklasyfikować jako dostawę towarów.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1400" dirty="0">
                <a:cs typeface="Arial" panose="020B0604020202020204" pitchFamily="34" charset="0"/>
              </a:rPr>
              <a:t>Każde państwo członkowskie może zaklasyfikować do tej samej kategorii i opodatkować tą samą obniżoną stawką VAT różne transakcje podlegające opodatkowaniu, zaliczające się do różnych kategorii tego załącznika, </a:t>
            </a:r>
            <a:r>
              <a:rPr lang="pl-PL" sz="1400" b="1" dirty="0">
                <a:cs typeface="Arial" panose="020B0604020202020204" pitchFamily="34" charset="0"/>
              </a:rPr>
              <a:t>nie dokonując formalnego rozróżnienia pomiędzy dostawą towarów a świadczeniem usług</a:t>
            </a:r>
            <a:r>
              <a:rPr lang="pl-PL" sz="1400" dirty="0"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1400" dirty="0">
                <a:cs typeface="Arial" panose="020B0604020202020204" pitchFamily="34" charset="0"/>
              </a:rPr>
              <a:t>Do sądu krajowego należy zbadanie, czy dokonany przez ustawodawcę krajowego wybór stosowania jednej lub dwóch stawek obniżonych VAT dotyczy transakcji należących do jednej lub kilku kategorii wymienionych w załączniku III do dyrektywy VAT oraz </a:t>
            </a:r>
            <a:r>
              <a:rPr lang="pl-PL" sz="1400" b="1" dirty="0">
                <a:cs typeface="Arial" panose="020B0604020202020204" pitchFamily="34" charset="0"/>
              </a:rPr>
              <a:t>czy odmienne traktowanie z punktu widzenia VAT dostaw towarów lub świadczenia usług należących do tej samej kategorii tego załącznika jest zgodne z zasadą neutralności podatkowej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pl-PL" sz="1400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pl-PL" sz="12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pl-PL" sz="1400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8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533F25-DD80-43DD-B547-719F0C2AA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30E3-FFE5-4B91-AA19-87A149EBB9EE}" type="slidenum">
              <a:rPr lang="pl-PL" smtClean="0"/>
              <a:pPr/>
              <a:t>8</a:t>
            </a:fld>
            <a:endParaRPr lang="pl-PL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6A0E30-63B6-4CB4-A496-BEBD137C821B}"/>
              </a:ext>
            </a:extLst>
          </p:cNvPr>
          <p:cNvCxnSpPr>
            <a:cxnSpLocks/>
          </p:cNvCxnSpPr>
          <p:nvPr/>
        </p:nvCxnSpPr>
        <p:spPr>
          <a:xfrm>
            <a:off x="6099175" y="1196975"/>
            <a:ext cx="1" cy="5076825"/>
          </a:xfrm>
          <a:prstGeom prst="line">
            <a:avLst/>
          </a:prstGeom>
          <a:ln w="9525">
            <a:solidFill>
              <a:schemeClr val="bg1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625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4F560A8-B44A-4229-B6AC-A6337B5DF15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66" name="think-cell Slide" r:id="rId4" imgW="424" imgH="424" progId="TCLayout.ActiveDocument.1">
                  <p:embed/>
                </p:oleObj>
              </mc:Choice>
              <mc:Fallback>
                <p:oleObj name="think-cell Slide" r:id="rId4" imgW="424" imgH="42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4F560A8-B44A-4229-B6AC-A6337B5DF1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7D86253E-BF11-4081-A76C-DA043F0A2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Wyrok TSUE C-406/20 z 9 września 2021 r. – </a:t>
            </a:r>
            <a:r>
              <a:rPr lang="pl-PL" dirty="0" err="1"/>
              <a:t>Phantasialand</a:t>
            </a:r>
            <a:r>
              <a:rPr lang="pl-PL" dirty="0"/>
              <a:t> (parki rozrywki)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E9AE27-12F3-4AA7-A9C6-9CD9E41251E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Dot. </a:t>
            </a:r>
            <a:r>
              <a:rPr lang="pl-PL" sz="1400" dirty="0">
                <a:cs typeface="Arial" panose="020B0604020202020204" pitchFamily="34" charset="0"/>
              </a:rPr>
              <a:t>parków rozrywki: niestacjonarnych przy okazji targów lub jarmarków – stawka obniżona VAT; stacjonarnych jak </a:t>
            </a:r>
            <a:r>
              <a:rPr lang="pl-PL" sz="1400" dirty="0" err="1">
                <a:cs typeface="Arial" panose="020B0604020202020204" pitchFamily="34" charset="0"/>
              </a:rPr>
              <a:t>Phantasialand</a:t>
            </a:r>
            <a:r>
              <a:rPr lang="pl-PL" sz="1400" dirty="0">
                <a:cs typeface="Arial" panose="020B0604020202020204" pitchFamily="34" charset="0"/>
              </a:rPr>
              <a:t> – stawka podstawowa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400" dirty="0">
                <a:cs typeface="Arial" panose="020B0604020202020204" pitchFamily="34" charset="0"/>
              </a:rPr>
              <a:t>W celu ustalenia, czy towary lub usługi są podobne, należy przede wszystkim uwzględnić </a:t>
            </a:r>
            <a:r>
              <a:rPr lang="pl-PL" sz="1400" b="1" dirty="0">
                <a:cs typeface="Arial" panose="020B0604020202020204" pitchFamily="34" charset="0"/>
              </a:rPr>
              <a:t>punkt widzenia przeciętnego konsumenta</a:t>
            </a:r>
            <a:r>
              <a:rPr lang="pl-PL" sz="1400" dirty="0"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400" dirty="0">
                <a:cs typeface="Arial" panose="020B0604020202020204" pitchFamily="34" charset="0"/>
              </a:rPr>
              <a:t>Towary lub usługi są podobne, gdy wykazują </a:t>
            </a:r>
            <a:r>
              <a:rPr lang="pl-PL" sz="1400" b="1" dirty="0">
                <a:cs typeface="Arial" panose="020B0604020202020204" pitchFamily="34" charset="0"/>
              </a:rPr>
              <a:t>analogiczne właściwości</a:t>
            </a:r>
            <a:r>
              <a:rPr lang="pl-PL" sz="1400" dirty="0">
                <a:cs typeface="Arial" panose="020B0604020202020204" pitchFamily="34" charset="0"/>
              </a:rPr>
              <a:t> i zaspokajają </a:t>
            </a:r>
            <a:r>
              <a:rPr lang="pl-PL" sz="1400" b="1" dirty="0">
                <a:cs typeface="Arial" panose="020B0604020202020204" pitchFamily="34" charset="0"/>
              </a:rPr>
              <a:t>te same potrzeby </a:t>
            </a:r>
            <a:r>
              <a:rPr lang="pl-PL" sz="1400" dirty="0">
                <a:cs typeface="Arial" panose="020B0604020202020204" pitchFamily="34" charset="0"/>
              </a:rPr>
              <a:t>konsumenta, według </a:t>
            </a:r>
            <a:r>
              <a:rPr lang="pl-PL" sz="1400" b="1" dirty="0">
                <a:cs typeface="Arial" panose="020B0604020202020204" pitchFamily="34" charset="0"/>
              </a:rPr>
              <a:t>kryterium porównywalności w użytkowaniu</a:t>
            </a:r>
            <a:r>
              <a:rPr lang="pl-PL" sz="1400" dirty="0">
                <a:cs typeface="Arial" panose="020B0604020202020204" pitchFamily="34" charset="0"/>
              </a:rPr>
              <a:t>, i gdy istniejące </a:t>
            </a:r>
            <a:r>
              <a:rPr lang="pl-PL" sz="1400" b="1" dirty="0">
                <a:cs typeface="Arial" panose="020B0604020202020204" pitchFamily="34" charset="0"/>
              </a:rPr>
              <a:t>różnice nie wpływają w znaczący sposób na decyzję przeciętnego konsumenta</a:t>
            </a:r>
            <a:r>
              <a:rPr lang="pl-PL" sz="1400" dirty="0">
                <a:cs typeface="Arial" panose="020B0604020202020204" pitchFamily="34" charset="0"/>
              </a:rPr>
              <a:t> o skorzystaniu z jednego lub drugiego towaru bądź usługi.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400" dirty="0">
                <a:cs typeface="Arial" panose="020B0604020202020204" pitchFamily="34" charset="0"/>
              </a:rPr>
              <a:t>Chodzi o zbadanie, czy dane towary lub usługi są </a:t>
            </a:r>
            <a:r>
              <a:rPr lang="pl-PL" sz="1400" b="1" dirty="0">
                <a:cs typeface="Arial" panose="020B0604020202020204" pitchFamily="34" charset="0"/>
              </a:rPr>
              <a:t>wzajemnie zastępowalne z punktu widzenia przeciętnego konsumenta</a:t>
            </a:r>
            <a:r>
              <a:rPr lang="pl-PL" sz="1400" dirty="0">
                <a:cs typeface="Arial" panose="020B0604020202020204" pitchFamily="34" charset="0"/>
              </a:rPr>
              <a:t>. W takim bowiem przypadku </a:t>
            </a:r>
            <a:r>
              <a:rPr lang="pl-PL" sz="1400" b="1" dirty="0">
                <a:cs typeface="Arial" panose="020B0604020202020204" pitchFamily="34" charset="0"/>
              </a:rPr>
              <a:t>stosowanie różnych stawek VAT może wpłynąć na wybór konsumenta</a:t>
            </a:r>
            <a:r>
              <a:rPr lang="pl-PL" sz="1400" dirty="0">
                <a:cs typeface="Arial" panose="020B0604020202020204" pitchFamily="34" charset="0"/>
              </a:rPr>
              <a:t>, co w konsekwencji wskazuje na naruszenie zasady neutralności podatkowej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pl-PL" sz="1400" dirty="0"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pl-PL" sz="1400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pl-PL" sz="1400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pl-PL" sz="1400" dirty="0"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54C655-BD37-4BE3-A2D2-AD03CBB29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0828" y="1137919"/>
            <a:ext cx="5782160" cy="4834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1400" dirty="0">
                <a:cs typeface="Arial" panose="020B0604020202020204" pitchFamily="34" charset="0"/>
              </a:rPr>
              <a:t>Art. 98 dyrektywy VAT w związku z pkt 7 załącznika III do tej dyrektywy należy interpretować w ten sposób, że </a:t>
            </a:r>
            <a:r>
              <a:rPr lang="pl-PL" sz="1400" b="1" dirty="0">
                <a:cs typeface="Arial" panose="020B0604020202020204" pitchFamily="34" charset="0"/>
              </a:rPr>
              <a:t>nie stoi on na przeszkodzie</a:t>
            </a:r>
            <a:r>
              <a:rPr lang="pl-PL" sz="1400" dirty="0">
                <a:cs typeface="Arial" panose="020B0604020202020204" pitchFamily="34" charset="0"/>
              </a:rPr>
              <a:t> przepisom krajowym, na mocy których, po pierwsze, świadczenia wykonywane przez przedsiębiorstwa z branży wesołych miasteczek i parków rozrywki w formie niestacjonarnej i po drugie, świadczenia wykonywane przez przedsiębiorstwa z branży wesołych miasteczek i parków rozrywki w formie stacjonarnej w postaci parku rozrywki podlegają </a:t>
            </a:r>
            <a:r>
              <a:rPr lang="pl-PL" sz="1400" b="1" dirty="0">
                <a:cs typeface="Arial" panose="020B0604020202020204" pitchFamily="34" charset="0"/>
              </a:rPr>
              <a:t>dwóm odrębnym stawkom VAT</a:t>
            </a:r>
            <a:r>
              <a:rPr lang="pl-PL" sz="1400" dirty="0">
                <a:cs typeface="Arial" panose="020B0604020202020204" pitchFamily="34" charset="0"/>
              </a:rPr>
              <a:t>, obniżonej i podstawowej, </a:t>
            </a:r>
            <a:r>
              <a:rPr lang="pl-PL" sz="1400" b="1" dirty="0">
                <a:cs typeface="Arial" panose="020B0604020202020204" pitchFamily="34" charset="0"/>
              </a:rPr>
              <a:t>pod warunkiem przestrzegania zasady neutralności podatkowej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pl-PL" sz="12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pl-PL" sz="1400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8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533F25-DD80-43DD-B547-719F0C2AA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30E3-FFE5-4B91-AA19-87A149EBB9EE}" type="slidenum">
              <a:rPr lang="pl-PL" smtClean="0"/>
              <a:pPr/>
              <a:t>9</a:t>
            </a:fld>
            <a:endParaRPr lang="pl-PL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6A0E30-63B6-4CB4-A496-BEBD137C821B}"/>
              </a:ext>
            </a:extLst>
          </p:cNvPr>
          <p:cNvCxnSpPr>
            <a:cxnSpLocks/>
          </p:cNvCxnSpPr>
          <p:nvPr/>
        </p:nvCxnSpPr>
        <p:spPr>
          <a:xfrm>
            <a:off x="6099175" y="1196975"/>
            <a:ext cx="1" cy="5076825"/>
          </a:xfrm>
          <a:prstGeom prst="line">
            <a:avLst/>
          </a:prstGeom>
          <a:ln w="9525">
            <a:solidFill>
              <a:schemeClr val="bg1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1071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USTOMLAYOUT" val="F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MgQ7_4To.O9HOPRcwzP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MgQ7_4To.O9HOPRcwzP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fwkk5pTV.Q_59bZ9_9D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fwkk5pTV.Q_59bZ9_9D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KqGLA.RCudwm1V_YjPT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3NblrSbTdWFR3m2Btcnq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VevEbITSOOiI8L813bRA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Y light background">
  <a:themeElements>
    <a:clrScheme name="Custom 8">
      <a:dk1>
        <a:srgbClr val="FFFFFF"/>
      </a:dk1>
      <a:lt1>
        <a:srgbClr val="2E2E38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Custom 1">
      <a:majorFont>
        <a:latin typeface="EYInterstate Light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Y_widescreen_presentation_2021.potx" id="{1B9F2051-2269-447A-9414-D89D49091EC2}" vid="{922CF426-97CB-4501-B689-6DC566FAF02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EY_widescreen_presentation_2021</Template>
  <TotalTime>1548</TotalTime>
  <Words>4040</Words>
  <Application>Microsoft Office PowerPoint</Application>
  <PresentationFormat>Niestandardowy</PresentationFormat>
  <Paragraphs>226</Paragraphs>
  <Slides>16</Slides>
  <Notes>6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3" baseType="lpstr">
      <vt:lpstr>Arial</vt:lpstr>
      <vt:lpstr>Calibri</vt:lpstr>
      <vt:lpstr>EYInterstate Light</vt:lpstr>
      <vt:lpstr>Open Sans</vt:lpstr>
      <vt:lpstr>Open Sans Extrabold</vt:lpstr>
      <vt:lpstr>EY light background</vt:lpstr>
      <vt:lpstr>think-cell Slide</vt:lpstr>
      <vt:lpstr>WYROKI TSUE W SPRAWACH PODATKÓW POŚREDNICH W POLSKICH SĄDACH   wyrok TSUE z 22 kwietnia 2021 r., C-703/19, J.K., opodatkowanie VAT w gastronomii  wyrok TSUE z 9 września 2021 r., C-406/20, Phantasialand, podobieństwo usług  wyrok TSUE z 3 lutego 2022 r., C-515/20, B. A.G., podobieństwo towarów   </vt:lpstr>
      <vt:lpstr>Prezentacja programu PowerPoint</vt:lpstr>
      <vt:lpstr>Ogólny zarys sporu (stan prawny przed 1 lipca 2020 r.)</vt:lpstr>
      <vt:lpstr>Ogólny zarys sporu (stan prawny przed 1 lipca 2020 r.)</vt:lpstr>
      <vt:lpstr>Ogólny zarys sporu (stan prawny przed 1 lipca 2020 r.)</vt:lpstr>
      <vt:lpstr>Ogólny zarys sporu (stan prawny przed 1 lipca 2020 r.)</vt:lpstr>
      <vt:lpstr>Sprawa zawisła przed TSUE - na poziomie WSA i pytanie prejudycjalne NSA</vt:lpstr>
      <vt:lpstr>Wyrok TSUE C-703/19 z 22 kwietnia 2021 r. w sprawie gastronomii</vt:lpstr>
      <vt:lpstr>Wyrok TSUE C-406/20 z 9 września 2021 r. – Phantasialand (parki rozrywki)</vt:lpstr>
      <vt:lpstr>Wyrok TSUE C-515/20 z 3 lutego 2022 r. – zrębki drewna</vt:lpstr>
      <vt:lpstr>NSA w sprawie rozstrzyganej przez TSUE (I FSK 1290/18) – dot. VAT za I-VI.2016, orzecznictwo NSA po TSUE</vt:lpstr>
      <vt:lpstr>Polskie orzecznictwo po TSUE - WSA</vt:lpstr>
      <vt:lpstr>Główne zagadnienia </vt:lpstr>
      <vt:lpstr>Test przeciętnego konsumenta - głosujemy</vt:lpstr>
      <vt:lpstr>Nowe pytanie prejudycjalne do TSUE - WSA we Wrocławiu (I SA/Wr 208/21)</vt:lpstr>
      <vt:lpstr>Dziękujemy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Draft_prezentacji_31_03_2022</dc:title>
  <dc:creator>E</dc:creator>
  <cp:keywords/>
  <cp:lastModifiedBy>Wojciech Morawski (wmoraw)</cp:lastModifiedBy>
  <cp:revision>128</cp:revision>
  <cp:lastPrinted>2022-04-01T09:03:50Z</cp:lastPrinted>
  <dcterms:created xsi:type="dcterms:W3CDTF">2022-03-31T07:08:13Z</dcterms:created>
  <dcterms:modified xsi:type="dcterms:W3CDTF">2022-04-05T13:55:21Z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FCATEGORY">
    <vt:lpwstr>InformacjePubliczneInformacjeSektoraPublicznego</vt:lpwstr>
  </property>
  <property fmtid="{D5CDD505-2E9C-101B-9397-08002B2CF9AE}" pid="3" name="MFClassifiedBy">
    <vt:lpwstr>MF\ARRB;Rogowska-Rajda Beata</vt:lpwstr>
  </property>
  <property fmtid="{D5CDD505-2E9C-101B-9397-08002B2CF9AE}" pid="4" name="MFClassificationDate">
    <vt:lpwstr>2022-04-01T10:01:24.8563724+02:00</vt:lpwstr>
  </property>
  <property fmtid="{D5CDD505-2E9C-101B-9397-08002B2CF9AE}" pid="5" name="MFClassifiedBySID">
    <vt:lpwstr>MF\S-1-5-21-1525952054-1005573771-2909822258-5901</vt:lpwstr>
  </property>
  <property fmtid="{D5CDD505-2E9C-101B-9397-08002B2CF9AE}" pid="6" name="MFGRNItemId">
    <vt:lpwstr>GRN-d401c9a1-a5ef-4eb2-af69-3dafca7c1fe7</vt:lpwstr>
  </property>
  <property fmtid="{D5CDD505-2E9C-101B-9397-08002B2CF9AE}" pid="7" name="MFHash">
    <vt:lpwstr>yg2OqRC1hZM4YVpgUQ0TzKvP+PWb+bbzUZRGUc5/s8M=</vt:lpwstr>
  </property>
  <property fmtid="{D5CDD505-2E9C-101B-9397-08002B2CF9AE}" pid="8" name="DLPManualFileClassification">
    <vt:lpwstr>{2755b7d9-e53d-4779-a40c-03797dcf43b3}</vt:lpwstr>
  </property>
  <property fmtid="{D5CDD505-2E9C-101B-9397-08002B2CF9AE}" pid="9" name="MFRefresh">
    <vt:lpwstr>False</vt:lpwstr>
  </property>
</Properties>
</file>