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21"/>
  </p:notesMasterIdLst>
  <p:handoutMasterIdLst>
    <p:handoutMasterId r:id="rId22"/>
  </p:handoutMasterIdLst>
  <p:sldIdLst>
    <p:sldId id="259" r:id="rId5"/>
    <p:sldId id="313" r:id="rId6"/>
    <p:sldId id="309" r:id="rId7"/>
    <p:sldId id="314" r:id="rId8"/>
    <p:sldId id="310" r:id="rId9"/>
    <p:sldId id="319" r:id="rId10"/>
    <p:sldId id="321" r:id="rId11"/>
    <p:sldId id="320" r:id="rId12"/>
    <p:sldId id="315" r:id="rId13"/>
    <p:sldId id="323" r:id="rId14"/>
    <p:sldId id="325" r:id="rId15"/>
    <p:sldId id="326" r:id="rId16"/>
    <p:sldId id="300" r:id="rId17"/>
    <p:sldId id="303" r:id="rId18"/>
    <p:sldId id="301" r:id="rId19"/>
    <p:sldId id="270" r:id="rId20"/>
  </p:sldIdLst>
  <p:sldSz cx="10691813" cy="7559675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Łukasz Woźniak" initials="ŁW" lastIdx="6" clrIdx="0">
    <p:extLst>
      <p:ext uri="{19B8F6BF-5375-455C-9EA6-DF929625EA0E}">
        <p15:presenceInfo xmlns:p15="http://schemas.microsoft.com/office/powerpoint/2012/main" userId="S-1-5-21-2689679564-127267201-59131381-797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4C0E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81" d="100"/>
          <a:sy n="81" d="100"/>
        </p:scale>
        <p:origin x="90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AB4935-A921-4809-B9FD-FE6D48ACD719}" type="doc">
      <dgm:prSet loTypeId="urn:microsoft.com/office/officeart/2008/layout/VerticalCurvedLis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6F908BE3-4E74-4EB5-A8C7-61259931F0E3}">
      <dgm:prSet phldrT="[Tekst]"/>
      <dgm:spPr/>
      <dgm:t>
        <a:bodyPr/>
        <a:lstStyle/>
        <a:p>
          <a:pPr>
            <a:buClr>
              <a:srgbClr val="F64C0E"/>
            </a:buClr>
            <a:buSzTx/>
            <a:buFont typeface="Wingdings" panose="05000000000000000000" pitchFamily="2" charset="2"/>
            <a:buChar char="ü"/>
          </a:pPr>
          <a:r>
            <a:rPr kumimoji="0" lang="pl-PL" b="0" i="0" u="none" strike="noStrike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Zasady </a:t>
          </a:r>
          <a:r>
            <a:rPr kumimoji="0" lang="pl-PL" b="1" i="0" u="none" strike="noStrike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sprzedaży zestawów e-papierosów w połączeniu z książką</a:t>
          </a:r>
          <a:r>
            <a:rPr kumimoji="0" lang="pl-PL" b="0" i="0" u="none" strike="noStrike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, polegające na zmianie wartości produktów opodatkowanych różnymi stawkami </a:t>
          </a:r>
          <a:r>
            <a:rPr kumimoji="0" lang="pl-PL" b="1" i="0" u="none" strike="noStrike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prowadzą do zaniżenia należnego VAT</a:t>
          </a:r>
          <a:r>
            <a:rPr kumimoji="0" lang="pl-PL" b="0" i="0" u="none" strike="noStrike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;</a:t>
          </a:r>
          <a:endParaRPr lang="pl-PL" dirty="0">
            <a:solidFill>
              <a:schemeClr val="bg1"/>
            </a:solidFill>
          </a:endParaRPr>
        </a:p>
      </dgm:t>
    </dgm:pt>
    <dgm:pt modelId="{99E7C8BD-7C55-4C8E-811D-C8171D5C6434}" type="parTrans" cxnId="{B4F79DF2-FDFB-4EF3-BB52-25E986D2AB4C}">
      <dgm:prSet/>
      <dgm:spPr/>
      <dgm:t>
        <a:bodyPr/>
        <a:lstStyle/>
        <a:p>
          <a:endParaRPr lang="pl-PL"/>
        </a:p>
      </dgm:t>
    </dgm:pt>
    <dgm:pt modelId="{3C2FD68E-0CF3-4CE8-B757-1EA48C7EE318}" type="sibTrans" cxnId="{B4F79DF2-FDFB-4EF3-BB52-25E986D2AB4C}">
      <dgm:prSet/>
      <dgm:spPr/>
      <dgm:t>
        <a:bodyPr/>
        <a:lstStyle/>
        <a:p>
          <a:endParaRPr lang="pl-PL"/>
        </a:p>
      </dgm:t>
    </dgm:pt>
    <dgm:pt modelId="{D8D653D1-0204-4B77-A5F1-FDB321DEEBAF}">
      <dgm:prSet phldrT="[Tekst]"/>
      <dgm:spPr/>
      <dgm:t>
        <a:bodyPr/>
        <a:lstStyle/>
        <a:p>
          <a:pPr>
            <a:buClr>
              <a:srgbClr val="F64C0E"/>
            </a:buClr>
            <a:buSzTx/>
            <a:buFont typeface="Wingdings" panose="05000000000000000000" pitchFamily="2" charset="2"/>
            <a:buChar char="ü"/>
          </a:pPr>
          <a:r>
            <a:rPr kumimoji="0" lang="pl-PL" b="0" i="0" u="none" strike="noStrike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W konsekwencji działanie spółki stanowiło </a:t>
          </a:r>
          <a:r>
            <a:rPr kumimoji="0" lang="pl-PL" b="1" i="0" u="none" strike="noStrike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nadużycie prawa</a:t>
          </a:r>
          <a:r>
            <a:rPr kumimoji="0" lang="pl-PL" b="0" i="0" u="none" strike="noStrike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;</a:t>
          </a:r>
          <a:endParaRPr lang="pl-PL" dirty="0">
            <a:solidFill>
              <a:schemeClr val="bg1"/>
            </a:solidFill>
          </a:endParaRPr>
        </a:p>
      </dgm:t>
    </dgm:pt>
    <dgm:pt modelId="{ADDE4B3A-CE11-4DA3-9DFB-0A9F5AD98776}" type="parTrans" cxnId="{6E87EFBA-4DFA-4040-A3FA-6FAA2536A948}">
      <dgm:prSet/>
      <dgm:spPr/>
      <dgm:t>
        <a:bodyPr/>
        <a:lstStyle/>
        <a:p>
          <a:endParaRPr lang="pl-PL"/>
        </a:p>
      </dgm:t>
    </dgm:pt>
    <dgm:pt modelId="{92EAA295-DA99-4354-8438-071EC5DAC1CF}" type="sibTrans" cxnId="{6E87EFBA-4DFA-4040-A3FA-6FAA2536A948}">
      <dgm:prSet/>
      <dgm:spPr/>
      <dgm:t>
        <a:bodyPr/>
        <a:lstStyle/>
        <a:p>
          <a:endParaRPr lang="pl-PL"/>
        </a:p>
      </dgm:t>
    </dgm:pt>
    <dgm:pt modelId="{FFCE5D75-B965-4BC7-9DB6-4C7036184873}">
      <dgm:prSet phldrT="[Tekst]"/>
      <dgm:spPr/>
      <dgm:t>
        <a:bodyPr/>
        <a:lstStyle/>
        <a:p>
          <a:pPr>
            <a:buClr>
              <a:srgbClr val="F64C0E"/>
            </a:buClr>
            <a:buSzTx/>
            <a:buFont typeface="Wingdings" panose="05000000000000000000" pitchFamily="2" charset="2"/>
            <a:buChar char="ü"/>
          </a:pPr>
          <a:r>
            <a:rPr kumimoji="0" lang="pl-PL" b="0" i="0" u="none" strike="noStrike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Pomimo, iż </a:t>
          </a:r>
          <a:r>
            <a:rPr kumimoji="0" lang="pl-PL" b="1" i="0" u="none" strike="noStrike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transakcje spełniają formalne warunki </a:t>
          </a:r>
          <a:r>
            <a:rPr kumimoji="0" lang="pl-PL" b="0" i="0" u="none" strike="noStrike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określone w przepisach ustawy o VAT, ich </a:t>
          </a:r>
          <a:r>
            <a:rPr kumimoji="0" lang="pl-PL" b="1" i="0" u="none" strike="noStrike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celem i skutkiem było uzyskanie korzyści podatkowej.</a:t>
          </a:r>
          <a:endParaRPr lang="pl-PL" dirty="0">
            <a:solidFill>
              <a:schemeClr val="bg1"/>
            </a:solidFill>
          </a:endParaRPr>
        </a:p>
      </dgm:t>
    </dgm:pt>
    <dgm:pt modelId="{A5305D19-9FA5-41A5-8A81-C2FF6763D8B3}" type="parTrans" cxnId="{AB5FDDB5-7790-4820-8B20-B10DA029A1A2}">
      <dgm:prSet/>
      <dgm:spPr/>
      <dgm:t>
        <a:bodyPr/>
        <a:lstStyle/>
        <a:p>
          <a:endParaRPr lang="pl-PL"/>
        </a:p>
      </dgm:t>
    </dgm:pt>
    <dgm:pt modelId="{470C1804-B9D9-40D8-8A4D-0E891D6D019F}" type="sibTrans" cxnId="{AB5FDDB5-7790-4820-8B20-B10DA029A1A2}">
      <dgm:prSet/>
      <dgm:spPr/>
      <dgm:t>
        <a:bodyPr/>
        <a:lstStyle/>
        <a:p>
          <a:endParaRPr lang="pl-PL"/>
        </a:p>
      </dgm:t>
    </dgm:pt>
    <dgm:pt modelId="{BA700CC0-E2AA-4FB6-A4A2-F74C49762D3D}" type="pres">
      <dgm:prSet presAssocID="{DCAB4935-A921-4809-B9FD-FE6D48ACD71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l-PL"/>
        </a:p>
      </dgm:t>
    </dgm:pt>
    <dgm:pt modelId="{5AC2D1CE-E36D-4191-8C8C-93F37739B0DF}" type="pres">
      <dgm:prSet presAssocID="{DCAB4935-A921-4809-B9FD-FE6D48ACD719}" presName="Name1" presStyleCnt="0"/>
      <dgm:spPr/>
    </dgm:pt>
    <dgm:pt modelId="{3F59E703-6456-4B59-A773-A90734BB12CA}" type="pres">
      <dgm:prSet presAssocID="{DCAB4935-A921-4809-B9FD-FE6D48ACD719}" presName="cycle" presStyleCnt="0"/>
      <dgm:spPr/>
    </dgm:pt>
    <dgm:pt modelId="{C8752CBE-1964-4206-9A54-5BD14D92D6A4}" type="pres">
      <dgm:prSet presAssocID="{DCAB4935-A921-4809-B9FD-FE6D48ACD719}" presName="srcNode" presStyleLbl="node1" presStyleIdx="0" presStyleCnt="3"/>
      <dgm:spPr/>
    </dgm:pt>
    <dgm:pt modelId="{AD6E6979-A3DB-4843-BF43-F93987193A16}" type="pres">
      <dgm:prSet presAssocID="{DCAB4935-A921-4809-B9FD-FE6D48ACD719}" presName="conn" presStyleLbl="parChTrans1D2" presStyleIdx="0" presStyleCnt="1"/>
      <dgm:spPr/>
      <dgm:t>
        <a:bodyPr/>
        <a:lstStyle/>
        <a:p>
          <a:endParaRPr lang="pl-PL"/>
        </a:p>
      </dgm:t>
    </dgm:pt>
    <dgm:pt modelId="{7C336CFA-8139-41EA-875E-C45C25227CD7}" type="pres">
      <dgm:prSet presAssocID="{DCAB4935-A921-4809-B9FD-FE6D48ACD719}" presName="extraNode" presStyleLbl="node1" presStyleIdx="0" presStyleCnt="3"/>
      <dgm:spPr/>
    </dgm:pt>
    <dgm:pt modelId="{719264F7-338A-4DEF-8E81-6B80EC64893A}" type="pres">
      <dgm:prSet presAssocID="{DCAB4935-A921-4809-B9FD-FE6D48ACD719}" presName="dstNode" presStyleLbl="node1" presStyleIdx="0" presStyleCnt="3"/>
      <dgm:spPr/>
    </dgm:pt>
    <dgm:pt modelId="{97309202-00F1-42E7-9C82-A815E1B69EE8}" type="pres">
      <dgm:prSet presAssocID="{6F908BE3-4E74-4EB5-A8C7-61259931F0E3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75185D3-D895-45DD-B55A-CFBF5F43034A}" type="pres">
      <dgm:prSet presAssocID="{6F908BE3-4E74-4EB5-A8C7-61259931F0E3}" presName="accent_1" presStyleCnt="0"/>
      <dgm:spPr/>
    </dgm:pt>
    <dgm:pt modelId="{9DE09E34-79E5-4D5C-A0FA-5637F52B69DD}" type="pres">
      <dgm:prSet presAssocID="{6F908BE3-4E74-4EB5-A8C7-61259931F0E3}" presName="accentRepeatNode" presStyleLbl="solidFgAcc1" presStyleIdx="0" presStyleCnt="3"/>
      <dgm:spPr/>
    </dgm:pt>
    <dgm:pt modelId="{98FBAE8B-1801-4FDC-B750-0721D12FF7C3}" type="pres">
      <dgm:prSet presAssocID="{D8D653D1-0204-4B77-A5F1-FDB321DEEBAF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4C2F66D-B3CB-49EF-A615-227E5B8BA4D9}" type="pres">
      <dgm:prSet presAssocID="{D8D653D1-0204-4B77-A5F1-FDB321DEEBAF}" presName="accent_2" presStyleCnt="0"/>
      <dgm:spPr/>
    </dgm:pt>
    <dgm:pt modelId="{CAAA8402-C186-4AD3-AB4B-B863806AEECE}" type="pres">
      <dgm:prSet presAssocID="{D8D653D1-0204-4B77-A5F1-FDB321DEEBAF}" presName="accentRepeatNode" presStyleLbl="solidFgAcc1" presStyleIdx="1" presStyleCnt="3"/>
      <dgm:spPr/>
    </dgm:pt>
    <dgm:pt modelId="{A9DC537A-D349-444F-96ED-6F17946D50B3}" type="pres">
      <dgm:prSet presAssocID="{FFCE5D75-B965-4BC7-9DB6-4C7036184873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1F06A5A-3986-4FC2-B135-7CCAA511528B}" type="pres">
      <dgm:prSet presAssocID="{FFCE5D75-B965-4BC7-9DB6-4C7036184873}" presName="accent_3" presStyleCnt="0"/>
      <dgm:spPr/>
    </dgm:pt>
    <dgm:pt modelId="{8FF9330D-E95A-4A59-8D6C-2C891B209E39}" type="pres">
      <dgm:prSet presAssocID="{FFCE5D75-B965-4BC7-9DB6-4C7036184873}" presName="accentRepeatNode" presStyleLbl="solidFgAcc1" presStyleIdx="2" presStyleCnt="3"/>
      <dgm:spPr/>
    </dgm:pt>
  </dgm:ptLst>
  <dgm:cxnLst>
    <dgm:cxn modelId="{6D14638A-CA54-4532-9A55-EBA1D26D1483}" type="presOf" srcId="{3C2FD68E-0CF3-4CE8-B757-1EA48C7EE318}" destId="{AD6E6979-A3DB-4843-BF43-F93987193A16}" srcOrd="0" destOrd="0" presId="urn:microsoft.com/office/officeart/2008/layout/VerticalCurvedList"/>
    <dgm:cxn modelId="{A445F84F-E911-4A88-972F-45B057AB70B8}" type="presOf" srcId="{FFCE5D75-B965-4BC7-9DB6-4C7036184873}" destId="{A9DC537A-D349-444F-96ED-6F17946D50B3}" srcOrd="0" destOrd="0" presId="urn:microsoft.com/office/officeart/2008/layout/VerticalCurvedList"/>
    <dgm:cxn modelId="{6E87EFBA-4DFA-4040-A3FA-6FAA2536A948}" srcId="{DCAB4935-A921-4809-B9FD-FE6D48ACD719}" destId="{D8D653D1-0204-4B77-A5F1-FDB321DEEBAF}" srcOrd="1" destOrd="0" parTransId="{ADDE4B3A-CE11-4DA3-9DFB-0A9F5AD98776}" sibTransId="{92EAA295-DA99-4354-8438-071EC5DAC1CF}"/>
    <dgm:cxn modelId="{65924D5B-EE19-42FA-AF3C-BEDA286B62A6}" type="presOf" srcId="{6F908BE3-4E74-4EB5-A8C7-61259931F0E3}" destId="{97309202-00F1-42E7-9C82-A815E1B69EE8}" srcOrd="0" destOrd="0" presId="urn:microsoft.com/office/officeart/2008/layout/VerticalCurvedList"/>
    <dgm:cxn modelId="{4E73DD51-AB2C-4C74-BD8A-0A8A4B7A1C3E}" type="presOf" srcId="{DCAB4935-A921-4809-B9FD-FE6D48ACD719}" destId="{BA700CC0-E2AA-4FB6-A4A2-F74C49762D3D}" srcOrd="0" destOrd="0" presId="urn:microsoft.com/office/officeart/2008/layout/VerticalCurvedList"/>
    <dgm:cxn modelId="{B4F79DF2-FDFB-4EF3-BB52-25E986D2AB4C}" srcId="{DCAB4935-A921-4809-B9FD-FE6D48ACD719}" destId="{6F908BE3-4E74-4EB5-A8C7-61259931F0E3}" srcOrd="0" destOrd="0" parTransId="{99E7C8BD-7C55-4C8E-811D-C8171D5C6434}" sibTransId="{3C2FD68E-0CF3-4CE8-B757-1EA48C7EE318}"/>
    <dgm:cxn modelId="{2D8D34F1-FE84-4087-B824-86EF1E26031C}" type="presOf" srcId="{D8D653D1-0204-4B77-A5F1-FDB321DEEBAF}" destId="{98FBAE8B-1801-4FDC-B750-0721D12FF7C3}" srcOrd="0" destOrd="0" presId="urn:microsoft.com/office/officeart/2008/layout/VerticalCurvedList"/>
    <dgm:cxn modelId="{AB5FDDB5-7790-4820-8B20-B10DA029A1A2}" srcId="{DCAB4935-A921-4809-B9FD-FE6D48ACD719}" destId="{FFCE5D75-B965-4BC7-9DB6-4C7036184873}" srcOrd="2" destOrd="0" parTransId="{A5305D19-9FA5-41A5-8A81-C2FF6763D8B3}" sibTransId="{470C1804-B9D9-40D8-8A4D-0E891D6D019F}"/>
    <dgm:cxn modelId="{278B239C-16B7-47F5-853E-50FDD48B65C8}" type="presParOf" srcId="{BA700CC0-E2AA-4FB6-A4A2-F74C49762D3D}" destId="{5AC2D1CE-E36D-4191-8C8C-93F37739B0DF}" srcOrd="0" destOrd="0" presId="urn:microsoft.com/office/officeart/2008/layout/VerticalCurvedList"/>
    <dgm:cxn modelId="{6BABF3A3-DB40-4F75-BCA9-EAC172FA5A3A}" type="presParOf" srcId="{5AC2D1CE-E36D-4191-8C8C-93F37739B0DF}" destId="{3F59E703-6456-4B59-A773-A90734BB12CA}" srcOrd="0" destOrd="0" presId="urn:microsoft.com/office/officeart/2008/layout/VerticalCurvedList"/>
    <dgm:cxn modelId="{EB21DAB9-DC57-4814-9C9D-88F82DAFB2B8}" type="presParOf" srcId="{3F59E703-6456-4B59-A773-A90734BB12CA}" destId="{C8752CBE-1964-4206-9A54-5BD14D92D6A4}" srcOrd="0" destOrd="0" presId="urn:microsoft.com/office/officeart/2008/layout/VerticalCurvedList"/>
    <dgm:cxn modelId="{9B225C9F-9006-43CB-B007-FA9FFA27B30A}" type="presParOf" srcId="{3F59E703-6456-4B59-A773-A90734BB12CA}" destId="{AD6E6979-A3DB-4843-BF43-F93987193A16}" srcOrd="1" destOrd="0" presId="urn:microsoft.com/office/officeart/2008/layout/VerticalCurvedList"/>
    <dgm:cxn modelId="{BB170B0E-F723-4340-ACB3-B9EFE5DBC3B8}" type="presParOf" srcId="{3F59E703-6456-4B59-A773-A90734BB12CA}" destId="{7C336CFA-8139-41EA-875E-C45C25227CD7}" srcOrd="2" destOrd="0" presId="urn:microsoft.com/office/officeart/2008/layout/VerticalCurvedList"/>
    <dgm:cxn modelId="{8DFD9960-D6B9-493E-93C9-B48CE259DB74}" type="presParOf" srcId="{3F59E703-6456-4B59-A773-A90734BB12CA}" destId="{719264F7-338A-4DEF-8E81-6B80EC64893A}" srcOrd="3" destOrd="0" presId="urn:microsoft.com/office/officeart/2008/layout/VerticalCurvedList"/>
    <dgm:cxn modelId="{3ED90E8E-0E7F-4DA6-ABD6-E967DC468E58}" type="presParOf" srcId="{5AC2D1CE-E36D-4191-8C8C-93F37739B0DF}" destId="{97309202-00F1-42E7-9C82-A815E1B69EE8}" srcOrd="1" destOrd="0" presId="urn:microsoft.com/office/officeart/2008/layout/VerticalCurvedList"/>
    <dgm:cxn modelId="{D1925041-7745-4503-AE87-1AF670BE8153}" type="presParOf" srcId="{5AC2D1CE-E36D-4191-8C8C-93F37739B0DF}" destId="{775185D3-D895-45DD-B55A-CFBF5F43034A}" srcOrd="2" destOrd="0" presId="urn:microsoft.com/office/officeart/2008/layout/VerticalCurvedList"/>
    <dgm:cxn modelId="{437767B6-F5B8-4A72-9005-8A7FC0A57DF5}" type="presParOf" srcId="{775185D3-D895-45DD-B55A-CFBF5F43034A}" destId="{9DE09E34-79E5-4D5C-A0FA-5637F52B69DD}" srcOrd="0" destOrd="0" presId="urn:microsoft.com/office/officeart/2008/layout/VerticalCurvedList"/>
    <dgm:cxn modelId="{EDAD06C7-CC17-40DB-8FD4-BA79BDE614DF}" type="presParOf" srcId="{5AC2D1CE-E36D-4191-8C8C-93F37739B0DF}" destId="{98FBAE8B-1801-4FDC-B750-0721D12FF7C3}" srcOrd="3" destOrd="0" presId="urn:microsoft.com/office/officeart/2008/layout/VerticalCurvedList"/>
    <dgm:cxn modelId="{EDD09E18-9F81-4446-BA71-0242EFE7833C}" type="presParOf" srcId="{5AC2D1CE-E36D-4191-8C8C-93F37739B0DF}" destId="{F4C2F66D-B3CB-49EF-A615-227E5B8BA4D9}" srcOrd="4" destOrd="0" presId="urn:microsoft.com/office/officeart/2008/layout/VerticalCurvedList"/>
    <dgm:cxn modelId="{ED56CB3A-33B0-40E9-89A6-7123AE186B97}" type="presParOf" srcId="{F4C2F66D-B3CB-49EF-A615-227E5B8BA4D9}" destId="{CAAA8402-C186-4AD3-AB4B-B863806AEECE}" srcOrd="0" destOrd="0" presId="urn:microsoft.com/office/officeart/2008/layout/VerticalCurvedList"/>
    <dgm:cxn modelId="{767D67BA-9C55-46E4-9750-A5EE7FB1A1BF}" type="presParOf" srcId="{5AC2D1CE-E36D-4191-8C8C-93F37739B0DF}" destId="{A9DC537A-D349-444F-96ED-6F17946D50B3}" srcOrd="5" destOrd="0" presId="urn:microsoft.com/office/officeart/2008/layout/VerticalCurvedList"/>
    <dgm:cxn modelId="{AFA43542-FBEA-42A7-BEDE-FCAE580B2C20}" type="presParOf" srcId="{5AC2D1CE-E36D-4191-8C8C-93F37739B0DF}" destId="{41F06A5A-3986-4FC2-B135-7CCAA511528B}" srcOrd="6" destOrd="0" presId="urn:microsoft.com/office/officeart/2008/layout/VerticalCurvedList"/>
    <dgm:cxn modelId="{A101992A-FF3B-4469-9439-18FBC3998AB5}" type="presParOf" srcId="{41F06A5A-3986-4FC2-B135-7CCAA511528B}" destId="{8FF9330D-E95A-4A59-8D6C-2C891B209E3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9E58EB-D067-4862-BEF7-31840ACEE080}" type="doc">
      <dgm:prSet loTypeId="urn:microsoft.com/office/officeart/2005/8/layout/vProcess5" loCatId="process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30AAC435-517B-46BE-B861-3078459EB496}">
      <dgm:prSet phldrT="[Tekst]" custT="1"/>
      <dgm:spPr/>
      <dgm:t>
        <a:bodyPr/>
        <a:lstStyle/>
        <a:p>
          <a:pPr algn="just"/>
          <a:r>
            <a:rPr lang="pl-PL" sz="1600" dirty="0"/>
            <a:t>Cena zakupu e-papierosów była znacznie wyższa od ustalonej ceny jej sprzedaży, zaś cena sprzedaży książki w zestawie wielokrotnie przewyższała cenę zakupu książki.</a:t>
          </a:r>
        </a:p>
      </dgm:t>
    </dgm:pt>
    <dgm:pt modelId="{116037D7-A7EE-4A31-B052-1F19DFDB1EC9}" type="parTrans" cxnId="{41424FE5-A6D8-4392-8A25-5C20ABFA69D8}">
      <dgm:prSet/>
      <dgm:spPr/>
      <dgm:t>
        <a:bodyPr/>
        <a:lstStyle/>
        <a:p>
          <a:endParaRPr lang="pl-PL"/>
        </a:p>
      </dgm:t>
    </dgm:pt>
    <dgm:pt modelId="{34E9D42C-40C7-4E34-8996-761795360BB1}" type="sibTrans" cxnId="{41424FE5-A6D8-4392-8A25-5C20ABFA69D8}">
      <dgm:prSet/>
      <dgm:spPr/>
      <dgm:t>
        <a:bodyPr/>
        <a:lstStyle/>
        <a:p>
          <a:endParaRPr lang="pl-PL"/>
        </a:p>
      </dgm:t>
    </dgm:pt>
    <dgm:pt modelId="{74EE9A66-0ACE-41C2-A1D7-3B7F05332C29}">
      <dgm:prSet phldrT="[Tekst]" custT="1"/>
      <dgm:spPr/>
      <dgm:t>
        <a:bodyPr/>
        <a:lstStyle/>
        <a:p>
          <a:pPr algn="just"/>
          <a:r>
            <a:rPr lang="pl-PL" sz="1600" dirty="0"/>
            <a:t>Manipulowanie podstawą opodatkowania – obniżenie wartości towaru opodatkowanego stawką podstawową i zwiększenie wartości towaru opodatkowanego stawką preferencyjną – w celu osiągnięcia nieuzasadnionej korzyści podatkowej.</a:t>
          </a:r>
        </a:p>
      </dgm:t>
    </dgm:pt>
    <dgm:pt modelId="{B16B92C7-5FF2-48C2-93D7-67DB69A1AD3F}" type="parTrans" cxnId="{ECCEEB3A-957E-47B7-B2C7-FBC4FC7CF818}">
      <dgm:prSet/>
      <dgm:spPr/>
      <dgm:t>
        <a:bodyPr/>
        <a:lstStyle/>
        <a:p>
          <a:endParaRPr lang="pl-PL"/>
        </a:p>
      </dgm:t>
    </dgm:pt>
    <dgm:pt modelId="{E39C00F0-9E76-4F4E-86EB-36E716D34D54}" type="sibTrans" cxnId="{ECCEEB3A-957E-47B7-B2C7-FBC4FC7CF818}">
      <dgm:prSet/>
      <dgm:spPr/>
      <dgm:t>
        <a:bodyPr/>
        <a:lstStyle/>
        <a:p>
          <a:endParaRPr lang="pl-PL"/>
        </a:p>
      </dgm:t>
    </dgm:pt>
    <dgm:pt modelId="{9CF8D6E6-3495-4CF6-9F4C-7B9CD3AB3A03}">
      <dgm:prSet custT="1"/>
      <dgm:spPr/>
      <dgm:t>
        <a:bodyPr/>
        <a:lstStyle/>
        <a:p>
          <a:pPr algn="just"/>
          <a:r>
            <a:rPr lang="pl-PL" sz="1600" b="1" u="none" dirty="0"/>
            <a:t>Takie manipulowanie podstawą opodatkowania stanowi nadużycie prawa</a:t>
          </a:r>
          <a:r>
            <a:rPr lang="pl-PL" sz="1600" u="none" dirty="0"/>
            <a:t>.</a:t>
          </a:r>
        </a:p>
      </dgm:t>
    </dgm:pt>
    <dgm:pt modelId="{1B1DD386-39C6-41FE-9B25-EC0C25C07078}" type="parTrans" cxnId="{B596D5BF-35D2-4858-916D-C012AED57431}">
      <dgm:prSet/>
      <dgm:spPr/>
      <dgm:t>
        <a:bodyPr/>
        <a:lstStyle/>
        <a:p>
          <a:endParaRPr lang="pl-PL"/>
        </a:p>
      </dgm:t>
    </dgm:pt>
    <dgm:pt modelId="{A1D66877-2B9C-45CE-B3F6-01B2AB0CE2DA}" type="sibTrans" cxnId="{B596D5BF-35D2-4858-916D-C012AED57431}">
      <dgm:prSet/>
      <dgm:spPr/>
      <dgm:t>
        <a:bodyPr/>
        <a:lstStyle/>
        <a:p>
          <a:endParaRPr lang="pl-PL"/>
        </a:p>
      </dgm:t>
    </dgm:pt>
    <dgm:pt modelId="{0F3FADD1-93BD-44AC-A831-0BDF2E354211}">
      <dgm:prSet custT="1"/>
      <dgm:spPr/>
      <dgm:t>
        <a:bodyPr/>
        <a:lstStyle/>
        <a:p>
          <a:pPr algn="just"/>
          <a:r>
            <a:rPr lang="pl-PL" sz="1600" dirty="0"/>
            <a:t>Cena sprzedaży książki była faktycznie ceną sprzedaży </a:t>
          </a:r>
        </a:p>
        <a:p>
          <a:pPr algn="just"/>
          <a:r>
            <a:rPr lang="pl-PL" sz="1600" dirty="0"/>
            <a:t>e-papierosów, zaś cena e-papierosów była faktycznie ceną książki.</a:t>
          </a:r>
        </a:p>
      </dgm:t>
    </dgm:pt>
    <dgm:pt modelId="{C1241C62-AB27-448C-B521-E75AE543D20D}" type="sibTrans" cxnId="{80B51916-FD0F-4E5C-B980-C7CB2CC00383}">
      <dgm:prSet/>
      <dgm:spPr/>
      <dgm:t>
        <a:bodyPr/>
        <a:lstStyle/>
        <a:p>
          <a:endParaRPr lang="pl-PL"/>
        </a:p>
      </dgm:t>
    </dgm:pt>
    <dgm:pt modelId="{4FFDDCF3-31DB-44A5-A625-8D2E25912DCA}" type="parTrans" cxnId="{80B51916-FD0F-4E5C-B980-C7CB2CC00383}">
      <dgm:prSet/>
      <dgm:spPr/>
      <dgm:t>
        <a:bodyPr/>
        <a:lstStyle/>
        <a:p>
          <a:endParaRPr lang="pl-PL"/>
        </a:p>
      </dgm:t>
    </dgm:pt>
    <dgm:pt modelId="{39754D2D-2F4B-403D-B67A-B443D3B64687}" type="pres">
      <dgm:prSet presAssocID="{649E58EB-D067-4862-BEF7-31840ACEE080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1BC8C2EE-F9B9-4715-9176-1208F2A63AEC}" type="pres">
      <dgm:prSet presAssocID="{649E58EB-D067-4862-BEF7-31840ACEE080}" presName="dummyMaxCanvas" presStyleCnt="0">
        <dgm:presLayoutVars/>
      </dgm:prSet>
      <dgm:spPr/>
    </dgm:pt>
    <dgm:pt modelId="{A035C564-A2F2-400B-BA60-02C7959F475B}" type="pres">
      <dgm:prSet presAssocID="{649E58EB-D067-4862-BEF7-31840ACEE080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A1E267B-0122-4107-B0F6-C4EE355055B5}" type="pres">
      <dgm:prSet presAssocID="{649E58EB-D067-4862-BEF7-31840ACEE080}" presName="FourNodes_2" presStyleLbl="node1" presStyleIdx="1" presStyleCnt="4" custScaleY="106551" custLinFactNeighborX="133" custLinFactNeighborY="71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D37742F-94BC-405E-8E50-E3D3C1D224DA}" type="pres">
      <dgm:prSet presAssocID="{649E58EB-D067-4862-BEF7-31840ACEE080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200B0ED-C77E-43FE-AFEB-E7ED87666BBF}" type="pres">
      <dgm:prSet presAssocID="{649E58EB-D067-4862-BEF7-31840ACEE080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4887A47-22F3-4E30-B83B-600EF1296497}" type="pres">
      <dgm:prSet presAssocID="{649E58EB-D067-4862-BEF7-31840ACEE080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A940BB5-3124-4591-BEF9-61A940220616}" type="pres">
      <dgm:prSet presAssocID="{649E58EB-D067-4862-BEF7-31840ACEE080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58B12E2-6795-48E6-905D-A75BC7FFDF39}" type="pres">
      <dgm:prSet presAssocID="{649E58EB-D067-4862-BEF7-31840ACEE080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A281B06-3709-4FA9-B2A0-E4866302903C}" type="pres">
      <dgm:prSet presAssocID="{649E58EB-D067-4862-BEF7-31840ACEE080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08381D9-43D4-402E-87C5-2084F4C3427A}" type="pres">
      <dgm:prSet presAssocID="{649E58EB-D067-4862-BEF7-31840ACEE080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75ABE3D-5151-483E-904F-19D15A27BACB}" type="pres">
      <dgm:prSet presAssocID="{649E58EB-D067-4862-BEF7-31840ACEE080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C2BE27B-57AC-44D5-802C-260021D45BEB}" type="pres">
      <dgm:prSet presAssocID="{649E58EB-D067-4862-BEF7-31840ACEE080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0D3680F-5F0D-4FB7-975E-D358D7E8E1D2}" type="presOf" srcId="{30AAC435-517B-46BE-B861-3078459EB496}" destId="{EA281B06-3709-4FA9-B2A0-E4866302903C}" srcOrd="1" destOrd="0" presId="urn:microsoft.com/office/officeart/2005/8/layout/vProcess5"/>
    <dgm:cxn modelId="{B0960055-F1E9-4FC8-85FC-5E6CD445839F}" type="presOf" srcId="{9CF8D6E6-3495-4CF6-9F4C-7B9CD3AB3A03}" destId="{A200B0ED-C77E-43FE-AFEB-E7ED87666BBF}" srcOrd="0" destOrd="0" presId="urn:microsoft.com/office/officeart/2005/8/layout/vProcess5"/>
    <dgm:cxn modelId="{15EA8C4F-0DF9-4784-A4BD-552028D965BB}" type="presOf" srcId="{0F3FADD1-93BD-44AC-A831-0BDF2E354211}" destId="{308381D9-43D4-402E-87C5-2084F4C3427A}" srcOrd="1" destOrd="0" presId="urn:microsoft.com/office/officeart/2005/8/layout/vProcess5"/>
    <dgm:cxn modelId="{779A5352-F9CE-4F7E-8C18-54FAB495B0E0}" type="presOf" srcId="{9CF8D6E6-3495-4CF6-9F4C-7B9CD3AB3A03}" destId="{8C2BE27B-57AC-44D5-802C-260021D45BEB}" srcOrd="1" destOrd="0" presId="urn:microsoft.com/office/officeart/2005/8/layout/vProcess5"/>
    <dgm:cxn modelId="{AA9F14AE-9B43-477C-8330-B6BFC0777EF7}" type="presOf" srcId="{E39C00F0-9E76-4F4E-86EB-36E716D34D54}" destId="{D58B12E2-6795-48E6-905D-A75BC7FFDF39}" srcOrd="0" destOrd="0" presId="urn:microsoft.com/office/officeart/2005/8/layout/vProcess5"/>
    <dgm:cxn modelId="{80B51916-FD0F-4E5C-B980-C7CB2CC00383}" srcId="{649E58EB-D067-4862-BEF7-31840ACEE080}" destId="{0F3FADD1-93BD-44AC-A831-0BDF2E354211}" srcOrd="1" destOrd="0" parTransId="{4FFDDCF3-31DB-44A5-A625-8D2E25912DCA}" sibTransId="{C1241C62-AB27-448C-B521-E75AE543D20D}"/>
    <dgm:cxn modelId="{35507FA2-5402-4A38-9C33-CB2A34FE968F}" type="presOf" srcId="{C1241C62-AB27-448C-B521-E75AE543D20D}" destId="{7A940BB5-3124-4591-BEF9-61A940220616}" srcOrd="0" destOrd="0" presId="urn:microsoft.com/office/officeart/2005/8/layout/vProcess5"/>
    <dgm:cxn modelId="{370BD825-39C4-451A-91A0-0CE9FDD4A6D0}" type="presOf" srcId="{649E58EB-D067-4862-BEF7-31840ACEE080}" destId="{39754D2D-2F4B-403D-B67A-B443D3B64687}" srcOrd="0" destOrd="0" presId="urn:microsoft.com/office/officeart/2005/8/layout/vProcess5"/>
    <dgm:cxn modelId="{ECCEEB3A-957E-47B7-B2C7-FBC4FC7CF818}" srcId="{649E58EB-D067-4862-BEF7-31840ACEE080}" destId="{74EE9A66-0ACE-41C2-A1D7-3B7F05332C29}" srcOrd="2" destOrd="0" parTransId="{B16B92C7-5FF2-48C2-93D7-67DB69A1AD3F}" sibTransId="{E39C00F0-9E76-4F4E-86EB-36E716D34D54}"/>
    <dgm:cxn modelId="{41424FE5-A6D8-4392-8A25-5C20ABFA69D8}" srcId="{649E58EB-D067-4862-BEF7-31840ACEE080}" destId="{30AAC435-517B-46BE-B861-3078459EB496}" srcOrd="0" destOrd="0" parTransId="{116037D7-A7EE-4A31-B052-1F19DFDB1EC9}" sibTransId="{34E9D42C-40C7-4E34-8996-761795360BB1}"/>
    <dgm:cxn modelId="{B6A843DB-3A14-4443-BEEB-1137ABE0B6D7}" type="presOf" srcId="{74EE9A66-0ACE-41C2-A1D7-3B7F05332C29}" destId="{DD37742F-94BC-405E-8E50-E3D3C1D224DA}" srcOrd="0" destOrd="0" presId="urn:microsoft.com/office/officeart/2005/8/layout/vProcess5"/>
    <dgm:cxn modelId="{1C0203D3-EC2C-4E67-A567-CBBC790FCCFF}" type="presOf" srcId="{74EE9A66-0ACE-41C2-A1D7-3B7F05332C29}" destId="{075ABE3D-5151-483E-904F-19D15A27BACB}" srcOrd="1" destOrd="0" presId="urn:microsoft.com/office/officeart/2005/8/layout/vProcess5"/>
    <dgm:cxn modelId="{B596D5BF-35D2-4858-916D-C012AED57431}" srcId="{649E58EB-D067-4862-BEF7-31840ACEE080}" destId="{9CF8D6E6-3495-4CF6-9F4C-7B9CD3AB3A03}" srcOrd="3" destOrd="0" parTransId="{1B1DD386-39C6-41FE-9B25-EC0C25C07078}" sibTransId="{A1D66877-2B9C-45CE-B3F6-01B2AB0CE2DA}"/>
    <dgm:cxn modelId="{164615EA-3ED8-4EF3-80DC-F38A6C836237}" type="presOf" srcId="{0F3FADD1-93BD-44AC-A831-0BDF2E354211}" destId="{CA1E267B-0122-4107-B0F6-C4EE355055B5}" srcOrd="0" destOrd="0" presId="urn:microsoft.com/office/officeart/2005/8/layout/vProcess5"/>
    <dgm:cxn modelId="{0F6FAE6A-0CF8-43F1-AA13-911A7865CF7D}" type="presOf" srcId="{30AAC435-517B-46BE-B861-3078459EB496}" destId="{A035C564-A2F2-400B-BA60-02C7959F475B}" srcOrd="0" destOrd="0" presId="urn:microsoft.com/office/officeart/2005/8/layout/vProcess5"/>
    <dgm:cxn modelId="{F264D03A-B661-435F-974A-6B342F4AF85C}" type="presOf" srcId="{34E9D42C-40C7-4E34-8996-761795360BB1}" destId="{04887A47-22F3-4E30-B83B-600EF1296497}" srcOrd="0" destOrd="0" presId="urn:microsoft.com/office/officeart/2005/8/layout/vProcess5"/>
    <dgm:cxn modelId="{E5E820C6-586A-4D7F-9781-27219157E65E}" type="presParOf" srcId="{39754D2D-2F4B-403D-B67A-B443D3B64687}" destId="{1BC8C2EE-F9B9-4715-9176-1208F2A63AEC}" srcOrd="0" destOrd="0" presId="urn:microsoft.com/office/officeart/2005/8/layout/vProcess5"/>
    <dgm:cxn modelId="{A1827622-BB09-4BB6-9141-253C5189BF85}" type="presParOf" srcId="{39754D2D-2F4B-403D-B67A-B443D3B64687}" destId="{A035C564-A2F2-400B-BA60-02C7959F475B}" srcOrd="1" destOrd="0" presId="urn:microsoft.com/office/officeart/2005/8/layout/vProcess5"/>
    <dgm:cxn modelId="{8BDD6DE8-AF1F-4081-8422-C93B01370110}" type="presParOf" srcId="{39754D2D-2F4B-403D-B67A-B443D3B64687}" destId="{CA1E267B-0122-4107-B0F6-C4EE355055B5}" srcOrd="2" destOrd="0" presId="urn:microsoft.com/office/officeart/2005/8/layout/vProcess5"/>
    <dgm:cxn modelId="{2AC9292C-830D-4ED2-BE56-623459F85589}" type="presParOf" srcId="{39754D2D-2F4B-403D-B67A-B443D3B64687}" destId="{DD37742F-94BC-405E-8E50-E3D3C1D224DA}" srcOrd="3" destOrd="0" presId="urn:microsoft.com/office/officeart/2005/8/layout/vProcess5"/>
    <dgm:cxn modelId="{7E7A37F7-CB79-429A-949D-7BC83C3E6445}" type="presParOf" srcId="{39754D2D-2F4B-403D-B67A-B443D3B64687}" destId="{A200B0ED-C77E-43FE-AFEB-E7ED87666BBF}" srcOrd="4" destOrd="0" presId="urn:microsoft.com/office/officeart/2005/8/layout/vProcess5"/>
    <dgm:cxn modelId="{2A6FB08C-335D-4E0A-BA03-64DDFF4FF8CD}" type="presParOf" srcId="{39754D2D-2F4B-403D-B67A-B443D3B64687}" destId="{04887A47-22F3-4E30-B83B-600EF1296497}" srcOrd="5" destOrd="0" presId="urn:microsoft.com/office/officeart/2005/8/layout/vProcess5"/>
    <dgm:cxn modelId="{C4DD4B6A-AC1F-4E8E-A651-18A2482DCCD6}" type="presParOf" srcId="{39754D2D-2F4B-403D-B67A-B443D3B64687}" destId="{7A940BB5-3124-4591-BEF9-61A940220616}" srcOrd="6" destOrd="0" presId="urn:microsoft.com/office/officeart/2005/8/layout/vProcess5"/>
    <dgm:cxn modelId="{832F6841-7A82-41B3-87A0-CCFC591E37C0}" type="presParOf" srcId="{39754D2D-2F4B-403D-B67A-B443D3B64687}" destId="{D58B12E2-6795-48E6-905D-A75BC7FFDF39}" srcOrd="7" destOrd="0" presId="urn:microsoft.com/office/officeart/2005/8/layout/vProcess5"/>
    <dgm:cxn modelId="{09B8E563-FC54-4953-A970-FA6C8F8FDEC3}" type="presParOf" srcId="{39754D2D-2F4B-403D-B67A-B443D3B64687}" destId="{EA281B06-3709-4FA9-B2A0-E4866302903C}" srcOrd="8" destOrd="0" presId="urn:microsoft.com/office/officeart/2005/8/layout/vProcess5"/>
    <dgm:cxn modelId="{1EF1A592-46DA-4A21-AD67-A67F0C4193B2}" type="presParOf" srcId="{39754D2D-2F4B-403D-B67A-B443D3B64687}" destId="{308381D9-43D4-402E-87C5-2084F4C3427A}" srcOrd="9" destOrd="0" presId="urn:microsoft.com/office/officeart/2005/8/layout/vProcess5"/>
    <dgm:cxn modelId="{7132C275-BB00-4978-8F33-1AB613B99F8A}" type="presParOf" srcId="{39754D2D-2F4B-403D-B67A-B443D3B64687}" destId="{075ABE3D-5151-483E-904F-19D15A27BACB}" srcOrd="10" destOrd="0" presId="urn:microsoft.com/office/officeart/2005/8/layout/vProcess5"/>
    <dgm:cxn modelId="{EBA7B3B5-0BDF-4CA1-8423-4B0AB57EBC3B}" type="presParOf" srcId="{39754D2D-2F4B-403D-B67A-B443D3B64687}" destId="{8C2BE27B-57AC-44D5-802C-260021D45BEB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6E6979-A3DB-4843-BF43-F93987193A16}">
      <dsp:nvSpPr>
        <dsp:cNvPr id="0" name=""/>
        <dsp:cNvSpPr/>
      </dsp:nvSpPr>
      <dsp:spPr>
        <a:xfrm>
          <a:off x="-5697867" y="-872333"/>
          <a:ext cx="6784979" cy="6784979"/>
        </a:xfrm>
        <a:prstGeom prst="blockArc">
          <a:avLst>
            <a:gd name="adj1" fmla="val 18900000"/>
            <a:gd name="adj2" fmla="val 2700000"/>
            <a:gd name="adj3" fmla="val 318"/>
          </a:avLst>
        </a:pr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309202-00F1-42E7-9C82-A815E1B69EE8}">
      <dsp:nvSpPr>
        <dsp:cNvPr id="0" name=""/>
        <dsp:cNvSpPr/>
      </dsp:nvSpPr>
      <dsp:spPr>
        <a:xfrm>
          <a:off x="699595" y="504031"/>
          <a:ext cx="8482798" cy="100806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50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64C0E"/>
            </a:buClr>
            <a:buSzTx/>
            <a:buFont typeface="Wingdings" panose="05000000000000000000" pitchFamily="2" charset="2"/>
            <a:buChar char="ü"/>
          </a:pPr>
          <a:r>
            <a:rPr kumimoji="0" lang="pl-PL" sz="1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Zasady </a:t>
          </a:r>
          <a:r>
            <a:rPr kumimoji="0" lang="pl-PL" sz="19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sprzedaży zestawów e-papierosów w połączeniu z książką</a:t>
          </a:r>
          <a:r>
            <a:rPr kumimoji="0" lang="pl-PL" sz="1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, polegające na zmianie wartości produktów opodatkowanych różnymi stawkami </a:t>
          </a:r>
          <a:r>
            <a:rPr kumimoji="0" lang="pl-PL" sz="19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prowadzą do zaniżenia należnego VAT</a:t>
          </a:r>
          <a:r>
            <a:rPr kumimoji="0" lang="pl-PL" sz="1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;</a:t>
          </a:r>
          <a:endParaRPr lang="pl-PL" sz="1900" kern="1200" dirty="0">
            <a:solidFill>
              <a:schemeClr val="bg1"/>
            </a:solidFill>
          </a:endParaRPr>
        </a:p>
      </dsp:txBody>
      <dsp:txXfrm>
        <a:off x="699595" y="504031"/>
        <a:ext cx="8482798" cy="1008062"/>
      </dsp:txXfrm>
    </dsp:sp>
    <dsp:sp modelId="{9DE09E34-79E5-4D5C-A0FA-5637F52B69DD}">
      <dsp:nvSpPr>
        <dsp:cNvPr id="0" name=""/>
        <dsp:cNvSpPr/>
      </dsp:nvSpPr>
      <dsp:spPr>
        <a:xfrm>
          <a:off x="69556" y="378023"/>
          <a:ext cx="1260078" cy="12600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FBAE8B-1801-4FDC-B750-0721D12FF7C3}">
      <dsp:nvSpPr>
        <dsp:cNvPr id="0" name=""/>
        <dsp:cNvSpPr/>
      </dsp:nvSpPr>
      <dsp:spPr>
        <a:xfrm>
          <a:off x="1066025" y="2016124"/>
          <a:ext cx="8116367" cy="100806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50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64C0E"/>
            </a:buClr>
            <a:buSzTx/>
            <a:buFont typeface="Wingdings" panose="05000000000000000000" pitchFamily="2" charset="2"/>
            <a:buChar char="ü"/>
          </a:pPr>
          <a:r>
            <a:rPr kumimoji="0" lang="pl-PL" sz="1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W konsekwencji działanie spółki stanowiło </a:t>
          </a:r>
          <a:r>
            <a:rPr kumimoji="0" lang="pl-PL" sz="19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nadużycie prawa</a:t>
          </a:r>
          <a:r>
            <a:rPr kumimoji="0" lang="pl-PL" sz="1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;</a:t>
          </a:r>
          <a:endParaRPr lang="pl-PL" sz="1900" kern="1200" dirty="0">
            <a:solidFill>
              <a:schemeClr val="bg1"/>
            </a:solidFill>
          </a:endParaRPr>
        </a:p>
      </dsp:txBody>
      <dsp:txXfrm>
        <a:off x="1066025" y="2016124"/>
        <a:ext cx="8116367" cy="1008062"/>
      </dsp:txXfrm>
    </dsp:sp>
    <dsp:sp modelId="{CAAA8402-C186-4AD3-AB4B-B863806AEECE}">
      <dsp:nvSpPr>
        <dsp:cNvPr id="0" name=""/>
        <dsp:cNvSpPr/>
      </dsp:nvSpPr>
      <dsp:spPr>
        <a:xfrm>
          <a:off x="435986" y="1890117"/>
          <a:ext cx="1260078" cy="12600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DC537A-D349-444F-96ED-6F17946D50B3}">
      <dsp:nvSpPr>
        <dsp:cNvPr id="0" name=""/>
        <dsp:cNvSpPr/>
      </dsp:nvSpPr>
      <dsp:spPr>
        <a:xfrm>
          <a:off x="699595" y="3528218"/>
          <a:ext cx="8482798" cy="100806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50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64C0E"/>
            </a:buClr>
            <a:buSzTx/>
            <a:buFont typeface="Wingdings" panose="05000000000000000000" pitchFamily="2" charset="2"/>
            <a:buChar char="ü"/>
          </a:pPr>
          <a:r>
            <a:rPr kumimoji="0" lang="pl-PL" sz="1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Pomimo, iż </a:t>
          </a:r>
          <a:r>
            <a:rPr kumimoji="0" lang="pl-PL" sz="19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transakcje spełniają formalne warunki </a:t>
          </a:r>
          <a:r>
            <a:rPr kumimoji="0" lang="pl-PL" sz="1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określone w przepisach ustawy o VAT, ich </a:t>
          </a:r>
          <a:r>
            <a:rPr kumimoji="0" lang="pl-PL" sz="19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rPr>
            <a:t>celem i skutkiem było uzyskanie korzyści podatkowej.</a:t>
          </a:r>
          <a:endParaRPr lang="pl-PL" sz="1900" kern="1200" dirty="0">
            <a:solidFill>
              <a:schemeClr val="bg1"/>
            </a:solidFill>
          </a:endParaRPr>
        </a:p>
      </dsp:txBody>
      <dsp:txXfrm>
        <a:off x="699595" y="3528218"/>
        <a:ext cx="8482798" cy="1008062"/>
      </dsp:txXfrm>
    </dsp:sp>
    <dsp:sp modelId="{8FF9330D-E95A-4A59-8D6C-2C891B209E39}">
      <dsp:nvSpPr>
        <dsp:cNvPr id="0" name=""/>
        <dsp:cNvSpPr/>
      </dsp:nvSpPr>
      <dsp:spPr>
        <a:xfrm>
          <a:off x="69556" y="3402210"/>
          <a:ext cx="1260078" cy="12600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xmlns="" id="{50F7E020-1337-42AB-8C82-17F78B8AD1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3A0948C5-BF36-401E-8D81-25B403ABBA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690EE-5506-4E65-AF1B-7ABF9472F41B}" type="datetimeFigureOut">
              <a:rPr lang="pl-PL" smtClean="0"/>
              <a:t>2018-03-08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9883B888-941E-4DFB-960C-0E2B4EC3C2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E80194EA-0E61-49F9-AF62-089B9E679BE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9F215C-EFF0-4CE7-8953-A515599709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05944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F0394-940B-4227-A0BE-FC080A89E588}" type="datetimeFigureOut">
              <a:rPr lang="pl-PL" smtClean="0"/>
              <a:t>2018-03-08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8687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51D18-6AA3-4D4C-836F-98C017AE5B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6053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granatow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2000" y="5607424"/>
            <a:ext cx="8931896" cy="1043588"/>
          </a:xfrm>
        </p:spPr>
        <p:txBody>
          <a:bodyPr anchor="b">
            <a:normAutofit/>
          </a:bodyPr>
          <a:lstStyle>
            <a:lvl1pPr algn="l">
              <a:defRPr sz="4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2000" y="6680687"/>
            <a:ext cx="8931896" cy="665428"/>
          </a:xfrm>
        </p:spPr>
        <p:txBody>
          <a:bodyPr>
            <a:norm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794230" y="4854746"/>
            <a:ext cx="2405658" cy="40248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pl-PL" sz="1050" b="1" smtClean="0">
                <a:solidFill>
                  <a:schemeClr val="bg1"/>
                </a:solidFill>
                <a:latin typeface="+mj-lt"/>
              </a:defRPr>
            </a:lvl1pPr>
          </a:lstStyle>
          <a:p>
            <a:pPr algn="r" defTabSz="1007943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</a:pPr>
            <a:fld id="{7B9BC07F-9FB5-4D8F-BD34-549B1744EB34}" type="datetime4">
              <a:rPr lang="pl-PL" smtClean="0"/>
              <a:t>8 marca 2018</a:t>
            </a:fld>
            <a:endParaRPr lang="pl-PL" dirty="0"/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B35D5E77-104D-4EFC-9355-46D4A1434E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42281"/>
            <a:ext cx="2381250" cy="857250"/>
          </a:xfrm>
          <a:prstGeom prst="rect">
            <a:avLst/>
          </a:prstGeom>
        </p:spPr>
      </p:pic>
      <p:sp>
        <p:nvSpPr>
          <p:cNvPr id="13" name="Symbol zastępczy tekstu 12">
            <a:extLst>
              <a:ext uri="{FF2B5EF4-FFF2-40B4-BE49-F238E27FC236}">
                <a16:creationId xmlns:a16="http://schemas.microsoft.com/office/drawing/2014/main" xmlns="" id="{016992CB-27A8-4376-888F-16CBA6B2E0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31913" y="4755579"/>
            <a:ext cx="4959350" cy="501650"/>
          </a:xfrm>
        </p:spPr>
        <p:txBody>
          <a:bodyPr anchor="b">
            <a:normAutofit/>
          </a:bodyPr>
          <a:lstStyle>
            <a:lvl1pPr marL="0" indent="0">
              <a:buNone/>
              <a:defRPr sz="1050" b="1">
                <a:solidFill>
                  <a:schemeClr val="bg1"/>
                </a:solidFill>
                <a:latin typeface="+mj-lt"/>
              </a:defRPr>
            </a:lvl1pPr>
            <a:lvl2pPr marL="503971" indent="0"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IMIĘ NAZWISKO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xmlns="" id="{0AEEB685-90F3-4B2E-A650-CBFB88AB315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707" y="771372"/>
            <a:ext cx="1065181" cy="199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982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95E4F687-EFD5-4966-A68C-BE5DE7635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71846" y="6899989"/>
            <a:ext cx="555576" cy="40248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fld id="{5F74A383-2029-417C-894E-5827775736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1DA2723F-3B00-446A-AB38-D68A409F2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999" y="288000"/>
            <a:ext cx="9252000" cy="1113864"/>
          </a:xfrm>
        </p:spPr>
        <p:txBody>
          <a:bodyPr anchor="t"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638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xmlns="" id="{475EA1A8-93E6-4A9E-A193-78D10834A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71846" y="6899989"/>
            <a:ext cx="555576" cy="40248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fld id="{5F74A383-2029-417C-894E-5827775736C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11959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blikacje - okragł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obrazu 5">
            <a:extLst>
              <a:ext uri="{FF2B5EF4-FFF2-40B4-BE49-F238E27FC236}">
                <a16:creationId xmlns:a16="http://schemas.microsoft.com/office/drawing/2014/main" xmlns="" id="{4DBA11AF-F261-47F6-A93A-23EBABD617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71787" y="1672501"/>
            <a:ext cx="1814400" cy="1814400"/>
          </a:xfrm>
          <a:prstGeom prst="ellipse">
            <a:avLst/>
          </a:prstGeom>
          <a:ln w="19050"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1000"/>
            </a:lvl1pPr>
          </a:lstStyle>
          <a:p>
            <a:endParaRPr lang="pl-PL"/>
          </a:p>
        </p:txBody>
      </p:sp>
      <p:sp>
        <p:nvSpPr>
          <p:cNvPr id="8" name="Symbol zastępczy obrazu 5">
            <a:extLst>
              <a:ext uri="{FF2B5EF4-FFF2-40B4-BE49-F238E27FC236}">
                <a16:creationId xmlns:a16="http://schemas.microsoft.com/office/drawing/2014/main" xmlns="" id="{57DC3C8B-1A71-42D0-9786-AF1BA0A143E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732395" y="1672501"/>
            <a:ext cx="1814400" cy="1814400"/>
          </a:xfrm>
          <a:prstGeom prst="ellipse">
            <a:avLst/>
          </a:prstGeom>
          <a:ln w="19050"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1000"/>
            </a:lvl1pPr>
          </a:lstStyle>
          <a:p>
            <a:endParaRPr lang="pl-PL"/>
          </a:p>
        </p:txBody>
      </p:sp>
      <p:sp>
        <p:nvSpPr>
          <p:cNvPr id="9" name="Symbol zastępczy obrazu 5">
            <a:extLst>
              <a:ext uri="{FF2B5EF4-FFF2-40B4-BE49-F238E27FC236}">
                <a16:creationId xmlns:a16="http://schemas.microsoft.com/office/drawing/2014/main" xmlns="" id="{290A8F0E-D50C-4814-B5E9-B7C5B655837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422791" y="4139616"/>
            <a:ext cx="1814400" cy="1814400"/>
          </a:xfrm>
          <a:prstGeom prst="ellipse">
            <a:avLst/>
          </a:prstGeom>
          <a:ln w="19050"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1000"/>
            </a:lvl1pPr>
          </a:lstStyle>
          <a:p>
            <a:endParaRPr lang="pl-PL"/>
          </a:p>
        </p:txBody>
      </p:sp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xmlns="" id="{92C066AF-DD3E-4812-AE91-2E9901E17FF3}"/>
              </a:ext>
            </a:extLst>
          </p:cNvPr>
          <p:cNvCxnSpPr>
            <a:stCxn id="6" idx="6"/>
          </p:cNvCxnSpPr>
          <p:nvPr userDrawn="1"/>
        </p:nvCxnSpPr>
        <p:spPr>
          <a:xfrm>
            <a:off x="2886187" y="2579701"/>
            <a:ext cx="202413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xmlns="" id="{4A420F3C-2384-4000-AD8E-074A79EC7BF7}"/>
              </a:ext>
            </a:extLst>
          </p:cNvPr>
          <p:cNvCxnSpPr>
            <a:stCxn id="8" idx="6"/>
          </p:cNvCxnSpPr>
          <p:nvPr userDrawn="1"/>
        </p:nvCxnSpPr>
        <p:spPr>
          <a:xfrm>
            <a:off x="7546795" y="2579701"/>
            <a:ext cx="2105654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xmlns="" id="{587EA5D2-C91E-4FD3-9026-3CA28A06A7DF}"/>
              </a:ext>
            </a:extLst>
          </p:cNvPr>
          <p:cNvCxnSpPr>
            <a:stCxn id="9" idx="6"/>
          </p:cNvCxnSpPr>
          <p:nvPr userDrawn="1"/>
        </p:nvCxnSpPr>
        <p:spPr>
          <a:xfrm>
            <a:off x="5237191" y="5046816"/>
            <a:ext cx="161271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ymbol zastępczy zawartości 16">
            <a:extLst>
              <a:ext uri="{FF2B5EF4-FFF2-40B4-BE49-F238E27FC236}">
                <a16:creationId xmlns:a16="http://schemas.microsoft.com/office/drawing/2014/main" xmlns="" id="{1D159602-9E54-4234-89AD-4613DFDC0D8F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211703" y="1672501"/>
            <a:ext cx="1814513" cy="786219"/>
          </a:xfrm>
        </p:spPr>
        <p:txBody>
          <a:bodyPr anchor="b">
            <a:noAutofit/>
          </a:bodyPr>
          <a:lstStyle>
            <a:lvl1pPr marL="0" indent="0">
              <a:buNone/>
              <a:defRPr sz="1600" b="1">
                <a:latin typeface="+mj-lt"/>
              </a:defRPr>
            </a:lvl1pPr>
          </a:lstStyle>
          <a:p>
            <a:pPr lvl="0"/>
            <a:r>
              <a:rPr lang="pl-PL" dirty="0"/>
              <a:t>Nazwa publikacji</a:t>
            </a:r>
          </a:p>
        </p:txBody>
      </p:sp>
      <p:sp>
        <p:nvSpPr>
          <p:cNvPr id="18" name="Symbol zastępczy zawartości 16">
            <a:extLst>
              <a:ext uri="{FF2B5EF4-FFF2-40B4-BE49-F238E27FC236}">
                <a16:creationId xmlns:a16="http://schemas.microsoft.com/office/drawing/2014/main" xmlns="" id="{6CC0A186-B2D8-433F-B5A3-3EB34B2AC11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914838" y="1672500"/>
            <a:ext cx="1814513" cy="786219"/>
          </a:xfrm>
        </p:spPr>
        <p:txBody>
          <a:bodyPr anchor="b">
            <a:noAutofit/>
          </a:bodyPr>
          <a:lstStyle>
            <a:lvl1pPr marL="0" indent="0">
              <a:buNone/>
              <a:defRPr sz="1600" b="1">
                <a:latin typeface="+mj-lt"/>
              </a:defRPr>
            </a:lvl1pPr>
          </a:lstStyle>
          <a:p>
            <a:pPr lvl="0"/>
            <a:r>
              <a:rPr lang="pl-PL" dirty="0"/>
              <a:t>Nazwa publikacji</a:t>
            </a:r>
          </a:p>
        </p:txBody>
      </p:sp>
      <p:sp>
        <p:nvSpPr>
          <p:cNvPr id="19" name="Symbol zastępczy zawartości 16">
            <a:extLst>
              <a:ext uri="{FF2B5EF4-FFF2-40B4-BE49-F238E27FC236}">
                <a16:creationId xmlns:a16="http://schemas.microsoft.com/office/drawing/2014/main" xmlns="" id="{0CE3B27C-C314-4374-BD5E-A64292AACE9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583968" y="4200107"/>
            <a:ext cx="1820790" cy="786219"/>
          </a:xfrm>
        </p:spPr>
        <p:txBody>
          <a:bodyPr anchor="b">
            <a:noAutofit/>
          </a:bodyPr>
          <a:lstStyle>
            <a:lvl1pPr marL="0" indent="0">
              <a:buNone/>
              <a:defRPr sz="1600" b="1">
                <a:latin typeface="+mj-lt"/>
              </a:defRPr>
            </a:lvl1pPr>
          </a:lstStyle>
          <a:p>
            <a:pPr lvl="0"/>
            <a:r>
              <a:rPr lang="pl-PL" dirty="0"/>
              <a:t>Nazwa publikacji</a:t>
            </a:r>
          </a:p>
        </p:txBody>
      </p:sp>
      <p:sp>
        <p:nvSpPr>
          <p:cNvPr id="24" name="Symbol zastępczy zawartości 23">
            <a:extLst>
              <a:ext uri="{FF2B5EF4-FFF2-40B4-BE49-F238E27FC236}">
                <a16:creationId xmlns:a16="http://schemas.microsoft.com/office/drawing/2014/main" xmlns="" id="{D71EAAC6-C309-429C-B0F4-FF3220634D8D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211703" y="2661919"/>
            <a:ext cx="1814513" cy="1095619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000000"/>
                </a:solidFill>
              </a:defRPr>
            </a:lvl1pPr>
          </a:lstStyle>
          <a:p>
            <a:pPr lvl="0"/>
            <a:r>
              <a:rPr lang="pl-PL" dirty="0"/>
              <a:t>Krótki opis publikacji Nam </a:t>
            </a:r>
            <a:r>
              <a:rPr lang="pl-PL" dirty="0" err="1"/>
              <a:t>quias</a:t>
            </a:r>
            <a:r>
              <a:rPr lang="pl-PL" dirty="0"/>
              <a:t> </a:t>
            </a:r>
            <a:r>
              <a:rPr lang="pl-PL" dirty="0" err="1"/>
              <a:t>autati</a:t>
            </a:r>
            <a:r>
              <a:rPr lang="pl-PL" dirty="0"/>
              <a:t> </a:t>
            </a:r>
            <a:r>
              <a:rPr lang="pl-PL" dirty="0" err="1"/>
              <a:t>audit</a:t>
            </a:r>
            <a:r>
              <a:rPr lang="pl-PL" dirty="0"/>
              <a:t> </a:t>
            </a:r>
            <a:r>
              <a:rPr lang="pl-PL" dirty="0" err="1"/>
              <a:t>plique</a:t>
            </a:r>
            <a:r>
              <a:rPr lang="pl-PL" dirty="0"/>
              <a:t>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everis</a:t>
            </a:r>
            <a:r>
              <a:rPr lang="pl-PL" dirty="0"/>
              <a:t> </a:t>
            </a:r>
            <a:r>
              <a:rPr lang="pl-PL" dirty="0" err="1"/>
              <a:t>nissimin</a:t>
            </a:r>
            <a:r>
              <a:rPr lang="pl-PL" dirty="0"/>
              <a:t> </a:t>
            </a:r>
            <a:r>
              <a:rPr lang="pl-PL" dirty="0" err="1"/>
              <a:t>cuptius</a:t>
            </a:r>
            <a:r>
              <a:rPr lang="pl-PL" dirty="0"/>
              <a:t>, </a:t>
            </a:r>
            <a:r>
              <a:rPr lang="pl-PL" dirty="0" err="1"/>
              <a:t>susanih</a:t>
            </a:r>
            <a:r>
              <a:rPr lang="pl-PL" dirty="0"/>
              <a:t> </a:t>
            </a:r>
            <a:r>
              <a:rPr lang="pl-PL" dirty="0" err="1"/>
              <a:t>illabor</a:t>
            </a:r>
            <a:endParaRPr lang="pl-PL" dirty="0"/>
          </a:p>
        </p:txBody>
      </p:sp>
      <p:sp>
        <p:nvSpPr>
          <p:cNvPr id="25" name="Symbol zastępczy zawartości 23">
            <a:extLst>
              <a:ext uri="{FF2B5EF4-FFF2-40B4-BE49-F238E27FC236}">
                <a16:creationId xmlns:a16="http://schemas.microsoft.com/office/drawing/2014/main" xmlns="" id="{1069FA49-E967-4526-84E9-F23BDE8CAD17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7914838" y="2661920"/>
            <a:ext cx="1814513" cy="8255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000000"/>
                </a:solidFill>
              </a:defRPr>
            </a:lvl1pPr>
          </a:lstStyle>
          <a:p>
            <a:pPr lvl="0"/>
            <a:r>
              <a:rPr lang="pl-PL" dirty="0"/>
              <a:t>Krótki opis publikacji Nam </a:t>
            </a:r>
            <a:r>
              <a:rPr lang="pl-PL" dirty="0" err="1"/>
              <a:t>quias</a:t>
            </a:r>
            <a:r>
              <a:rPr lang="pl-PL" dirty="0"/>
              <a:t> </a:t>
            </a:r>
            <a:r>
              <a:rPr lang="pl-PL" dirty="0" err="1"/>
              <a:t>autati</a:t>
            </a:r>
            <a:r>
              <a:rPr lang="pl-PL" dirty="0"/>
              <a:t> </a:t>
            </a:r>
            <a:r>
              <a:rPr lang="pl-PL" dirty="0" err="1"/>
              <a:t>audit</a:t>
            </a:r>
            <a:r>
              <a:rPr lang="pl-PL" dirty="0"/>
              <a:t> </a:t>
            </a:r>
            <a:r>
              <a:rPr lang="pl-PL" dirty="0" err="1"/>
              <a:t>plique</a:t>
            </a:r>
            <a:r>
              <a:rPr lang="pl-PL" dirty="0"/>
              <a:t>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everis</a:t>
            </a:r>
            <a:r>
              <a:rPr lang="pl-PL" dirty="0"/>
              <a:t> </a:t>
            </a:r>
            <a:r>
              <a:rPr lang="pl-PL" dirty="0" err="1"/>
              <a:t>nissimin</a:t>
            </a:r>
            <a:r>
              <a:rPr lang="pl-PL" dirty="0"/>
              <a:t> </a:t>
            </a:r>
            <a:r>
              <a:rPr lang="pl-PL" dirty="0" err="1"/>
              <a:t>cuptius</a:t>
            </a:r>
            <a:r>
              <a:rPr lang="pl-PL" dirty="0"/>
              <a:t>, </a:t>
            </a:r>
            <a:r>
              <a:rPr lang="pl-PL" dirty="0" err="1"/>
              <a:t>susanih</a:t>
            </a:r>
            <a:r>
              <a:rPr lang="pl-PL" dirty="0"/>
              <a:t> </a:t>
            </a:r>
            <a:r>
              <a:rPr lang="pl-PL" dirty="0" err="1"/>
              <a:t>illabor</a:t>
            </a:r>
            <a:endParaRPr lang="pl-PL" dirty="0"/>
          </a:p>
        </p:txBody>
      </p:sp>
      <p:sp>
        <p:nvSpPr>
          <p:cNvPr id="26" name="Symbol zastępczy zawartości 23">
            <a:extLst>
              <a:ext uri="{FF2B5EF4-FFF2-40B4-BE49-F238E27FC236}">
                <a16:creationId xmlns:a16="http://schemas.microsoft.com/office/drawing/2014/main" xmlns="" id="{3028B6ED-F99B-4378-9B39-BAA482991EDD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5590245" y="5149247"/>
            <a:ext cx="1814513" cy="8255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000000"/>
                </a:solidFill>
              </a:defRPr>
            </a:lvl1pPr>
          </a:lstStyle>
          <a:p>
            <a:pPr lvl="0"/>
            <a:r>
              <a:rPr lang="pl-PL" dirty="0"/>
              <a:t>Krótki opis publikacji Nam </a:t>
            </a:r>
            <a:r>
              <a:rPr lang="pl-PL" dirty="0" err="1"/>
              <a:t>quias</a:t>
            </a:r>
            <a:r>
              <a:rPr lang="pl-PL" dirty="0"/>
              <a:t> </a:t>
            </a:r>
            <a:r>
              <a:rPr lang="pl-PL" dirty="0" err="1"/>
              <a:t>autati</a:t>
            </a:r>
            <a:r>
              <a:rPr lang="pl-PL" dirty="0"/>
              <a:t> </a:t>
            </a:r>
            <a:r>
              <a:rPr lang="pl-PL" dirty="0" err="1"/>
              <a:t>audit</a:t>
            </a:r>
            <a:r>
              <a:rPr lang="pl-PL" dirty="0"/>
              <a:t> </a:t>
            </a:r>
            <a:r>
              <a:rPr lang="pl-PL" dirty="0" err="1"/>
              <a:t>plique</a:t>
            </a:r>
            <a:r>
              <a:rPr lang="pl-PL" dirty="0"/>
              <a:t>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everis</a:t>
            </a:r>
            <a:r>
              <a:rPr lang="pl-PL" dirty="0"/>
              <a:t> </a:t>
            </a:r>
            <a:r>
              <a:rPr lang="pl-PL" dirty="0" err="1"/>
              <a:t>nissimin</a:t>
            </a:r>
            <a:r>
              <a:rPr lang="pl-PL" dirty="0"/>
              <a:t> </a:t>
            </a:r>
            <a:r>
              <a:rPr lang="pl-PL" dirty="0" err="1"/>
              <a:t>cuptius</a:t>
            </a:r>
            <a:r>
              <a:rPr lang="pl-PL" dirty="0"/>
              <a:t>, </a:t>
            </a:r>
            <a:r>
              <a:rPr lang="pl-PL" dirty="0" err="1"/>
              <a:t>susanih</a:t>
            </a:r>
            <a:r>
              <a:rPr lang="pl-PL" dirty="0"/>
              <a:t> </a:t>
            </a:r>
            <a:r>
              <a:rPr lang="pl-PL" dirty="0" err="1"/>
              <a:t>illabor</a:t>
            </a:r>
            <a:endParaRPr lang="pl-PL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xmlns="" id="{975F8F07-BF71-41EF-A840-6B310444F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71846" y="6899989"/>
            <a:ext cx="555576" cy="40248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fld id="{5F74A383-2029-417C-894E-5827775736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xmlns="" id="{8226F271-802A-4FCA-96C1-213257156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999" y="288000"/>
            <a:ext cx="9252000" cy="1113864"/>
          </a:xfrm>
        </p:spPr>
        <p:txBody>
          <a:bodyPr anchor="t"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009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blikacje - prostokat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obrazu 5">
            <a:extLst>
              <a:ext uri="{FF2B5EF4-FFF2-40B4-BE49-F238E27FC236}">
                <a16:creationId xmlns:a16="http://schemas.microsoft.com/office/drawing/2014/main" xmlns="" id="{4DBA11AF-F261-47F6-A93A-23EBABD617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20172" y="1816573"/>
            <a:ext cx="1173600" cy="1526400"/>
          </a:xfrm>
          <a:prstGeom prst="rect">
            <a:avLst/>
          </a:prstGeom>
          <a:ln w="19050"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1000"/>
            </a:lvl1pPr>
          </a:lstStyle>
          <a:p>
            <a:endParaRPr lang="pl-PL"/>
          </a:p>
        </p:txBody>
      </p:sp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xmlns="" id="{92C066AF-DD3E-4812-AE91-2E9901E17FF3}"/>
              </a:ext>
            </a:extLst>
          </p:cNvPr>
          <p:cNvCxnSpPr>
            <a:cxnSpLocks/>
          </p:cNvCxnSpPr>
          <p:nvPr userDrawn="1"/>
        </p:nvCxnSpPr>
        <p:spPr>
          <a:xfrm>
            <a:off x="2893772" y="2579773"/>
            <a:ext cx="2160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xmlns="" id="{4A420F3C-2384-4000-AD8E-074A79EC7BF7}"/>
              </a:ext>
            </a:extLst>
          </p:cNvPr>
          <p:cNvCxnSpPr>
            <a:cxnSpLocks/>
          </p:cNvCxnSpPr>
          <p:nvPr userDrawn="1"/>
        </p:nvCxnSpPr>
        <p:spPr>
          <a:xfrm>
            <a:off x="7543747" y="2571064"/>
            <a:ext cx="2160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xmlns="" id="{587EA5D2-C91E-4FD3-9026-3CA28A06A7DF}"/>
              </a:ext>
            </a:extLst>
          </p:cNvPr>
          <p:cNvCxnSpPr>
            <a:cxnSpLocks/>
          </p:cNvCxnSpPr>
          <p:nvPr userDrawn="1"/>
        </p:nvCxnSpPr>
        <p:spPr>
          <a:xfrm>
            <a:off x="4988996" y="4869373"/>
            <a:ext cx="2160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ymbol zastępczy zawartości 16">
            <a:extLst>
              <a:ext uri="{FF2B5EF4-FFF2-40B4-BE49-F238E27FC236}">
                <a16:creationId xmlns:a16="http://schemas.microsoft.com/office/drawing/2014/main" xmlns="" id="{1D159602-9E54-4234-89AD-4613DFDC0D8F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208655" y="1672573"/>
            <a:ext cx="1845117" cy="786219"/>
          </a:xfrm>
        </p:spPr>
        <p:txBody>
          <a:bodyPr anchor="b">
            <a:noAutofit/>
          </a:bodyPr>
          <a:lstStyle>
            <a:lvl1pPr marL="0" indent="0">
              <a:buNone/>
              <a:defRPr sz="1600" b="1">
                <a:latin typeface="+mj-lt"/>
              </a:defRPr>
            </a:lvl1pPr>
          </a:lstStyle>
          <a:p>
            <a:pPr lvl="0"/>
            <a:r>
              <a:rPr lang="pl-PL" dirty="0"/>
              <a:t>Nazwa publikacji</a:t>
            </a:r>
          </a:p>
        </p:txBody>
      </p:sp>
      <p:sp>
        <p:nvSpPr>
          <p:cNvPr id="18" name="Symbol zastępczy zawartości 16">
            <a:extLst>
              <a:ext uri="{FF2B5EF4-FFF2-40B4-BE49-F238E27FC236}">
                <a16:creationId xmlns:a16="http://schemas.microsoft.com/office/drawing/2014/main" xmlns="" id="{6CC0A186-B2D8-433F-B5A3-3EB34B2AC11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911790" y="1663863"/>
            <a:ext cx="1791957" cy="786219"/>
          </a:xfrm>
        </p:spPr>
        <p:txBody>
          <a:bodyPr anchor="b">
            <a:noAutofit/>
          </a:bodyPr>
          <a:lstStyle>
            <a:lvl1pPr marL="0" indent="0">
              <a:buNone/>
              <a:defRPr sz="1600" b="1">
                <a:latin typeface="+mj-lt"/>
              </a:defRPr>
            </a:lvl1pPr>
          </a:lstStyle>
          <a:p>
            <a:pPr lvl="0"/>
            <a:r>
              <a:rPr lang="pl-PL" dirty="0"/>
              <a:t>Nazwa publikacji</a:t>
            </a:r>
          </a:p>
        </p:txBody>
      </p:sp>
      <p:sp>
        <p:nvSpPr>
          <p:cNvPr id="19" name="Symbol zastępczy zawartości 16">
            <a:extLst>
              <a:ext uri="{FF2B5EF4-FFF2-40B4-BE49-F238E27FC236}">
                <a16:creationId xmlns:a16="http://schemas.microsoft.com/office/drawing/2014/main" xmlns="" id="{0CE3B27C-C314-4374-BD5E-A64292AACE9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335773" y="4022664"/>
            <a:ext cx="1813223" cy="786219"/>
          </a:xfrm>
        </p:spPr>
        <p:txBody>
          <a:bodyPr anchor="b">
            <a:noAutofit/>
          </a:bodyPr>
          <a:lstStyle>
            <a:lvl1pPr marL="0" indent="0">
              <a:buNone/>
              <a:defRPr sz="1600" b="1">
                <a:latin typeface="+mj-lt"/>
              </a:defRPr>
            </a:lvl1pPr>
          </a:lstStyle>
          <a:p>
            <a:pPr lvl="0"/>
            <a:r>
              <a:rPr lang="pl-PL" dirty="0"/>
              <a:t>Nazwa publikacji</a:t>
            </a:r>
          </a:p>
        </p:txBody>
      </p:sp>
      <p:sp>
        <p:nvSpPr>
          <p:cNvPr id="24" name="Symbol zastępczy zawartości 23">
            <a:extLst>
              <a:ext uri="{FF2B5EF4-FFF2-40B4-BE49-F238E27FC236}">
                <a16:creationId xmlns:a16="http://schemas.microsoft.com/office/drawing/2014/main" xmlns="" id="{D71EAAC6-C309-429C-B0F4-FF3220634D8D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208655" y="2661992"/>
            <a:ext cx="1845117" cy="8255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000000"/>
                </a:solidFill>
              </a:defRPr>
            </a:lvl1pPr>
          </a:lstStyle>
          <a:p>
            <a:pPr lvl="0"/>
            <a:r>
              <a:rPr lang="pl-PL" dirty="0"/>
              <a:t>Krótki opis publikacji Nam </a:t>
            </a:r>
            <a:r>
              <a:rPr lang="pl-PL" dirty="0" err="1"/>
              <a:t>quias</a:t>
            </a:r>
            <a:r>
              <a:rPr lang="pl-PL" dirty="0"/>
              <a:t> </a:t>
            </a:r>
            <a:r>
              <a:rPr lang="pl-PL" dirty="0" err="1"/>
              <a:t>autati</a:t>
            </a:r>
            <a:r>
              <a:rPr lang="pl-PL" dirty="0"/>
              <a:t> </a:t>
            </a:r>
            <a:r>
              <a:rPr lang="pl-PL" dirty="0" err="1"/>
              <a:t>audit</a:t>
            </a:r>
            <a:r>
              <a:rPr lang="pl-PL" dirty="0"/>
              <a:t> </a:t>
            </a:r>
            <a:r>
              <a:rPr lang="pl-PL" dirty="0" err="1"/>
              <a:t>plique</a:t>
            </a:r>
            <a:r>
              <a:rPr lang="pl-PL" dirty="0"/>
              <a:t>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everis</a:t>
            </a:r>
            <a:r>
              <a:rPr lang="pl-PL" dirty="0"/>
              <a:t> </a:t>
            </a:r>
            <a:r>
              <a:rPr lang="pl-PL" dirty="0" err="1"/>
              <a:t>nissimin</a:t>
            </a:r>
            <a:r>
              <a:rPr lang="pl-PL" dirty="0"/>
              <a:t> </a:t>
            </a:r>
            <a:r>
              <a:rPr lang="pl-PL" dirty="0" err="1"/>
              <a:t>cuptius</a:t>
            </a:r>
            <a:r>
              <a:rPr lang="pl-PL" dirty="0"/>
              <a:t>, </a:t>
            </a:r>
            <a:r>
              <a:rPr lang="pl-PL" dirty="0" err="1"/>
              <a:t>susanih</a:t>
            </a:r>
            <a:r>
              <a:rPr lang="pl-PL" dirty="0"/>
              <a:t> </a:t>
            </a:r>
            <a:r>
              <a:rPr lang="pl-PL" dirty="0" err="1"/>
              <a:t>illabor</a:t>
            </a:r>
            <a:endParaRPr lang="pl-PL" dirty="0"/>
          </a:p>
        </p:txBody>
      </p:sp>
      <p:sp>
        <p:nvSpPr>
          <p:cNvPr id="25" name="Symbol zastępczy zawartości 23">
            <a:extLst>
              <a:ext uri="{FF2B5EF4-FFF2-40B4-BE49-F238E27FC236}">
                <a16:creationId xmlns:a16="http://schemas.microsoft.com/office/drawing/2014/main" xmlns="" id="{1069FA49-E967-4526-84E9-F23BDE8CAD17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7911790" y="2653283"/>
            <a:ext cx="1791957" cy="8255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000000"/>
                </a:solidFill>
              </a:defRPr>
            </a:lvl1pPr>
          </a:lstStyle>
          <a:p>
            <a:pPr lvl="0"/>
            <a:r>
              <a:rPr lang="pl-PL" dirty="0"/>
              <a:t>Krótki opis publikacji Nam </a:t>
            </a:r>
            <a:r>
              <a:rPr lang="pl-PL" dirty="0" err="1"/>
              <a:t>quias</a:t>
            </a:r>
            <a:r>
              <a:rPr lang="pl-PL" dirty="0"/>
              <a:t> </a:t>
            </a:r>
            <a:r>
              <a:rPr lang="pl-PL" dirty="0" err="1"/>
              <a:t>autati</a:t>
            </a:r>
            <a:r>
              <a:rPr lang="pl-PL" dirty="0"/>
              <a:t> </a:t>
            </a:r>
            <a:r>
              <a:rPr lang="pl-PL" dirty="0" err="1"/>
              <a:t>audit</a:t>
            </a:r>
            <a:r>
              <a:rPr lang="pl-PL" dirty="0"/>
              <a:t> </a:t>
            </a:r>
            <a:r>
              <a:rPr lang="pl-PL" dirty="0" err="1"/>
              <a:t>plique</a:t>
            </a:r>
            <a:r>
              <a:rPr lang="pl-PL" dirty="0"/>
              <a:t>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everis</a:t>
            </a:r>
            <a:r>
              <a:rPr lang="pl-PL" dirty="0"/>
              <a:t> </a:t>
            </a:r>
            <a:r>
              <a:rPr lang="pl-PL" dirty="0" err="1"/>
              <a:t>nissimin</a:t>
            </a:r>
            <a:r>
              <a:rPr lang="pl-PL" dirty="0"/>
              <a:t> </a:t>
            </a:r>
            <a:r>
              <a:rPr lang="pl-PL" dirty="0" err="1"/>
              <a:t>cuptius</a:t>
            </a:r>
            <a:r>
              <a:rPr lang="pl-PL" dirty="0"/>
              <a:t>, </a:t>
            </a:r>
            <a:r>
              <a:rPr lang="pl-PL" dirty="0" err="1"/>
              <a:t>susanih</a:t>
            </a:r>
            <a:r>
              <a:rPr lang="pl-PL" dirty="0"/>
              <a:t> </a:t>
            </a:r>
            <a:r>
              <a:rPr lang="pl-PL" dirty="0" err="1"/>
              <a:t>illabor</a:t>
            </a:r>
            <a:endParaRPr lang="pl-PL" dirty="0"/>
          </a:p>
        </p:txBody>
      </p:sp>
      <p:sp>
        <p:nvSpPr>
          <p:cNvPr id="26" name="Symbol zastępczy zawartości 23">
            <a:extLst>
              <a:ext uri="{FF2B5EF4-FFF2-40B4-BE49-F238E27FC236}">
                <a16:creationId xmlns:a16="http://schemas.microsoft.com/office/drawing/2014/main" xmlns="" id="{3028B6ED-F99B-4378-9B39-BAA482991EDD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5342050" y="4971804"/>
            <a:ext cx="1814513" cy="8255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000000"/>
                </a:solidFill>
              </a:defRPr>
            </a:lvl1pPr>
          </a:lstStyle>
          <a:p>
            <a:pPr lvl="0"/>
            <a:r>
              <a:rPr lang="pl-PL" dirty="0"/>
              <a:t>Krótki opis publikacji Nam </a:t>
            </a:r>
            <a:r>
              <a:rPr lang="pl-PL" dirty="0" err="1"/>
              <a:t>quias</a:t>
            </a:r>
            <a:r>
              <a:rPr lang="pl-PL" dirty="0"/>
              <a:t> </a:t>
            </a:r>
            <a:r>
              <a:rPr lang="pl-PL" dirty="0" err="1"/>
              <a:t>autati</a:t>
            </a:r>
            <a:r>
              <a:rPr lang="pl-PL" dirty="0"/>
              <a:t> </a:t>
            </a:r>
            <a:r>
              <a:rPr lang="pl-PL" dirty="0" err="1"/>
              <a:t>audit</a:t>
            </a:r>
            <a:r>
              <a:rPr lang="pl-PL" dirty="0"/>
              <a:t> </a:t>
            </a:r>
            <a:r>
              <a:rPr lang="pl-PL" dirty="0" err="1"/>
              <a:t>plique</a:t>
            </a:r>
            <a:r>
              <a:rPr lang="pl-PL" dirty="0"/>
              <a:t>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everis</a:t>
            </a:r>
            <a:r>
              <a:rPr lang="pl-PL" dirty="0"/>
              <a:t> </a:t>
            </a:r>
            <a:r>
              <a:rPr lang="pl-PL" dirty="0" err="1"/>
              <a:t>nissimin</a:t>
            </a:r>
            <a:r>
              <a:rPr lang="pl-PL" dirty="0"/>
              <a:t> </a:t>
            </a:r>
            <a:r>
              <a:rPr lang="pl-PL" dirty="0" err="1"/>
              <a:t>cuptius</a:t>
            </a:r>
            <a:r>
              <a:rPr lang="pl-PL" dirty="0"/>
              <a:t>, </a:t>
            </a:r>
            <a:r>
              <a:rPr lang="pl-PL" dirty="0" err="1"/>
              <a:t>susanih</a:t>
            </a:r>
            <a:r>
              <a:rPr lang="pl-PL" dirty="0"/>
              <a:t> </a:t>
            </a:r>
            <a:r>
              <a:rPr lang="pl-PL" dirty="0" err="1"/>
              <a:t>illabor</a:t>
            </a:r>
            <a:endParaRPr lang="pl-PL" dirty="0"/>
          </a:p>
        </p:txBody>
      </p:sp>
      <p:sp>
        <p:nvSpPr>
          <p:cNvPr id="16" name="Symbol zastępczy obrazu 5">
            <a:extLst>
              <a:ext uri="{FF2B5EF4-FFF2-40B4-BE49-F238E27FC236}">
                <a16:creationId xmlns:a16="http://schemas.microsoft.com/office/drawing/2014/main" xmlns="" id="{B39780F5-4BAB-43DF-8345-760C522D563E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814733" y="4106173"/>
            <a:ext cx="1173600" cy="1526400"/>
          </a:xfrm>
          <a:prstGeom prst="rect">
            <a:avLst/>
          </a:prstGeom>
          <a:ln w="19050"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1000"/>
            </a:lvl1pPr>
          </a:lstStyle>
          <a:p>
            <a:endParaRPr lang="pl-PL"/>
          </a:p>
        </p:txBody>
      </p:sp>
      <p:sp>
        <p:nvSpPr>
          <p:cNvPr id="20" name="Symbol zastępczy obrazu 5">
            <a:extLst>
              <a:ext uri="{FF2B5EF4-FFF2-40B4-BE49-F238E27FC236}">
                <a16:creationId xmlns:a16="http://schemas.microsoft.com/office/drawing/2014/main" xmlns="" id="{E566016D-EF82-4FEB-8CAF-B9D9CFC8B465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369077" y="1816573"/>
            <a:ext cx="1173600" cy="1526400"/>
          </a:xfrm>
          <a:prstGeom prst="rect">
            <a:avLst/>
          </a:prstGeom>
          <a:ln w="19050"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1000"/>
            </a:lvl1pPr>
          </a:lstStyle>
          <a:p>
            <a:endParaRPr lang="pl-PL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xmlns="" id="{5309B23B-E942-4C13-A7AC-A53866A1A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71846" y="6899989"/>
            <a:ext cx="555576" cy="40248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fld id="{5F74A383-2029-417C-894E-5827775736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11721529-6F77-4B72-BFBC-D6702B059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999" y="288000"/>
            <a:ext cx="9252000" cy="1113864"/>
          </a:xfrm>
        </p:spPr>
        <p:txBody>
          <a:bodyPr anchor="t"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206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obrazu 5">
            <a:extLst>
              <a:ext uri="{FF2B5EF4-FFF2-40B4-BE49-F238E27FC236}">
                <a16:creationId xmlns:a16="http://schemas.microsoft.com/office/drawing/2014/main" xmlns="" id="{4DBA11AF-F261-47F6-A93A-23EBABD617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90659" y="1570175"/>
            <a:ext cx="1620000" cy="1620000"/>
          </a:xfrm>
          <a:prstGeom prst="ellipse">
            <a:avLst/>
          </a:prstGeom>
          <a:ln w="19050"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1000"/>
            </a:lvl1pPr>
          </a:lstStyle>
          <a:p>
            <a:endParaRPr lang="pl-PL"/>
          </a:p>
        </p:txBody>
      </p:sp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xmlns="" id="{92C066AF-DD3E-4812-AE91-2E9901E17FF3}"/>
              </a:ext>
            </a:extLst>
          </p:cNvPr>
          <p:cNvCxnSpPr>
            <a:cxnSpLocks/>
            <a:stCxn id="6" idx="6"/>
          </p:cNvCxnSpPr>
          <p:nvPr userDrawn="1"/>
        </p:nvCxnSpPr>
        <p:spPr>
          <a:xfrm>
            <a:off x="2810659" y="2380175"/>
            <a:ext cx="1440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ymbol zastępczy zawartości 16">
            <a:extLst>
              <a:ext uri="{FF2B5EF4-FFF2-40B4-BE49-F238E27FC236}">
                <a16:creationId xmlns:a16="http://schemas.microsoft.com/office/drawing/2014/main" xmlns="" id="{1D159602-9E54-4234-89AD-4613DFDC0D8F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993770" y="1474925"/>
            <a:ext cx="2052000" cy="786219"/>
          </a:xfrm>
        </p:spPr>
        <p:txBody>
          <a:bodyPr anchor="b">
            <a:noAutofit/>
          </a:bodyPr>
          <a:lstStyle>
            <a:lvl1pPr marL="0" indent="0">
              <a:buNone/>
              <a:defRPr sz="1400" b="1">
                <a:latin typeface="+mj-lt"/>
              </a:defRPr>
            </a:lvl1pPr>
          </a:lstStyle>
          <a:p>
            <a:pPr lvl="0"/>
            <a:r>
              <a:rPr lang="pl-PL" dirty="0"/>
              <a:t>Imię i nazwisko</a:t>
            </a:r>
          </a:p>
        </p:txBody>
      </p:sp>
      <p:sp>
        <p:nvSpPr>
          <p:cNvPr id="24" name="Symbol zastępczy zawartości 23">
            <a:extLst>
              <a:ext uri="{FF2B5EF4-FFF2-40B4-BE49-F238E27FC236}">
                <a16:creationId xmlns:a16="http://schemas.microsoft.com/office/drawing/2014/main" xmlns="" id="{D71EAAC6-C309-429C-B0F4-FF3220634D8D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2993769" y="2464343"/>
            <a:ext cx="2052000" cy="3127375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rgbClr val="000000"/>
                </a:solidFill>
              </a:defRPr>
            </a:lvl1pPr>
          </a:lstStyle>
          <a:p>
            <a:pPr lvl="0"/>
            <a:r>
              <a:rPr lang="pl-PL" dirty="0"/>
              <a:t>Krótki bios Nam </a:t>
            </a:r>
            <a:r>
              <a:rPr lang="pl-PL" dirty="0" err="1"/>
              <a:t>quias</a:t>
            </a:r>
            <a:r>
              <a:rPr lang="pl-PL" dirty="0"/>
              <a:t> </a:t>
            </a:r>
            <a:r>
              <a:rPr lang="pl-PL" dirty="0" err="1"/>
              <a:t>autati</a:t>
            </a:r>
            <a:r>
              <a:rPr lang="pl-PL" dirty="0"/>
              <a:t> </a:t>
            </a:r>
            <a:r>
              <a:rPr lang="pl-PL" dirty="0" err="1"/>
              <a:t>audit</a:t>
            </a:r>
            <a:r>
              <a:rPr lang="pl-PL" dirty="0"/>
              <a:t> </a:t>
            </a:r>
            <a:r>
              <a:rPr lang="pl-PL" dirty="0" err="1"/>
              <a:t>plique</a:t>
            </a:r>
            <a:r>
              <a:rPr lang="pl-PL" dirty="0"/>
              <a:t>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everis</a:t>
            </a:r>
            <a:r>
              <a:rPr lang="pl-PL" dirty="0"/>
              <a:t> </a:t>
            </a:r>
            <a:r>
              <a:rPr lang="pl-PL" dirty="0" err="1"/>
              <a:t>nissimin</a:t>
            </a:r>
            <a:r>
              <a:rPr lang="pl-PL" dirty="0"/>
              <a:t> </a:t>
            </a:r>
            <a:r>
              <a:rPr lang="pl-PL" dirty="0" err="1"/>
              <a:t>cuptius</a:t>
            </a:r>
            <a:r>
              <a:rPr lang="pl-PL" dirty="0"/>
              <a:t>, </a:t>
            </a:r>
            <a:r>
              <a:rPr lang="pl-PL" dirty="0" err="1"/>
              <a:t>susanih</a:t>
            </a:r>
            <a:r>
              <a:rPr lang="pl-PL" dirty="0"/>
              <a:t> </a:t>
            </a:r>
            <a:r>
              <a:rPr lang="pl-PL" dirty="0" err="1"/>
              <a:t>illabor</a:t>
            </a:r>
            <a:endParaRPr lang="pl-PL" dirty="0"/>
          </a:p>
        </p:txBody>
      </p:sp>
      <p:sp>
        <p:nvSpPr>
          <p:cNvPr id="20" name="Symbol zastępczy obrazu 5">
            <a:extLst>
              <a:ext uri="{FF2B5EF4-FFF2-40B4-BE49-F238E27FC236}">
                <a16:creationId xmlns:a16="http://schemas.microsoft.com/office/drawing/2014/main" xmlns="" id="{6914D852-123A-46B8-9551-5438C6FF221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870659" y="1570175"/>
            <a:ext cx="1620000" cy="1620000"/>
          </a:xfrm>
          <a:prstGeom prst="ellipse">
            <a:avLst/>
          </a:prstGeom>
          <a:ln w="19050"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1000"/>
            </a:lvl1pPr>
          </a:lstStyle>
          <a:p>
            <a:endParaRPr lang="pl-PL"/>
          </a:p>
        </p:txBody>
      </p:sp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xmlns="" id="{D0DE10D7-D0E1-49DC-996B-2A928B6D5366}"/>
              </a:ext>
            </a:extLst>
          </p:cNvPr>
          <p:cNvCxnSpPr>
            <a:cxnSpLocks/>
            <a:stCxn id="20" idx="6"/>
          </p:cNvCxnSpPr>
          <p:nvPr userDrawn="1"/>
        </p:nvCxnSpPr>
        <p:spPr>
          <a:xfrm>
            <a:off x="7490659" y="2380175"/>
            <a:ext cx="1440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ymbol zastępczy zawartości 16">
            <a:extLst>
              <a:ext uri="{FF2B5EF4-FFF2-40B4-BE49-F238E27FC236}">
                <a16:creationId xmlns:a16="http://schemas.microsoft.com/office/drawing/2014/main" xmlns="" id="{FA0DF57E-35B0-468E-B9E8-013A58A64E2A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7673770" y="1474925"/>
            <a:ext cx="2052000" cy="786219"/>
          </a:xfrm>
        </p:spPr>
        <p:txBody>
          <a:bodyPr anchor="b">
            <a:noAutofit/>
          </a:bodyPr>
          <a:lstStyle>
            <a:lvl1pPr marL="0" indent="0">
              <a:buNone/>
              <a:defRPr sz="1400" b="1">
                <a:latin typeface="+mj-lt"/>
              </a:defRPr>
            </a:lvl1pPr>
          </a:lstStyle>
          <a:p>
            <a:pPr lvl="0"/>
            <a:r>
              <a:rPr lang="pl-PL" dirty="0"/>
              <a:t>Imię i nazwisko</a:t>
            </a:r>
          </a:p>
        </p:txBody>
      </p:sp>
      <p:sp>
        <p:nvSpPr>
          <p:cNvPr id="23" name="Symbol zastępczy zawartości 23">
            <a:extLst>
              <a:ext uri="{FF2B5EF4-FFF2-40B4-BE49-F238E27FC236}">
                <a16:creationId xmlns:a16="http://schemas.microsoft.com/office/drawing/2014/main" xmlns="" id="{CD108E24-EAC3-4963-B49B-8C958E0745B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7673769" y="2464344"/>
            <a:ext cx="2052000" cy="3127374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rgbClr val="000000"/>
                </a:solidFill>
              </a:defRPr>
            </a:lvl1pPr>
          </a:lstStyle>
          <a:p>
            <a:pPr lvl="0"/>
            <a:r>
              <a:rPr lang="pl-PL" dirty="0"/>
              <a:t>Krótki bios Nam </a:t>
            </a:r>
            <a:r>
              <a:rPr lang="pl-PL" dirty="0" err="1"/>
              <a:t>quias</a:t>
            </a:r>
            <a:r>
              <a:rPr lang="pl-PL" dirty="0"/>
              <a:t> </a:t>
            </a:r>
            <a:r>
              <a:rPr lang="pl-PL" dirty="0" err="1"/>
              <a:t>autati</a:t>
            </a:r>
            <a:r>
              <a:rPr lang="pl-PL" dirty="0"/>
              <a:t> </a:t>
            </a:r>
            <a:r>
              <a:rPr lang="pl-PL" dirty="0" err="1"/>
              <a:t>audit</a:t>
            </a:r>
            <a:r>
              <a:rPr lang="pl-PL" dirty="0"/>
              <a:t> </a:t>
            </a:r>
            <a:r>
              <a:rPr lang="pl-PL" dirty="0" err="1"/>
              <a:t>plique</a:t>
            </a:r>
            <a:r>
              <a:rPr lang="pl-PL" dirty="0"/>
              <a:t>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everis</a:t>
            </a:r>
            <a:r>
              <a:rPr lang="pl-PL" dirty="0"/>
              <a:t> </a:t>
            </a:r>
            <a:r>
              <a:rPr lang="pl-PL" dirty="0" err="1"/>
              <a:t>nissimin</a:t>
            </a:r>
            <a:r>
              <a:rPr lang="pl-PL" dirty="0"/>
              <a:t> </a:t>
            </a:r>
            <a:r>
              <a:rPr lang="pl-PL" dirty="0" err="1"/>
              <a:t>cuptius</a:t>
            </a:r>
            <a:r>
              <a:rPr lang="pl-PL" dirty="0"/>
              <a:t>, </a:t>
            </a:r>
            <a:r>
              <a:rPr lang="pl-PL" dirty="0" err="1"/>
              <a:t>susanih</a:t>
            </a:r>
            <a:r>
              <a:rPr lang="pl-PL" dirty="0"/>
              <a:t> </a:t>
            </a:r>
            <a:r>
              <a:rPr lang="pl-PL" dirty="0" err="1"/>
              <a:t>illabor</a:t>
            </a:r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xmlns="" id="{18D1A584-3E94-4560-90FD-0EF2A3CE3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71846" y="6899989"/>
            <a:ext cx="555576" cy="40248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fld id="{5F74A383-2029-417C-894E-5827775736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BF8F50C2-55E4-44C3-AF66-5B93F6A7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999" y="288000"/>
            <a:ext cx="9252000" cy="1113864"/>
          </a:xfrm>
        </p:spPr>
        <p:txBody>
          <a:bodyPr anchor="t"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4605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- wy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obrazu 5">
            <a:extLst>
              <a:ext uri="{FF2B5EF4-FFF2-40B4-BE49-F238E27FC236}">
                <a16:creationId xmlns:a16="http://schemas.microsoft.com/office/drawing/2014/main" xmlns="" id="{4DBA11AF-F261-47F6-A93A-23EBABD617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90659" y="2083981"/>
            <a:ext cx="1368000" cy="1368000"/>
          </a:xfrm>
          <a:prstGeom prst="ellipse">
            <a:avLst/>
          </a:prstGeom>
          <a:ln w="19050"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1000"/>
            </a:lvl1pPr>
          </a:lstStyle>
          <a:p>
            <a:endParaRPr lang="pl-PL"/>
          </a:p>
        </p:txBody>
      </p:sp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xmlns="" id="{92C066AF-DD3E-4812-AE91-2E9901E17FF3}"/>
              </a:ext>
            </a:extLst>
          </p:cNvPr>
          <p:cNvCxnSpPr>
            <a:cxnSpLocks/>
            <a:stCxn id="6" idx="6"/>
          </p:cNvCxnSpPr>
          <p:nvPr userDrawn="1"/>
        </p:nvCxnSpPr>
        <p:spPr>
          <a:xfrm>
            <a:off x="2558659" y="2767981"/>
            <a:ext cx="1296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ymbol zastępczy zawartości 16">
            <a:extLst>
              <a:ext uri="{FF2B5EF4-FFF2-40B4-BE49-F238E27FC236}">
                <a16:creationId xmlns:a16="http://schemas.microsoft.com/office/drawing/2014/main" xmlns="" id="{1D159602-9E54-4234-89AD-4613DFDC0D8F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74695" y="1893862"/>
            <a:ext cx="2052000" cy="786219"/>
          </a:xfrm>
        </p:spPr>
        <p:txBody>
          <a:bodyPr anchor="b">
            <a:noAutofit/>
          </a:bodyPr>
          <a:lstStyle>
            <a:lvl1pPr marL="0" indent="0">
              <a:buNone/>
              <a:defRPr sz="1400" b="1">
                <a:latin typeface="+mj-lt"/>
              </a:defRPr>
            </a:lvl1pPr>
          </a:lstStyle>
          <a:p>
            <a:pPr lvl="0"/>
            <a:r>
              <a:rPr lang="pl-PL" dirty="0"/>
              <a:t>Imię i nazwisko</a:t>
            </a:r>
          </a:p>
        </p:txBody>
      </p:sp>
      <p:sp>
        <p:nvSpPr>
          <p:cNvPr id="24" name="Symbol zastępczy zawartości 23">
            <a:extLst>
              <a:ext uri="{FF2B5EF4-FFF2-40B4-BE49-F238E27FC236}">
                <a16:creationId xmlns:a16="http://schemas.microsoft.com/office/drawing/2014/main" xmlns="" id="{D71EAAC6-C309-429C-B0F4-FF3220634D8D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2774694" y="2883280"/>
            <a:ext cx="2052000" cy="60680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T: +48 22 324 59 00</a:t>
            </a:r>
            <a:r>
              <a:rPr lang="pl-PL" dirty="0"/>
              <a:t/>
            </a:r>
            <a:br>
              <a:rPr lang="pl-PL" dirty="0"/>
            </a:br>
            <a:r>
              <a:rPr lang="de-DE" dirty="0"/>
              <a:t>E: crido@crido.pl</a:t>
            </a:r>
            <a:endParaRPr lang="pl-PL" dirty="0"/>
          </a:p>
        </p:txBody>
      </p:sp>
      <p:sp>
        <p:nvSpPr>
          <p:cNvPr id="26" name="Symbol zastępczy obrazu 5">
            <a:extLst>
              <a:ext uri="{FF2B5EF4-FFF2-40B4-BE49-F238E27FC236}">
                <a16:creationId xmlns:a16="http://schemas.microsoft.com/office/drawing/2014/main" xmlns="" id="{9573A4AA-C249-4A10-8841-75DD6E8D833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629309" y="2083981"/>
            <a:ext cx="1368000" cy="1368000"/>
          </a:xfrm>
          <a:prstGeom prst="ellipse">
            <a:avLst/>
          </a:prstGeom>
          <a:ln w="19050"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1000"/>
            </a:lvl1pPr>
          </a:lstStyle>
          <a:p>
            <a:endParaRPr lang="pl-PL"/>
          </a:p>
        </p:txBody>
      </p:sp>
      <p:cxnSp>
        <p:nvCxnSpPr>
          <p:cNvPr id="27" name="Łącznik prosty 26">
            <a:extLst>
              <a:ext uri="{FF2B5EF4-FFF2-40B4-BE49-F238E27FC236}">
                <a16:creationId xmlns:a16="http://schemas.microsoft.com/office/drawing/2014/main" xmlns="" id="{8A53A17D-7656-43BE-8BD0-B684C6F0F937}"/>
              </a:ext>
            </a:extLst>
          </p:cNvPr>
          <p:cNvCxnSpPr>
            <a:cxnSpLocks/>
            <a:stCxn id="26" idx="6"/>
          </p:cNvCxnSpPr>
          <p:nvPr userDrawn="1"/>
        </p:nvCxnSpPr>
        <p:spPr>
          <a:xfrm>
            <a:off x="6997309" y="2767981"/>
            <a:ext cx="1296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ymbol zastępczy zawartości 16">
            <a:extLst>
              <a:ext uri="{FF2B5EF4-FFF2-40B4-BE49-F238E27FC236}">
                <a16:creationId xmlns:a16="http://schemas.microsoft.com/office/drawing/2014/main" xmlns="" id="{4AC887D3-D3DA-4DC6-983A-8B0AD84DDA8D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7213345" y="1893862"/>
            <a:ext cx="2052000" cy="786219"/>
          </a:xfrm>
        </p:spPr>
        <p:txBody>
          <a:bodyPr anchor="b">
            <a:noAutofit/>
          </a:bodyPr>
          <a:lstStyle>
            <a:lvl1pPr marL="0" indent="0">
              <a:buNone/>
              <a:defRPr sz="1400" b="1">
                <a:latin typeface="+mj-lt"/>
              </a:defRPr>
            </a:lvl1pPr>
          </a:lstStyle>
          <a:p>
            <a:pPr lvl="0"/>
            <a:r>
              <a:rPr lang="pl-PL" dirty="0"/>
              <a:t>Imię i nazwisko</a:t>
            </a:r>
          </a:p>
        </p:txBody>
      </p:sp>
      <p:sp>
        <p:nvSpPr>
          <p:cNvPr id="29" name="Symbol zastępczy zawartości 23">
            <a:extLst>
              <a:ext uri="{FF2B5EF4-FFF2-40B4-BE49-F238E27FC236}">
                <a16:creationId xmlns:a16="http://schemas.microsoft.com/office/drawing/2014/main" xmlns="" id="{36B2E3D6-15C6-4E77-BE4A-20337A8C17D0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7213344" y="2883280"/>
            <a:ext cx="2052000" cy="606801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T: +48 22 324 59 00</a:t>
            </a:r>
            <a:r>
              <a:rPr lang="pl-PL" dirty="0"/>
              <a:t/>
            </a:r>
            <a:br>
              <a:rPr lang="pl-PL" dirty="0"/>
            </a:br>
            <a:r>
              <a:rPr lang="de-DE" dirty="0"/>
              <a:t>E: crido@crido.pl</a:t>
            </a:r>
            <a:endParaRPr lang="pl-PL" dirty="0"/>
          </a:p>
        </p:txBody>
      </p:sp>
      <p:sp>
        <p:nvSpPr>
          <p:cNvPr id="30" name="Symbol zastępczy obrazu 5">
            <a:extLst>
              <a:ext uri="{FF2B5EF4-FFF2-40B4-BE49-F238E27FC236}">
                <a16:creationId xmlns:a16="http://schemas.microsoft.com/office/drawing/2014/main" xmlns="" id="{2CEE70E0-AC83-4FE7-9F58-6067FDE3741E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190659" y="4223937"/>
            <a:ext cx="1368000" cy="1368000"/>
          </a:xfrm>
          <a:prstGeom prst="ellipse">
            <a:avLst/>
          </a:prstGeom>
          <a:ln w="19050"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1000"/>
            </a:lvl1pPr>
          </a:lstStyle>
          <a:p>
            <a:endParaRPr lang="pl-PL"/>
          </a:p>
        </p:txBody>
      </p:sp>
      <p:cxnSp>
        <p:nvCxnSpPr>
          <p:cNvPr id="31" name="Łącznik prosty 30">
            <a:extLst>
              <a:ext uri="{FF2B5EF4-FFF2-40B4-BE49-F238E27FC236}">
                <a16:creationId xmlns:a16="http://schemas.microsoft.com/office/drawing/2014/main" xmlns="" id="{22347AD5-64CB-4875-A154-BCF450173A85}"/>
              </a:ext>
            </a:extLst>
          </p:cNvPr>
          <p:cNvCxnSpPr>
            <a:cxnSpLocks/>
            <a:stCxn id="30" idx="6"/>
          </p:cNvCxnSpPr>
          <p:nvPr userDrawn="1"/>
        </p:nvCxnSpPr>
        <p:spPr>
          <a:xfrm>
            <a:off x="2558659" y="4907937"/>
            <a:ext cx="1296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ymbol zastępczy zawartości 16">
            <a:extLst>
              <a:ext uri="{FF2B5EF4-FFF2-40B4-BE49-F238E27FC236}">
                <a16:creationId xmlns:a16="http://schemas.microsoft.com/office/drawing/2014/main" xmlns="" id="{F51C3E88-6B5B-455B-8AE1-6F08C505D005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2774695" y="4033818"/>
            <a:ext cx="2052000" cy="786219"/>
          </a:xfrm>
        </p:spPr>
        <p:txBody>
          <a:bodyPr anchor="b">
            <a:noAutofit/>
          </a:bodyPr>
          <a:lstStyle>
            <a:lvl1pPr marL="0" indent="0">
              <a:buNone/>
              <a:defRPr sz="1400" b="1">
                <a:latin typeface="+mj-lt"/>
              </a:defRPr>
            </a:lvl1pPr>
          </a:lstStyle>
          <a:p>
            <a:pPr lvl="0"/>
            <a:r>
              <a:rPr lang="pl-PL" dirty="0"/>
              <a:t>Imię i nazwisko</a:t>
            </a:r>
          </a:p>
        </p:txBody>
      </p:sp>
      <p:sp>
        <p:nvSpPr>
          <p:cNvPr id="33" name="Symbol zastępczy zawartości 23">
            <a:extLst>
              <a:ext uri="{FF2B5EF4-FFF2-40B4-BE49-F238E27FC236}">
                <a16:creationId xmlns:a16="http://schemas.microsoft.com/office/drawing/2014/main" xmlns="" id="{F39B47F8-0F3A-4CBF-B57C-D914ADAF2854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2774694" y="5023236"/>
            <a:ext cx="2052000" cy="606801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T: +48 22 324 59 00</a:t>
            </a:r>
            <a:r>
              <a:rPr lang="pl-PL" dirty="0"/>
              <a:t/>
            </a:r>
            <a:br>
              <a:rPr lang="pl-PL" dirty="0"/>
            </a:br>
            <a:r>
              <a:rPr lang="de-DE" dirty="0"/>
              <a:t>E: crido@crido.pl</a:t>
            </a:r>
            <a:endParaRPr lang="pl-PL" dirty="0"/>
          </a:p>
        </p:txBody>
      </p:sp>
      <p:sp>
        <p:nvSpPr>
          <p:cNvPr id="34" name="Symbol zastępczy obrazu 5">
            <a:extLst>
              <a:ext uri="{FF2B5EF4-FFF2-40B4-BE49-F238E27FC236}">
                <a16:creationId xmlns:a16="http://schemas.microsoft.com/office/drawing/2014/main" xmlns="" id="{D8A8CF7E-1165-41E6-A4BF-C8CB9C55090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629309" y="4223937"/>
            <a:ext cx="1368000" cy="1368000"/>
          </a:xfrm>
          <a:prstGeom prst="ellipse">
            <a:avLst/>
          </a:prstGeom>
          <a:ln w="19050"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1000"/>
            </a:lvl1pPr>
          </a:lstStyle>
          <a:p>
            <a:endParaRPr lang="pl-PL"/>
          </a:p>
        </p:txBody>
      </p:sp>
      <p:cxnSp>
        <p:nvCxnSpPr>
          <p:cNvPr id="35" name="Łącznik prosty 34">
            <a:extLst>
              <a:ext uri="{FF2B5EF4-FFF2-40B4-BE49-F238E27FC236}">
                <a16:creationId xmlns:a16="http://schemas.microsoft.com/office/drawing/2014/main" xmlns="" id="{762C1296-DA2E-4BDD-96FE-8A9CB4324D64}"/>
              </a:ext>
            </a:extLst>
          </p:cNvPr>
          <p:cNvCxnSpPr>
            <a:cxnSpLocks/>
            <a:stCxn id="34" idx="6"/>
          </p:cNvCxnSpPr>
          <p:nvPr userDrawn="1"/>
        </p:nvCxnSpPr>
        <p:spPr>
          <a:xfrm>
            <a:off x="6997309" y="4907937"/>
            <a:ext cx="1296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Symbol zastępczy zawartości 16">
            <a:extLst>
              <a:ext uri="{FF2B5EF4-FFF2-40B4-BE49-F238E27FC236}">
                <a16:creationId xmlns:a16="http://schemas.microsoft.com/office/drawing/2014/main" xmlns="" id="{342E74D8-5940-4595-9293-2DF961EB7DA4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7213345" y="4033818"/>
            <a:ext cx="2052000" cy="786219"/>
          </a:xfrm>
        </p:spPr>
        <p:txBody>
          <a:bodyPr anchor="b">
            <a:noAutofit/>
          </a:bodyPr>
          <a:lstStyle>
            <a:lvl1pPr marL="0" indent="0">
              <a:buNone/>
              <a:defRPr sz="1400" b="1">
                <a:latin typeface="+mj-lt"/>
              </a:defRPr>
            </a:lvl1pPr>
          </a:lstStyle>
          <a:p>
            <a:pPr lvl="0"/>
            <a:r>
              <a:rPr lang="pl-PL" dirty="0"/>
              <a:t>Imię i nazwisko</a:t>
            </a:r>
          </a:p>
        </p:txBody>
      </p:sp>
      <p:sp>
        <p:nvSpPr>
          <p:cNvPr id="37" name="Symbol zastępczy zawartości 23">
            <a:extLst>
              <a:ext uri="{FF2B5EF4-FFF2-40B4-BE49-F238E27FC236}">
                <a16:creationId xmlns:a16="http://schemas.microsoft.com/office/drawing/2014/main" xmlns="" id="{4C8B4C73-7010-4251-88B9-AC7BDF1472A7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7213344" y="5023236"/>
            <a:ext cx="2052000" cy="606801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T: +48 22 324 59 00</a:t>
            </a:r>
            <a:r>
              <a:rPr lang="pl-PL" dirty="0"/>
              <a:t/>
            </a:r>
            <a:br>
              <a:rPr lang="pl-PL" dirty="0"/>
            </a:br>
            <a:r>
              <a:rPr lang="de-DE" dirty="0"/>
              <a:t>E: crido@crido.pl</a:t>
            </a:r>
            <a:endParaRPr lang="pl-PL" dirty="0"/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xmlns="" id="{BB47170A-0C42-4BDB-89DA-CA74EA974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71846" y="6899989"/>
            <a:ext cx="555576" cy="40248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fld id="{5F74A383-2029-417C-894E-5827775736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13B0EF17-72CC-43AC-8B54-5394AC470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999" y="288000"/>
            <a:ext cx="9252000" cy="1113864"/>
          </a:xfrm>
        </p:spPr>
        <p:txBody>
          <a:bodyPr anchor="t"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3591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końcow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tekstu 12">
            <a:extLst>
              <a:ext uri="{FF2B5EF4-FFF2-40B4-BE49-F238E27FC236}">
                <a16:creationId xmlns:a16="http://schemas.microsoft.com/office/drawing/2014/main" xmlns="" id="{016992CB-27A8-4376-888F-16CBA6B2E0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31913" y="5841428"/>
            <a:ext cx="4959350" cy="1321371"/>
          </a:xfrm>
        </p:spPr>
        <p:txBody>
          <a:bodyPr anchor="b">
            <a:normAutofit/>
          </a:bodyPr>
          <a:lstStyle>
            <a:lvl1pPr marL="0" indent="0">
              <a:buNone/>
              <a:defRPr sz="1050" b="1">
                <a:solidFill>
                  <a:schemeClr val="bg1"/>
                </a:solidFill>
                <a:latin typeface="+mn-lt"/>
              </a:defRPr>
            </a:lvl1pPr>
            <a:lvl2pPr marL="503971" indent="0"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 err="1"/>
              <a:t>Crido</a:t>
            </a:r>
            <a:r>
              <a:rPr lang="pl-PL" dirty="0"/>
              <a:t> </a:t>
            </a:r>
            <a:r>
              <a:rPr lang="pl-PL" dirty="0" err="1"/>
              <a:t>Taxand</a:t>
            </a:r>
            <a:r>
              <a:rPr lang="pl-PL" dirty="0"/>
              <a:t> Sp. z o.o. | ul. Grzybowska 5A, 000-132 Warszawa  </a:t>
            </a:r>
          </a:p>
          <a:p>
            <a:pPr lvl="0"/>
            <a:r>
              <a:rPr lang="pl-PL" dirty="0"/>
              <a:t>T: +48 22 324 59 00  | E: crido@crido.pl</a:t>
            </a:r>
          </a:p>
          <a:p>
            <a:pPr lvl="0"/>
            <a:endParaRPr lang="pl-PL" dirty="0"/>
          </a:p>
          <a:p>
            <a:pPr lvl="0"/>
            <a:r>
              <a:rPr lang="pl-PL" dirty="0"/>
              <a:t>crido.pl </a:t>
            </a:r>
          </a:p>
        </p:txBody>
      </p:sp>
    </p:spTree>
    <p:extLst>
      <p:ext uri="{BB962C8B-B14F-4D97-AF65-F5344CB8AC3E}">
        <p14:creationId xmlns:p14="http://schemas.microsoft.com/office/powerpoint/2010/main" val="1233809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szar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2000" y="5607424"/>
            <a:ext cx="8931896" cy="1043588"/>
          </a:xfrm>
        </p:spPr>
        <p:txBody>
          <a:bodyPr anchor="b">
            <a:normAutofit/>
          </a:bodyPr>
          <a:lstStyle>
            <a:lvl1pPr algn="l">
              <a:defRPr sz="46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2000" y="6680687"/>
            <a:ext cx="8931896" cy="665428"/>
          </a:xfrm>
        </p:spPr>
        <p:txBody>
          <a:bodyPr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794230" y="4854746"/>
            <a:ext cx="2405658" cy="40248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pl-PL" sz="1050" b="1" smtClean="0">
                <a:solidFill>
                  <a:schemeClr val="tx1"/>
                </a:solidFill>
                <a:latin typeface="+mj-lt"/>
              </a:defRPr>
            </a:lvl1pPr>
          </a:lstStyle>
          <a:p>
            <a:pPr algn="r" defTabSz="1007943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</a:pPr>
            <a:fld id="{DD70DB52-FEEC-4265-B588-EF90F38F3DD0}" type="datetime4">
              <a:rPr lang="pl-PL" smtClean="0"/>
              <a:t>8 marca 2018</a:t>
            </a:fld>
            <a:endParaRPr lang="pl-PL" dirty="0"/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B35D5E77-104D-4EFC-9355-46D4A1434E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42281"/>
            <a:ext cx="2381250" cy="857250"/>
          </a:xfrm>
          <a:prstGeom prst="rect">
            <a:avLst/>
          </a:prstGeom>
        </p:spPr>
      </p:pic>
      <p:sp>
        <p:nvSpPr>
          <p:cNvPr id="13" name="Symbol zastępczy tekstu 12">
            <a:extLst>
              <a:ext uri="{FF2B5EF4-FFF2-40B4-BE49-F238E27FC236}">
                <a16:creationId xmlns:a16="http://schemas.microsoft.com/office/drawing/2014/main" xmlns="" id="{016992CB-27A8-4376-888F-16CBA6B2E0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31913" y="4755579"/>
            <a:ext cx="4959350" cy="501650"/>
          </a:xfrm>
        </p:spPr>
        <p:txBody>
          <a:bodyPr anchor="b">
            <a:normAutofit/>
          </a:bodyPr>
          <a:lstStyle>
            <a:lvl1pPr marL="0" indent="0">
              <a:buNone/>
              <a:defRPr sz="1050" b="1">
                <a:solidFill>
                  <a:schemeClr val="tx1"/>
                </a:solidFill>
                <a:latin typeface="+mj-lt"/>
              </a:defRPr>
            </a:lvl1pPr>
            <a:lvl2pPr marL="503971" indent="0"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IMIĘ NAZWISKO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D92110AA-4BC7-43C6-894B-081CB5B020A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707" y="771372"/>
            <a:ext cx="1065181" cy="199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059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szary ze zdjęcie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2000" y="5607424"/>
            <a:ext cx="8931896" cy="1043588"/>
          </a:xfrm>
        </p:spPr>
        <p:txBody>
          <a:bodyPr anchor="b">
            <a:normAutofit/>
          </a:bodyPr>
          <a:lstStyle>
            <a:lvl1pPr algn="l">
              <a:defRPr sz="46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2000" y="6680687"/>
            <a:ext cx="8931896" cy="665428"/>
          </a:xfrm>
        </p:spPr>
        <p:txBody>
          <a:bodyPr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B35D5E77-104D-4EFC-9355-46D4A1434E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42281"/>
            <a:ext cx="2381250" cy="857250"/>
          </a:xfrm>
          <a:prstGeom prst="rect">
            <a:avLst/>
          </a:prstGeom>
        </p:spPr>
      </p:pic>
      <p:sp>
        <p:nvSpPr>
          <p:cNvPr id="13" name="Symbol zastępczy tekstu 12">
            <a:extLst>
              <a:ext uri="{FF2B5EF4-FFF2-40B4-BE49-F238E27FC236}">
                <a16:creationId xmlns:a16="http://schemas.microsoft.com/office/drawing/2014/main" xmlns="" id="{016992CB-27A8-4376-888F-16CBA6B2E0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31913" y="4755579"/>
            <a:ext cx="2402756" cy="501650"/>
          </a:xfrm>
        </p:spPr>
        <p:txBody>
          <a:bodyPr anchor="b">
            <a:normAutofit/>
          </a:bodyPr>
          <a:lstStyle>
            <a:lvl1pPr marL="0" indent="0">
              <a:buNone/>
              <a:defRPr sz="1050" b="1">
                <a:solidFill>
                  <a:schemeClr val="tx1"/>
                </a:solidFill>
                <a:latin typeface="+mj-lt"/>
              </a:defRPr>
            </a:lvl1pPr>
            <a:lvl2pPr marL="503971" indent="0">
              <a:buNone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IMIĘ NAZWISKO</a:t>
            </a:r>
          </a:p>
        </p:txBody>
      </p:sp>
      <p:sp>
        <p:nvSpPr>
          <p:cNvPr id="6" name="Symbol zastępczy obrazu 5">
            <a:extLst>
              <a:ext uri="{FF2B5EF4-FFF2-40B4-BE49-F238E27FC236}">
                <a16:creationId xmlns:a16="http://schemas.microsoft.com/office/drawing/2014/main" xmlns="" id="{241F4D13-D518-49B2-A64A-37FAF3D4D32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734669" y="1229"/>
            <a:ext cx="6804000" cy="5362446"/>
          </a:xfrm>
        </p:spPr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6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zekład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1DDD350-0C65-4C13-9EC3-D5A1D8E2C3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1054" y="2551324"/>
            <a:ext cx="9221689" cy="1461188"/>
          </a:xfrm>
        </p:spPr>
        <p:txBody>
          <a:bodyPr>
            <a:normAutofit/>
          </a:bodyPr>
          <a:lstStyle>
            <a:lvl1pPr algn="ctr">
              <a:defRPr sz="4000" b="1"/>
            </a:lvl1pPr>
          </a:lstStyle>
          <a:p>
            <a:r>
              <a:rPr lang="pl-PL" dirty="0"/>
              <a:t>Tytuł przekładki</a:t>
            </a:r>
          </a:p>
        </p:txBody>
      </p:sp>
    </p:spTree>
    <p:extLst>
      <p:ext uri="{BB962C8B-B14F-4D97-AF65-F5344CB8AC3E}">
        <p14:creationId xmlns:p14="http://schemas.microsoft.com/office/powerpoint/2010/main" val="4045863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99" y="288000"/>
            <a:ext cx="9252000" cy="1113864"/>
          </a:xfrm>
        </p:spPr>
        <p:txBody>
          <a:bodyPr anchor="t"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999" y="1440000"/>
            <a:ext cx="9252000" cy="5040000"/>
          </a:xfrm>
        </p:spPr>
        <p:txBody>
          <a:bodyPr>
            <a:normAutofit/>
          </a:bodyPr>
          <a:lstStyle>
            <a:lvl1pPr>
              <a:lnSpc>
                <a:spcPct val="125000"/>
              </a:lnSpc>
              <a:spcBef>
                <a:spcPts val="600"/>
              </a:spcBef>
              <a:buClr>
                <a:schemeClr val="accent1"/>
              </a:buClr>
              <a:defRPr sz="2000">
                <a:solidFill>
                  <a:schemeClr val="tx2"/>
                </a:solidFill>
              </a:defRPr>
            </a:lvl1pPr>
            <a:lvl2pPr>
              <a:lnSpc>
                <a:spcPct val="125000"/>
              </a:lnSpc>
              <a:spcBef>
                <a:spcPts val="600"/>
              </a:spcBef>
              <a:buClr>
                <a:schemeClr val="accent1"/>
              </a:buClr>
              <a:defRPr sz="2000">
                <a:solidFill>
                  <a:schemeClr val="tx2"/>
                </a:solidFill>
              </a:defRPr>
            </a:lvl2pPr>
            <a:lvl3pPr>
              <a:lnSpc>
                <a:spcPct val="125000"/>
              </a:lnSpc>
              <a:spcBef>
                <a:spcPts val="600"/>
              </a:spcBef>
              <a:buClr>
                <a:schemeClr val="accent1"/>
              </a:buClr>
              <a:defRPr sz="2000">
                <a:solidFill>
                  <a:schemeClr val="tx2"/>
                </a:solidFill>
              </a:defRPr>
            </a:lvl3pPr>
            <a:lvl4pPr>
              <a:lnSpc>
                <a:spcPct val="125000"/>
              </a:lnSpc>
              <a:spcBef>
                <a:spcPts val="600"/>
              </a:spcBef>
              <a:buClr>
                <a:schemeClr val="accent1"/>
              </a:buClr>
              <a:defRPr sz="2000">
                <a:solidFill>
                  <a:schemeClr val="tx2"/>
                </a:solidFill>
              </a:defRPr>
            </a:lvl4pPr>
            <a:lvl5pPr>
              <a:lnSpc>
                <a:spcPct val="125000"/>
              </a:lnSpc>
              <a:spcBef>
                <a:spcPts val="600"/>
              </a:spcBef>
              <a:buClr>
                <a:schemeClr val="accent1"/>
              </a:buCl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771846" y="6899989"/>
            <a:ext cx="555576" cy="40248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fld id="{5F74A383-2029-417C-894E-5827775736C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7141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 wyjustowan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999" y="1440000"/>
            <a:ext cx="9251999" cy="5040000"/>
          </a:xfrm>
        </p:spPr>
        <p:txBody>
          <a:bodyPr>
            <a:normAutofit/>
          </a:bodyPr>
          <a:lstStyle>
            <a:lvl1pPr marL="0" indent="0" algn="just">
              <a:lnSpc>
                <a:spcPct val="125000"/>
              </a:lnSpc>
              <a:spcBef>
                <a:spcPts val="600"/>
              </a:spcBef>
              <a:buClr>
                <a:schemeClr val="accent1"/>
              </a:buClr>
              <a:buNone/>
              <a:defRPr sz="2000">
                <a:solidFill>
                  <a:srgbClr val="000000"/>
                </a:solidFill>
              </a:defRPr>
            </a:lvl1pPr>
            <a:lvl2pPr marL="503971" indent="0" algn="just">
              <a:lnSpc>
                <a:spcPct val="125000"/>
              </a:lnSpc>
              <a:spcBef>
                <a:spcPts val="600"/>
              </a:spcBef>
              <a:buClr>
                <a:schemeClr val="accent1"/>
              </a:buClr>
              <a:buNone/>
              <a:defRPr sz="2000">
                <a:solidFill>
                  <a:srgbClr val="000000"/>
                </a:solidFill>
              </a:defRPr>
            </a:lvl2pPr>
            <a:lvl3pPr marL="1007943" indent="0" algn="just">
              <a:lnSpc>
                <a:spcPct val="125000"/>
              </a:lnSpc>
              <a:spcBef>
                <a:spcPts val="600"/>
              </a:spcBef>
              <a:buClr>
                <a:schemeClr val="accent1"/>
              </a:buClr>
              <a:buNone/>
              <a:defRPr sz="2000">
                <a:solidFill>
                  <a:srgbClr val="000000"/>
                </a:solidFill>
              </a:defRPr>
            </a:lvl3pPr>
            <a:lvl4pPr marL="1511914" indent="0" algn="just">
              <a:lnSpc>
                <a:spcPct val="125000"/>
              </a:lnSpc>
              <a:spcBef>
                <a:spcPts val="600"/>
              </a:spcBef>
              <a:buClr>
                <a:schemeClr val="accent1"/>
              </a:buClr>
              <a:buNone/>
              <a:defRPr sz="2000">
                <a:solidFill>
                  <a:srgbClr val="000000"/>
                </a:solidFill>
              </a:defRPr>
            </a:lvl4pPr>
            <a:lvl5pPr marL="2015886" indent="0" algn="just">
              <a:lnSpc>
                <a:spcPct val="125000"/>
              </a:lnSpc>
              <a:spcBef>
                <a:spcPts val="600"/>
              </a:spcBef>
              <a:buClr>
                <a:schemeClr val="accent1"/>
              </a:buClr>
              <a:buNone/>
              <a:defRPr sz="2000">
                <a:solidFill>
                  <a:srgbClr val="000000"/>
                </a:solidFill>
              </a:defRPr>
            </a:lvl5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263E4-C09E-4BFC-BA9A-EDED15B8E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71846" y="6899989"/>
            <a:ext cx="555576" cy="40248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fld id="{5F74A383-2029-417C-894E-5827775736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71A0A7BD-65DC-479B-8B51-A47F06E76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999" y="288000"/>
            <a:ext cx="9252000" cy="1113864"/>
          </a:xfrm>
        </p:spPr>
        <p:txBody>
          <a:bodyPr anchor="t"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930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 1/2 stron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1440000"/>
            <a:ext cx="4680000" cy="5040000"/>
          </a:xfrm>
        </p:spPr>
        <p:txBody>
          <a:bodyPr>
            <a:normAutofit/>
          </a:bodyPr>
          <a:lstStyle>
            <a:lvl1pPr marL="0" indent="0" algn="just">
              <a:lnSpc>
                <a:spcPct val="125000"/>
              </a:lnSpc>
              <a:spcBef>
                <a:spcPts val="600"/>
              </a:spcBef>
              <a:buClr>
                <a:schemeClr val="accent1"/>
              </a:buClr>
              <a:buNone/>
              <a:defRPr sz="2000">
                <a:solidFill>
                  <a:srgbClr val="000000"/>
                </a:solidFill>
              </a:defRPr>
            </a:lvl1pPr>
            <a:lvl2pPr marL="503971" indent="0" algn="just">
              <a:lnSpc>
                <a:spcPct val="125000"/>
              </a:lnSpc>
              <a:spcBef>
                <a:spcPts val="600"/>
              </a:spcBef>
              <a:buClr>
                <a:schemeClr val="accent1"/>
              </a:buClr>
              <a:buNone/>
              <a:defRPr sz="2000">
                <a:solidFill>
                  <a:srgbClr val="000000"/>
                </a:solidFill>
              </a:defRPr>
            </a:lvl2pPr>
            <a:lvl3pPr marL="1007943" indent="0" algn="just">
              <a:lnSpc>
                <a:spcPct val="125000"/>
              </a:lnSpc>
              <a:spcBef>
                <a:spcPts val="600"/>
              </a:spcBef>
              <a:buClr>
                <a:schemeClr val="accent1"/>
              </a:buClr>
              <a:buNone/>
              <a:defRPr sz="2000">
                <a:solidFill>
                  <a:srgbClr val="000000"/>
                </a:solidFill>
              </a:defRPr>
            </a:lvl3pPr>
            <a:lvl4pPr marL="1511914" indent="0" algn="just">
              <a:lnSpc>
                <a:spcPct val="125000"/>
              </a:lnSpc>
              <a:spcBef>
                <a:spcPts val="600"/>
              </a:spcBef>
              <a:buClr>
                <a:schemeClr val="accent1"/>
              </a:buClr>
              <a:buNone/>
              <a:defRPr sz="2000">
                <a:solidFill>
                  <a:srgbClr val="000000"/>
                </a:solidFill>
              </a:defRPr>
            </a:lvl4pPr>
            <a:lvl5pPr marL="2015886" indent="0" algn="just">
              <a:lnSpc>
                <a:spcPct val="125000"/>
              </a:lnSpc>
              <a:spcBef>
                <a:spcPts val="600"/>
              </a:spcBef>
              <a:buClr>
                <a:schemeClr val="accent1"/>
              </a:buClr>
              <a:buNone/>
              <a:defRPr sz="2000">
                <a:solidFill>
                  <a:srgbClr val="000000"/>
                </a:solidFill>
              </a:defRPr>
            </a:lvl5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263E4-C09E-4BFC-BA9A-EDED15B8E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71846" y="6899989"/>
            <a:ext cx="555576" cy="40248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fld id="{5F74A383-2029-417C-894E-5827775736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71A0A7BD-65DC-479B-8B51-A47F06E76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999" y="288000"/>
            <a:ext cx="9252000" cy="1113864"/>
          </a:xfrm>
        </p:spPr>
        <p:txBody>
          <a:bodyPr anchor="t"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339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 1/2 + wykr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1440000"/>
            <a:ext cx="4680000" cy="5040000"/>
          </a:xfrm>
        </p:spPr>
        <p:txBody>
          <a:bodyPr>
            <a:normAutofit/>
          </a:bodyPr>
          <a:lstStyle>
            <a:lvl1pPr marL="0" indent="0" algn="just">
              <a:lnSpc>
                <a:spcPct val="126000"/>
              </a:lnSpc>
              <a:spcBef>
                <a:spcPts val="600"/>
              </a:spcBef>
              <a:buClr>
                <a:schemeClr val="accent1"/>
              </a:buClr>
              <a:buNone/>
              <a:defRPr sz="2000">
                <a:solidFill>
                  <a:srgbClr val="000000"/>
                </a:solidFill>
              </a:defRPr>
            </a:lvl1pPr>
            <a:lvl2pPr marL="503971" indent="0" algn="just">
              <a:lnSpc>
                <a:spcPct val="126000"/>
              </a:lnSpc>
              <a:spcBef>
                <a:spcPts val="600"/>
              </a:spcBef>
              <a:buClr>
                <a:schemeClr val="accent1"/>
              </a:buClr>
              <a:buNone/>
              <a:defRPr sz="2000">
                <a:solidFill>
                  <a:srgbClr val="000000"/>
                </a:solidFill>
              </a:defRPr>
            </a:lvl2pPr>
            <a:lvl3pPr marL="1007943" indent="0" algn="just">
              <a:lnSpc>
                <a:spcPct val="126000"/>
              </a:lnSpc>
              <a:spcBef>
                <a:spcPts val="600"/>
              </a:spcBef>
              <a:buClr>
                <a:schemeClr val="accent1"/>
              </a:buClr>
              <a:buNone/>
              <a:defRPr sz="2000">
                <a:solidFill>
                  <a:srgbClr val="000000"/>
                </a:solidFill>
              </a:defRPr>
            </a:lvl3pPr>
            <a:lvl4pPr marL="1511914" indent="0" algn="just">
              <a:lnSpc>
                <a:spcPct val="126000"/>
              </a:lnSpc>
              <a:spcBef>
                <a:spcPts val="600"/>
              </a:spcBef>
              <a:buClr>
                <a:schemeClr val="accent1"/>
              </a:buClr>
              <a:buNone/>
              <a:defRPr sz="2000">
                <a:solidFill>
                  <a:srgbClr val="000000"/>
                </a:solidFill>
              </a:defRPr>
            </a:lvl4pPr>
            <a:lvl5pPr marL="2015886" indent="0" algn="just">
              <a:lnSpc>
                <a:spcPct val="126000"/>
              </a:lnSpc>
              <a:spcBef>
                <a:spcPts val="600"/>
              </a:spcBef>
              <a:buClr>
                <a:schemeClr val="accent1"/>
              </a:buClr>
              <a:buNone/>
              <a:defRPr sz="2000">
                <a:solidFill>
                  <a:srgbClr val="000000"/>
                </a:solidFill>
              </a:defRPr>
            </a:lvl5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Symbol zastępczy wykresu 4">
            <a:extLst>
              <a:ext uri="{FF2B5EF4-FFF2-40B4-BE49-F238E27FC236}">
                <a16:creationId xmlns:a16="http://schemas.microsoft.com/office/drawing/2014/main" xmlns="" id="{8933E95A-DEDB-4183-84B0-7B7B6AC51FD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135061" y="1440000"/>
            <a:ext cx="3836938" cy="3430432"/>
          </a:xfrm>
        </p:spPr>
        <p:txBody>
          <a:bodyPr/>
          <a:lstStyle/>
          <a:p>
            <a:endParaRPr lang="pl-PL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xmlns="" id="{543DB4A7-EE37-405F-9F0A-E97E669613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35061" y="4991481"/>
            <a:ext cx="3836938" cy="1400175"/>
          </a:xfr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solidFill>
                  <a:srgbClr val="000000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30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Wykres</a:t>
            </a:r>
            <a:r>
              <a:rPr kumimoji="0" lang="en-GB" sz="1800" b="1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02 </a:t>
            </a:r>
            <a:r>
              <a:rPr kumimoji="0" lang="en-GB" sz="1800" b="0" i="0" u="none" strike="noStrike" kern="1200" cap="none" spc="0" normalizeH="0" baseline="30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Ut</a:t>
            </a:r>
            <a:r>
              <a:rPr kumimoji="0" lang="en-GB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1800" b="0" i="0" u="none" strike="noStrike" kern="1200" cap="none" spc="0" normalizeH="0" baseline="30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unducime</a:t>
            </a:r>
            <a:r>
              <a:rPr kumimoji="0" lang="en-GB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1800" b="0" i="0" u="none" strike="noStrike" kern="1200" cap="none" spc="0" normalizeH="0" baseline="30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esequidCores</a:t>
            </a:r>
            <a:r>
              <a:rPr kumimoji="0" lang="en-GB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1800" b="0" i="0" u="none" strike="noStrike" kern="1200" cap="none" spc="0" normalizeH="0" baseline="30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niasped</a:t>
            </a:r>
            <a:r>
              <a:rPr kumimoji="0" lang="en-GB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1800" b="0" i="0" u="none" strike="noStrike" kern="1200" cap="none" spc="0" normalizeH="0" baseline="30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exceribus</a:t>
            </a:r>
            <a:r>
              <a:rPr kumimoji="0" lang="en-GB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GB" sz="1800" b="0" i="0" u="none" strike="noStrike" kern="1200" cap="none" spc="0" normalizeH="0" baseline="30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quibus</a:t>
            </a:r>
            <a:r>
              <a:rPr kumimoji="0" lang="en-GB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1800" b="0" i="0" u="none" strike="noStrike" kern="1200" cap="none" spc="0" normalizeH="0" baseline="30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nonsenda</a:t>
            </a:r>
            <a:r>
              <a:rPr kumimoji="0" lang="en-GB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1800" b="0" i="0" u="none" strike="noStrike" kern="1200" cap="none" spc="0" normalizeH="0" baseline="30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int.Sed</a:t>
            </a:r>
            <a:r>
              <a:rPr kumimoji="0" lang="en-GB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1800" b="0" i="0" u="none" strike="noStrike" kern="1200" cap="none" spc="0" normalizeH="0" baseline="30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earibus</a:t>
            </a:r>
            <a:r>
              <a:rPr kumimoji="0" lang="en-GB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GB" sz="1800" b="0" i="0" u="none" strike="noStrike" kern="1200" cap="none" spc="0" normalizeH="0" baseline="30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vollicaecte</a:t>
            </a:r>
            <a:r>
              <a:rPr kumimoji="0" lang="en-GB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et, </a:t>
            </a:r>
            <a:r>
              <a:rPr kumimoji="0" lang="en-GB" sz="1800" b="0" i="0" u="none" strike="noStrike" kern="1200" cap="none" spc="0" normalizeH="0" baseline="30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conseque</a:t>
            </a:r>
            <a:r>
              <a:rPr kumimoji="0" lang="en-GB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1800" b="0" i="0" u="none" strike="noStrike" kern="1200" cap="none" spc="0" normalizeH="0" baseline="30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volum</a:t>
            </a:r>
            <a:r>
              <a:rPr kumimoji="0" lang="en-GB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que </a:t>
            </a:r>
            <a:r>
              <a:rPr kumimoji="0" lang="en-GB" sz="1800" b="0" i="0" u="none" strike="noStrike" kern="1200" cap="none" spc="0" normalizeH="0" baseline="30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omnihilique</a:t>
            </a:r>
            <a:r>
              <a:rPr kumimoji="0" lang="en-GB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1800" b="0" i="0" u="none" strike="noStrike" kern="1200" cap="none" spc="0" normalizeH="0" baseline="30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doluptatur</a:t>
            </a:r>
            <a:endParaRPr kumimoji="0" lang="en-GB" sz="18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59AD8070-7526-470C-85D7-07A595020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71846" y="6899989"/>
            <a:ext cx="555576" cy="40248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fld id="{5F74A383-2029-417C-894E-5827775736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45BCE459-D801-47B3-83E9-5B586984D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999" y="288000"/>
            <a:ext cx="9252000" cy="1113864"/>
          </a:xfrm>
        </p:spPr>
        <p:txBody>
          <a:bodyPr anchor="t"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951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claim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0825" y="1993392"/>
            <a:ext cx="5493692" cy="3152775"/>
          </a:xfrm>
        </p:spPr>
        <p:txBody>
          <a:bodyPr>
            <a:normAutofit/>
          </a:bodyPr>
          <a:lstStyle>
            <a:lvl1pPr>
              <a:lnSpc>
                <a:spcPct val="125000"/>
              </a:lnSpc>
              <a:spcBef>
                <a:spcPts val="1200"/>
              </a:spcBef>
              <a:buClr>
                <a:schemeClr val="accent1"/>
              </a:buClr>
              <a:defRPr sz="2000">
                <a:solidFill>
                  <a:schemeClr val="tx2"/>
                </a:solidFill>
              </a:defRPr>
            </a:lvl1pPr>
            <a:lvl2pPr>
              <a:lnSpc>
                <a:spcPct val="125000"/>
              </a:lnSpc>
              <a:spcBef>
                <a:spcPts val="1200"/>
              </a:spcBef>
              <a:buClr>
                <a:schemeClr val="accent1"/>
              </a:buClr>
              <a:defRPr sz="2000">
                <a:solidFill>
                  <a:schemeClr val="tx2"/>
                </a:solidFill>
              </a:defRPr>
            </a:lvl2pPr>
            <a:lvl3pPr>
              <a:lnSpc>
                <a:spcPct val="125000"/>
              </a:lnSpc>
              <a:spcBef>
                <a:spcPts val="1200"/>
              </a:spcBef>
              <a:buClr>
                <a:schemeClr val="accent1"/>
              </a:buClr>
              <a:defRPr sz="2000">
                <a:solidFill>
                  <a:schemeClr val="tx2"/>
                </a:solidFill>
              </a:defRPr>
            </a:lvl3pPr>
            <a:lvl4pPr>
              <a:lnSpc>
                <a:spcPct val="125000"/>
              </a:lnSpc>
              <a:spcBef>
                <a:spcPts val="1200"/>
              </a:spcBef>
              <a:buClr>
                <a:schemeClr val="accent1"/>
              </a:buClr>
              <a:defRPr sz="2000">
                <a:solidFill>
                  <a:schemeClr val="tx2"/>
                </a:solidFill>
              </a:defRPr>
            </a:lvl4pPr>
            <a:lvl5pPr>
              <a:lnSpc>
                <a:spcPct val="125000"/>
              </a:lnSpc>
              <a:spcBef>
                <a:spcPts val="1200"/>
              </a:spcBef>
              <a:buClr>
                <a:schemeClr val="accent1"/>
              </a:buCl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xmlns="" id="{1BAB1D1C-8D2B-40E6-898B-D1AD24686E70}"/>
              </a:ext>
            </a:extLst>
          </p:cNvPr>
          <p:cNvCxnSpPr>
            <a:cxnSpLocks/>
          </p:cNvCxnSpPr>
          <p:nvPr userDrawn="1"/>
        </p:nvCxnSpPr>
        <p:spPr>
          <a:xfrm>
            <a:off x="1648575" y="1993392"/>
            <a:ext cx="0" cy="40507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E34F81F-FEE3-42B8-97A3-B7B3A0959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71846" y="6899989"/>
            <a:ext cx="555576" cy="40248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fld id="{5F74A383-2029-417C-894E-5827775736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66FD3BCF-6BEF-4DE2-8574-BD9EA39A3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999" y="288000"/>
            <a:ext cx="9252000" cy="1113864"/>
          </a:xfrm>
        </p:spPr>
        <p:txBody>
          <a:bodyPr anchor="t"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840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79FBF-47E4-41C4-9B06-55917F938E8A}" type="datetime4">
              <a:rPr lang="pl-PL" smtClean="0"/>
              <a:t>8 marca 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4A383-2029-417C-894E-5827775736C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1932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4" r:id="rId2"/>
    <p:sldLayoutId id="2147483685" r:id="rId3"/>
    <p:sldLayoutId id="2147483686" r:id="rId4"/>
    <p:sldLayoutId id="2147483674" r:id="rId5"/>
    <p:sldLayoutId id="2147483692" r:id="rId6"/>
    <p:sldLayoutId id="2147483695" r:id="rId7"/>
    <p:sldLayoutId id="2147483693" r:id="rId8"/>
    <p:sldLayoutId id="2147483691" r:id="rId9"/>
    <p:sldLayoutId id="2147483678" r:id="rId10"/>
    <p:sldLayoutId id="2147483679" r:id="rId11"/>
    <p:sldLayoutId id="2147483687" r:id="rId12"/>
    <p:sldLayoutId id="2147483688" r:id="rId13"/>
    <p:sldLayoutId id="2147483689" r:id="rId14"/>
    <p:sldLayoutId id="2147483690" r:id="rId15"/>
    <p:sldLayoutId id="2147483694" r:id="rId16"/>
  </p:sldLayoutIdLst>
  <p:hf hdr="0" ftr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7" Type="http://schemas.openxmlformats.org/officeDocument/2006/relationships/image" Target="../media/image15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13.sv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91ED673-018E-423F-B500-4505BDB933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PRZEGLĄD ORZECZNICTWA PODATKOWEGO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863EB65F-25B6-4A7D-89DE-625C50D8F2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77193" y="4510008"/>
            <a:ext cx="2822695" cy="747222"/>
          </a:xfrm>
        </p:spPr>
        <p:txBody>
          <a:bodyPr>
            <a:normAutofit/>
          </a:bodyPr>
          <a:lstStyle/>
          <a:p>
            <a:pPr algn="r" defTabSz="1007943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</a:pPr>
            <a:r>
              <a:rPr lang="pl-PL" sz="1400" dirty="0"/>
              <a:t>Toruń,  9 - 10 marca 2018 r.</a:t>
            </a:r>
          </a:p>
        </p:txBody>
      </p:sp>
    </p:spTree>
    <p:extLst>
      <p:ext uri="{BB962C8B-B14F-4D97-AF65-F5344CB8AC3E}">
        <p14:creationId xmlns:p14="http://schemas.microsoft.com/office/powerpoint/2010/main" val="17918266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74AAB52B-CB60-48C8-824B-41FF781EC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478" y="1440000"/>
            <a:ext cx="10490335" cy="50400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pl-PL" sz="1800" dirty="0">
                <a:solidFill>
                  <a:srgbClr val="002060"/>
                </a:solidFill>
              </a:rPr>
              <a:t>Wyrok TSUE z 21 lutego 2008 r., sygn. </a:t>
            </a:r>
            <a:r>
              <a:rPr lang="pl-PL" sz="1800" b="1" dirty="0">
                <a:solidFill>
                  <a:srgbClr val="002060"/>
                </a:solidFill>
              </a:rPr>
              <a:t>C‑425/06 </a:t>
            </a:r>
            <a:r>
              <a:rPr lang="pl-PL" sz="1800" dirty="0">
                <a:solidFill>
                  <a:srgbClr val="002060"/>
                </a:solidFill>
              </a:rPr>
              <a:t>w sprawie </a:t>
            </a:r>
            <a:r>
              <a:rPr lang="it-IT" sz="1800" dirty="0">
                <a:solidFill>
                  <a:srgbClr val="002060"/>
                </a:solidFill>
              </a:rPr>
              <a:t>Ministero dell’Economia e delle Finanze</a:t>
            </a:r>
            <a:r>
              <a:rPr lang="pl-PL" sz="1800" dirty="0">
                <a:solidFill>
                  <a:srgbClr val="002060"/>
                </a:solidFill>
              </a:rPr>
              <a:t> przeciwko </a:t>
            </a:r>
            <a:r>
              <a:rPr lang="pl-PL" sz="1800" b="1" dirty="0">
                <a:solidFill>
                  <a:srgbClr val="002060"/>
                </a:solidFill>
              </a:rPr>
              <a:t>Part Service </a:t>
            </a:r>
            <a:r>
              <a:rPr lang="pl-PL" sz="1800" dirty="0" err="1">
                <a:solidFill>
                  <a:srgbClr val="002060"/>
                </a:solidFill>
              </a:rPr>
              <a:t>Srl</a:t>
            </a:r>
            <a:r>
              <a:rPr lang="pl-PL" sz="1800" dirty="0">
                <a:solidFill>
                  <a:srgbClr val="002060"/>
                </a:solidFill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endParaRPr lang="pl-PL" sz="1800" dirty="0">
              <a:solidFill>
                <a:srgbClr val="00206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pl-PL" sz="1600" dirty="0">
                <a:solidFill>
                  <a:srgbClr val="002060"/>
                </a:solidFill>
              </a:rPr>
              <a:t>Part Service wraz z inną spółką podzieliły między siebie prawa i obowiązki leasingodawcy.</a:t>
            </a:r>
          </a:p>
          <a:p>
            <a:pPr algn="just"/>
            <a:r>
              <a:rPr lang="pl-PL" sz="1600" dirty="0">
                <a:solidFill>
                  <a:srgbClr val="002060"/>
                </a:solidFill>
              </a:rPr>
              <a:t>Obie spółki zawierały osobne umowy z leasingobiorcą.</a:t>
            </a:r>
          </a:p>
          <a:p>
            <a:pPr algn="just"/>
            <a:r>
              <a:rPr lang="pl-PL" sz="1600" dirty="0">
                <a:solidFill>
                  <a:srgbClr val="002060"/>
                </a:solidFill>
              </a:rPr>
              <a:t>Zdaniem włoskiego organu skarbowego odrębne umowy stanowiły jedną, kompletną umowę między trzema stronami.</a:t>
            </a:r>
          </a:p>
          <a:p>
            <a:pPr algn="just"/>
            <a:r>
              <a:rPr lang="pl-PL" sz="1600" dirty="0">
                <a:solidFill>
                  <a:srgbClr val="002060"/>
                </a:solidFill>
              </a:rPr>
              <a:t>Celem takiej konstrukcji było </a:t>
            </a:r>
            <a:r>
              <a:rPr lang="pl-PL" sz="1600" b="1" u="sng" dirty="0">
                <a:solidFill>
                  <a:srgbClr val="002060"/>
                </a:solidFill>
              </a:rPr>
              <a:t>obniżenie podstawy opodatkowania</a:t>
            </a:r>
            <a:r>
              <a:rPr lang="pl-PL" sz="1600" dirty="0">
                <a:solidFill>
                  <a:srgbClr val="002060"/>
                </a:solidFill>
              </a:rPr>
              <a:t>, ponieważ wynagrodzenie płacone przez leasingodawcę zostało podzielone między obie spółki. </a:t>
            </a:r>
          </a:p>
          <a:p>
            <a:pPr algn="just"/>
            <a:r>
              <a:rPr lang="pl-PL" sz="1600" dirty="0">
                <a:solidFill>
                  <a:srgbClr val="002060"/>
                </a:solidFill>
              </a:rPr>
              <a:t>Według spółek ich postępowanie uzasadnione było marketingowo (wprowadzenie nowego produktu na rynek) oraz organizacyjnie (podział funkcji zarządzania ryzykiem).</a:t>
            </a:r>
          </a:p>
          <a:p>
            <a:pPr algn="just"/>
            <a:r>
              <a:rPr lang="pl-PL" sz="1600" dirty="0">
                <a:solidFill>
                  <a:srgbClr val="002060"/>
                </a:solidFill>
              </a:rPr>
              <a:t>Zdaniem TSUE </a:t>
            </a:r>
            <a:r>
              <a:rPr lang="pl-PL" sz="1600" b="1" dirty="0">
                <a:solidFill>
                  <a:srgbClr val="002060"/>
                </a:solidFill>
              </a:rPr>
              <a:t>świadczenia obu spółek oceniane samodzielnie pozbawione były rentowności ekonomicznej</a:t>
            </a:r>
            <a:r>
              <a:rPr lang="pl-PL" sz="1600" dirty="0">
                <a:solidFill>
                  <a:srgbClr val="002060"/>
                </a:solidFill>
              </a:rPr>
              <a:t>.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69CAF665-5916-490C-89B4-78BA0AFC8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4A383-2029-417C-894E-5827775736C6}" type="slidenum">
              <a:rPr lang="pl-PL" smtClean="0"/>
              <a:pPr/>
              <a:t>10</a:t>
            </a:fld>
            <a:endParaRPr lang="pl-PL"/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xmlns="" id="{EBEFE092-B04A-48A6-9E72-6A3128D39DE2}"/>
              </a:ext>
            </a:extLst>
          </p:cNvPr>
          <p:cNvSpPr txBox="1">
            <a:spLocks noGrp="1"/>
          </p:cNvSpPr>
          <p:nvPr>
            <p:ph type="title"/>
          </p:nvPr>
        </p:nvSpPr>
        <p:spPr bwMode="black">
          <a:xfrm>
            <a:off x="200933" y="115887"/>
            <a:ext cx="10104896" cy="718302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002060"/>
            </a:solidFill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400" b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Manipulowanie podstawą opodatkowania VAT w zestawie jako nadużycie prawa (8/10)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9E738B6A-F012-4278-94DB-C298E8E71870}"/>
              </a:ext>
            </a:extLst>
          </p:cNvPr>
          <p:cNvSpPr/>
          <p:nvPr/>
        </p:nvSpPr>
        <p:spPr>
          <a:xfrm>
            <a:off x="1084881" y="758028"/>
            <a:ext cx="8555065" cy="818446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tlCol="0" anchor="ctr"/>
          <a:lstStyle/>
          <a:p>
            <a:pPr lvl="0" algn="ctr" defTabSz="914400">
              <a:defRPr/>
            </a:pPr>
            <a:r>
              <a:rPr lang="pl-PL" sz="2000" b="1" kern="0" dirty="0">
                <a:solidFill>
                  <a:srgbClr val="F64C0E"/>
                </a:solidFill>
                <a:latin typeface="Arial"/>
              </a:rPr>
              <a:t>PRZYKŁAD KORZYŚCI SPOWODOWANYCH NADUŻYCIEM PRAWA</a:t>
            </a:r>
            <a:endParaRPr kumimoji="0" lang="pl-PL" sz="2000" b="1" i="0" u="none" strike="noStrike" kern="0" cap="none" spc="0" normalizeH="0" baseline="0" noProof="0" dirty="0">
              <a:ln>
                <a:noFill/>
              </a:ln>
              <a:solidFill>
                <a:srgbClr val="F64C0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9125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73B486E6-F4D8-49CC-BAF9-AAA1FBB7A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8353"/>
            <a:ext cx="10691813" cy="584286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pl-PL" sz="2900" dirty="0">
                <a:solidFill>
                  <a:srgbClr val="002060"/>
                </a:solidFill>
              </a:rPr>
              <a:t>Wyrok TSUE z 20 czerwca 2013 r. sygn. </a:t>
            </a:r>
            <a:r>
              <a:rPr lang="pl-PL" sz="2900" b="1" dirty="0">
                <a:solidFill>
                  <a:srgbClr val="002060"/>
                </a:solidFill>
              </a:rPr>
              <a:t>C-653/11</a:t>
            </a:r>
            <a:r>
              <a:rPr lang="pl-PL" sz="2900" dirty="0">
                <a:solidFill>
                  <a:srgbClr val="002060"/>
                </a:solidFill>
              </a:rPr>
              <a:t> w sprawie HE </a:t>
            </a:r>
            <a:r>
              <a:rPr lang="pl-PL" sz="2900" dirty="0" err="1">
                <a:solidFill>
                  <a:srgbClr val="002060"/>
                </a:solidFill>
              </a:rPr>
              <a:t>Majesty’s</a:t>
            </a:r>
            <a:r>
              <a:rPr lang="pl-PL" sz="2900" dirty="0">
                <a:solidFill>
                  <a:srgbClr val="002060"/>
                </a:solidFill>
              </a:rPr>
              <a:t> </a:t>
            </a:r>
            <a:r>
              <a:rPr lang="pl-PL" sz="2900" dirty="0" err="1">
                <a:solidFill>
                  <a:srgbClr val="002060"/>
                </a:solidFill>
              </a:rPr>
              <a:t>Commissioners</a:t>
            </a:r>
            <a:r>
              <a:rPr lang="pl-PL" sz="2900" dirty="0">
                <a:solidFill>
                  <a:srgbClr val="002060"/>
                </a:solidFill>
              </a:rPr>
              <a:t> of </a:t>
            </a:r>
            <a:r>
              <a:rPr lang="pl-PL" sz="2900" dirty="0" err="1">
                <a:solidFill>
                  <a:srgbClr val="002060"/>
                </a:solidFill>
              </a:rPr>
              <a:t>Revenue</a:t>
            </a:r>
            <a:r>
              <a:rPr lang="pl-PL" sz="2900" dirty="0">
                <a:solidFill>
                  <a:srgbClr val="002060"/>
                </a:solidFill>
              </a:rPr>
              <a:t> and </a:t>
            </a:r>
            <a:r>
              <a:rPr lang="pl-PL" sz="2900" dirty="0" err="1">
                <a:solidFill>
                  <a:srgbClr val="002060"/>
                </a:solidFill>
              </a:rPr>
              <a:t>Customs</a:t>
            </a:r>
            <a:r>
              <a:rPr lang="pl-PL" sz="2900" dirty="0">
                <a:solidFill>
                  <a:srgbClr val="002060"/>
                </a:solidFill>
              </a:rPr>
              <a:t> przeciwko </a:t>
            </a:r>
            <a:r>
              <a:rPr lang="pl-PL" sz="2900" b="1" dirty="0">
                <a:solidFill>
                  <a:srgbClr val="002060"/>
                </a:solidFill>
              </a:rPr>
              <a:t>Paulowi </a:t>
            </a:r>
            <a:r>
              <a:rPr lang="pl-PL" sz="2900" b="1" dirty="0" err="1">
                <a:solidFill>
                  <a:srgbClr val="002060"/>
                </a:solidFill>
              </a:rPr>
              <a:t>Neweyowi</a:t>
            </a:r>
            <a:endParaRPr lang="pl-PL" sz="2900" b="1" dirty="0">
              <a:solidFill>
                <a:srgbClr val="00206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2300" b="1" dirty="0">
              <a:solidFill>
                <a:srgbClr val="002060"/>
              </a:solidFill>
            </a:endParaRPr>
          </a:p>
          <a:p>
            <a:pPr indent="-216000" algn="just"/>
            <a:r>
              <a:rPr lang="pl-PL" sz="2400" dirty="0">
                <a:solidFill>
                  <a:srgbClr val="002060"/>
                </a:solidFill>
              </a:rPr>
              <a:t>Paul </a:t>
            </a:r>
            <a:r>
              <a:rPr lang="pl-PL" sz="2400" dirty="0" err="1">
                <a:solidFill>
                  <a:srgbClr val="002060"/>
                </a:solidFill>
              </a:rPr>
              <a:t>Newey</a:t>
            </a:r>
            <a:r>
              <a:rPr lang="pl-PL" sz="2400" dirty="0">
                <a:solidFill>
                  <a:srgbClr val="002060"/>
                </a:solidFill>
              </a:rPr>
              <a:t> był pośrednikiem kredytowym z siedzibą w Wielkiej Brytanii, który świadczył usługi zwolnione z VAT.</a:t>
            </a:r>
          </a:p>
          <a:p>
            <a:pPr indent="-216000" algn="just"/>
            <a:r>
              <a:rPr lang="pl-PL" sz="2400" dirty="0">
                <a:solidFill>
                  <a:srgbClr val="002060"/>
                </a:solidFill>
              </a:rPr>
              <a:t>Usługi reklamowe świadczone </a:t>
            </a:r>
            <a:r>
              <a:rPr lang="pl-PL" sz="2400" dirty="0" err="1">
                <a:solidFill>
                  <a:srgbClr val="002060"/>
                </a:solidFill>
              </a:rPr>
              <a:t>Neweyowi</a:t>
            </a:r>
            <a:r>
              <a:rPr lang="pl-PL" sz="2400" dirty="0">
                <a:solidFill>
                  <a:srgbClr val="002060"/>
                </a:solidFill>
              </a:rPr>
              <a:t> w Wielkiej Brytanii były opodatkowane VAT, przez co podatek, który płacił od kosztów reklamy, nie podlegał zwrotowi.</a:t>
            </a:r>
          </a:p>
          <a:p>
            <a:pPr indent="-216000" algn="just"/>
            <a:r>
              <a:rPr lang="pl-PL" sz="2400" dirty="0">
                <a:solidFill>
                  <a:srgbClr val="002060"/>
                </a:solidFill>
              </a:rPr>
              <a:t>W celu uniknięcia tego obciążenia </a:t>
            </a:r>
            <a:r>
              <a:rPr lang="pl-PL" sz="2400" dirty="0" err="1">
                <a:solidFill>
                  <a:srgbClr val="002060"/>
                </a:solidFill>
              </a:rPr>
              <a:t>Newey</a:t>
            </a:r>
            <a:r>
              <a:rPr lang="pl-PL" sz="2400" dirty="0">
                <a:solidFill>
                  <a:srgbClr val="002060"/>
                </a:solidFill>
              </a:rPr>
              <a:t> założył spółkę z siedzibą na wyspie Jersey, na której nie obowiązuje dyrektywa VAT.</a:t>
            </a:r>
          </a:p>
          <a:p>
            <a:pPr indent="-216000" algn="just"/>
            <a:r>
              <a:rPr lang="pl-PL" sz="2400" dirty="0">
                <a:solidFill>
                  <a:srgbClr val="002060"/>
                </a:solidFill>
              </a:rPr>
              <a:t>Umowy pośrednictwa zawierano bezpośrednio między osobami ubiegającymi się o kredyt, a spółką – prowizja za pośrednictwo wypłacana była więc spółce, a nie </a:t>
            </a:r>
            <a:r>
              <a:rPr lang="pl-PL" sz="2400" dirty="0" err="1">
                <a:solidFill>
                  <a:srgbClr val="002060"/>
                </a:solidFill>
              </a:rPr>
              <a:t>Neweyowi</a:t>
            </a:r>
            <a:r>
              <a:rPr lang="pl-PL" sz="2400" dirty="0">
                <a:solidFill>
                  <a:srgbClr val="002060"/>
                </a:solidFill>
              </a:rPr>
              <a:t>.</a:t>
            </a:r>
          </a:p>
          <a:p>
            <a:pPr indent="-216000" algn="just"/>
            <a:r>
              <a:rPr lang="pl-PL" sz="2400" dirty="0">
                <a:solidFill>
                  <a:srgbClr val="002060"/>
                </a:solidFill>
              </a:rPr>
              <a:t>Spółka nie zajmowała się sama wnioskami kredytowymi, lecz korzystała w tym celu z usług </a:t>
            </a:r>
            <a:r>
              <a:rPr lang="pl-PL" sz="2400" dirty="0" err="1">
                <a:solidFill>
                  <a:srgbClr val="002060"/>
                </a:solidFill>
              </a:rPr>
              <a:t>Neweya</a:t>
            </a:r>
            <a:r>
              <a:rPr lang="pl-PL" sz="2400" dirty="0">
                <a:solidFill>
                  <a:srgbClr val="002060"/>
                </a:solidFill>
              </a:rPr>
              <a:t>, który świadczył je na mocy umowy podwykonawczej.</a:t>
            </a:r>
          </a:p>
          <a:p>
            <a:pPr indent="-216000" algn="just"/>
            <a:r>
              <a:rPr lang="pl-PL" sz="2400" dirty="0">
                <a:solidFill>
                  <a:srgbClr val="002060"/>
                </a:solidFill>
              </a:rPr>
              <a:t>Większość kosztów spółki stanowiła reklama, nabywana od innej spółki z siedzibą na Jersey. Spółka sprzedająca usługi reklamowe otrzymywała treść reklam od spółki brytyjskiej, z którą treść reklam uzgadniał </a:t>
            </a:r>
            <a:r>
              <a:rPr lang="pl-PL" sz="2400" dirty="0" err="1">
                <a:solidFill>
                  <a:srgbClr val="002060"/>
                </a:solidFill>
              </a:rPr>
              <a:t>Newey</a:t>
            </a:r>
            <a:r>
              <a:rPr lang="pl-PL" sz="2400" dirty="0">
                <a:solidFill>
                  <a:srgbClr val="002060"/>
                </a:solidFill>
              </a:rPr>
              <a:t>, nie będąc uprawnionym do korzystania z niej i nie ponosząc odpowiedzialności za płatności dotyczące tych usług.</a:t>
            </a:r>
          </a:p>
          <a:p>
            <a:pPr indent="-216000" algn="just"/>
            <a:r>
              <a:rPr lang="pl-PL" sz="2400" b="1" dirty="0">
                <a:solidFill>
                  <a:srgbClr val="002060"/>
                </a:solidFill>
              </a:rPr>
              <a:t>Zdaniem TSUE, w tej sprawie rzeczywistym usługodawcą mógł być </a:t>
            </a:r>
            <a:r>
              <a:rPr lang="pl-PL" sz="2400" b="1" dirty="0" err="1">
                <a:solidFill>
                  <a:srgbClr val="002060"/>
                </a:solidFill>
              </a:rPr>
              <a:t>Newey</a:t>
            </a:r>
            <a:r>
              <a:rPr lang="pl-PL" sz="2400" dirty="0">
                <a:solidFill>
                  <a:srgbClr val="002060"/>
                </a:solidFill>
              </a:rPr>
              <a:t>, więc miejscem świadczenia usług mogłaby być Wielka Brytania. Konstrukcja taka mogła być więc nadużyciem prawa, </a:t>
            </a:r>
            <a:r>
              <a:rPr lang="pl-PL" sz="2400" b="1" u="sng" dirty="0">
                <a:solidFill>
                  <a:srgbClr val="002060"/>
                </a:solidFill>
              </a:rPr>
              <a:t>skonstruowana celem uniknięcia obciążenia VAT</a:t>
            </a:r>
            <a:r>
              <a:rPr lang="pl-PL" sz="2400" b="1" dirty="0">
                <a:solidFill>
                  <a:srgbClr val="002060"/>
                </a:solidFill>
              </a:rPr>
              <a:t> </a:t>
            </a:r>
            <a:r>
              <a:rPr lang="pl-PL" sz="2400" dirty="0">
                <a:solidFill>
                  <a:srgbClr val="002060"/>
                </a:solidFill>
              </a:rPr>
              <a:t>poprzez </a:t>
            </a:r>
            <a:r>
              <a:rPr lang="pl-PL" sz="2400" b="1" u="sng" dirty="0">
                <a:solidFill>
                  <a:srgbClr val="002060"/>
                </a:solidFill>
              </a:rPr>
              <a:t>uzyskanie prawa do odliczenia VAT</a:t>
            </a:r>
            <a:r>
              <a:rPr lang="pl-PL" sz="2400" dirty="0">
                <a:solidFill>
                  <a:srgbClr val="002060"/>
                </a:solidFill>
              </a:rPr>
              <a:t>.</a:t>
            </a:r>
          </a:p>
          <a:p>
            <a:pPr algn="just"/>
            <a:endParaRPr lang="pl-PL" sz="1800" dirty="0">
              <a:solidFill>
                <a:srgbClr val="002060"/>
              </a:solidFill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D98BD999-54D0-48C6-A3BB-A9A3AA587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4A383-2029-417C-894E-5827775736C6}" type="slidenum">
              <a:rPr lang="pl-PL" smtClean="0"/>
              <a:pPr/>
              <a:t>11</a:t>
            </a:fld>
            <a:endParaRPr lang="pl-PL"/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xmlns="" id="{E2F55C2A-4407-4929-B63D-C799F6D186E6}"/>
              </a:ext>
            </a:extLst>
          </p:cNvPr>
          <p:cNvSpPr txBox="1">
            <a:spLocks noGrp="1"/>
          </p:cNvSpPr>
          <p:nvPr>
            <p:ph type="title"/>
          </p:nvPr>
        </p:nvSpPr>
        <p:spPr bwMode="black">
          <a:xfrm>
            <a:off x="200933" y="84891"/>
            <a:ext cx="10104896" cy="718302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002060"/>
            </a:solidFill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400" b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Manipulowanie podstawą opodatkowania VAT w zestawie jako nadużycie prawa (9/10)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2F8E3295-1DC1-4F58-9D7B-13DF6F4E3458}"/>
              </a:ext>
            </a:extLst>
          </p:cNvPr>
          <p:cNvSpPr/>
          <p:nvPr/>
        </p:nvSpPr>
        <p:spPr>
          <a:xfrm>
            <a:off x="1131376" y="727032"/>
            <a:ext cx="8555065" cy="818446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tlCol="0" anchor="ctr"/>
          <a:lstStyle/>
          <a:p>
            <a:pPr lvl="0" algn="ctr" defTabSz="914400">
              <a:defRPr/>
            </a:pPr>
            <a:r>
              <a:rPr lang="pl-PL" sz="2000" b="1" kern="0" dirty="0">
                <a:solidFill>
                  <a:srgbClr val="F64C0E"/>
                </a:solidFill>
                <a:latin typeface="Arial"/>
              </a:rPr>
              <a:t>PRZYKŁAD KORZYŚCI SPOWODOWANYCH NADUŻYCIEM PRAWA</a:t>
            </a:r>
            <a:endParaRPr kumimoji="0" lang="pl-PL" sz="2000" b="1" i="0" u="none" strike="noStrike" kern="0" cap="none" spc="0" normalizeH="0" baseline="0" noProof="0" dirty="0">
              <a:ln>
                <a:noFill/>
              </a:ln>
              <a:solidFill>
                <a:srgbClr val="F64C0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256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9DDA2FEE-8609-41D8-80DC-90FCD7069A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93505"/>
            <a:ext cx="10691813" cy="537925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pl-PL" sz="1800" dirty="0">
                <a:solidFill>
                  <a:srgbClr val="002060"/>
                </a:solidFill>
              </a:rPr>
              <a:t>Wyrok TSUE z 22 listopada 2017 r., sygn. </a:t>
            </a:r>
            <a:r>
              <a:rPr lang="pl-PL" sz="1800" b="1" dirty="0">
                <a:solidFill>
                  <a:srgbClr val="002060"/>
                </a:solidFill>
              </a:rPr>
              <a:t>C-251/16</a:t>
            </a:r>
            <a:r>
              <a:rPr lang="pl-PL" sz="1800" dirty="0">
                <a:solidFill>
                  <a:srgbClr val="002060"/>
                </a:solidFill>
              </a:rPr>
              <a:t> w sprawie </a:t>
            </a:r>
            <a:r>
              <a:rPr lang="pl-PL" sz="1800" b="1" dirty="0">
                <a:solidFill>
                  <a:srgbClr val="002060"/>
                </a:solidFill>
              </a:rPr>
              <a:t>Edward</a:t>
            </a:r>
            <a:r>
              <a:rPr lang="pl-PL" sz="1800" dirty="0">
                <a:solidFill>
                  <a:srgbClr val="002060"/>
                </a:solidFill>
              </a:rPr>
              <a:t> </a:t>
            </a:r>
            <a:r>
              <a:rPr lang="pl-PL" sz="1800" b="1" dirty="0" err="1">
                <a:solidFill>
                  <a:srgbClr val="002060"/>
                </a:solidFill>
              </a:rPr>
              <a:t>Cussens</a:t>
            </a:r>
            <a:r>
              <a:rPr lang="pl-PL" sz="1800" dirty="0">
                <a:solidFill>
                  <a:srgbClr val="002060"/>
                </a:solidFill>
              </a:rPr>
              <a:t> i in. </a:t>
            </a:r>
            <a:br>
              <a:rPr lang="pl-PL" sz="1800" dirty="0">
                <a:solidFill>
                  <a:srgbClr val="002060"/>
                </a:solidFill>
              </a:rPr>
            </a:br>
            <a:r>
              <a:rPr lang="pl-PL" sz="1800" dirty="0">
                <a:solidFill>
                  <a:srgbClr val="002060"/>
                </a:solidFill>
              </a:rPr>
              <a:t>przeciwko T.G. </a:t>
            </a:r>
            <a:r>
              <a:rPr lang="pl-PL" sz="1800" dirty="0" err="1">
                <a:solidFill>
                  <a:srgbClr val="002060"/>
                </a:solidFill>
              </a:rPr>
              <a:t>Brosman</a:t>
            </a:r>
            <a:endParaRPr lang="pl-PL" sz="1800" dirty="0">
              <a:solidFill>
                <a:srgbClr val="00206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pl-PL" sz="1000" dirty="0">
              <a:solidFill>
                <a:srgbClr val="002060"/>
              </a:solidFill>
            </a:endParaRPr>
          </a:p>
          <a:p>
            <a:pPr algn="just"/>
            <a:r>
              <a:rPr lang="pl-PL" sz="1600" dirty="0">
                <a:solidFill>
                  <a:srgbClr val="002060"/>
                </a:solidFill>
              </a:rPr>
              <a:t>Edward </a:t>
            </a:r>
            <a:r>
              <a:rPr lang="pl-PL" sz="1600" dirty="0" err="1">
                <a:solidFill>
                  <a:srgbClr val="002060"/>
                </a:solidFill>
              </a:rPr>
              <a:t>Cussens</a:t>
            </a:r>
            <a:r>
              <a:rPr lang="pl-PL" sz="1600" dirty="0">
                <a:solidFill>
                  <a:srgbClr val="002060"/>
                </a:solidFill>
              </a:rPr>
              <a:t> i inni („skarżący”) wybudowali na działce położonej w Irlandii 15 domków letniskowych na sprzedaż. </a:t>
            </a:r>
          </a:p>
          <a:p>
            <a:pPr algn="just"/>
            <a:r>
              <a:rPr lang="pl-PL" sz="1600" dirty="0">
                <a:solidFill>
                  <a:srgbClr val="002060"/>
                </a:solidFill>
              </a:rPr>
              <a:t> Zawarli z powiązaną z nimi spółką wiele transakcji, w szczególności dwie umowy najmu:</a:t>
            </a:r>
          </a:p>
          <a:p>
            <a:pPr lvl="1" algn="just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pl-PL" sz="1500" dirty="0">
                <a:solidFill>
                  <a:srgbClr val="002060"/>
                </a:solidFill>
              </a:rPr>
              <a:t>na podstawie pierwszej oddali w najem przedmiotowe nieruchomości na okres 20 lat i jednego miesiąca od tej daty,</a:t>
            </a:r>
          </a:p>
          <a:p>
            <a:pPr lvl="1" algn="just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pl-PL" sz="1500" dirty="0">
                <a:solidFill>
                  <a:srgbClr val="002060"/>
                </a:solidFill>
              </a:rPr>
              <a:t>druga przewidywała zwrotny najem przez spółkę tych nieruchomości na rzecz skarżących na okres dwóch lat.</a:t>
            </a:r>
          </a:p>
          <a:p>
            <a:pPr algn="just"/>
            <a:r>
              <a:rPr lang="pl-PL" sz="1600" dirty="0">
                <a:solidFill>
                  <a:srgbClr val="002060"/>
                </a:solidFill>
              </a:rPr>
              <a:t>W dalszej kolejności obie umowy najmu zostały rozwiązane za porozumieniem stron, a pełne prawo własności do nieruchomości przeszło z powrotem na skarżących w postępowaniu głównym.</a:t>
            </a:r>
          </a:p>
          <a:p>
            <a:pPr algn="just"/>
            <a:r>
              <a:rPr lang="pl-PL" sz="1600" dirty="0">
                <a:solidFill>
                  <a:srgbClr val="002060"/>
                </a:solidFill>
              </a:rPr>
              <a:t>W późniejszym okresie skarżący sprzedali wszystkie nieruchomości na rzecz nabywców będących osobami trzecimi, którzy nabyli do nich pełne prawo własności. </a:t>
            </a:r>
          </a:p>
          <a:p>
            <a:pPr algn="just"/>
            <a:r>
              <a:rPr lang="pl-PL" sz="1600" dirty="0">
                <a:solidFill>
                  <a:srgbClr val="002060"/>
                </a:solidFill>
              </a:rPr>
              <a:t>Zgodnie z przepisami prawa irlandzkiego wspomniane transakcje sprzedaży nie podlegały opodatkowaniu VAT, ponieważ VAT naliczano wyłącznie od pierwszej czynności rozporządzającej, a więc od najmu długoterminowego.</a:t>
            </a:r>
          </a:p>
          <a:p>
            <a:pPr algn="just"/>
            <a:r>
              <a:rPr lang="pl-PL" sz="1600" dirty="0">
                <a:solidFill>
                  <a:srgbClr val="002060"/>
                </a:solidFill>
              </a:rPr>
              <a:t>Organ podatkowy uznał, że umowy najmu sporne w postępowaniu głównym, przewidujące najem i najem zwrotny tych nieruchomości, są </a:t>
            </a:r>
            <a:r>
              <a:rPr lang="pl-PL" sz="1600" b="1" dirty="0">
                <a:solidFill>
                  <a:srgbClr val="002060"/>
                </a:solidFill>
              </a:rPr>
              <a:t>pierwszą dostawą sztucznie stworzoną w celu uniknięcia opodatkowania </a:t>
            </a:r>
            <a:r>
              <a:rPr lang="pl-PL" sz="1600" dirty="0">
                <a:solidFill>
                  <a:srgbClr val="002060"/>
                </a:solidFill>
              </a:rPr>
              <a:t>późniejszych sprzedaży, której nie należało uwzględniać do celów VAT.</a:t>
            </a:r>
          </a:p>
          <a:p>
            <a:pPr algn="just"/>
            <a:r>
              <a:rPr lang="pl-PL" sz="1600" dirty="0">
                <a:solidFill>
                  <a:srgbClr val="002060"/>
                </a:solidFill>
              </a:rPr>
              <a:t>Najem ten powinno się więc pominąć dla celów VAT, a VAT należy naliczyć od dokonanej w dalszej kolejności sprzedaży na rzecz osób trzecich, tak jakby była to pierwsza czynność rozporządzająca prawem. </a:t>
            </a:r>
          </a:p>
          <a:p>
            <a:pPr algn="just"/>
            <a:r>
              <a:rPr lang="pl-PL" sz="1600" b="1" u="sng" dirty="0">
                <a:solidFill>
                  <a:srgbClr val="002060"/>
                </a:solidFill>
              </a:rPr>
              <a:t>Skutkiem tych działań byłoby obciążenie skarżących znacznie wyższą kwotą VAT</a:t>
            </a:r>
            <a:r>
              <a:rPr lang="pl-PL" sz="1600" dirty="0">
                <a:solidFill>
                  <a:srgbClr val="002060"/>
                </a:solidFill>
              </a:rPr>
              <a:t>.</a:t>
            </a:r>
          </a:p>
          <a:p>
            <a:pPr algn="just"/>
            <a:endParaRPr lang="pl-PL" sz="1600" dirty="0">
              <a:solidFill>
                <a:srgbClr val="002060"/>
              </a:solidFill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5F1B979F-6C0F-46DC-BF7C-C89DEF801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4A383-2029-417C-894E-5827775736C6}" type="slidenum">
              <a:rPr lang="pl-PL" smtClean="0"/>
              <a:pPr/>
              <a:t>12</a:t>
            </a:fld>
            <a:endParaRPr lang="pl-PL"/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xmlns="" id="{6B9C12B6-096D-4E22-9F8E-5E182483D3D4}"/>
              </a:ext>
            </a:extLst>
          </p:cNvPr>
          <p:cNvSpPr txBox="1">
            <a:spLocks noGrp="1"/>
          </p:cNvSpPr>
          <p:nvPr>
            <p:ph type="title"/>
          </p:nvPr>
        </p:nvSpPr>
        <p:spPr bwMode="black">
          <a:xfrm>
            <a:off x="200933" y="84891"/>
            <a:ext cx="10104896" cy="718302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002060"/>
            </a:solidFill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400" b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Manipulowanie podstawą opodatkowania VAT w zestawie jako nadużycie </a:t>
            </a:r>
            <a:r>
              <a:rPr lang="pl-PL" sz="2400" b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prawa (10/10)</a:t>
            </a:r>
            <a:endParaRPr lang="pl-PL" sz="2400" b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37E12BE8-378F-4C38-A4BE-41D254C38F01}"/>
              </a:ext>
            </a:extLst>
          </p:cNvPr>
          <p:cNvSpPr/>
          <p:nvPr/>
        </p:nvSpPr>
        <p:spPr>
          <a:xfrm>
            <a:off x="1022888" y="665039"/>
            <a:ext cx="8555065" cy="818446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tlCol="0" anchor="ctr"/>
          <a:lstStyle/>
          <a:p>
            <a:pPr lvl="0" algn="ctr" defTabSz="914400">
              <a:defRPr/>
            </a:pPr>
            <a:r>
              <a:rPr lang="pl-PL" sz="2000" b="1" kern="0" dirty="0">
                <a:solidFill>
                  <a:srgbClr val="F64C0E"/>
                </a:solidFill>
                <a:latin typeface="Arial"/>
              </a:rPr>
              <a:t>PRZYKŁAD KORZYŚCI SPOWODOWANYCH NADUŻYCIEM PRAWA</a:t>
            </a:r>
            <a:endParaRPr kumimoji="0" lang="pl-PL" sz="2000" b="1" i="0" u="none" strike="noStrike" kern="0" cap="none" spc="0" normalizeH="0" baseline="0" noProof="0" dirty="0">
              <a:ln>
                <a:noFill/>
              </a:ln>
              <a:solidFill>
                <a:srgbClr val="F64C0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0888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xmlns="" id="{480EEF12-746A-451B-807F-1E6D3DF15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Dziękuję za uwagę!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8EAF53A2-4E36-4433-A283-EA8F9A5A468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136188" y="6899275"/>
            <a:ext cx="555625" cy="4032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74A383-2029-417C-894E-5827775736C6}" type="slidenum">
              <a:rPr kumimoji="0" lang="pl-PL" sz="1323" b="0" i="0" u="none" strike="noStrike" kern="1200" cap="none" spc="0" normalizeH="0" baseline="0" noProof="0" smtClean="0">
                <a:ln>
                  <a:noFill/>
                </a:ln>
                <a:solidFill>
                  <a:srgbClr val="001A57">
                    <a:tint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pl-PL" sz="1323" b="0" i="0" u="none" strike="noStrike" kern="1200" cap="none" spc="0" normalizeH="0" baseline="0" noProof="0">
              <a:ln>
                <a:noFill/>
              </a:ln>
              <a:solidFill>
                <a:srgbClr val="001A57">
                  <a:tint val="7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8088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993B3FA-2C3B-49F4-ADEF-A802AD396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999" y="288000"/>
            <a:ext cx="9252000" cy="1113864"/>
          </a:xfrm>
        </p:spPr>
        <p:txBody>
          <a:bodyPr/>
          <a:lstStyle/>
          <a:p>
            <a:r>
              <a:rPr lang="pl-PL" dirty="0" err="1"/>
              <a:t>Crido</a:t>
            </a:r>
            <a:r>
              <a:rPr lang="pl-PL" dirty="0"/>
              <a:t>. Warto zapytać.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AB690704-F89C-4803-A35B-E99FBA894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74A383-2029-417C-894E-5827775736C6}" type="slidenum">
              <a:rPr kumimoji="0" lang="pl-PL" sz="1323" b="1" i="0" u="none" strike="noStrike" kern="1200" cap="none" spc="0" normalizeH="0" baseline="0" noProof="0" smtClean="0">
                <a:ln>
                  <a:noFill/>
                </a:ln>
                <a:solidFill>
                  <a:srgbClr val="F64C0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pl-PL" sz="1323" b="1" i="0" u="none" strike="noStrike" kern="1200" cap="none" spc="0" normalizeH="0" baseline="0" noProof="0" dirty="0">
              <a:ln>
                <a:noFill/>
              </a:ln>
              <a:solidFill>
                <a:srgbClr val="F64C0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7" name="Symbol zastępczy obrazu 7">
            <a:extLst>
              <a:ext uri="{FF2B5EF4-FFF2-40B4-BE49-F238E27FC236}">
                <a16:creationId xmlns:a16="http://schemas.microsoft.com/office/drawing/2014/main" xmlns="" id="{55E08C71-3213-4D17-BABA-31734154C75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" b="58"/>
          <a:stretch>
            <a:fillRect/>
          </a:stretch>
        </p:blipFill>
        <p:spPr>
          <a:xfrm>
            <a:off x="661269" y="1554592"/>
            <a:ext cx="1368000" cy="1368000"/>
          </a:xfrm>
          <a:prstGeom prst="ellipse">
            <a:avLst/>
          </a:prstGeom>
          <a:ln>
            <a:solidFill>
              <a:srgbClr val="F64C0E"/>
            </a:solidFill>
          </a:ln>
        </p:spPr>
      </p:pic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xmlns="" id="{D03A0511-619D-4291-B338-B249901BC8C2}"/>
              </a:ext>
            </a:extLst>
          </p:cNvPr>
          <p:cNvCxnSpPr>
            <a:stCxn id="7" idx="6"/>
          </p:cNvCxnSpPr>
          <p:nvPr/>
        </p:nvCxnSpPr>
        <p:spPr>
          <a:xfrm flipV="1">
            <a:off x="2029269" y="2229853"/>
            <a:ext cx="1676458" cy="87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zawartości 16">
            <a:extLst>
              <a:ext uri="{FF2B5EF4-FFF2-40B4-BE49-F238E27FC236}">
                <a16:creationId xmlns:a16="http://schemas.microsoft.com/office/drawing/2014/main" xmlns="" id="{9CA763E3-AD7F-411A-B610-1F49DE69EA11}"/>
              </a:ext>
            </a:extLst>
          </p:cNvPr>
          <p:cNvSpPr txBox="1">
            <a:spLocks/>
          </p:cNvSpPr>
          <p:nvPr/>
        </p:nvSpPr>
        <p:spPr>
          <a:xfrm>
            <a:off x="2004674" y="1268221"/>
            <a:ext cx="2150231" cy="786219"/>
          </a:xfrm>
          <a:prstGeom prst="rect">
            <a:avLst/>
          </a:prstGeom>
        </p:spPr>
        <p:txBody>
          <a:bodyPr/>
          <a:lstStyle>
            <a:lvl1pPr marL="251986" indent="-251986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Char char="•"/>
              <a:defRPr sz="3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1400" b="1" dirty="0">
                <a:latin typeface="+mj-lt"/>
              </a:rPr>
              <a:t>Roman Namysłowski</a:t>
            </a:r>
          </a:p>
          <a:p>
            <a:pPr marL="0" indent="0">
              <a:buNone/>
            </a:pPr>
            <a:r>
              <a:rPr lang="pl-PL" sz="1050" b="1" dirty="0">
                <a:latin typeface="+mj-lt"/>
              </a:rPr>
              <a:t>partner zarządzający,</a:t>
            </a:r>
            <a:br>
              <a:rPr lang="pl-PL" sz="1050" b="1" dirty="0">
                <a:latin typeface="+mj-lt"/>
              </a:rPr>
            </a:br>
            <a:r>
              <a:rPr lang="pl-PL" sz="1050" b="1" dirty="0">
                <a:latin typeface="+mj-lt"/>
              </a:rPr>
              <a:t>dział doradztwa podatkowego</a:t>
            </a:r>
          </a:p>
        </p:txBody>
      </p:sp>
      <p:sp>
        <p:nvSpPr>
          <p:cNvPr id="10" name="Symbol zastępczy zawartości 17">
            <a:extLst>
              <a:ext uri="{FF2B5EF4-FFF2-40B4-BE49-F238E27FC236}">
                <a16:creationId xmlns:a16="http://schemas.microsoft.com/office/drawing/2014/main" xmlns="" id="{E82E3A59-609C-4D12-881A-B5078BC27608}"/>
              </a:ext>
            </a:extLst>
          </p:cNvPr>
          <p:cNvSpPr txBox="1">
            <a:spLocks/>
          </p:cNvSpPr>
          <p:nvPr/>
        </p:nvSpPr>
        <p:spPr>
          <a:xfrm>
            <a:off x="1988630" y="2450143"/>
            <a:ext cx="2416739" cy="606801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251986" indent="-251986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Char char="•"/>
              <a:defRPr sz="3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dirty="0"/>
              <a:t>T: +48 22 324 5</a:t>
            </a:r>
            <a:r>
              <a:rPr lang="pl-PL" dirty="0"/>
              <a:t>7</a:t>
            </a:r>
            <a:r>
              <a:rPr lang="de-DE" dirty="0"/>
              <a:t> </a:t>
            </a:r>
            <a:r>
              <a:rPr lang="pl-PL" dirty="0"/>
              <a:t>38</a:t>
            </a:r>
            <a:br>
              <a:rPr lang="pl-PL" dirty="0"/>
            </a:br>
            <a:r>
              <a:rPr lang="de-DE" dirty="0"/>
              <a:t>E: </a:t>
            </a:r>
            <a:r>
              <a:rPr lang="pl-PL" dirty="0" err="1"/>
              <a:t>roman.namyslowski</a:t>
            </a:r>
            <a:r>
              <a:rPr lang="de-DE" dirty="0"/>
              <a:t>@crido.pl</a:t>
            </a:r>
            <a:endParaRPr lang="pl-PL" dirty="0"/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xmlns="" id="{FAEDD559-BD67-435D-9A2C-864DA70191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3605" y="2827985"/>
            <a:ext cx="190500" cy="190500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xmlns="" id="{047F0A5C-1E1D-4EBC-9360-D0FFD6BE7B8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332" y="2834912"/>
            <a:ext cx="152784" cy="152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8128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1A6E978C-6C3E-450B-B42D-ECFE9D680E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403" y="3683625"/>
            <a:ext cx="3852069" cy="773932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xmlns="" id="{394D27D0-7EFE-45E8-8C1A-7996244190A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4437" y="2783795"/>
            <a:ext cx="540000" cy="540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xmlns="" id="{9378BAB6-5699-43CD-8A53-2D7F7090A8D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9931" y="2783795"/>
            <a:ext cx="540000" cy="540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xmlns="" id="{EF18139B-FBA7-4E7D-B510-8D8506699E2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100" y="2820739"/>
            <a:ext cx="540000" cy="540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xmlns="" id="{4BC1B844-1A36-4998-AA16-529E890920E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269" y="2829975"/>
            <a:ext cx="540000" cy="540000"/>
          </a:xfrm>
          <a:prstGeom prst="rect">
            <a:avLst/>
          </a:prstGeom>
        </p:spPr>
      </p:pic>
      <p:sp>
        <p:nvSpPr>
          <p:cNvPr id="26" name="pole tekstowe 25">
            <a:extLst>
              <a:ext uri="{FF2B5EF4-FFF2-40B4-BE49-F238E27FC236}">
                <a16:creationId xmlns:a16="http://schemas.microsoft.com/office/drawing/2014/main" xmlns="" id="{37331603-B2D4-4CBC-901B-B61A0701D8B9}"/>
              </a:ext>
            </a:extLst>
          </p:cNvPr>
          <p:cNvSpPr txBox="1"/>
          <p:nvPr/>
        </p:nvSpPr>
        <p:spPr>
          <a:xfrm>
            <a:off x="5985165" y="2669310"/>
            <a:ext cx="24568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800" b="1" i="1" u="none" strike="noStrike" kern="1200" cap="none" spc="0" normalizeH="0" baseline="0" noProof="0" dirty="0">
                <a:ln>
                  <a:noFill/>
                </a:ln>
                <a:solidFill>
                  <a:srgbClr val="001A5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#Crido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FB484C4-0994-4C3A-92D3-26072FF0D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Crido</a:t>
            </a:r>
            <a:r>
              <a:rPr lang="pl-PL" dirty="0"/>
              <a:t>. Warto obserwować.</a:t>
            </a:r>
          </a:p>
        </p:txBody>
      </p:sp>
    </p:spTree>
    <p:extLst>
      <p:ext uri="{BB962C8B-B14F-4D97-AF65-F5344CB8AC3E}">
        <p14:creationId xmlns:p14="http://schemas.microsoft.com/office/powerpoint/2010/main" val="3840843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xmlns="" id="{321C09B2-C372-4B3A-9AA4-EBAF3F6F714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pl-PL" dirty="0" err="1"/>
              <a:t>Crido</a:t>
            </a:r>
            <a:r>
              <a:rPr lang="pl-PL" dirty="0"/>
              <a:t> </a:t>
            </a:r>
            <a:r>
              <a:rPr lang="pl-PL" dirty="0" err="1"/>
              <a:t>Taxand</a:t>
            </a:r>
            <a:r>
              <a:rPr lang="pl-PL" dirty="0"/>
              <a:t> Sp. z o.o. | ul. Grzybowska 5A, 00-132 Warszawa  </a:t>
            </a:r>
          </a:p>
          <a:p>
            <a:pPr lvl="0"/>
            <a:r>
              <a:rPr lang="pl-PL" dirty="0"/>
              <a:t>T: +48 22 324 59 00  | E: crido@crido.pl</a:t>
            </a:r>
          </a:p>
          <a:p>
            <a:pPr lvl="0"/>
            <a:endParaRPr lang="pl-PL" dirty="0"/>
          </a:p>
          <a:p>
            <a:pPr lvl="0"/>
            <a:r>
              <a:rPr lang="pl-PL" dirty="0"/>
              <a:t>crido.pl </a:t>
            </a:r>
          </a:p>
        </p:txBody>
      </p:sp>
    </p:spTree>
    <p:extLst>
      <p:ext uri="{BB962C8B-B14F-4D97-AF65-F5344CB8AC3E}">
        <p14:creationId xmlns:p14="http://schemas.microsoft.com/office/powerpoint/2010/main" val="3802176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117DFB00-E2A7-4B69-9A80-867794216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4A383-2029-417C-894E-5827775736C6}" type="slidenum">
              <a:rPr lang="pl-PL" smtClean="0"/>
              <a:pPr/>
              <a:t>2</a:t>
            </a:fld>
            <a:endParaRPr lang="pl-PL"/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xmlns="" id="{04AD4B9A-1C3A-464C-8FF7-D1DC5EE17390}"/>
              </a:ext>
            </a:extLst>
          </p:cNvPr>
          <p:cNvSpPr txBox="1">
            <a:spLocks/>
          </p:cNvSpPr>
          <p:nvPr/>
        </p:nvSpPr>
        <p:spPr bwMode="black">
          <a:xfrm>
            <a:off x="0" y="2417740"/>
            <a:ext cx="10691813" cy="1921785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1800"/>
              </a:spcAft>
            </a:pPr>
            <a:r>
              <a:rPr lang="pl-PL" sz="2000" dirty="0">
                <a:solidFill>
                  <a:srgbClr val="002060"/>
                </a:solidFill>
              </a:rPr>
              <a:t>Wyrok NSA z 26 maja 2017 r., </a:t>
            </a:r>
          </a:p>
          <a:p>
            <a:pPr>
              <a:spcAft>
                <a:spcPts val="1800"/>
              </a:spcAft>
            </a:pPr>
            <a:r>
              <a:rPr lang="pl-PL" sz="2000" dirty="0">
                <a:solidFill>
                  <a:srgbClr val="002060"/>
                </a:solidFill>
              </a:rPr>
              <a:t>sygn. I FSK 1944/15 </a:t>
            </a:r>
          </a:p>
          <a:p>
            <a:pPr>
              <a:spcAft>
                <a:spcPts val="1800"/>
              </a:spcAft>
            </a:pPr>
            <a:r>
              <a:rPr lang="pl-PL" sz="2000" b="0" dirty="0">
                <a:solidFill>
                  <a:srgbClr val="002060"/>
                </a:solidFill>
              </a:rPr>
              <a:t>manipulowanie podstawą opodatkowania VAT w zestawie jako nadużycie prawa</a:t>
            </a:r>
          </a:p>
        </p:txBody>
      </p:sp>
    </p:spTree>
    <p:extLst>
      <p:ext uri="{BB962C8B-B14F-4D97-AF65-F5344CB8AC3E}">
        <p14:creationId xmlns:p14="http://schemas.microsoft.com/office/powerpoint/2010/main" val="219197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36DA6598-6E5E-4BEE-8959-20C7F777D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74A383-2029-417C-894E-5827775736C6}" type="slidenum">
              <a:rPr kumimoji="0" lang="pl-PL" sz="1323" b="1" i="0" u="none" strike="noStrike" kern="1200" cap="none" spc="0" normalizeH="0" baseline="0" noProof="0" smtClean="0">
                <a:ln>
                  <a:noFill/>
                </a:ln>
                <a:solidFill>
                  <a:srgbClr val="F64C0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pl-PL" sz="1323" b="1" i="0" u="none" strike="noStrike" kern="1200" cap="none" spc="0" normalizeH="0" baseline="0" noProof="0">
              <a:ln>
                <a:noFill/>
              </a:ln>
              <a:solidFill>
                <a:srgbClr val="F64C0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xmlns="" id="{AB504420-1E8B-44A9-9645-079FFEEE338B}"/>
              </a:ext>
            </a:extLst>
          </p:cNvPr>
          <p:cNvSpPr txBox="1">
            <a:spLocks noGrp="1"/>
          </p:cNvSpPr>
          <p:nvPr>
            <p:ph type="title"/>
          </p:nvPr>
        </p:nvSpPr>
        <p:spPr bwMode="black">
          <a:xfrm>
            <a:off x="200933" y="115887"/>
            <a:ext cx="10104896" cy="718302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002060"/>
            </a:solidFill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400" b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Manipulowanie podstawą opodatkowania VAT w zestawie jako nadużycie prawa (1/10)</a:t>
            </a:r>
          </a:p>
        </p:txBody>
      </p:sp>
      <p:pic>
        <p:nvPicPr>
          <p:cNvPr id="7" name="Grafika 6" descr="Miejscowość">
            <a:extLst>
              <a:ext uri="{FF2B5EF4-FFF2-40B4-BE49-F238E27FC236}">
                <a16:creationId xmlns:a16="http://schemas.microsoft.com/office/drawing/2014/main" xmlns="" id="{5F701B45-9581-4CD2-95EE-A4ABFA85E2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634724" y="887648"/>
            <a:ext cx="914400" cy="914400"/>
          </a:xfrm>
          <a:prstGeom prst="rect">
            <a:avLst/>
          </a:prstGeom>
        </p:spPr>
      </p:pic>
      <p:sp>
        <p:nvSpPr>
          <p:cNvPr id="8" name="Prostokąt 7">
            <a:extLst>
              <a:ext uri="{FF2B5EF4-FFF2-40B4-BE49-F238E27FC236}">
                <a16:creationId xmlns:a16="http://schemas.microsoft.com/office/drawing/2014/main" xmlns="" id="{1EB73696-5264-4524-A6E3-CE27D0C723C1}"/>
              </a:ext>
            </a:extLst>
          </p:cNvPr>
          <p:cNvSpPr/>
          <p:nvPr/>
        </p:nvSpPr>
        <p:spPr>
          <a:xfrm>
            <a:off x="1735810" y="1761982"/>
            <a:ext cx="6989735" cy="8435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001A5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Organ kontroli skarbowej ustalił, że spółka sprzedawała m.in. zestawy promocyjne zawierające e-papierosy oraz książkę "Rzuć palenie na zawsze". </a:t>
            </a:r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xmlns="" id="{BCEC16FE-1D09-4E95-B4A2-974D835370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982"/>
              </p:ext>
            </p:extLst>
          </p:nvPr>
        </p:nvGraphicFramePr>
        <p:xfrm>
          <a:off x="2573397" y="3370975"/>
          <a:ext cx="5422232" cy="2030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1116">
                  <a:extLst>
                    <a:ext uri="{9D8B030D-6E8A-4147-A177-3AD203B41FA5}">
                      <a16:colId xmlns:a16="http://schemas.microsoft.com/office/drawing/2014/main" xmlns="" val="1307299760"/>
                    </a:ext>
                  </a:extLst>
                </a:gridCol>
                <a:gridCol w="2711116">
                  <a:extLst>
                    <a:ext uri="{9D8B030D-6E8A-4147-A177-3AD203B41FA5}">
                      <a16:colId xmlns:a16="http://schemas.microsoft.com/office/drawing/2014/main" xmlns="" val="1243730037"/>
                    </a:ext>
                  </a:extLst>
                </a:gridCol>
              </a:tblGrid>
              <a:tr h="300882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solidFill>
                            <a:srgbClr val="F64C0E"/>
                          </a:solidFill>
                        </a:rPr>
                        <a:t>5% VAT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rgbClr val="F64C0E"/>
                          </a:solidFill>
                        </a:rPr>
                        <a:t>23% VAT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5700918"/>
                  </a:ext>
                </a:extLst>
              </a:tr>
              <a:tr h="993950">
                <a:tc>
                  <a:txBody>
                    <a:bodyPr/>
                    <a:lstStyle/>
                    <a:p>
                      <a:endParaRPr lang="pl-PL" sz="1400" dirty="0"/>
                    </a:p>
                    <a:p>
                      <a:endParaRPr lang="pl-PL" sz="1400" dirty="0"/>
                    </a:p>
                    <a:p>
                      <a:endParaRPr lang="pl-PL" sz="1400" dirty="0"/>
                    </a:p>
                    <a:p>
                      <a:endParaRPr lang="pl-P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51407157"/>
                  </a:ext>
                </a:extLst>
              </a:tr>
              <a:tr h="535592"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dirty="0">
                          <a:solidFill>
                            <a:srgbClr val="F64C0E"/>
                          </a:solidFill>
                          <a:latin typeface="Arial" pitchFamily="34" charset="0"/>
                          <a:cs typeface="Arial" pitchFamily="34" charset="0"/>
                        </a:rPr>
                        <a:t>Cena nabycia: </a:t>
                      </a:r>
                      <a:r>
                        <a:rPr lang="pl-PL" sz="1400" b="1" dirty="0">
                          <a:solidFill>
                            <a:srgbClr val="F64C0E"/>
                          </a:solidFill>
                          <a:latin typeface="Arial" pitchFamily="34" charset="0"/>
                          <a:cs typeface="Arial" pitchFamily="34" charset="0"/>
                        </a:rPr>
                        <a:t>9 PLN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dirty="0">
                        <a:solidFill>
                          <a:srgbClr val="F64C0E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dirty="0">
                          <a:solidFill>
                            <a:srgbClr val="F64C0E"/>
                          </a:solidFill>
                          <a:latin typeface="Arial" pitchFamily="34" charset="0"/>
                          <a:cs typeface="Arial" pitchFamily="34" charset="0"/>
                        </a:rPr>
                        <a:t>Cena sprzedaży: </a:t>
                      </a:r>
                      <a:r>
                        <a:rPr lang="pl-PL" sz="1400" b="1" dirty="0">
                          <a:solidFill>
                            <a:srgbClr val="F64C0E"/>
                          </a:solidFill>
                          <a:latin typeface="Arial" pitchFamily="34" charset="0"/>
                          <a:cs typeface="Arial" pitchFamily="34" charset="0"/>
                        </a:rPr>
                        <a:t>130-200 PLN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dirty="0">
                          <a:solidFill>
                            <a:srgbClr val="F64C0E"/>
                          </a:solidFill>
                          <a:latin typeface="Arial" pitchFamily="34" charset="0"/>
                          <a:cs typeface="Arial" pitchFamily="34" charset="0"/>
                        </a:rPr>
                        <a:t>Cena nabycia: </a:t>
                      </a:r>
                      <a:r>
                        <a:rPr lang="pl-PL" sz="1400" b="1" dirty="0">
                          <a:solidFill>
                            <a:srgbClr val="F64C0E"/>
                          </a:solidFill>
                          <a:latin typeface="Arial" pitchFamily="34" charset="0"/>
                          <a:cs typeface="Arial" pitchFamily="34" charset="0"/>
                        </a:rPr>
                        <a:t>20-30 USD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dirty="0">
                        <a:solidFill>
                          <a:srgbClr val="F64C0E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dirty="0">
                          <a:solidFill>
                            <a:srgbClr val="F64C0E"/>
                          </a:solidFill>
                          <a:latin typeface="Arial" pitchFamily="34" charset="0"/>
                          <a:cs typeface="Arial" pitchFamily="34" charset="0"/>
                        </a:rPr>
                        <a:t>Cena sprzedaży: </a:t>
                      </a:r>
                      <a:r>
                        <a:rPr lang="pl-PL" sz="1400" b="1" dirty="0">
                          <a:solidFill>
                            <a:srgbClr val="F64C0E"/>
                          </a:solidFill>
                          <a:latin typeface="Arial" pitchFamily="34" charset="0"/>
                          <a:cs typeface="Arial" pitchFamily="34" charset="0"/>
                        </a:rPr>
                        <a:t>1,23 PLN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41604131"/>
                  </a:ext>
                </a:extLst>
              </a:tr>
            </a:tbl>
          </a:graphicData>
        </a:graphic>
      </p:graphicFrame>
      <p:pic>
        <p:nvPicPr>
          <p:cNvPr id="13" name="Grafika 12" descr="Książki">
            <a:extLst>
              <a:ext uri="{FF2B5EF4-FFF2-40B4-BE49-F238E27FC236}">
                <a16:creationId xmlns:a16="http://schemas.microsoft.com/office/drawing/2014/main" xmlns="" id="{5FC6A416-6B73-4C1D-945D-BA2CA5C81E0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3515497" y="3719248"/>
            <a:ext cx="767181" cy="767181"/>
          </a:xfrm>
          <a:prstGeom prst="rect">
            <a:avLst/>
          </a:prstGeom>
        </p:spPr>
      </p:pic>
      <p:pic>
        <p:nvPicPr>
          <p:cNvPr id="14" name="Grafika 13" descr="Palenie">
            <a:extLst>
              <a:ext uri="{FF2B5EF4-FFF2-40B4-BE49-F238E27FC236}">
                <a16:creationId xmlns:a16="http://schemas.microsoft.com/office/drawing/2014/main" xmlns="" id="{EC987835-A06D-4EF2-9951-953890092FD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6138323" y="3645638"/>
            <a:ext cx="914400" cy="914400"/>
          </a:xfrm>
          <a:prstGeom prst="rect">
            <a:avLst/>
          </a:prstGeom>
        </p:spPr>
      </p:pic>
      <p:sp>
        <p:nvSpPr>
          <p:cNvPr id="15" name="pole tekstowe 14">
            <a:extLst>
              <a:ext uri="{FF2B5EF4-FFF2-40B4-BE49-F238E27FC236}">
                <a16:creationId xmlns:a16="http://schemas.microsoft.com/office/drawing/2014/main" xmlns="" id="{EC3007A5-0BDB-432C-9E9B-307943EAC31F}"/>
              </a:ext>
            </a:extLst>
          </p:cNvPr>
          <p:cNvSpPr txBox="1"/>
          <p:nvPr/>
        </p:nvSpPr>
        <p:spPr>
          <a:xfrm>
            <a:off x="5019819" y="3997474"/>
            <a:ext cx="5293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0" i="0" u="none" strike="noStrike" kern="1200" cap="none" spc="0" normalizeH="0" baseline="0" noProof="0" dirty="0">
                <a:ln>
                  <a:noFill/>
                </a:ln>
                <a:solidFill>
                  <a:srgbClr val="001A5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+</a:t>
            </a:r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xmlns="" id="{09B92D11-68F7-4176-985F-116CC8644694}"/>
              </a:ext>
            </a:extLst>
          </p:cNvPr>
          <p:cNvSpPr/>
          <p:nvPr/>
        </p:nvSpPr>
        <p:spPr>
          <a:xfrm>
            <a:off x="232474" y="5605961"/>
            <a:ext cx="10226864" cy="8435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001A5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E-papierosy opodatkowane były stawką VAT w wysokości 23%, a do książki stosowana była stawka VAT 5%. Sprzedawany w zestawie e-papieros, mimo jego wysokiej ceny zakupu (20-30 USD), zawsze wyceniany był na 1,23 zł (wartość brutto). Z kolei cena książki w zestawie (130-200 zł) była wyższa od jej ceny nabycia, która wynosiła około 9 zł.</a:t>
            </a:r>
          </a:p>
        </p:txBody>
      </p:sp>
      <p:cxnSp>
        <p:nvCxnSpPr>
          <p:cNvPr id="3" name="Łącznik prosty ze strzałką 2">
            <a:extLst>
              <a:ext uri="{FF2B5EF4-FFF2-40B4-BE49-F238E27FC236}">
                <a16:creationId xmlns:a16="http://schemas.microsoft.com/office/drawing/2014/main" xmlns="" id="{A13877ED-05B6-490C-8B0E-50ACDA0EE2F3}"/>
              </a:ext>
            </a:extLst>
          </p:cNvPr>
          <p:cNvCxnSpPr>
            <a:cxnSpLocks/>
          </p:cNvCxnSpPr>
          <p:nvPr/>
        </p:nvCxnSpPr>
        <p:spPr>
          <a:xfrm flipH="1">
            <a:off x="5230677" y="2662674"/>
            <a:ext cx="1" cy="6882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9381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xmlns="" id="{E538714B-39E4-4276-A439-DA068900ED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1608266"/>
              </p:ext>
            </p:extLst>
          </p:nvPr>
        </p:nvGraphicFramePr>
        <p:xfrm>
          <a:off x="720725" y="1439863"/>
          <a:ext cx="9251950" cy="50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D53C14DA-851E-42DF-81B9-49C2D51A7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4A383-2029-417C-894E-5827775736C6}" type="slidenum">
              <a:rPr lang="pl-PL" smtClean="0"/>
              <a:pPr/>
              <a:t>4</a:t>
            </a:fld>
            <a:endParaRPr lang="pl-PL"/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xmlns="" id="{A5C0C552-2B82-4447-AB38-041C2F38F430}"/>
              </a:ext>
            </a:extLst>
          </p:cNvPr>
          <p:cNvSpPr txBox="1">
            <a:spLocks/>
          </p:cNvSpPr>
          <p:nvPr/>
        </p:nvSpPr>
        <p:spPr bwMode="black">
          <a:xfrm>
            <a:off x="200933" y="115887"/>
            <a:ext cx="10104896" cy="718302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002060"/>
            </a:solidFill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400" b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Manipulowanie podstawą opodatkowania VAT w zestawie jako nadużycie prawa (2/10)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xmlns="" id="{FA7DCDEA-790E-4289-B2F2-C351A154BB0A}"/>
              </a:ext>
            </a:extLst>
          </p:cNvPr>
          <p:cNvSpPr/>
          <p:nvPr/>
        </p:nvSpPr>
        <p:spPr>
          <a:xfrm>
            <a:off x="1608152" y="1003284"/>
            <a:ext cx="4684159" cy="662624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tlCol="0" anchor="ctr"/>
          <a:lstStyle/>
          <a:p>
            <a:pPr lvl="0" algn="just">
              <a:buClr>
                <a:srgbClr val="F64C0E"/>
              </a:buClr>
              <a:defRPr/>
            </a:pPr>
            <a:r>
              <a:rPr lang="pl-PL" sz="2000" b="1" dirty="0">
                <a:solidFill>
                  <a:srgbClr val="F64C0E"/>
                </a:solidFill>
              </a:rPr>
              <a:t>Organ kontroli skarbowej ocenił, że</a:t>
            </a:r>
            <a:r>
              <a:rPr lang="pl-PL" sz="2000" dirty="0">
                <a:solidFill>
                  <a:srgbClr val="F64C0E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048125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DCBD228F-1F41-44DC-9748-C73917B59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74A383-2029-417C-894E-5827775736C6}" type="slidenum">
              <a:rPr kumimoji="0" lang="pl-PL" sz="1323" b="1" i="0" u="none" strike="noStrike" kern="1200" cap="none" spc="0" normalizeH="0" baseline="0" noProof="0" smtClean="0">
                <a:ln>
                  <a:noFill/>
                </a:ln>
                <a:solidFill>
                  <a:srgbClr val="F64C0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pl-PL" sz="1323" b="1" i="0" u="none" strike="noStrike" kern="1200" cap="none" spc="0" normalizeH="0" baseline="0" noProof="0">
              <a:ln>
                <a:noFill/>
              </a:ln>
              <a:solidFill>
                <a:srgbClr val="F64C0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xmlns="" id="{DE6C0381-0611-4878-88F5-5AE56A7A5F4A}"/>
              </a:ext>
            </a:extLst>
          </p:cNvPr>
          <p:cNvSpPr txBox="1">
            <a:spLocks noGrp="1"/>
          </p:cNvSpPr>
          <p:nvPr>
            <p:ph type="title"/>
          </p:nvPr>
        </p:nvSpPr>
        <p:spPr bwMode="black">
          <a:xfrm>
            <a:off x="200933" y="115887"/>
            <a:ext cx="10104896" cy="718302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002060"/>
            </a:solidFill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400" b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Manipulowanie podstawą opodatkowania VAT w zestawie jako nadużycie prawa (3/10)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xmlns="" id="{67A55B01-F3C6-4F14-87A3-472677E376C1}"/>
              </a:ext>
            </a:extLst>
          </p:cNvPr>
          <p:cNvSpPr/>
          <p:nvPr/>
        </p:nvSpPr>
        <p:spPr>
          <a:xfrm>
            <a:off x="3979394" y="801806"/>
            <a:ext cx="2482312" cy="662624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0" cap="none" spc="0" normalizeH="0" baseline="0" noProof="0" dirty="0">
                <a:ln>
                  <a:noFill/>
                </a:ln>
                <a:solidFill>
                  <a:srgbClr val="F64C0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WYROK NSA</a:t>
            </a:r>
          </a:p>
        </p:txBody>
      </p:sp>
      <p:graphicFrame>
        <p:nvGraphicFramePr>
          <p:cNvPr id="10" name="Symbol zastępczy zawartości 9">
            <a:extLst>
              <a:ext uri="{FF2B5EF4-FFF2-40B4-BE49-F238E27FC236}">
                <a16:creationId xmlns:a16="http://schemas.microsoft.com/office/drawing/2014/main" xmlns="" id="{5292B4A1-7EE0-445B-A6B0-BA346476E7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1187578"/>
              </p:ext>
            </p:extLst>
          </p:nvPr>
        </p:nvGraphicFramePr>
        <p:xfrm>
          <a:off x="720725" y="1439863"/>
          <a:ext cx="9251950" cy="50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697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5CC83486-0B8A-458A-8B98-571097FD0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4A383-2029-417C-894E-5827775736C6}" type="slidenum">
              <a:rPr lang="pl-PL" smtClean="0"/>
              <a:pPr/>
              <a:t>6</a:t>
            </a:fld>
            <a:endParaRPr lang="pl-PL"/>
          </a:p>
        </p:txBody>
      </p:sp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xmlns="" id="{5E1201C7-7FD4-4B8A-83A3-342FBA18DEA0}"/>
              </a:ext>
            </a:extLst>
          </p:cNvPr>
          <p:cNvSpPr/>
          <p:nvPr/>
        </p:nvSpPr>
        <p:spPr>
          <a:xfrm>
            <a:off x="0" y="1487840"/>
            <a:ext cx="10691813" cy="77491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pl-PL" sz="1900" dirty="0">
                <a:solidFill>
                  <a:srgbClr val="FFFFFF"/>
                </a:solidFill>
              </a:rPr>
              <a:t>Wyrok TSUE z 21 lutego 2006 r., sygn. </a:t>
            </a:r>
            <a:r>
              <a:rPr lang="pl-PL" sz="1900" b="1" dirty="0">
                <a:solidFill>
                  <a:srgbClr val="FFFFFF"/>
                </a:solidFill>
              </a:rPr>
              <a:t>C-255/02</a:t>
            </a:r>
            <a:r>
              <a:rPr lang="pl-PL" sz="1900" dirty="0">
                <a:solidFill>
                  <a:srgbClr val="FFFFFF"/>
                </a:solidFill>
              </a:rPr>
              <a:t> w sprawie </a:t>
            </a:r>
            <a:r>
              <a:rPr lang="pl-PL" sz="1900" b="1" dirty="0">
                <a:solidFill>
                  <a:srgbClr val="FFFFFF"/>
                </a:solidFill>
              </a:rPr>
              <a:t>Halifax</a:t>
            </a:r>
            <a:r>
              <a:rPr lang="pl-PL" sz="1900" dirty="0">
                <a:solidFill>
                  <a:srgbClr val="FFFFFF"/>
                </a:solidFill>
              </a:rPr>
              <a:t> </a:t>
            </a:r>
            <a:r>
              <a:rPr lang="pl-PL" sz="1900" dirty="0" err="1">
                <a:solidFill>
                  <a:srgbClr val="FFFFFF"/>
                </a:solidFill>
              </a:rPr>
              <a:t>plc</a:t>
            </a:r>
            <a:r>
              <a:rPr lang="pl-PL" sz="1900" dirty="0">
                <a:solidFill>
                  <a:srgbClr val="FFFFFF"/>
                </a:solidFill>
              </a:rPr>
              <a:t> i in. przeciwko </a:t>
            </a:r>
            <a:r>
              <a:rPr lang="pl-PL" sz="1900" dirty="0" err="1">
                <a:solidFill>
                  <a:srgbClr val="FFFFFF"/>
                </a:solidFill>
              </a:rPr>
              <a:t>Commissioners</a:t>
            </a:r>
            <a:r>
              <a:rPr lang="pl-PL" sz="1900" dirty="0">
                <a:solidFill>
                  <a:srgbClr val="FFFFFF"/>
                </a:solidFill>
              </a:rPr>
              <a:t> of </a:t>
            </a:r>
            <a:r>
              <a:rPr lang="pl-PL" sz="1900" dirty="0" err="1">
                <a:solidFill>
                  <a:srgbClr val="FFFFFF"/>
                </a:solidFill>
              </a:rPr>
              <a:t>Customs</a:t>
            </a:r>
            <a:r>
              <a:rPr lang="pl-PL" sz="1900" dirty="0">
                <a:solidFill>
                  <a:srgbClr val="FFFFFF"/>
                </a:solidFill>
              </a:rPr>
              <a:t> &amp; </a:t>
            </a:r>
            <a:r>
              <a:rPr lang="pl-PL" sz="1900" dirty="0" err="1">
                <a:solidFill>
                  <a:srgbClr val="FFFFFF"/>
                </a:solidFill>
              </a:rPr>
              <a:t>Excise</a:t>
            </a:r>
            <a:r>
              <a:rPr lang="pl-PL" sz="1900" dirty="0">
                <a:solidFill>
                  <a:srgbClr val="FFFFFF"/>
                </a:solidFill>
              </a:rPr>
              <a:t> </a:t>
            </a:r>
            <a:endParaRPr lang="pl-PL" sz="1900" dirty="0"/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xmlns="" id="{FBB485CA-888E-40F6-8577-43098C85F870}"/>
              </a:ext>
            </a:extLst>
          </p:cNvPr>
          <p:cNvSpPr txBox="1">
            <a:spLocks/>
          </p:cNvSpPr>
          <p:nvPr/>
        </p:nvSpPr>
        <p:spPr bwMode="black">
          <a:xfrm>
            <a:off x="216431" y="131385"/>
            <a:ext cx="10104896" cy="718302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002060"/>
            </a:solidFill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400" b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Manipulowanie podstawą opodatkowania VAT w zestawie jako nadużycie prawa (4/10)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561FD8B0-73BD-4396-86A3-3AC6216A524E}"/>
              </a:ext>
            </a:extLst>
          </p:cNvPr>
          <p:cNvSpPr/>
          <p:nvPr/>
        </p:nvSpPr>
        <p:spPr>
          <a:xfrm>
            <a:off x="2480135" y="773529"/>
            <a:ext cx="5212733" cy="818446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0" cap="none" spc="0" normalizeH="0" baseline="0" noProof="0" dirty="0">
                <a:ln>
                  <a:noFill/>
                </a:ln>
                <a:solidFill>
                  <a:srgbClr val="F64C0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NADUŻYCIE PRAWA WEDŁUG TSUE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xmlns="" id="{201AE698-B785-46BA-ADB2-BAD3CC273549}"/>
              </a:ext>
            </a:extLst>
          </p:cNvPr>
          <p:cNvSpPr txBox="1"/>
          <p:nvPr/>
        </p:nvSpPr>
        <p:spPr>
          <a:xfrm>
            <a:off x="0" y="2291172"/>
            <a:ext cx="106918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F64C0E"/>
              </a:buClr>
              <a:buFont typeface="Arial" panose="020B0604020202020204" pitchFamily="34" charset="0"/>
              <a:buChar char="•"/>
            </a:pPr>
            <a:r>
              <a:rPr lang="pl-PL" sz="1600" dirty="0"/>
              <a:t>Wolą podmiotów było osiągnięcie korzyści podatkowej poprzez </a:t>
            </a:r>
            <a:r>
              <a:rPr lang="pl-PL" sz="1600" b="1" dirty="0">
                <a:solidFill>
                  <a:srgbClr val="002060"/>
                </a:solidFill>
              </a:rPr>
              <a:t>stworzenie sztucznego schematu </a:t>
            </a:r>
            <a:r>
              <a:rPr lang="pl-PL" sz="1600" dirty="0"/>
              <a:t>służącego unikaniu opodatkowania.</a:t>
            </a:r>
          </a:p>
          <a:p>
            <a:pPr algn="just">
              <a:buClr>
                <a:srgbClr val="F64C0E"/>
              </a:buClr>
            </a:pPr>
            <a:endParaRPr lang="pl-PL" sz="1600" dirty="0"/>
          </a:p>
          <a:p>
            <a:pPr marL="285750" indent="-285750" algn="just">
              <a:buClr>
                <a:srgbClr val="F64C0E"/>
              </a:buClr>
              <a:buFont typeface="Arial" panose="020B0604020202020204" pitchFamily="34" charset="0"/>
              <a:buChar char="•"/>
            </a:pPr>
            <a:r>
              <a:rPr lang="pl-PL" sz="1600" dirty="0"/>
              <a:t>Dane transakcje, pomimo </a:t>
            </a:r>
            <a:r>
              <a:rPr lang="pl-PL" sz="1600" b="1" dirty="0"/>
              <a:t>spełnienia przesłanek formalnych, skutkowały uzyskaniem korzyści podatkowej</a:t>
            </a:r>
            <a:r>
              <a:rPr lang="pl-PL" sz="1600" dirty="0"/>
              <a:t>, której przyznanie byłoby </a:t>
            </a:r>
            <a:r>
              <a:rPr lang="pl-PL" sz="1600" b="1" dirty="0"/>
              <a:t>sprzeczne z celem tych przepisów</a:t>
            </a:r>
            <a:r>
              <a:rPr lang="pl-PL" sz="1600" dirty="0"/>
              <a:t>.</a:t>
            </a:r>
          </a:p>
          <a:p>
            <a:endParaRPr lang="pl-PL" sz="1600" dirty="0"/>
          </a:p>
        </p:txBody>
      </p:sp>
      <p:sp>
        <p:nvSpPr>
          <p:cNvPr id="9" name="Prostokąt: zaokrąglone rogi 8">
            <a:extLst>
              <a:ext uri="{FF2B5EF4-FFF2-40B4-BE49-F238E27FC236}">
                <a16:creationId xmlns:a16="http://schemas.microsoft.com/office/drawing/2014/main" xmlns="" id="{A84EC03B-199F-4803-9454-CED3267ADFA1}"/>
              </a:ext>
            </a:extLst>
          </p:cNvPr>
          <p:cNvSpPr/>
          <p:nvPr/>
        </p:nvSpPr>
        <p:spPr>
          <a:xfrm>
            <a:off x="0" y="3995983"/>
            <a:ext cx="10691813" cy="77491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sz="1900" dirty="0">
                <a:solidFill>
                  <a:srgbClr val="FFFFFF"/>
                </a:solidFill>
              </a:rPr>
              <a:t>Wyrok TSUE z 21 lutego 2008 r., </a:t>
            </a:r>
            <a:r>
              <a:rPr lang="pl-PL" sz="1900" b="1" dirty="0">
                <a:solidFill>
                  <a:srgbClr val="FFFFFF"/>
                </a:solidFill>
              </a:rPr>
              <a:t>C‑425/06 </a:t>
            </a:r>
            <a:r>
              <a:rPr lang="pl-PL" sz="1900" dirty="0">
                <a:solidFill>
                  <a:srgbClr val="FFFFFF"/>
                </a:solidFill>
              </a:rPr>
              <a:t>w sprawie </a:t>
            </a:r>
            <a:r>
              <a:rPr lang="it-IT" sz="1900" dirty="0">
                <a:solidFill>
                  <a:srgbClr val="FFFFFF"/>
                </a:solidFill>
              </a:rPr>
              <a:t>Ministero dell’Economia e delle Finanze przeciwko </a:t>
            </a:r>
            <a:r>
              <a:rPr lang="it-IT" sz="1900" b="1" dirty="0">
                <a:solidFill>
                  <a:srgbClr val="FFFFFF"/>
                </a:solidFill>
              </a:rPr>
              <a:t>Part Service Srl</a:t>
            </a:r>
            <a:r>
              <a:rPr lang="pl-PL" sz="1900" b="1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xmlns="" id="{6E023A8D-18AB-4B5E-9E30-FF96A16E4AC6}"/>
              </a:ext>
            </a:extLst>
          </p:cNvPr>
          <p:cNvSpPr txBox="1"/>
          <p:nvPr/>
        </p:nvSpPr>
        <p:spPr>
          <a:xfrm>
            <a:off x="0" y="4876806"/>
            <a:ext cx="1069181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F64C0E"/>
              </a:buClr>
              <a:buFont typeface="Arial" panose="020B0604020202020204" pitchFamily="34" charset="0"/>
              <a:buChar char="•"/>
            </a:pPr>
            <a:r>
              <a:rPr lang="pl-PL" sz="1600" dirty="0"/>
              <a:t>Można stwierdzić istnienie praktyk stanowiących nadużycie, gdy </a:t>
            </a:r>
            <a:r>
              <a:rPr lang="pl-PL" sz="1600" b="1" dirty="0"/>
              <a:t>uzyskanie korzyści podatkowej stanowi zasadniczy cel</a:t>
            </a:r>
            <a:r>
              <a:rPr lang="pl-PL" sz="1600" dirty="0"/>
              <a:t> danej lub danych czynności.</a:t>
            </a:r>
          </a:p>
          <a:p>
            <a:pPr marL="285750" indent="-285750" algn="just">
              <a:buClr>
                <a:srgbClr val="F64C0E"/>
              </a:buClr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285750" indent="-285750" algn="just">
              <a:buClr>
                <a:srgbClr val="F64C0E"/>
              </a:buClr>
              <a:buFont typeface="Arial" panose="020B0604020202020204" pitchFamily="34" charset="0"/>
              <a:buChar char="•"/>
            </a:pPr>
            <a:r>
              <a:rPr lang="pl-PL" sz="1600" b="1" dirty="0"/>
              <a:t>Powiązania natury prawnej, ekonomicznej </a:t>
            </a:r>
            <a:r>
              <a:rPr lang="pl-PL" sz="1600" dirty="0"/>
              <a:t>lub </a:t>
            </a:r>
            <a:r>
              <a:rPr lang="pl-PL" sz="1600" b="1" dirty="0"/>
              <a:t>personalnej</a:t>
            </a:r>
            <a:r>
              <a:rPr lang="pl-PL" sz="1600" dirty="0"/>
              <a:t> pomiędzy danymi stronami mogą wykazać, że uzyskanie korzyści podatkowej stanowi zasadniczy cel, któremu czynności te służą, </a:t>
            </a:r>
            <a:r>
              <a:rPr lang="pl-PL" sz="1600" b="1" dirty="0"/>
              <a:t>bez względu na ewentualne istnienie ponadto celów gospodarczych</a:t>
            </a:r>
            <a:r>
              <a:rPr lang="pl-PL" sz="1600" dirty="0"/>
              <a:t>, na przykład wynikających ze względów marketingowych, organizacyjnych i gwarancyjnych. </a:t>
            </a:r>
          </a:p>
        </p:txBody>
      </p:sp>
    </p:spTree>
    <p:extLst>
      <p:ext uri="{BB962C8B-B14F-4D97-AF65-F5344CB8AC3E}">
        <p14:creationId xmlns:p14="http://schemas.microsoft.com/office/powerpoint/2010/main" val="3336864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498BE489-0535-4042-BEA7-A571C3412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4A383-2029-417C-894E-5827775736C6}" type="slidenum">
              <a:rPr lang="pl-PL" smtClean="0"/>
              <a:pPr/>
              <a:t>7</a:t>
            </a:fld>
            <a:endParaRPr lang="pl-PL"/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xmlns="" id="{F6670E3E-F0FE-44D3-B844-2DD4258F75F5}"/>
              </a:ext>
            </a:extLst>
          </p:cNvPr>
          <p:cNvSpPr txBox="1">
            <a:spLocks/>
          </p:cNvSpPr>
          <p:nvPr/>
        </p:nvSpPr>
        <p:spPr bwMode="black">
          <a:xfrm>
            <a:off x="216431" y="131385"/>
            <a:ext cx="10104896" cy="718302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002060"/>
            </a:solidFill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400" b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Manipulowanie podstawą opodatkowania VAT w zestawie jako nadużycie prawa (5/10)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96162E23-3587-422A-AE8F-AD2CFB4C9E45}"/>
              </a:ext>
            </a:extLst>
          </p:cNvPr>
          <p:cNvSpPr/>
          <p:nvPr/>
        </p:nvSpPr>
        <p:spPr>
          <a:xfrm>
            <a:off x="2480135" y="773529"/>
            <a:ext cx="5212733" cy="818446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0" cap="none" spc="0" normalizeH="0" baseline="0" noProof="0" dirty="0">
                <a:ln>
                  <a:noFill/>
                </a:ln>
                <a:solidFill>
                  <a:srgbClr val="F64C0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NADUŻYCIE PRAWA WEDŁUG TSUE</a:t>
            </a:r>
          </a:p>
        </p:txBody>
      </p:sp>
      <p:sp>
        <p:nvSpPr>
          <p:cNvPr id="7" name="Prostokąt: zaokrąglone rogi 6">
            <a:extLst>
              <a:ext uri="{FF2B5EF4-FFF2-40B4-BE49-F238E27FC236}">
                <a16:creationId xmlns:a16="http://schemas.microsoft.com/office/drawing/2014/main" xmlns="" id="{22ED4E15-90C1-4756-B644-6E0C69536277}"/>
              </a:ext>
            </a:extLst>
          </p:cNvPr>
          <p:cNvSpPr/>
          <p:nvPr/>
        </p:nvSpPr>
        <p:spPr>
          <a:xfrm>
            <a:off x="0" y="1487840"/>
            <a:ext cx="10691813" cy="77491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sz="1900" dirty="0">
                <a:solidFill>
                  <a:srgbClr val="FFFFFF"/>
                </a:solidFill>
              </a:rPr>
              <a:t>Wyrok TSUE z 22 maja 2008 r., sygn. </a:t>
            </a:r>
            <a:r>
              <a:rPr lang="pl-PL" sz="1900" b="1" dirty="0">
                <a:solidFill>
                  <a:srgbClr val="FFFFFF"/>
                </a:solidFill>
              </a:rPr>
              <a:t>C-162/07</a:t>
            </a:r>
            <a:r>
              <a:rPr lang="pl-PL" sz="1900" dirty="0">
                <a:solidFill>
                  <a:srgbClr val="FFFFFF"/>
                </a:solidFill>
              </a:rPr>
              <a:t> w sprawie </a:t>
            </a:r>
            <a:r>
              <a:rPr lang="en-GB" sz="1900" b="1" dirty="0" err="1">
                <a:solidFill>
                  <a:srgbClr val="FFFFFF"/>
                </a:solidFill>
              </a:rPr>
              <a:t>Ampliscientifica</a:t>
            </a:r>
            <a:r>
              <a:rPr lang="en-GB" sz="1900" b="1" dirty="0">
                <a:solidFill>
                  <a:srgbClr val="FFFFFF"/>
                </a:solidFill>
              </a:rPr>
              <a:t> </a:t>
            </a:r>
            <a:r>
              <a:rPr lang="en-GB" sz="1900" b="1" dirty="0" err="1">
                <a:solidFill>
                  <a:srgbClr val="FFFFFF"/>
                </a:solidFill>
              </a:rPr>
              <a:t>Srl</a:t>
            </a:r>
            <a:r>
              <a:rPr lang="en-GB" sz="1900" b="1" dirty="0">
                <a:solidFill>
                  <a:srgbClr val="FFFFFF"/>
                </a:solidFill>
              </a:rPr>
              <a:t>,</a:t>
            </a:r>
            <a:r>
              <a:rPr lang="pl-PL" sz="1900" b="1" dirty="0">
                <a:solidFill>
                  <a:srgbClr val="FFFFFF"/>
                </a:solidFill>
              </a:rPr>
              <a:t> </a:t>
            </a:r>
            <a:r>
              <a:rPr lang="en-GB" sz="1900" b="1" dirty="0" err="1">
                <a:solidFill>
                  <a:srgbClr val="FFFFFF"/>
                </a:solidFill>
              </a:rPr>
              <a:t>Amplifin</a:t>
            </a:r>
            <a:r>
              <a:rPr lang="en-GB" sz="1900" b="1" dirty="0">
                <a:solidFill>
                  <a:srgbClr val="FFFFFF"/>
                </a:solidFill>
              </a:rPr>
              <a:t> </a:t>
            </a:r>
            <a:r>
              <a:rPr lang="en-GB" sz="1900" b="1" dirty="0" err="1">
                <a:solidFill>
                  <a:srgbClr val="FFFFFF"/>
                </a:solidFill>
              </a:rPr>
              <a:t>SpA</a:t>
            </a:r>
            <a:endParaRPr lang="pl-PL" sz="1900" b="1" dirty="0">
              <a:solidFill>
                <a:srgbClr val="FFFFFF"/>
              </a:solidFill>
            </a:endParaRPr>
          </a:p>
          <a:p>
            <a:pPr algn="just"/>
            <a:r>
              <a:rPr lang="pl-PL" sz="1900" dirty="0">
                <a:solidFill>
                  <a:srgbClr val="FFFFFF"/>
                </a:solidFill>
              </a:rPr>
              <a:t>p</a:t>
            </a:r>
            <a:r>
              <a:rPr lang="en-GB" sz="1900" dirty="0" err="1">
                <a:solidFill>
                  <a:srgbClr val="FFFFFF"/>
                </a:solidFill>
              </a:rPr>
              <a:t>rzeciwko</a:t>
            </a:r>
            <a:r>
              <a:rPr lang="pl-PL" sz="1900" dirty="0">
                <a:solidFill>
                  <a:srgbClr val="FFFFFF"/>
                </a:solidFill>
              </a:rPr>
              <a:t> </a:t>
            </a:r>
            <a:r>
              <a:rPr lang="en-GB" sz="1900" dirty="0" err="1">
                <a:solidFill>
                  <a:srgbClr val="FFFFFF"/>
                </a:solidFill>
              </a:rPr>
              <a:t>Ministero</a:t>
            </a:r>
            <a:r>
              <a:rPr lang="en-GB" sz="1900" dirty="0">
                <a:solidFill>
                  <a:srgbClr val="FFFFFF"/>
                </a:solidFill>
              </a:rPr>
              <a:t> </a:t>
            </a:r>
            <a:r>
              <a:rPr lang="en-GB" sz="1900" dirty="0" err="1">
                <a:solidFill>
                  <a:srgbClr val="FFFFFF"/>
                </a:solidFill>
              </a:rPr>
              <a:t>dell’Economia</a:t>
            </a:r>
            <a:r>
              <a:rPr lang="en-GB" sz="1900" dirty="0">
                <a:solidFill>
                  <a:srgbClr val="FFFFFF"/>
                </a:solidFill>
              </a:rPr>
              <a:t> e </a:t>
            </a:r>
            <a:r>
              <a:rPr lang="en-GB" sz="1900" dirty="0" err="1">
                <a:solidFill>
                  <a:srgbClr val="FFFFFF"/>
                </a:solidFill>
              </a:rPr>
              <a:t>delle</a:t>
            </a:r>
            <a:r>
              <a:rPr lang="en-GB" sz="1900" dirty="0">
                <a:solidFill>
                  <a:srgbClr val="FFFFFF"/>
                </a:solidFill>
              </a:rPr>
              <a:t> </a:t>
            </a:r>
            <a:r>
              <a:rPr lang="en-GB" sz="1900" dirty="0" err="1">
                <a:solidFill>
                  <a:srgbClr val="FFFFFF"/>
                </a:solidFill>
              </a:rPr>
              <a:t>Finanze</a:t>
            </a:r>
            <a:r>
              <a:rPr lang="en-GB" sz="1900" dirty="0">
                <a:solidFill>
                  <a:srgbClr val="FFFFFF"/>
                </a:solidFill>
              </a:rPr>
              <a:t>,</a:t>
            </a:r>
            <a:r>
              <a:rPr lang="pl-PL" sz="1900" dirty="0">
                <a:solidFill>
                  <a:srgbClr val="FFFFFF"/>
                </a:solidFill>
              </a:rPr>
              <a:t> </a:t>
            </a:r>
            <a:r>
              <a:rPr lang="en-GB" sz="1900" dirty="0" err="1">
                <a:solidFill>
                  <a:srgbClr val="FFFFFF"/>
                </a:solidFill>
              </a:rPr>
              <a:t>Agenzia</a:t>
            </a:r>
            <a:r>
              <a:rPr lang="en-GB" sz="1900" dirty="0">
                <a:solidFill>
                  <a:srgbClr val="FFFFFF"/>
                </a:solidFill>
              </a:rPr>
              <a:t> </a:t>
            </a:r>
            <a:r>
              <a:rPr lang="en-GB" sz="1900" dirty="0" err="1">
                <a:solidFill>
                  <a:srgbClr val="FFFFFF"/>
                </a:solidFill>
              </a:rPr>
              <a:t>delle</a:t>
            </a:r>
            <a:r>
              <a:rPr lang="en-GB" sz="1900" dirty="0">
                <a:solidFill>
                  <a:srgbClr val="FFFFFF"/>
                </a:solidFill>
              </a:rPr>
              <a:t> </a:t>
            </a:r>
            <a:r>
              <a:rPr lang="en-GB" sz="1900" dirty="0" err="1">
                <a:solidFill>
                  <a:srgbClr val="FFFFFF"/>
                </a:solidFill>
              </a:rPr>
              <a:t>Entrate</a:t>
            </a:r>
            <a:endParaRPr lang="pl-PL" sz="1900" dirty="0">
              <a:solidFill>
                <a:srgbClr val="FFFFFF"/>
              </a:solidFill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xmlns="" id="{D51436AC-68CC-450C-BCC3-D51077BE7400}"/>
              </a:ext>
            </a:extLst>
          </p:cNvPr>
          <p:cNvSpPr txBox="1"/>
          <p:nvPr/>
        </p:nvSpPr>
        <p:spPr>
          <a:xfrm>
            <a:off x="0" y="2291172"/>
            <a:ext cx="1069181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F64C0E"/>
              </a:buClr>
              <a:buFont typeface="Arial" panose="020B0604020202020204" pitchFamily="34" charset="0"/>
              <a:buChar char="•"/>
            </a:pPr>
            <a:r>
              <a:rPr lang="pl-PL" sz="1600" dirty="0"/>
              <a:t>W odniesieniu do zasady zakazu nadużywania prawa, zwłaszcza w dziedzinie podatku VAT dąży ona do tego, żeby nie można było poszerzać zakresu uregulowania wspólnotowego tak, aby objąć nim nadużycia podmiotów gospodarczych, to znaczy transakcje, które </a:t>
            </a:r>
            <a:r>
              <a:rPr lang="pl-PL" sz="1600" b="1" dirty="0"/>
              <a:t>nie są przeprowadzane w ramach zwykłych transakcji handlowych</a:t>
            </a:r>
            <a:r>
              <a:rPr lang="pl-PL" sz="1600" dirty="0"/>
              <a:t>, lecz </a:t>
            </a:r>
            <a:r>
              <a:rPr lang="pl-PL" sz="1600" b="1" dirty="0"/>
              <a:t>wyłącznie w celu nadużycia korzyści przewidzianych </a:t>
            </a:r>
            <a:r>
              <a:rPr lang="pl-PL" sz="1600" dirty="0"/>
              <a:t>w prawie wspólnotowym.</a:t>
            </a:r>
          </a:p>
          <a:p>
            <a:pPr marL="285750" indent="-285750" algn="just">
              <a:buClr>
                <a:srgbClr val="F64C0E"/>
              </a:buClr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285750" indent="-285750" algn="just">
              <a:buClr>
                <a:srgbClr val="F64C0E"/>
              </a:buClr>
              <a:buFont typeface="Arial" panose="020B0604020202020204" pitchFamily="34" charset="0"/>
              <a:buChar char="•"/>
            </a:pPr>
            <a:r>
              <a:rPr lang="pl-PL" sz="1600" dirty="0"/>
              <a:t>Zasada ta prowadzi też do </a:t>
            </a:r>
            <a:r>
              <a:rPr lang="pl-PL" sz="1600" b="1" dirty="0"/>
              <a:t>zakazania czysto sztucznych struktur</a:t>
            </a:r>
            <a:r>
              <a:rPr lang="pl-PL" sz="1600" dirty="0"/>
              <a:t>, w oderwaniu od przyczyn ekonomicznych, tworzonych wyłącznie w celu uzyskania korzyści podatkowej.</a:t>
            </a:r>
          </a:p>
          <a:p>
            <a:endParaRPr lang="pl-PL" sz="1600" dirty="0"/>
          </a:p>
        </p:txBody>
      </p:sp>
      <p:sp>
        <p:nvSpPr>
          <p:cNvPr id="9" name="Prostokąt: zaokrąglone rogi 8">
            <a:extLst>
              <a:ext uri="{FF2B5EF4-FFF2-40B4-BE49-F238E27FC236}">
                <a16:creationId xmlns:a16="http://schemas.microsoft.com/office/drawing/2014/main" xmlns="" id="{231B0A74-EE13-4BC0-9F4C-A33995A18023}"/>
              </a:ext>
            </a:extLst>
          </p:cNvPr>
          <p:cNvSpPr/>
          <p:nvPr/>
        </p:nvSpPr>
        <p:spPr>
          <a:xfrm>
            <a:off x="0" y="4429935"/>
            <a:ext cx="10691813" cy="77491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sz="1900" dirty="0">
                <a:solidFill>
                  <a:srgbClr val="FFFFFF"/>
                </a:solidFill>
              </a:rPr>
              <a:t>Wyrok TSUE z 22 grudnia 2010 r., sygn. </a:t>
            </a:r>
            <a:r>
              <a:rPr lang="pl-PL" sz="1900" b="1" dirty="0">
                <a:solidFill>
                  <a:srgbClr val="FFFFFF"/>
                </a:solidFill>
              </a:rPr>
              <a:t>C-103/09</a:t>
            </a:r>
            <a:r>
              <a:rPr lang="pl-PL" sz="1900" dirty="0">
                <a:solidFill>
                  <a:srgbClr val="FFFFFF"/>
                </a:solidFill>
              </a:rPr>
              <a:t> w sprawie </a:t>
            </a:r>
            <a:r>
              <a:rPr lang="en-GB" sz="1900" dirty="0">
                <a:solidFill>
                  <a:srgbClr val="FFFFFF"/>
                </a:solidFill>
              </a:rPr>
              <a:t>The Commissioners for Her Majesty’s Revenue and Customs</a:t>
            </a:r>
            <a:r>
              <a:rPr lang="pl-PL" sz="1900" dirty="0">
                <a:solidFill>
                  <a:srgbClr val="FFFFFF"/>
                </a:solidFill>
              </a:rPr>
              <a:t> przeciwko </a:t>
            </a:r>
            <a:r>
              <a:rPr lang="pl-PL" sz="1900" b="1" dirty="0" err="1">
                <a:solidFill>
                  <a:srgbClr val="FFFFFF"/>
                </a:solidFill>
              </a:rPr>
              <a:t>Weald</a:t>
            </a:r>
            <a:r>
              <a:rPr lang="pl-PL" sz="1900" b="1" dirty="0">
                <a:solidFill>
                  <a:srgbClr val="FFFFFF"/>
                </a:solidFill>
              </a:rPr>
              <a:t> Leasing Ltd.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xmlns="" id="{510AEC5D-A792-41D4-9797-861F43A87C49}"/>
              </a:ext>
            </a:extLst>
          </p:cNvPr>
          <p:cNvSpPr txBox="1"/>
          <p:nvPr/>
        </p:nvSpPr>
        <p:spPr>
          <a:xfrm>
            <a:off x="0" y="5217768"/>
            <a:ext cx="106918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F64C0E"/>
              </a:buClr>
              <a:buFont typeface="Arial" panose="020B0604020202020204" pitchFamily="34" charset="0"/>
              <a:buChar char="•"/>
            </a:pPr>
            <a:r>
              <a:rPr lang="pl-PL" sz="1600" b="1" dirty="0"/>
              <a:t>Nie można poszerzać zakresu uregulowania Unii, tak aby objąć nim nadużycia podmiotów gospodarczych</a:t>
            </a:r>
            <a:r>
              <a:rPr lang="pl-PL" sz="1600" dirty="0"/>
              <a:t>, to znaczy transakcje, które nie są przeprowadzane w ramach zwykłych transakcji handlowych, lecz wyłącznie w celu nadużycia korzyści przewidzianych w prawie Unii i że ta </a:t>
            </a:r>
            <a:r>
              <a:rPr lang="pl-PL" sz="1600" b="1" dirty="0"/>
              <a:t>zasada zakazu praktyk stanowiących nadużycie znajduje zastosowanie również w dziedzinie podatku VAT</a:t>
            </a:r>
            <a:r>
              <a:rPr lang="pl-PL" sz="1600" dirty="0"/>
              <a:t>.</a:t>
            </a:r>
            <a:endParaRPr lang="pl-PL" sz="1600" b="1" dirty="0"/>
          </a:p>
          <a:p>
            <a:pPr marL="285750" indent="-285750" algn="just">
              <a:buClr>
                <a:srgbClr val="F64C0E"/>
              </a:buClr>
              <a:buFont typeface="Arial" panose="020B0604020202020204" pitchFamily="34" charset="0"/>
              <a:buChar char="•"/>
            </a:pPr>
            <a:endParaRPr lang="pl-PL" sz="1600" b="1" dirty="0"/>
          </a:p>
        </p:txBody>
      </p:sp>
    </p:spTree>
    <p:extLst>
      <p:ext uri="{BB962C8B-B14F-4D97-AF65-F5344CB8AC3E}">
        <p14:creationId xmlns:p14="http://schemas.microsoft.com/office/powerpoint/2010/main" val="607803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13587E5E-DBFD-4C7B-BAF9-DA70530D0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4A383-2029-417C-894E-5827775736C6}" type="slidenum">
              <a:rPr lang="pl-PL" smtClean="0"/>
              <a:pPr/>
              <a:t>8</a:t>
            </a:fld>
            <a:endParaRPr lang="pl-PL"/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xmlns="" id="{D85594FE-D3C5-4033-A6CE-8ABE001939A5}"/>
              </a:ext>
            </a:extLst>
          </p:cNvPr>
          <p:cNvSpPr txBox="1">
            <a:spLocks/>
          </p:cNvSpPr>
          <p:nvPr/>
        </p:nvSpPr>
        <p:spPr bwMode="black">
          <a:xfrm>
            <a:off x="216431" y="131385"/>
            <a:ext cx="10104896" cy="718302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002060"/>
            </a:solidFill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400" b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Manipulowanie podstawą opodatkowania VAT w zestawie jako nadużycie prawa (6/10)</a:t>
            </a:r>
          </a:p>
        </p:txBody>
      </p:sp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xmlns="" id="{2AC7AB9F-5513-4D47-80E7-24D0DCEBD96B}"/>
              </a:ext>
            </a:extLst>
          </p:cNvPr>
          <p:cNvSpPr/>
          <p:nvPr/>
        </p:nvSpPr>
        <p:spPr>
          <a:xfrm>
            <a:off x="0" y="1549829"/>
            <a:ext cx="10691813" cy="774913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pl-PL" sz="1900" dirty="0">
                <a:solidFill>
                  <a:srgbClr val="FFFFFF"/>
                </a:solidFill>
              </a:rPr>
              <a:t>Wyrok TSUE z 20 czerwca 2013 r. sygn. </a:t>
            </a:r>
            <a:r>
              <a:rPr lang="pl-PL" sz="1900" b="1" dirty="0">
                <a:solidFill>
                  <a:srgbClr val="FFFFFF"/>
                </a:solidFill>
              </a:rPr>
              <a:t>C-653/11</a:t>
            </a:r>
            <a:r>
              <a:rPr lang="pl-PL" sz="1900" dirty="0">
                <a:solidFill>
                  <a:srgbClr val="FFFFFF"/>
                </a:solidFill>
              </a:rPr>
              <a:t> w sprawie HE </a:t>
            </a:r>
            <a:r>
              <a:rPr lang="pl-PL" sz="1900" dirty="0" err="1">
                <a:solidFill>
                  <a:srgbClr val="FFFFFF"/>
                </a:solidFill>
              </a:rPr>
              <a:t>Majesty’s</a:t>
            </a:r>
            <a:r>
              <a:rPr lang="pl-PL" sz="1900" dirty="0">
                <a:solidFill>
                  <a:srgbClr val="FFFFFF"/>
                </a:solidFill>
              </a:rPr>
              <a:t> </a:t>
            </a:r>
            <a:r>
              <a:rPr lang="pl-PL" sz="1900" dirty="0" err="1">
                <a:solidFill>
                  <a:srgbClr val="FFFFFF"/>
                </a:solidFill>
              </a:rPr>
              <a:t>Commissioners</a:t>
            </a:r>
            <a:r>
              <a:rPr lang="pl-PL" sz="1900" dirty="0">
                <a:solidFill>
                  <a:srgbClr val="FFFFFF"/>
                </a:solidFill>
              </a:rPr>
              <a:t> of </a:t>
            </a:r>
            <a:r>
              <a:rPr lang="pl-PL" sz="1900" dirty="0" err="1">
                <a:solidFill>
                  <a:srgbClr val="FFFFFF"/>
                </a:solidFill>
              </a:rPr>
              <a:t>Revenue</a:t>
            </a:r>
            <a:r>
              <a:rPr lang="pl-PL" sz="1900" dirty="0">
                <a:solidFill>
                  <a:srgbClr val="FFFFFF"/>
                </a:solidFill>
              </a:rPr>
              <a:t> and </a:t>
            </a:r>
            <a:r>
              <a:rPr lang="pl-PL" sz="1900" dirty="0" err="1">
                <a:solidFill>
                  <a:srgbClr val="FFFFFF"/>
                </a:solidFill>
              </a:rPr>
              <a:t>Customs</a:t>
            </a:r>
            <a:r>
              <a:rPr lang="pl-PL" sz="1900" dirty="0">
                <a:solidFill>
                  <a:srgbClr val="FFFFFF"/>
                </a:solidFill>
              </a:rPr>
              <a:t> przeciwko </a:t>
            </a:r>
            <a:r>
              <a:rPr lang="pl-PL" sz="1900" b="1" dirty="0">
                <a:solidFill>
                  <a:srgbClr val="FFFFFF"/>
                </a:solidFill>
              </a:rPr>
              <a:t>Paulowi </a:t>
            </a:r>
            <a:r>
              <a:rPr lang="pl-PL" sz="1900" b="1" dirty="0" err="1">
                <a:solidFill>
                  <a:srgbClr val="FFFFFF"/>
                </a:solidFill>
              </a:rPr>
              <a:t>Neweyowi</a:t>
            </a:r>
            <a:endParaRPr lang="pl-PL" sz="1900" b="1" dirty="0">
              <a:solidFill>
                <a:srgbClr val="FFFFFF"/>
              </a:solidFill>
            </a:endParaRPr>
          </a:p>
        </p:txBody>
      </p:sp>
      <p:sp>
        <p:nvSpPr>
          <p:cNvPr id="7" name="Prostokąt: zaokrąglone rogi 6">
            <a:extLst>
              <a:ext uri="{FF2B5EF4-FFF2-40B4-BE49-F238E27FC236}">
                <a16:creationId xmlns:a16="http://schemas.microsoft.com/office/drawing/2014/main" xmlns="" id="{45A2598E-DFE6-4C4F-8D02-8D762E8ECF25}"/>
              </a:ext>
            </a:extLst>
          </p:cNvPr>
          <p:cNvSpPr/>
          <p:nvPr/>
        </p:nvSpPr>
        <p:spPr>
          <a:xfrm>
            <a:off x="0" y="4011481"/>
            <a:ext cx="10691813" cy="666427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sz="1900" dirty="0">
                <a:solidFill>
                  <a:srgbClr val="FFFFFF"/>
                </a:solidFill>
              </a:rPr>
              <a:t>Wyrok TSUE z 22 listopada 2017 r., sygn. </a:t>
            </a:r>
            <a:r>
              <a:rPr lang="pl-PL" sz="1900" b="1" dirty="0">
                <a:solidFill>
                  <a:srgbClr val="FFFFFF"/>
                </a:solidFill>
              </a:rPr>
              <a:t>C-251/16 </a:t>
            </a:r>
            <a:r>
              <a:rPr lang="pl-PL" sz="1900" dirty="0">
                <a:solidFill>
                  <a:srgbClr val="FFFFFF"/>
                </a:solidFill>
              </a:rPr>
              <a:t>w sprawie </a:t>
            </a:r>
            <a:r>
              <a:rPr lang="pl-PL" sz="1900" b="1" dirty="0">
                <a:solidFill>
                  <a:srgbClr val="FFFFFF"/>
                </a:solidFill>
              </a:rPr>
              <a:t>Edward </a:t>
            </a:r>
            <a:r>
              <a:rPr lang="pl-PL" sz="1900" b="1" dirty="0" err="1">
                <a:solidFill>
                  <a:srgbClr val="FFFFFF"/>
                </a:solidFill>
              </a:rPr>
              <a:t>Cussens</a:t>
            </a:r>
            <a:r>
              <a:rPr lang="pl-PL" sz="1900" b="1" dirty="0">
                <a:solidFill>
                  <a:srgbClr val="FFFFFF"/>
                </a:solidFill>
              </a:rPr>
              <a:t> </a:t>
            </a:r>
            <a:r>
              <a:rPr lang="pl-PL" sz="1900" dirty="0">
                <a:solidFill>
                  <a:srgbClr val="FFFFFF"/>
                </a:solidFill>
              </a:rPr>
              <a:t>i in. przeciwko T.G. </a:t>
            </a:r>
            <a:r>
              <a:rPr lang="pl-PL" sz="1900" dirty="0" err="1">
                <a:solidFill>
                  <a:srgbClr val="FFFFFF"/>
                </a:solidFill>
              </a:rPr>
              <a:t>Brosman</a:t>
            </a:r>
            <a:endParaRPr lang="pl-PL" sz="1900" dirty="0">
              <a:solidFill>
                <a:srgbClr val="FFFFFF"/>
              </a:solidFill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xmlns="" id="{B32E6D47-2B19-42FD-A73C-71857F905064}"/>
              </a:ext>
            </a:extLst>
          </p:cNvPr>
          <p:cNvSpPr txBox="1"/>
          <p:nvPr/>
        </p:nvSpPr>
        <p:spPr>
          <a:xfrm>
            <a:off x="0" y="4675328"/>
            <a:ext cx="10691813" cy="2234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 algn="just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lr>
                <a:srgbClr val="F64C0E"/>
              </a:buClr>
              <a:buChar char="•"/>
            </a:pPr>
            <a:r>
              <a:rPr lang="pl-PL" sz="1600" dirty="0">
                <a:solidFill>
                  <a:srgbClr val="001A57">
                    <a:hueOff val="0"/>
                    <a:satOff val="0"/>
                    <a:lumOff val="0"/>
                    <a:alphaOff val="0"/>
                  </a:srgbClr>
                </a:solidFill>
              </a:rPr>
              <a:t>W odniesieniu do okoliczności, zgodnie z którą zawarte umowy miały na celu, realizację transakcji sprzedaży w sposób najbardziej efektywny z podatkowego punktu widzenia, celu tego nie można uznać za stanowiący cel inny niż uzyskanie korzyści podatkowej, bowiem </a:t>
            </a:r>
            <a:r>
              <a:rPr lang="pl-PL" sz="1600" b="1" dirty="0">
                <a:solidFill>
                  <a:srgbClr val="001A57">
                    <a:hueOff val="0"/>
                    <a:satOff val="0"/>
                    <a:lumOff val="0"/>
                    <a:alphaOff val="0"/>
                  </a:srgbClr>
                </a:solidFill>
              </a:rPr>
              <a:t>pożądany skutek miał właśnie nastąpić poprzez obniżenie obciążenia podatkowego</a:t>
            </a:r>
            <a:r>
              <a:rPr lang="pl-PL" sz="1600" dirty="0">
                <a:solidFill>
                  <a:srgbClr val="001A57">
                    <a:hueOff val="0"/>
                    <a:satOff val="0"/>
                    <a:lumOff val="0"/>
                    <a:alphaOff val="0"/>
                  </a:srgbClr>
                </a:solidFill>
              </a:rPr>
              <a:t>.</a:t>
            </a:r>
          </a:p>
          <a:p>
            <a:pPr marL="0" lvl="1" algn="just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lr>
                <a:srgbClr val="F64C0E"/>
              </a:buClr>
            </a:pPr>
            <a:endParaRPr lang="pl-PL" sz="1600" dirty="0">
              <a:solidFill>
                <a:srgbClr val="001A57">
                  <a:hueOff val="0"/>
                  <a:satOff val="0"/>
                  <a:lumOff val="0"/>
                  <a:alphaOff val="0"/>
                </a:srgbClr>
              </a:solidFill>
            </a:endParaRPr>
          </a:p>
          <a:p>
            <a:pPr marL="171450" lvl="1" indent="-171450" algn="just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lr>
                <a:srgbClr val="F64C0E"/>
              </a:buClr>
              <a:buChar char="•"/>
            </a:pPr>
            <a:r>
              <a:rPr lang="pl-PL" sz="1600" dirty="0">
                <a:solidFill>
                  <a:srgbClr val="001A57">
                    <a:hueOff val="0"/>
                    <a:satOff val="0"/>
                    <a:lumOff val="0"/>
                    <a:alphaOff val="0"/>
                  </a:srgbClr>
                </a:solidFill>
              </a:rPr>
              <a:t>Stosowanie zasady zakazu nadużyć w dziedzinie VAT wymaga przede </a:t>
            </a:r>
            <a:r>
              <a:rPr lang="pl-PL" sz="1600" b="1" dirty="0">
                <a:solidFill>
                  <a:srgbClr val="001A57">
                    <a:hueOff val="0"/>
                    <a:satOff val="0"/>
                    <a:lumOff val="0"/>
                    <a:alphaOff val="0"/>
                  </a:srgbClr>
                </a:solidFill>
              </a:rPr>
              <a:t>wszystkim określenia sytuacji, takiej, jaka istniałaby w braku transakcji stanowiących takie nadużycia</a:t>
            </a:r>
            <a:r>
              <a:rPr lang="pl-PL" sz="1600" dirty="0">
                <a:solidFill>
                  <a:srgbClr val="001A57">
                    <a:hueOff val="0"/>
                    <a:satOff val="0"/>
                    <a:lumOff val="0"/>
                    <a:alphaOff val="0"/>
                  </a:srgbClr>
                </a:solidFill>
              </a:rPr>
              <a:t>, a następnie oceny tej sytuacji przekwalifikowanej w świetle właściwych przepisów prawa krajowego i szóstej dyrektywy.</a:t>
            </a:r>
          </a:p>
          <a:p>
            <a:pPr marL="171450" lvl="1" indent="-171450" algn="just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lr>
                <a:srgbClr val="F64C0E"/>
              </a:buClr>
              <a:buChar char="•"/>
            </a:pPr>
            <a:endParaRPr lang="pl-PL" sz="1600" dirty="0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xmlns="" id="{ECDF012A-1160-4179-83E1-58E4FD2CF096}"/>
              </a:ext>
            </a:extLst>
          </p:cNvPr>
          <p:cNvSpPr txBox="1"/>
          <p:nvPr/>
        </p:nvSpPr>
        <p:spPr>
          <a:xfrm>
            <a:off x="0" y="2363492"/>
            <a:ext cx="10691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 algn="just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lr>
                <a:srgbClr val="F64C0E"/>
              </a:buClr>
              <a:buChar char="•"/>
            </a:pPr>
            <a:r>
              <a:rPr lang="pl-PL" sz="1600" dirty="0">
                <a:solidFill>
                  <a:srgbClr val="001A57">
                    <a:hueOff val="0"/>
                    <a:satOff val="0"/>
                    <a:lumOff val="0"/>
                    <a:alphaOff val="0"/>
                  </a:srgbClr>
                </a:solidFill>
              </a:rPr>
              <a:t>Warunki umowne, jakkolwiek stanowią one czynnik, który należy brać pod uwagę, nie są decydujące dla celów ustalenia, kto jest usługodawcą i usługobiorcą w transakcji „świadczenia usług”. Można je w szczególności pominąć, jeżeli okaże się, że </a:t>
            </a:r>
            <a:r>
              <a:rPr lang="pl-PL" sz="1600" b="1" dirty="0">
                <a:solidFill>
                  <a:srgbClr val="001A57">
                    <a:hueOff val="0"/>
                    <a:satOff val="0"/>
                    <a:lumOff val="0"/>
                    <a:alphaOff val="0"/>
                  </a:srgbClr>
                </a:solidFill>
              </a:rPr>
              <a:t>nie odzwierciedlają one rzeczywistych zdarzeń gospodarczych i handlowych</a:t>
            </a:r>
            <a:r>
              <a:rPr lang="pl-PL" sz="1600" dirty="0">
                <a:solidFill>
                  <a:srgbClr val="001A57">
                    <a:hueOff val="0"/>
                    <a:satOff val="0"/>
                    <a:lumOff val="0"/>
                    <a:alphaOff val="0"/>
                  </a:srgbClr>
                </a:solidFill>
              </a:rPr>
              <a:t>, lecz stanowią całkowicie </a:t>
            </a:r>
            <a:r>
              <a:rPr lang="pl-PL" sz="1600" b="1" dirty="0">
                <a:solidFill>
                  <a:srgbClr val="001A57">
                    <a:hueOff val="0"/>
                    <a:satOff val="0"/>
                    <a:lumOff val="0"/>
                    <a:alphaOff val="0"/>
                  </a:srgbClr>
                </a:solidFill>
              </a:rPr>
              <a:t>sztuczną konstrukcję oderwaną od rzeczywistych zdarzeń gospodarczych</a:t>
            </a:r>
            <a:r>
              <a:rPr lang="pl-PL" sz="1600" dirty="0">
                <a:solidFill>
                  <a:srgbClr val="001A57">
                    <a:hueOff val="0"/>
                    <a:satOff val="0"/>
                    <a:lumOff val="0"/>
                    <a:alphaOff val="0"/>
                  </a:srgbClr>
                </a:solidFill>
              </a:rPr>
              <a:t>, stworzoną wyłącznie w celu </a:t>
            </a:r>
            <a:r>
              <a:rPr lang="pl-PL" sz="1600" b="1" dirty="0">
                <a:solidFill>
                  <a:srgbClr val="001A57">
                    <a:hueOff val="0"/>
                    <a:satOff val="0"/>
                    <a:lumOff val="0"/>
                    <a:alphaOff val="0"/>
                  </a:srgbClr>
                </a:solidFill>
              </a:rPr>
              <a:t>uzyskania korzyści podatkowych</a:t>
            </a:r>
            <a:r>
              <a:rPr lang="pl-PL" sz="1600" dirty="0">
                <a:solidFill>
                  <a:srgbClr val="001A57">
                    <a:hueOff val="0"/>
                    <a:satOff val="0"/>
                    <a:lumOff val="0"/>
                    <a:alphaOff val="0"/>
                  </a:srgbClr>
                </a:solidFill>
              </a:rPr>
              <a:t>.</a:t>
            </a:r>
            <a:endParaRPr lang="pl-PL" sz="1600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xmlns="" id="{75DC1C09-367E-45EE-A243-15C2CE6F9F15}"/>
              </a:ext>
            </a:extLst>
          </p:cNvPr>
          <p:cNvSpPr/>
          <p:nvPr/>
        </p:nvSpPr>
        <p:spPr>
          <a:xfrm>
            <a:off x="2480135" y="773529"/>
            <a:ext cx="5212733" cy="818446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0" cap="none" spc="0" normalizeH="0" baseline="0" noProof="0" dirty="0">
                <a:ln>
                  <a:noFill/>
                </a:ln>
                <a:solidFill>
                  <a:srgbClr val="F64C0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NADUŻYCIE PRAWA WEDŁUG TSUE</a:t>
            </a:r>
          </a:p>
        </p:txBody>
      </p:sp>
    </p:spTree>
    <p:extLst>
      <p:ext uri="{BB962C8B-B14F-4D97-AF65-F5344CB8AC3E}">
        <p14:creationId xmlns:p14="http://schemas.microsoft.com/office/powerpoint/2010/main" val="4038302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074D78FC-9F35-4736-A61D-EC658BB1F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4A383-2029-417C-894E-5827775736C6}" type="slidenum">
              <a:rPr lang="pl-PL" smtClean="0"/>
              <a:pPr/>
              <a:t>9</a:t>
            </a:fld>
            <a:endParaRPr lang="pl-PL"/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xmlns="" id="{67150C5A-ECD6-4C79-A04C-2B8663665809}"/>
              </a:ext>
            </a:extLst>
          </p:cNvPr>
          <p:cNvSpPr txBox="1">
            <a:spLocks noGrp="1"/>
          </p:cNvSpPr>
          <p:nvPr>
            <p:ph type="title"/>
          </p:nvPr>
        </p:nvSpPr>
        <p:spPr bwMode="black">
          <a:xfrm>
            <a:off x="200933" y="115887"/>
            <a:ext cx="10104896" cy="718302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002060"/>
            </a:solidFill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400" b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Manipulowanie podstawą opodatkowania VAT w zestawie jako nadużycie prawa (7/10)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xmlns="" id="{ADFDDE56-471D-4C27-8A6F-8C54AD0E020B}"/>
              </a:ext>
            </a:extLst>
          </p:cNvPr>
          <p:cNvSpPr/>
          <p:nvPr/>
        </p:nvSpPr>
        <p:spPr>
          <a:xfrm>
            <a:off x="1115878" y="882014"/>
            <a:ext cx="8555065" cy="818446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tlCol="0" anchor="ctr"/>
          <a:lstStyle/>
          <a:p>
            <a:pPr lvl="0" algn="ctr" defTabSz="914400">
              <a:defRPr/>
            </a:pPr>
            <a:r>
              <a:rPr lang="pl-PL" sz="2000" b="1" kern="0" dirty="0">
                <a:solidFill>
                  <a:srgbClr val="F64C0E"/>
                </a:solidFill>
                <a:latin typeface="Arial"/>
              </a:rPr>
              <a:t>PRZYKŁAD KORZYŚCI SPOWODOWANYCH NADUŻYCIEM PRAWA</a:t>
            </a:r>
            <a:endParaRPr kumimoji="0" lang="pl-PL" sz="2000" b="1" i="0" u="none" strike="noStrike" kern="0" cap="none" spc="0" normalizeH="0" baseline="0" noProof="0" dirty="0">
              <a:ln>
                <a:noFill/>
              </a:ln>
              <a:solidFill>
                <a:srgbClr val="F64C0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DC58141F-8874-4A1C-A2E0-C2122AB5F2E6}"/>
              </a:ext>
            </a:extLst>
          </p:cNvPr>
          <p:cNvSpPr txBox="1"/>
          <p:nvPr/>
        </p:nvSpPr>
        <p:spPr>
          <a:xfrm>
            <a:off x="201479" y="1751307"/>
            <a:ext cx="1049033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>
                <a:solidFill>
                  <a:srgbClr val="002060"/>
                </a:solidFill>
              </a:rPr>
              <a:t>Wyrok TSUE z 21 lutego 2006 r., sygn. </a:t>
            </a:r>
            <a:r>
              <a:rPr lang="pl-PL" b="1" dirty="0">
                <a:solidFill>
                  <a:srgbClr val="002060"/>
                </a:solidFill>
              </a:rPr>
              <a:t>C-255/02</a:t>
            </a:r>
            <a:r>
              <a:rPr lang="pl-PL" dirty="0">
                <a:solidFill>
                  <a:srgbClr val="002060"/>
                </a:solidFill>
              </a:rPr>
              <a:t> w sprawie </a:t>
            </a:r>
            <a:r>
              <a:rPr lang="pl-PL" b="1" dirty="0">
                <a:solidFill>
                  <a:srgbClr val="002060"/>
                </a:solidFill>
              </a:rPr>
              <a:t>Halifax</a:t>
            </a:r>
            <a:r>
              <a:rPr lang="pl-PL" dirty="0">
                <a:solidFill>
                  <a:srgbClr val="002060"/>
                </a:solidFill>
              </a:rPr>
              <a:t> </a:t>
            </a:r>
            <a:r>
              <a:rPr lang="pl-PL" dirty="0" err="1">
                <a:solidFill>
                  <a:srgbClr val="002060"/>
                </a:solidFill>
              </a:rPr>
              <a:t>plc</a:t>
            </a:r>
            <a:r>
              <a:rPr lang="pl-PL" dirty="0">
                <a:solidFill>
                  <a:srgbClr val="002060"/>
                </a:solidFill>
              </a:rPr>
              <a:t> i in. przeciwko </a:t>
            </a:r>
            <a:br>
              <a:rPr lang="pl-PL" dirty="0">
                <a:solidFill>
                  <a:srgbClr val="002060"/>
                </a:solidFill>
              </a:rPr>
            </a:br>
            <a:r>
              <a:rPr lang="pl-PL" dirty="0" err="1">
                <a:solidFill>
                  <a:srgbClr val="002060"/>
                </a:solidFill>
              </a:rPr>
              <a:t>Commissioners</a:t>
            </a:r>
            <a:r>
              <a:rPr lang="pl-PL" dirty="0">
                <a:solidFill>
                  <a:srgbClr val="002060"/>
                </a:solidFill>
              </a:rPr>
              <a:t> of </a:t>
            </a:r>
            <a:r>
              <a:rPr lang="pl-PL" dirty="0" err="1">
                <a:solidFill>
                  <a:srgbClr val="002060"/>
                </a:solidFill>
              </a:rPr>
              <a:t>Customs</a:t>
            </a:r>
            <a:r>
              <a:rPr lang="pl-PL" dirty="0">
                <a:solidFill>
                  <a:srgbClr val="002060"/>
                </a:solidFill>
              </a:rPr>
              <a:t> &amp; </a:t>
            </a:r>
            <a:r>
              <a:rPr lang="pl-PL" dirty="0" err="1">
                <a:solidFill>
                  <a:srgbClr val="002060"/>
                </a:solidFill>
              </a:rPr>
              <a:t>Excise</a:t>
            </a:r>
            <a:endParaRPr lang="pl-PL" dirty="0">
              <a:solidFill>
                <a:srgbClr val="002060"/>
              </a:solidFill>
            </a:endParaRPr>
          </a:p>
          <a:p>
            <a:pPr algn="ctr"/>
            <a:endParaRPr lang="pl-PL" sz="1600" dirty="0">
              <a:solidFill>
                <a:srgbClr val="002060"/>
              </a:solidFill>
            </a:endParaRPr>
          </a:p>
          <a:p>
            <a:pPr marL="285750" indent="-285750" algn="just">
              <a:lnSpc>
                <a:spcPct val="150000"/>
              </a:lnSpc>
              <a:buClr>
                <a:srgbClr val="F64C0E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</a:rPr>
              <a:t>Halifax (przedsiębiorstwo handlowe) na potrzeby swojej działalności chciał zbudować cztery tzw. </a:t>
            </a:r>
            <a:r>
              <a:rPr lang="pl-PL" sz="1600" dirty="0" err="1">
                <a:solidFill>
                  <a:srgbClr val="002060"/>
                </a:solidFill>
              </a:rPr>
              <a:t>call</a:t>
            </a:r>
            <a:r>
              <a:rPr lang="pl-PL" sz="1600" dirty="0">
                <a:solidFill>
                  <a:srgbClr val="002060"/>
                </a:solidFill>
              </a:rPr>
              <a:t> </a:t>
            </a:r>
            <a:r>
              <a:rPr lang="pl-PL" sz="1600" dirty="0" err="1">
                <a:solidFill>
                  <a:srgbClr val="002060"/>
                </a:solidFill>
              </a:rPr>
              <a:t>center</a:t>
            </a:r>
            <a:r>
              <a:rPr lang="pl-PL" sz="1600" dirty="0">
                <a:solidFill>
                  <a:srgbClr val="002060"/>
                </a:solidFill>
              </a:rPr>
              <a:t>.</a:t>
            </a:r>
          </a:p>
          <a:p>
            <a:pPr marL="285750" indent="-285750" algn="just">
              <a:lnSpc>
                <a:spcPct val="150000"/>
              </a:lnSpc>
              <a:buClr>
                <a:srgbClr val="F64C0E"/>
              </a:buClr>
              <a:buFont typeface="Arial" panose="020B0604020202020204" pitchFamily="34" charset="0"/>
              <a:buChar char="•"/>
            </a:pPr>
            <a:r>
              <a:rPr lang="pl-PL" sz="1600" dirty="0"/>
              <a:t>Zawarł umowę z spółką deweloperską.</a:t>
            </a:r>
            <a:endParaRPr lang="pl-PL" sz="1600" dirty="0">
              <a:solidFill>
                <a:srgbClr val="002060"/>
              </a:solidFill>
            </a:endParaRPr>
          </a:p>
          <a:p>
            <a:pPr marL="285750" indent="-285750" algn="just">
              <a:lnSpc>
                <a:spcPct val="150000"/>
              </a:lnSpc>
              <a:buClr>
                <a:srgbClr val="F64C0E"/>
              </a:buClr>
              <a:buFont typeface="Arial" panose="020B0604020202020204" pitchFamily="34" charset="0"/>
              <a:buChar char="•"/>
            </a:pPr>
            <a:r>
              <a:rPr lang="pl-PL" sz="1600" dirty="0"/>
              <a:t>Po 3 miesiącach ma mocy aneksu wycofał się z umowy i scedował prawa i obowiązki wynikające z niej na podmiot powiązany.</a:t>
            </a:r>
          </a:p>
          <a:p>
            <a:pPr marL="285750" indent="-285750" algn="just">
              <a:lnSpc>
                <a:spcPct val="150000"/>
              </a:lnSpc>
              <a:buClr>
                <a:srgbClr val="F64C0E"/>
              </a:buClr>
              <a:buFont typeface="Arial" panose="020B0604020202020204" pitchFamily="34" charset="0"/>
              <a:buChar char="•"/>
            </a:pPr>
            <a:r>
              <a:rPr lang="pl-PL" sz="1600" dirty="0"/>
              <a:t>Umowa ta była pierwszą z całego „łańcucha” umów zawartych między Halifax, jego podmiotami powiązanymi, spółką deweloperską oraz podmiotami trzecimi.</a:t>
            </a:r>
          </a:p>
          <a:p>
            <a:pPr marL="285750" indent="-285750" algn="just">
              <a:lnSpc>
                <a:spcPct val="150000"/>
              </a:lnSpc>
              <a:buClr>
                <a:srgbClr val="F64C0E"/>
              </a:buClr>
              <a:buFont typeface="Arial" panose="020B0604020202020204" pitchFamily="34" charset="0"/>
              <a:buChar char="•"/>
            </a:pPr>
            <a:r>
              <a:rPr lang="pl-PL" sz="1600" dirty="0"/>
              <a:t>Umowy dotyczyły budowy, sfinansowania oraz dzierżawy wszystkich ośrodków </a:t>
            </a:r>
            <a:r>
              <a:rPr lang="pl-PL" sz="1600" dirty="0" err="1"/>
              <a:t>call</a:t>
            </a:r>
            <a:r>
              <a:rPr lang="pl-PL" sz="1600" dirty="0"/>
              <a:t> </a:t>
            </a:r>
            <a:r>
              <a:rPr lang="pl-PL" sz="1600" dirty="0" err="1"/>
              <a:t>center</a:t>
            </a:r>
            <a:r>
              <a:rPr lang="pl-PL" sz="1600" dirty="0"/>
              <a:t>.</a:t>
            </a:r>
          </a:p>
          <a:p>
            <a:pPr marL="285750" indent="-285750" algn="just">
              <a:lnSpc>
                <a:spcPct val="150000"/>
              </a:lnSpc>
              <a:buClr>
                <a:srgbClr val="F64C0E"/>
              </a:buClr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2060"/>
                </a:solidFill>
              </a:rPr>
              <a:t>Za takim „łańcuchem” umów nie stały żadne motywy gospodarcze</a:t>
            </a:r>
            <a:r>
              <a:rPr lang="pl-PL" sz="1600" dirty="0">
                <a:solidFill>
                  <a:srgbClr val="002060"/>
                </a:solidFill>
              </a:rPr>
              <a:t>. </a:t>
            </a:r>
          </a:p>
          <a:p>
            <a:pPr marL="285750" indent="-285750" algn="just">
              <a:lnSpc>
                <a:spcPct val="150000"/>
              </a:lnSpc>
              <a:buClr>
                <a:srgbClr val="F64C0E"/>
              </a:buClr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</a:rPr>
              <a:t>Jedynym celem było </a:t>
            </a:r>
            <a:r>
              <a:rPr lang="pl-PL" sz="1600" b="1" dirty="0">
                <a:solidFill>
                  <a:srgbClr val="002060"/>
                </a:solidFill>
              </a:rPr>
              <a:t>uzyskanie korzyści w zakresie VAT, </a:t>
            </a:r>
            <a:r>
              <a:rPr lang="pl-PL" sz="1600" dirty="0">
                <a:solidFill>
                  <a:srgbClr val="002060"/>
                </a:solidFill>
              </a:rPr>
              <a:t>m.in. </a:t>
            </a:r>
            <a:r>
              <a:rPr lang="pl-PL" sz="1600" b="1" u="sng" dirty="0">
                <a:solidFill>
                  <a:srgbClr val="002060"/>
                </a:solidFill>
              </a:rPr>
              <a:t>zawyżenie VAT naliczonego </a:t>
            </a:r>
            <a:r>
              <a:rPr lang="pl-PL" sz="1600" u="sng" dirty="0">
                <a:solidFill>
                  <a:srgbClr val="002060"/>
                </a:solidFill>
              </a:rPr>
              <a:t>oraz</a:t>
            </a:r>
            <a:r>
              <a:rPr lang="pl-PL" sz="1600" b="1" u="sng" dirty="0">
                <a:solidFill>
                  <a:srgbClr val="002060"/>
                </a:solidFill>
              </a:rPr>
              <a:t> zwrot podatku VAT.</a:t>
            </a:r>
          </a:p>
          <a:p>
            <a:pPr marL="285750" indent="-285750" algn="just">
              <a:buClr>
                <a:srgbClr val="F64C0E"/>
              </a:buClr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285750" indent="-285750" algn="just">
              <a:buClr>
                <a:srgbClr val="F64C0E"/>
              </a:buClr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285750" indent="-285750" algn="just">
              <a:buClr>
                <a:srgbClr val="F64C0E"/>
              </a:buClr>
              <a:buFont typeface="Arial" panose="020B0604020202020204" pitchFamily="34" charset="0"/>
              <a:buChar char="•"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8171881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Crido">
      <a:dk1>
        <a:srgbClr val="001A57"/>
      </a:dk1>
      <a:lt1>
        <a:srgbClr val="FFFFFF"/>
      </a:lt1>
      <a:dk2>
        <a:srgbClr val="000000"/>
      </a:dk2>
      <a:lt2>
        <a:srgbClr val="E5E5E5"/>
      </a:lt2>
      <a:accent1>
        <a:srgbClr val="F64C0E"/>
      </a:accent1>
      <a:accent2>
        <a:srgbClr val="D70E52"/>
      </a:accent2>
      <a:accent3>
        <a:srgbClr val="76BEEA"/>
      </a:accent3>
      <a:accent4>
        <a:srgbClr val="002F87"/>
      </a:accent4>
      <a:accent5>
        <a:srgbClr val="E5E5E5"/>
      </a:accent5>
      <a:accent6>
        <a:srgbClr val="001A57"/>
      </a:accent6>
      <a:hlink>
        <a:srgbClr val="76BEEA"/>
      </a:hlink>
      <a:folHlink>
        <a:srgbClr val="D70E52"/>
      </a:folHlink>
    </a:clrScheme>
    <a:fontScheme name="Crido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2D472E8D865F640934AAEB316CF6778" ma:contentTypeVersion="0" ma:contentTypeDescription="Utwórz nowy dokument." ma:contentTypeScope="" ma:versionID="b2f148499ee227e283f72237e7babe8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2fdb080088ddf1bdd98b8e55b33ddc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022562-AE69-4533-8AE8-9A6BC6DC54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5105C03-AADB-475F-9106-DF728607692C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0FC1B53-9773-4289-B587-83DCA0F92B0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1941</TotalTime>
  <Words>1320</Words>
  <Application>Microsoft Office PowerPoint</Application>
  <PresentationFormat>Niestandardowy</PresentationFormat>
  <Paragraphs>129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2" baseType="lpstr">
      <vt:lpstr>Arial</vt:lpstr>
      <vt:lpstr>Calibri</vt:lpstr>
      <vt:lpstr>Courier New</vt:lpstr>
      <vt:lpstr>Georgia</vt:lpstr>
      <vt:lpstr>Wingdings</vt:lpstr>
      <vt:lpstr>Motyw pakietu Office</vt:lpstr>
      <vt:lpstr>PRZEGLĄD ORZECZNICTWA PODATKOWEGO</vt:lpstr>
      <vt:lpstr>Prezentacja programu PowerPoint</vt:lpstr>
      <vt:lpstr>Manipulowanie podstawą opodatkowania VAT w zestawie jako nadużycie prawa (1/10)</vt:lpstr>
      <vt:lpstr>Prezentacja programu PowerPoint</vt:lpstr>
      <vt:lpstr>Manipulowanie podstawą opodatkowania VAT w zestawie jako nadużycie prawa (3/10)</vt:lpstr>
      <vt:lpstr>Prezentacja programu PowerPoint</vt:lpstr>
      <vt:lpstr>Prezentacja programu PowerPoint</vt:lpstr>
      <vt:lpstr>Prezentacja programu PowerPoint</vt:lpstr>
      <vt:lpstr>Manipulowanie podstawą opodatkowania VAT w zestawie jako nadużycie prawa (7/10)</vt:lpstr>
      <vt:lpstr>Manipulowanie podstawą opodatkowania VAT w zestawie jako nadużycie prawa (8/10)</vt:lpstr>
      <vt:lpstr>Manipulowanie podstawą opodatkowania VAT w zestawie jako nadużycie prawa (9/10)</vt:lpstr>
      <vt:lpstr>Manipulowanie podstawą opodatkowania VAT w zestawie jako nadużycie prawa (10/10)</vt:lpstr>
      <vt:lpstr>Dziękuję za uwagę!</vt:lpstr>
      <vt:lpstr>Crido. Warto zapytać.</vt:lpstr>
      <vt:lpstr>Crido. Warto obserwować.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Weronika Skaczkowska</dc:creator>
  <cp:lastModifiedBy>Wojciech Morawski</cp:lastModifiedBy>
  <cp:revision>308</cp:revision>
  <cp:lastPrinted>2017-12-08T17:00:55Z</cp:lastPrinted>
  <dcterms:created xsi:type="dcterms:W3CDTF">2017-12-06T09:33:51Z</dcterms:created>
  <dcterms:modified xsi:type="dcterms:W3CDTF">2018-03-08T19:51:35Z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0x010100A2D472E8D865F640934AAEB316CF6778</vt:lpwstr>
  </property>
</Properties>
</file>