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7" r:id="rId1"/>
    <p:sldMasterId id="2147483788" r:id="rId2"/>
  </p:sldMasterIdLst>
  <p:notesMasterIdLst>
    <p:notesMasterId r:id="rId25"/>
  </p:notesMasterIdLst>
  <p:handoutMasterIdLst>
    <p:handoutMasterId r:id="rId26"/>
  </p:handoutMasterIdLst>
  <p:sldIdLst>
    <p:sldId id="286" r:id="rId3"/>
    <p:sldId id="288" r:id="rId4"/>
    <p:sldId id="318" r:id="rId5"/>
    <p:sldId id="289" r:id="rId6"/>
    <p:sldId id="291" r:id="rId7"/>
    <p:sldId id="292" r:id="rId8"/>
    <p:sldId id="293" r:id="rId9"/>
    <p:sldId id="320" r:id="rId10"/>
    <p:sldId id="295" r:id="rId11"/>
    <p:sldId id="296" r:id="rId12"/>
    <p:sldId id="297" r:id="rId13"/>
    <p:sldId id="313" r:id="rId14"/>
    <p:sldId id="309" r:id="rId15"/>
    <p:sldId id="301" r:id="rId16"/>
    <p:sldId id="303" r:id="rId17"/>
    <p:sldId id="307" r:id="rId18"/>
    <p:sldId id="308" r:id="rId19"/>
    <p:sldId id="322" r:id="rId20"/>
    <p:sldId id="319" r:id="rId21"/>
    <p:sldId id="315" r:id="rId22"/>
    <p:sldId id="316" r:id="rId23"/>
    <p:sldId id="317" r:id="rId24"/>
  </p:sldIdLst>
  <p:sldSz cx="9144000" cy="6858000" type="screen4x3"/>
  <p:notesSz cx="6669088" cy="9872663"/>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15:clr>
            <a:srgbClr val="A4A3A4"/>
          </p15:clr>
        </p15:guide>
        <p15:guide id="11" orient="horz" pos="216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Podsiadly, Artur (PL - Poznan)" initials="PA(-P" lastIdx="16" clrIdx="1">
    <p:extLst>
      <p:ext uri="{19B8F6BF-5375-455C-9EA6-DF929625EA0E}">
        <p15:presenceInfo xmlns:p15="http://schemas.microsoft.com/office/powerpoint/2012/main" userId="S-1-5-21-2094927150-201071529-617630493-702857" providerId="AD"/>
      </p:ext>
    </p:extLst>
  </p:cmAuthor>
  <p:cmAuthor id="3" name="Szulc, Maciej (PL - Poznan)" initials="SM(-P" lastIdx="3" clrIdx="2">
    <p:extLst>
      <p:ext uri="{19B8F6BF-5375-455C-9EA6-DF929625EA0E}">
        <p15:presenceInfo xmlns:p15="http://schemas.microsoft.com/office/powerpoint/2012/main" userId="S-1-5-21-2094927150-201071529-617630493-9180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00"/>
    <a:srgbClr val="ED8B00"/>
    <a:srgbClr val="DB291C"/>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27" autoAdjust="0"/>
    <p:restoredTop sz="95077" autoAdjust="0"/>
  </p:normalViewPr>
  <p:slideViewPr>
    <p:cSldViewPr snapToGrid="0" showGuides="1">
      <p:cViewPr varScale="1">
        <p:scale>
          <a:sx n="85" d="100"/>
          <a:sy n="85" d="100"/>
        </p:scale>
        <p:origin x="1238" y="53"/>
      </p:cViewPr>
      <p:guideLst>
        <p:guide/>
        <p:guide orient="horz" pos="2160"/>
      </p:guideLst>
    </p:cSldViewPr>
  </p:slideViewPr>
  <p:outlineViewPr>
    <p:cViewPr>
      <p:scale>
        <a:sx n="33" d="100"/>
        <a:sy n="33" d="100"/>
      </p:scale>
      <p:origin x="0" y="-5919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57" d="100"/>
          <a:sy n="57" d="100"/>
        </p:scale>
        <p:origin x="1992" y="90"/>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2890137" cy="493096"/>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777462" y="4"/>
            <a:ext cx="2890137" cy="493096"/>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3/8/2018</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378037"/>
            <a:ext cx="2890137" cy="493096"/>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777462" y="9378037"/>
            <a:ext cx="2890137" cy="493096"/>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889938" cy="493632"/>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777610" y="3"/>
            <a:ext cx="2889938" cy="493632"/>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3/8/2018</a:t>
            </a:fld>
            <a:endParaRPr lang="en-US" dirty="0"/>
          </a:p>
        </p:txBody>
      </p:sp>
      <p:sp>
        <p:nvSpPr>
          <p:cNvPr id="4" name="Slide Image Placeholder 3"/>
          <p:cNvSpPr>
            <a:spLocks noGrp="1" noRot="1" noChangeAspect="1"/>
          </p:cNvSpPr>
          <p:nvPr>
            <p:ph type="sldImg" idx="2"/>
          </p:nvPr>
        </p:nvSpPr>
        <p:spPr>
          <a:xfrm>
            <a:off x="868363" y="741363"/>
            <a:ext cx="4932362" cy="3700462"/>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666909" y="4689519"/>
            <a:ext cx="5335270" cy="4442697"/>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9377319"/>
            <a:ext cx="2889938" cy="493632"/>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777610" y="9377319"/>
            <a:ext cx="2889938" cy="493632"/>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910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4542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88818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1237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18677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21</a:t>
            </a:fld>
            <a:endParaRPr lang="en-US" dirty="0"/>
          </a:p>
        </p:txBody>
      </p:sp>
    </p:spTree>
    <p:extLst>
      <p:ext uri="{BB962C8B-B14F-4D97-AF65-F5344CB8AC3E}">
        <p14:creationId xmlns:p14="http://schemas.microsoft.com/office/powerpoint/2010/main" val="191132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035122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smtClean="0"/>
              <a:t>Click icon to add picture</a:t>
            </a:r>
            <a:endParaRPr lang="en-GB"/>
          </a:p>
        </p:txBody>
      </p:sp>
      <p:sp>
        <p:nvSpPr>
          <p:cNvPr id="2" name="Title 1"/>
          <p:cNvSpPr>
            <a:spLocks noGrp="1"/>
          </p:cNvSpPr>
          <p:nvPr>
            <p:ph type="ctrTitle"/>
          </p:nvPr>
        </p:nvSpPr>
        <p:spPr bwMode="gray">
          <a:xfrm>
            <a:off x="376238" y="5549440"/>
            <a:ext cx="4195762"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2425590202"/>
      </p:ext>
    </p:extLst>
  </p:cSld>
  <p:clrMapOvr>
    <a:masterClrMapping/>
  </p:clrMapOvr>
  <p:transition>
    <p:fade/>
  </p:transition>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849959855"/>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Slide - Black">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29372876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Slide - White">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smtClean="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07852204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 Circle Black">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03755846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lide - Circle Whit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88417268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vider - Deloitte dark gree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4" name="TextBox 13"/>
          <p:cNvSpPr txBox="1"/>
          <p:nvPr userDrawn="1"/>
        </p:nvSpPr>
        <p:spPr>
          <a:xfrm>
            <a:off x="376238" y="6476999"/>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tx1"/>
                </a:solidFill>
              </a:rPr>
              <a:t>© 2017 </a:t>
            </a:r>
            <a:r>
              <a:rPr lang="pl-PL" sz="650" noProof="0" dirty="0" smtClean="0">
                <a:solidFill>
                  <a:schemeClr val="tx1"/>
                </a:solidFill>
              </a:rPr>
              <a:t>Deloitte Doradztwo Podatkowe</a:t>
            </a:r>
            <a:r>
              <a:rPr lang="pl-PL" sz="650" baseline="0" noProof="0" dirty="0" smtClean="0">
                <a:solidFill>
                  <a:schemeClr val="tx1"/>
                </a:solidFill>
              </a:rPr>
              <a:t> Tokarski i Wspólnicy sp. k.</a:t>
            </a:r>
            <a:endParaRPr lang="en-US" sz="650" noProof="0" dirty="0">
              <a:solidFill>
                <a:schemeClr val="tx1"/>
              </a:solidFill>
            </a:endParaRP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401663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ivider - Deloitte blu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8" name="TextBox 7"/>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411993947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vider - Deloitte dark blu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8" name="TextBox 7"/>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75102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Divider - Deloitte whit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140109962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Key statement dark gree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1235538243"/>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Key statement dark blu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370339252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smtClean="0"/>
              <a:t>Click icon to add chart</a:t>
            </a:r>
            <a:endParaRPr lang="en-GB" dirty="0"/>
          </a:p>
        </p:txBody>
      </p:sp>
      <p:sp>
        <p:nvSpPr>
          <p:cNvPr id="18" name="Text Placeholder 8"/>
          <p:cNvSpPr>
            <a:spLocks noGrp="1"/>
          </p:cNvSpPr>
          <p:nvPr>
            <p:ph type="body" sz="quarter" idx="18"/>
          </p:nvPr>
        </p:nvSpPr>
        <p:spPr>
          <a:xfrm>
            <a:off x="376239" y="1700213"/>
            <a:ext cx="8391524" cy="357187"/>
          </a:xfrm>
        </p:spPr>
        <p:txBody>
          <a:bodyPr/>
          <a:lstStyle/>
          <a:p>
            <a:pPr lvl="0"/>
            <a:r>
              <a:rPr lang="en-US" noProof="0" smtClean="0"/>
              <a:t>Edit Master text styles</a:t>
            </a:r>
          </a:p>
        </p:txBody>
      </p:sp>
      <p:sp>
        <p:nvSpPr>
          <p:cNvPr id="19" name="Text Placeholder 7"/>
          <p:cNvSpPr>
            <a:spLocks noGrp="1"/>
          </p:cNvSpPr>
          <p:nvPr>
            <p:ph type="body" sz="quarter" idx="23"/>
          </p:nvPr>
        </p:nvSpPr>
        <p:spPr>
          <a:xfrm>
            <a:off x="376238" y="6121013"/>
            <a:ext cx="8391525" cy="260737"/>
          </a:xfrm>
        </p:spPr>
        <p:txBody>
          <a:bodyPr>
            <a:normAutofit/>
          </a:bodyPr>
          <a:lstStyle>
            <a:lvl1pPr>
              <a:spcAft>
                <a:spcPts val="0"/>
              </a:spcAft>
              <a:defRPr sz="900"/>
            </a:lvl1pPr>
          </a:lstStyle>
          <a:p>
            <a:pPr lvl="0"/>
            <a:r>
              <a:rPr lang="en-US" smtClean="0"/>
              <a:t>Edit Master text styles</a:t>
            </a:r>
          </a:p>
        </p:txBody>
      </p:sp>
    </p:spTree>
    <p:extLst>
      <p:ext uri="{BB962C8B-B14F-4D97-AF65-F5344CB8AC3E}">
        <p14:creationId xmlns:p14="http://schemas.microsoft.com/office/powerpoint/2010/main" val="859359968"/>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Key statement te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3929029616"/>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Key statement black">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2517041172"/>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99614917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429737058"/>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505410445"/>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241835302"/>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06881860"/>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663591857"/>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1818032547"/>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423436351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Edit Master text styles</a:t>
            </a:r>
          </a:p>
        </p:txBody>
      </p:sp>
      <p:sp>
        <p:nvSpPr>
          <p:cNvPr id="12"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2882962630"/>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501369307"/>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409832482"/>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3148561613"/>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Edit Master text styles</a:t>
            </a:r>
          </a:p>
        </p:txBody>
      </p:sp>
    </p:spTree>
    <p:extLst>
      <p:ext uri="{BB962C8B-B14F-4D97-AF65-F5344CB8AC3E}">
        <p14:creationId xmlns:p14="http://schemas.microsoft.com/office/powerpoint/2010/main" val="1878249159"/>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93057820"/>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780537958"/>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083067012"/>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38080681"/>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567017305"/>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110682994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199553693"/>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092346436"/>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2894921203"/>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332919530"/>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289768459"/>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 column icon green">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Tree>
    <p:extLst>
      <p:ext uri="{BB962C8B-B14F-4D97-AF65-F5344CB8AC3E}">
        <p14:creationId xmlns:p14="http://schemas.microsoft.com/office/powerpoint/2010/main" val="9819925"/>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165309923"/>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1178825293"/>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20001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8" name="Title Placeholder 1"/>
          <p:cNvSpPr>
            <a:spLocks noGrp="1"/>
          </p:cNvSpPr>
          <p:nvPr>
            <p:ph type="title" hasCustomPrompt="1"/>
          </p:nvPr>
        </p:nvSpPr>
        <p:spPr>
          <a:xfrm>
            <a:off x="376237" y="317500"/>
            <a:ext cx="8391525"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3180760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smtClean="0"/>
              <a:t>Edit Master text styles</a:t>
            </a:r>
          </a:p>
        </p:txBody>
      </p:sp>
    </p:spTree>
    <p:extLst>
      <p:ext uri="{BB962C8B-B14F-4D97-AF65-F5344CB8AC3E}">
        <p14:creationId xmlns:p14="http://schemas.microsoft.com/office/powerpoint/2010/main" val="354647757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smtClean="0"/>
              <a:t>Click icon to add chart</a:t>
            </a:r>
            <a:endParaRPr lang="en-GB"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smtClean="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smtClean="0"/>
              <a:t>Click icon to add chart</a:t>
            </a:r>
            <a:endParaRPr lang="en-GB"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Edit Master text styles</a:t>
            </a:r>
          </a:p>
        </p:txBody>
      </p:sp>
    </p:spTree>
    <p:extLst>
      <p:ext uri="{BB962C8B-B14F-4D97-AF65-F5344CB8AC3E}">
        <p14:creationId xmlns:p14="http://schemas.microsoft.com/office/powerpoint/2010/main" val="107484778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331872410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rmAutofit/>
          </a:bodyPr>
          <a:lstStyle>
            <a:lvl1pPr>
              <a:tabLst>
                <a:tab pos="5029200" algn="r"/>
              </a:tabLst>
              <a:defRPr sz="22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197988348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smtClean="0"/>
              <a:t>Click to edit Master title style</a:t>
            </a:r>
            <a:endParaRPr lang="en-GB"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3944551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grpSp>
        <p:nvGrpSpPr>
          <p:cNvPr id="19" name="Group 18"/>
          <p:cNvGrpSpPr/>
          <p:nvPr userDrawn="1"/>
        </p:nvGrpSpPr>
        <p:grpSpPr>
          <a:xfrm>
            <a:off x="377991" y="378000"/>
            <a:ext cx="1620000" cy="307976"/>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317539733"/>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smtClean="0"/>
              <a:t>Click to edit Master title style</a:t>
            </a:r>
            <a:endParaRPr lang="en-US" noProof="0" dirty="0"/>
          </a:p>
        </p:txBody>
      </p:sp>
      <p:sp>
        <p:nvSpPr>
          <p:cNvPr id="4" name="Rectangle 3"/>
          <p:cNvSpPr/>
          <p:nvPr/>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smtClean="0"/>
              <a:t>Click icon to add picture</a:t>
            </a:r>
            <a:endParaRPr lang="en-GB"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smtClean="0"/>
              <a:t>Click icon to add picture</a:t>
            </a:r>
            <a:endParaRPr lang="en-GB"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smtClean="0"/>
              <a:t>Click icon to add picture</a:t>
            </a:r>
            <a:endParaRPr lang="en-GB"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smtClean="0"/>
              <a:t>Click icon to add picture</a:t>
            </a:r>
            <a:endParaRPr lang="en-GB"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8" name="Rectangle 17"/>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9" name="Rectangle 18"/>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20" name="Rectangle 19"/>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21" name="Rectangle 20"/>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Tree>
    <p:extLst>
      <p:ext uri="{BB962C8B-B14F-4D97-AF65-F5344CB8AC3E}">
        <p14:creationId xmlns:p14="http://schemas.microsoft.com/office/powerpoint/2010/main" val="146233836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34430386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405327922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Rectangle 9"/>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1" name="Rectangle 10"/>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Tree>
    <p:extLst>
      <p:ext uri="{BB962C8B-B14F-4D97-AF65-F5344CB8AC3E}">
        <p14:creationId xmlns:p14="http://schemas.microsoft.com/office/powerpoint/2010/main" val="160219224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76238" y="317501"/>
            <a:ext cx="8391525" cy="697888"/>
          </a:xfrm>
        </p:spPr>
        <p:txBody>
          <a:bodyPr/>
          <a:lstStyle/>
          <a:p>
            <a:r>
              <a:rPr lang="en-US" smtClean="0"/>
              <a:t>Click to edit Master title style</a:t>
            </a:r>
            <a:endParaRPr lang="en-GB"/>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8" name="Rectangle 17"/>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9" name="Rectangle 18"/>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20" name="Rectangle 19"/>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21" name="Rectangle 20"/>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Tree>
    <p:extLst>
      <p:ext uri="{BB962C8B-B14F-4D97-AF65-F5344CB8AC3E}">
        <p14:creationId xmlns:p14="http://schemas.microsoft.com/office/powerpoint/2010/main" val="60700742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Rectangle 3"/>
          <p:cNvSpPr/>
          <p:nvPr/>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Rectangle 10"/>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2" name="Rectangle 11"/>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3" name="Rectangle 12"/>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Tree>
    <p:extLst>
      <p:ext uri="{BB962C8B-B14F-4D97-AF65-F5344CB8AC3E}">
        <p14:creationId xmlns:p14="http://schemas.microsoft.com/office/powerpoint/2010/main" val="188670626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705184"/>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7880053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9"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4522561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194126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3989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150296639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9" name="TextBox 8"/>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smtClean="0">
                <a:solidFill>
                  <a:schemeClr val="bg1"/>
                </a:solidFill>
              </a:rPr>
              <a:t>art. 199a Ordynacji podatkowej jako podstawa </a:t>
            </a:r>
            <a:br>
              <a:rPr lang="pl-PL" sz="650" noProof="0" dirty="0" smtClean="0">
                <a:solidFill>
                  <a:schemeClr val="bg1"/>
                </a:solidFill>
              </a:rPr>
            </a:br>
            <a:r>
              <a:rPr lang="pl-PL" sz="650" noProof="0" dirty="0" smtClean="0">
                <a:solidFill>
                  <a:schemeClr val="bg1"/>
                </a:solidFill>
              </a:rPr>
              <a:t>pominięcia skutków podatkowych transakcji </a:t>
            </a:r>
          </a:p>
        </p:txBody>
      </p:sp>
      <p:sp>
        <p:nvSpPr>
          <p:cNvPr id="10" name="TextBox 9"/>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2018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smtClean="0">
                <a:solidFill>
                  <a:schemeClr val="bg1"/>
                </a:solidFill>
              </a:rPr>
              <a:t>art. 199a Ordynacji podatkowej jako podstawa </a:t>
            </a:r>
            <a:br>
              <a:rPr lang="pl-PL" sz="650" noProof="0" dirty="0" smtClean="0">
                <a:solidFill>
                  <a:schemeClr val="bg1"/>
                </a:solidFill>
              </a:rPr>
            </a:br>
            <a:r>
              <a:rPr lang="pl-PL" sz="650" noProof="0" dirty="0" smtClean="0">
                <a:solidFill>
                  <a:schemeClr val="bg1"/>
                </a:solidFill>
              </a:rPr>
              <a:t>pominięcia skutków podatkowych transakcji </a:t>
            </a:r>
          </a:p>
        </p:txBody>
      </p:sp>
      <p:sp>
        <p:nvSpPr>
          <p:cNvPr id="14" name="TextBox 13"/>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2018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7" name="TextBox 6"/>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smtClean="0">
                <a:solidFill>
                  <a:schemeClr val="bg1"/>
                </a:solidFill>
              </a:rPr>
              <a:t>art. 199a Ordynacji podatkowej jako podstawa </a:t>
            </a:r>
            <a:br>
              <a:rPr lang="pl-PL" sz="650" noProof="0" dirty="0" smtClean="0">
                <a:solidFill>
                  <a:schemeClr val="bg1"/>
                </a:solidFill>
              </a:rPr>
            </a:br>
            <a:r>
              <a:rPr lang="pl-PL" sz="650" noProof="0" dirty="0" smtClean="0">
                <a:solidFill>
                  <a:schemeClr val="bg1"/>
                </a:solidFill>
              </a:rPr>
              <a:t>pominięcia skutków podatkowych transakcji </a:t>
            </a:r>
          </a:p>
        </p:txBody>
      </p:sp>
      <p:sp>
        <p:nvSpPr>
          <p:cNvPr id="8" name="TextBox 7"/>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2018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7" name="TextBox 6"/>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smtClean="0">
                <a:solidFill>
                  <a:schemeClr val="bg1"/>
                </a:solidFill>
              </a:rPr>
              <a:t>art. 199a Ordynacji podatkowej jako podstawa </a:t>
            </a:r>
            <a:br>
              <a:rPr lang="pl-PL" sz="650" noProof="0" dirty="0" smtClean="0">
                <a:solidFill>
                  <a:schemeClr val="bg1"/>
                </a:solidFill>
              </a:rPr>
            </a:br>
            <a:r>
              <a:rPr lang="pl-PL" sz="650" noProof="0" dirty="0" smtClean="0">
                <a:solidFill>
                  <a:schemeClr val="bg1"/>
                </a:solidFill>
              </a:rPr>
              <a:t>pominięcia skutków podatkowych transakcji </a:t>
            </a:r>
          </a:p>
        </p:txBody>
      </p:sp>
      <p:sp>
        <p:nvSpPr>
          <p:cNvPr id="8" name="TextBox 7"/>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2018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7" name="TextBox 6"/>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smtClean="0">
                <a:solidFill>
                  <a:schemeClr val="bg1"/>
                </a:solidFill>
              </a:rPr>
              <a:t>art. 199a Ordynacji podatkowej jako podstawa </a:t>
            </a:r>
            <a:br>
              <a:rPr lang="pl-PL" sz="650" noProof="0" dirty="0" smtClean="0">
                <a:solidFill>
                  <a:schemeClr val="bg1"/>
                </a:solidFill>
              </a:rPr>
            </a:br>
            <a:r>
              <a:rPr lang="pl-PL" sz="650" noProof="0" dirty="0" smtClean="0">
                <a:solidFill>
                  <a:schemeClr val="bg1"/>
                </a:solidFill>
              </a:rPr>
              <a:t>pominięcia skutków podatkowych transakcji </a:t>
            </a:r>
          </a:p>
        </p:txBody>
      </p:sp>
      <p:sp>
        <p:nvSpPr>
          <p:cNvPr id="8" name="TextBox 7"/>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2018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6" name="TextBox 5"/>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smtClean="0">
                <a:solidFill>
                  <a:schemeClr val="bg1"/>
                </a:solidFill>
              </a:rPr>
              <a:t>art. 199a Ordynacji podatkowej jako podstawa </a:t>
            </a:r>
            <a:br>
              <a:rPr lang="pl-PL" sz="650" noProof="0" dirty="0" smtClean="0">
                <a:solidFill>
                  <a:schemeClr val="bg1"/>
                </a:solidFill>
              </a:rPr>
            </a:br>
            <a:r>
              <a:rPr lang="pl-PL" sz="650" noProof="0" dirty="0" smtClean="0">
                <a:solidFill>
                  <a:schemeClr val="bg1"/>
                </a:solidFill>
              </a:rPr>
              <a:t>pominięcia skutków podatkowych transakcji </a:t>
            </a:r>
          </a:p>
        </p:txBody>
      </p:sp>
      <p:sp>
        <p:nvSpPr>
          <p:cNvPr id="7" name="TextBox 6"/>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19326453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6" name="TextBox 5"/>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smtClean="0">
                <a:solidFill>
                  <a:schemeClr val="bg1"/>
                </a:solidFill>
              </a:rPr>
              <a:t>art. 199a Ordynacji podatkowej jako podstawa </a:t>
            </a:r>
            <a:br>
              <a:rPr lang="pl-PL" sz="650" noProof="0" dirty="0" smtClean="0">
                <a:solidFill>
                  <a:schemeClr val="bg1"/>
                </a:solidFill>
              </a:rPr>
            </a:br>
            <a:r>
              <a:rPr lang="pl-PL" sz="650" noProof="0" dirty="0" smtClean="0">
                <a:solidFill>
                  <a:schemeClr val="bg1"/>
                </a:solidFill>
              </a:rPr>
              <a:t>pominięcia skutków podatkowych transakcji </a:t>
            </a:r>
          </a:p>
        </p:txBody>
      </p:sp>
      <p:sp>
        <p:nvSpPr>
          <p:cNvPr id="7" name="TextBox 6"/>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6" name="TextBox 5"/>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smtClean="0">
                <a:solidFill>
                  <a:schemeClr val="bg1"/>
                </a:solidFill>
              </a:rPr>
              <a:t>art. 199a Ordynacji podatkowej jako podstawa </a:t>
            </a:r>
            <a:br>
              <a:rPr lang="pl-PL" sz="650" noProof="0" dirty="0" smtClean="0">
                <a:solidFill>
                  <a:schemeClr val="bg1"/>
                </a:solidFill>
              </a:rPr>
            </a:br>
            <a:r>
              <a:rPr lang="pl-PL" sz="650" noProof="0" dirty="0" smtClean="0">
                <a:solidFill>
                  <a:schemeClr val="bg1"/>
                </a:solidFill>
              </a:rPr>
              <a:t>pominięcia skutków podatkowych transakcji </a:t>
            </a:r>
          </a:p>
        </p:txBody>
      </p:sp>
      <p:sp>
        <p:nvSpPr>
          <p:cNvPr id="7" name="TextBox 6"/>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6" name="TextBox 5"/>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smtClean="0">
                <a:solidFill>
                  <a:schemeClr val="bg1"/>
                </a:solidFill>
              </a:rPr>
              <a:t>art. 199a Ordynacji podatkowej jako podstawa </a:t>
            </a:r>
            <a:br>
              <a:rPr lang="pl-PL" sz="650" noProof="0" dirty="0" smtClean="0">
                <a:solidFill>
                  <a:schemeClr val="bg1"/>
                </a:solidFill>
              </a:rPr>
            </a:br>
            <a:r>
              <a:rPr lang="pl-PL" sz="650" noProof="0" dirty="0" smtClean="0">
                <a:solidFill>
                  <a:schemeClr val="bg1"/>
                </a:solidFill>
              </a:rPr>
              <a:t>pominięcia skutków podatkowych transakcji </a:t>
            </a:r>
          </a:p>
        </p:txBody>
      </p:sp>
      <p:sp>
        <p:nvSpPr>
          <p:cNvPr id="7" name="TextBox 6"/>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646692" y="405929"/>
            <a:ext cx="210312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smtClean="0"/>
              <a:t>Edit Master text styles</a:t>
            </a:r>
          </a:p>
        </p:txBody>
      </p:sp>
      <p:sp>
        <p:nvSpPr>
          <p:cNvPr id="7" name="Text Placeholder 6"/>
          <p:cNvSpPr>
            <a:spLocks noGrp="1"/>
          </p:cNvSpPr>
          <p:nvPr>
            <p:ph type="body" sz="quarter" idx="11"/>
          </p:nvPr>
        </p:nvSpPr>
        <p:spPr>
          <a:xfrm>
            <a:off x="394189" y="1700213"/>
            <a:ext cx="2074691" cy="4656835"/>
          </a:xfrm>
        </p:spPr>
        <p:txBody>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smtClean="0"/>
              <a:t>Edit Master text styles</a:t>
            </a:r>
          </a:p>
        </p:txBody>
      </p:sp>
      <p:sp>
        <p:nvSpPr>
          <p:cNvPr id="9" name="Text Placeholder 8"/>
          <p:cNvSpPr>
            <a:spLocks noGrp="1"/>
          </p:cNvSpPr>
          <p:nvPr>
            <p:ph type="body" sz="quarter" idx="12"/>
          </p:nvPr>
        </p:nvSpPr>
        <p:spPr>
          <a:xfrm>
            <a:off x="2835276" y="1700212"/>
            <a:ext cx="5914537" cy="4657726"/>
          </a:xfrm>
        </p:spPr>
        <p:txBody>
          <a:bodyPr/>
          <a:lstStyle>
            <a:lvl1pPr>
              <a:spcBef>
                <a:spcPts val="1662"/>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1678052969"/>
      </p:ext>
    </p:extLst>
  </p:cSld>
  <p:clrMapOvr>
    <a:masterClrMapping/>
  </p:clrMapOvr>
  <p:transition>
    <p:fade/>
  </p:transition>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Edit Master text styles</a:t>
            </a:r>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18507172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
        <p:nvSpPr>
          <p:cNvPr id="11" name="TextBox 10"/>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smtClean="0">
                <a:solidFill>
                  <a:schemeClr val="bg1"/>
                </a:solidFill>
              </a:rPr>
              <a:t>art. 199a Ordynacji podatkowej jako podstawa </a:t>
            </a:r>
            <a:br>
              <a:rPr lang="pl-PL" sz="650" noProof="0" dirty="0" smtClean="0">
                <a:solidFill>
                  <a:schemeClr val="bg1"/>
                </a:solidFill>
              </a:rPr>
            </a:br>
            <a:r>
              <a:rPr lang="pl-PL" sz="650" noProof="0" dirty="0" smtClean="0">
                <a:solidFill>
                  <a:schemeClr val="bg1"/>
                </a:solidFill>
              </a:rPr>
              <a:t>pominięcia skutków podatkowych transakcji </a:t>
            </a:r>
          </a:p>
        </p:txBody>
      </p:sp>
      <p:sp>
        <p:nvSpPr>
          <p:cNvPr id="12" name="TextBox 11"/>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bg1"/>
                </a:solidFill>
              </a:rPr>
              <a:t>© 2017 </a:t>
            </a:r>
            <a:r>
              <a:rPr lang="pl-PL" sz="650" noProof="0" dirty="0" smtClean="0">
                <a:solidFill>
                  <a:schemeClr val="bg1"/>
                </a:solidFill>
              </a:rPr>
              <a:t>Deloitte Doradztwo Podatkowe</a:t>
            </a:r>
            <a:r>
              <a:rPr lang="pl-PL" sz="650" baseline="0" noProof="0" dirty="0" smtClean="0">
                <a:solidFill>
                  <a:schemeClr val="bg1"/>
                </a:solidFill>
              </a:rPr>
              <a:t> Tokarski i Wspólnicy sp. k.</a:t>
            </a:r>
            <a:endParaRPr lang="en-US" sz="650" noProof="0" dirty="0">
              <a:solidFill>
                <a:schemeClr val="bg1"/>
              </a:solidFill>
            </a:endParaRPr>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smtClean="0"/>
              <a:t>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GB" sz="900" dirty="0"/>
              <a:t>Insert sponsorship mark here</a:t>
            </a:r>
            <a:endParaRPr lang="en-GB"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smtClean="0"/>
              <a:t>Edit Master text styles</a:t>
            </a: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3704160485"/>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069551848"/>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 White">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smtClean="0"/>
              <a:t>Click icon to add picture</a:t>
            </a:r>
            <a:endParaRPr lang="en-GB"/>
          </a:p>
        </p:txBody>
      </p:sp>
      <p:sp>
        <p:nvSpPr>
          <p:cNvPr id="2" name="Title 1"/>
          <p:cNvSpPr>
            <a:spLocks noGrp="1"/>
          </p:cNvSpPr>
          <p:nvPr>
            <p:ph type="ctrTitle"/>
          </p:nvPr>
        </p:nvSpPr>
        <p:spPr bwMode="gray">
          <a:xfrm>
            <a:off x="376238" y="5549440"/>
            <a:ext cx="4195762"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1198977139"/>
      </p:ext>
    </p:extLst>
  </p:cSld>
  <p:clrMapOvr>
    <a:masterClrMapping/>
  </p:clrMapOvr>
  <p:transition>
    <p:fade/>
  </p:transition>
  <p:timing>
    <p:tnLst>
      <p:par>
        <p:cTn id="1" dur="indefinite" restart="never" nodeType="tmRoot"/>
      </p:par>
    </p:tnLst>
  </p:timing>
  <p:hf hdr="0" dt="0"/>
  <p:extLst mod="1">
    <p:ext uri="{DCECCB84-F9BA-43D5-87BE-67443E8EF086}">
      <p15:sldGuideLst xmlns:p15="http://schemas.microsoft.com/office/powerpoint/2012/main">
        <p15:guide id="1" orient="horz" pos="408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Slide - Circle Whit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grpSp>
        <p:nvGrpSpPr>
          <p:cNvPr id="19" name="Group 18"/>
          <p:cNvGrpSpPr/>
          <p:nvPr userDrawn="1"/>
        </p:nvGrpSpPr>
        <p:grpSpPr>
          <a:xfrm>
            <a:off x="377991" y="378000"/>
            <a:ext cx="1620000" cy="307976"/>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44185643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ivider - Deloitte whit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128488342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ey statement whi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133455320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646692" y="405929"/>
            <a:ext cx="210312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smtClean="0"/>
              <a:t>Edit Master text styles</a:t>
            </a:r>
          </a:p>
        </p:txBody>
      </p:sp>
      <p:sp>
        <p:nvSpPr>
          <p:cNvPr id="7" name="Text Placeholder 6"/>
          <p:cNvSpPr>
            <a:spLocks noGrp="1"/>
          </p:cNvSpPr>
          <p:nvPr>
            <p:ph type="body" sz="quarter" idx="11"/>
          </p:nvPr>
        </p:nvSpPr>
        <p:spPr>
          <a:xfrm>
            <a:off x="394189" y="1700213"/>
            <a:ext cx="2074691" cy="4656835"/>
          </a:xfrm>
        </p:spPr>
        <p:txBody>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smtClean="0"/>
              <a:t>Edit Master text styles</a:t>
            </a:r>
          </a:p>
        </p:txBody>
      </p:sp>
      <p:sp>
        <p:nvSpPr>
          <p:cNvPr id="9" name="Text Placeholder 8"/>
          <p:cNvSpPr>
            <a:spLocks noGrp="1"/>
          </p:cNvSpPr>
          <p:nvPr>
            <p:ph type="body" sz="quarter" idx="12"/>
          </p:nvPr>
        </p:nvSpPr>
        <p:spPr>
          <a:xfrm>
            <a:off x="2835276" y="1700212"/>
            <a:ext cx="5914537" cy="4657726"/>
          </a:xfrm>
        </p:spPr>
        <p:txBody>
          <a:bodyPr/>
          <a:lstStyle>
            <a:lvl1pPr>
              <a:spcBef>
                <a:spcPts val="1662"/>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3892859195"/>
      </p:ext>
    </p:extLst>
  </p:cSld>
  <p:clrMapOvr>
    <a:masterClrMapping/>
  </p:clrMapOvr>
  <p:transition>
    <p:fade/>
  </p:transition>
  <p:timing>
    <p:tnLst>
      <p:par>
        <p:cTn id="1" dur="indefinite" restart="never" nodeType="tmRoot"/>
      </p:par>
    </p:tnLst>
  </p:timing>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30912277"/>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52109048"/>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smtClean="0"/>
              <a:t>Click to edit Master title style</a:t>
            </a:r>
            <a:endParaRPr lang="en-US"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60345184"/>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2441185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6648720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smtClean="0"/>
              <a:t>Click to edit Master title style</a:t>
            </a:r>
            <a:endParaRPr lang="en-US"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23847042"/>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smtClean="0"/>
              <a:t>Click icon to add chart</a:t>
            </a:r>
            <a:endParaRPr lang="en-GB" dirty="0"/>
          </a:p>
        </p:txBody>
      </p:sp>
      <p:sp>
        <p:nvSpPr>
          <p:cNvPr id="18" name="Text Placeholder 8"/>
          <p:cNvSpPr>
            <a:spLocks noGrp="1"/>
          </p:cNvSpPr>
          <p:nvPr>
            <p:ph type="body" sz="quarter" idx="18"/>
          </p:nvPr>
        </p:nvSpPr>
        <p:spPr>
          <a:xfrm>
            <a:off x="376239" y="1700213"/>
            <a:ext cx="8391524" cy="357187"/>
          </a:xfrm>
        </p:spPr>
        <p:txBody>
          <a:bodyPr/>
          <a:lstStyle/>
          <a:p>
            <a:pPr lvl="0"/>
            <a:r>
              <a:rPr lang="en-US" noProof="0" smtClean="0"/>
              <a:t>Edit Master text styles</a:t>
            </a:r>
          </a:p>
        </p:txBody>
      </p:sp>
      <p:sp>
        <p:nvSpPr>
          <p:cNvPr id="19" name="Text Placeholder 7"/>
          <p:cNvSpPr>
            <a:spLocks noGrp="1"/>
          </p:cNvSpPr>
          <p:nvPr>
            <p:ph type="body" sz="quarter" idx="23"/>
          </p:nvPr>
        </p:nvSpPr>
        <p:spPr>
          <a:xfrm>
            <a:off x="376238" y="6121013"/>
            <a:ext cx="8391525" cy="260737"/>
          </a:xfrm>
        </p:spPr>
        <p:txBody>
          <a:bodyPr>
            <a:normAutofit/>
          </a:bodyPr>
          <a:lstStyle>
            <a:lvl1pPr>
              <a:spcAft>
                <a:spcPts val="0"/>
              </a:spcAft>
              <a:defRPr sz="900"/>
            </a:lvl1pPr>
          </a:lstStyle>
          <a:p>
            <a:pPr lvl="0"/>
            <a:r>
              <a:rPr lang="en-US" smtClean="0"/>
              <a:t>Edit Master text styles</a:t>
            </a:r>
          </a:p>
        </p:txBody>
      </p:sp>
    </p:spTree>
    <p:extLst>
      <p:ext uri="{BB962C8B-B14F-4D97-AF65-F5344CB8AC3E}">
        <p14:creationId xmlns:p14="http://schemas.microsoft.com/office/powerpoint/2010/main" val="1747621846"/>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Edit Master text styles</a:t>
            </a:r>
          </a:p>
        </p:txBody>
      </p:sp>
      <p:sp>
        <p:nvSpPr>
          <p:cNvPr id="12"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4160944779"/>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01893112"/>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8" name="Title Placeholder 1"/>
          <p:cNvSpPr>
            <a:spLocks noGrp="1"/>
          </p:cNvSpPr>
          <p:nvPr>
            <p:ph type="title" hasCustomPrompt="1"/>
          </p:nvPr>
        </p:nvSpPr>
        <p:spPr>
          <a:xfrm>
            <a:off x="376237" y="317500"/>
            <a:ext cx="8391525"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472958258"/>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smtClean="0"/>
              <a:t>Edit Master text styles</a:t>
            </a:r>
          </a:p>
        </p:txBody>
      </p:sp>
    </p:spTree>
    <p:extLst>
      <p:ext uri="{BB962C8B-B14F-4D97-AF65-F5344CB8AC3E}">
        <p14:creationId xmlns:p14="http://schemas.microsoft.com/office/powerpoint/2010/main" val="16508460"/>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smtClean="0"/>
              <a:t>Click icon to add chart</a:t>
            </a:r>
            <a:endParaRPr lang="en-GB"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smtClean="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smtClean="0"/>
              <a:t>Click icon to add chart</a:t>
            </a:r>
            <a:endParaRPr lang="en-GB"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Edit Master text styles</a:t>
            </a:r>
          </a:p>
        </p:txBody>
      </p:sp>
    </p:spTree>
    <p:extLst>
      <p:ext uri="{BB962C8B-B14F-4D97-AF65-F5344CB8AC3E}">
        <p14:creationId xmlns:p14="http://schemas.microsoft.com/office/powerpoint/2010/main" val="3658454311"/>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1576581596"/>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rmAutofit/>
          </a:bodyPr>
          <a:lstStyle>
            <a:lvl1pPr>
              <a:tabLst>
                <a:tab pos="5029200" algn="r"/>
              </a:tabLst>
              <a:defRPr sz="22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1618407557"/>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smtClean="0"/>
              <a:t>Click to edit Master title style</a:t>
            </a:r>
            <a:endParaRPr lang="en-GB"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4079668533"/>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smtClean="0"/>
              <a:t>Click to edit Master title style</a:t>
            </a:r>
            <a:endParaRPr lang="en-US" noProof="0" dirty="0"/>
          </a:p>
        </p:txBody>
      </p:sp>
      <p:sp>
        <p:nvSpPr>
          <p:cNvPr id="4" name="Rectangle 3"/>
          <p:cNvSpPr/>
          <p:nvPr/>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smtClean="0"/>
              <a:t>Click icon to add picture</a:t>
            </a:r>
            <a:endParaRPr lang="en-GB"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smtClean="0"/>
              <a:t>Click icon to add picture</a:t>
            </a:r>
            <a:endParaRPr lang="en-GB"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smtClean="0"/>
              <a:t>Click icon to add picture</a:t>
            </a:r>
            <a:endParaRPr lang="en-GB"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smtClean="0"/>
              <a:t>Click icon to add picture</a:t>
            </a:r>
            <a:endParaRPr lang="en-GB"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8" name="Rectangle 17"/>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9" name="Rectangle 18"/>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20" name="Rectangle 19"/>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21" name="Rectangle 20"/>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Tree>
    <p:extLst>
      <p:ext uri="{BB962C8B-B14F-4D97-AF65-F5344CB8AC3E}">
        <p14:creationId xmlns:p14="http://schemas.microsoft.com/office/powerpoint/2010/main" val="63299840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28666478"/>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682015"/>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752575028"/>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Rectangle 9"/>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1" name="Rectangle 10"/>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Tree>
    <p:extLst>
      <p:ext uri="{BB962C8B-B14F-4D97-AF65-F5344CB8AC3E}">
        <p14:creationId xmlns:p14="http://schemas.microsoft.com/office/powerpoint/2010/main" val="1336467204"/>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76238" y="317501"/>
            <a:ext cx="8391525" cy="697888"/>
          </a:xfrm>
        </p:spPr>
        <p:txBody>
          <a:bodyPr/>
          <a:lstStyle/>
          <a:p>
            <a:r>
              <a:rPr lang="en-US" smtClean="0"/>
              <a:t>Click to edit Master title style</a:t>
            </a:r>
            <a:endParaRPr lang="en-GB"/>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8" name="Rectangle 17"/>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9" name="Rectangle 18"/>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20" name="Rectangle 19"/>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21" name="Rectangle 20"/>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Tree>
    <p:extLst>
      <p:ext uri="{BB962C8B-B14F-4D97-AF65-F5344CB8AC3E}">
        <p14:creationId xmlns:p14="http://schemas.microsoft.com/office/powerpoint/2010/main" val="71677637"/>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Rectangle 3"/>
          <p:cNvSpPr/>
          <p:nvPr/>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Rectangle 10"/>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2" name="Rectangle 11"/>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3" name="Rectangle 12"/>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Tree>
    <p:extLst>
      <p:ext uri="{BB962C8B-B14F-4D97-AF65-F5344CB8AC3E}">
        <p14:creationId xmlns:p14="http://schemas.microsoft.com/office/powerpoint/2010/main" val="1717762147"/>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705184"/>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546485268"/>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9"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70538430"/>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70807334"/>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620550"/>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smtClean="0"/>
              <a:t>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GB" sz="900" dirty="0"/>
              <a:t>Insert sponsorship mark here</a:t>
            </a:r>
            <a:endParaRPr lang="en-GB"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smtClean="0"/>
              <a:t>Edit Master text styles</a:t>
            </a: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3047553005"/>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slideLayout" Target="../slideLayouts/slideLayout108.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50" Type="http://schemas.openxmlformats.org/officeDocument/2006/relationships/slideLayout" Target="../slideLayouts/slideLayout119.xml"/><Relationship Id="rId55" Type="http://schemas.openxmlformats.org/officeDocument/2006/relationships/slideLayout" Target="../slideLayouts/slideLayout124.xml"/><Relationship Id="rId63" Type="http://schemas.openxmlformats.org/officeDocument/2006/relationships/slideLayout" Target="../slideLayouts/slideLayout132.xml"/><Relationship Id="rId68" Type="http://schemas.openxmlformats.org/officeDocument/2006/relationships/slideLayout" Target="../slideLayouts/slideLayout137.xml"/><Relationship Id="rId7" Type="http://schemas.openxmlformats.org/officeDocument/2006/relationships/slideLayout" Target="../slideLayouts/slideLayout76.xml"/><Relationship Id="rId71" Type="http://schemas.openxmlformats.org/officeDocument/2006/relationships/tags" Target="../tags/tag3.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9" Type="http://schemas.openxmlformats.org/officeDocument/2006/relationships/slideLayout" Target="../slideLayouts/slideLayout98.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3" Type="http://schemas.openxmlformats.org/officeDocument/2006/relationships/slideLayout" Target="../slideLayouts/slideLayout122.xml"/><Relationship Id="rId58" Type="http://schemas.openxmlformats.org/officeDocument/2006/relationships/slideLayout" Target="../slideLayouts/slideLayout127.xml"/><Relationship Id="rId66" Type="http://schemas.openxmlformats.org/officeDocument/2006/relationships/slideLayout" Target="../slideLayouts/slideLayout135.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 Id="rId57" Type="http://schemas.openxmlformats.org/officeDocument/2006/relationships/slideLayout" Target="../slideLayouts/slideLayout126.xml"/><Relationship Id="rId61" Type="http://schemas.openxmlformats.org/officeDocument/2006/relationships/slideLayout" Target="../slideLayouts/slideLayout130.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52" Type="http://schemas.openxmlformats.org/officeDocument/2006/relationships/slideLayout" Target="../slideLayouts/slideLayout121.xml"/><Relationship Id="rId60" Type="http://schemas.openxmlformats.org/officeDocument/2006/relationships/slideLayout" Target="../slideLayouts/slideLayout129.xml"/><Relationship Id="rId65" Type="http://schemas.openxmlformats.org/officeDocument/2006/relationships/slideLayout" Target="../slideLayouts/slideLayout134.xml"/><Relationship Id="rId73" Type="http://schemas.openxmlformats.org/officeDocument/2006/relationships/image" Target="../media/image1.emf"/><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56" Type="http://schemas.openxmlformats.org/officeDocument/2006/relationships/slideLayout" Target="../slideLayouts/slideLayout125.xml"/><Relationship Id="rId64" Type="http://schemas.openxmlformats.org/officeDocument/2006/relationships/slideLayout" Target="../slideLayouts/slideLayout133.xml"/><Relationship Id="rId69" Type="http://schemas.openxmlformats.org/officeDocument/2006/relationships/theme" Target="../theme/theme2.xml"/><Relationship Id="rId8" Type="http://schemas.openxmlformats.org/officeDocument/2006/relationships/slideLayout" Target="../slideLayouts/slideLayout77.xml"/><Relationship Id="rId51" Type="http://schemas.openxmlformats.org/officeDocument/2006/relationships/slideLayout" Target="../slideLayouts/slideLayout120.xml"/><Relationship Id="rId72" Type="http://schemas.openxmlformats.org/officeDocument/2006/relationships/oleObject" Target="../embeddings/oleObject2.bin"/><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59" Type="http://schemas.openxmlformats.org/officeDocument/2006/relationships/slideLayout" Target="../slideLayouts/slideLayout128.xml"/><Relationship Id="rId67" Type="http://schemas.openxmlformats.org/officeDocument/2006/relationships/slideLayout" Target="../slideLayouts/slideLayout136.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54" Type="http://schemas.openxmlformats.org/officeDocument/2006/relationships/slideLayout" Target="../slideLayouts/slideLayout123.xml"/><Relationship Id="rId62" Type="http://schemas.openxmlformats.org/officeDocument/2006/relationships/slideLayout" Target="../slideLayouts/slideLayout131.xml"/><Relationship Id="rId70" Type="http://schemas.openxmlformats.org/officeDocument/2006/relationships/vmlDrawing" Target="../drawings/vmlDrawing2.vml"/><Relationship Id="rId1" Type="http://schemas.openxmlformats.org/officeDocument/2006/relationships/slideLayout" Target="../slideLayouts/slideLayout70.xml"/><Relationship Id="rId6"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72"/>
            </p:custDataLst>
            <p:extLst>
              <p:ext uri="{D42A27DB-BD31-4B8C-83A1-F6EECF244321}">
                <p14:modId xmlns:p14="http://schemas.microsoft.com/office/powerpoint/2010/main" val="25593790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48" name="think-cell Slide" r:id="rId73" imgW="270" imgH="270" progId="TCLayout.ActiveDocument.1">
                  <p:embed/>
                </p:oleObj>
              </mc:Choice>
              <mc:Fallback>
                <p:oleObj name="think-cell Slide" r:id="rId73" imgW="270" imgH="270" progId="TCLayout.ActiveDocument.1">
                  <p:embed/>
                  <p:pic>
                    <p:nvPicPr>
                      <p:cNvPr id="4" name="Object 3" hidden="1"/>
                      <p:cNvPicPr/>
                      <p:nvPr/>
                    </p:nvPicPr>
                    <p:blipFill>
                      <a:blip r:embed="rId74"/>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extBox 2"/>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
        <p:nvSpPr>
          <p:cNvPr id="10" name="TextBox 9"/>
          <p:cNvSpPr txBox="1"/>
          <p:nvPr userDrawn="1"/>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
        <p:nvSpPr>
          <p:cNvPr id="11" name="TextBox 10"/>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smtClean="0">
                <a:solidFill>
                  <a:schemeClr val="tx1"/>
                </a:solidFill>
              </a:rPr>
              <a:t>art. 199a Ordynacji podatkowej jako podstawa </a:t>
            </a:r>
            <a:br>
              <a:rPr lang="pl-PL" sz="650" noProof="0" dirty="0" smtClean="0">
                <a:solidFill>
                  <a:schemeClr val="tx1"/>
                </a:solidFill>
              </a:rPr>
            </a:br>
            <a:r>
              <a:rPr lang="pl-PL" sz="650" noProof="0" dirty="0" smtClean="0">
                <a:solidFill>
                  <a:schemeClr val="tx1"/>
                </a:solidFill>
              </a:rPr>
              <a:t>pominięcia skutków podatkowych transakcji </a:t>
            </a:r>
          </a:p>
        </p:txBody>
      </p:sp>
      <p:sp>
        <p:nvSpPr>
          <p:cNvPr id="12" name="TextBox 11"/>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tx1"/>
                </a:solidFill>
              </a:rPr>
              <a:t>© 2018 </a:t>
            </a:r>
            <a:r>
              <a:rPr lang="pl-PL" sz="650" noProof="0" dirty="0" smtClean="0">
                <a:solidFill>
                  <a:schemeClr val="tx1"/>
                </a:solidFill>
              </a:rPr>
              <a:t>Deloitte Doradztwo Podatkowe</a:t>
            </a:r>
            <a:r>
              <a:rPr lang="pl-PL" sz="650" baseline="0" noProof="0" dirty="0" smtClean="0">
                <a:solidFill>
                  <a:schemeClr val="tx1"/>
                </a:solidFill>
              </a:rPr>
              <a:t> Tokarski i Wspólnicy sp. k.</a:t>
            </a:r>
            <a:endParaRPr lang="en-US" sz="650" noProof="0" dirty="0">
              <a:solidFill>
                <a:schemeClr val="tx1"/>
              </a:solidFill>
            </a:endParaRPr>
          </a:p>
        </p:txBody>
      </p:sp>
    </p:spTree>
    <p:extLst>
      <p:ext uri="{BB962C8B-B14F-4D97-AF65-F5344CB8AC3E}">
        <p14:creationId xmlns:p14="http://schemas.microsoft.com/office/powerpoint/2010/main" val="29662975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02" r:id="rId30"/>
    <p:sldLayoutId id="2147483756" r:id="rId31"/>
    <p:sldLayoutId id="2147483755" r:id="rId32"/>
    <p:sldLayoutId id="2147483703" r:id="rId33"/>
    <p:sldLayoutId id="2147483704" r:id="rId34"/>
    <p:sldLayoutId id="2147483705" r:id="rId35"/>
    <p:sldLayoutId id="2147483706" r:id="rId36"/>
    <p:sldLayoutId id="2147483707" r:id="rId37"/>
    <p:sldLayoutId id="2147483713" r:id="rId38"/>
    <p:sldLayoutId id="2147483708" r:id="rId39"/>
    <p:sldLayoutId id="2147483710" r:id="rId40"/>
    <p:sldLayoutId id="2147483754" r:id="rId41"/>
    <p:sldLayoutId id="2147483711" r:id="rId42"/>
    <p:sldLayoutId id="2147483753" r:id="rId43"/>
    <p:sldLayoutId id="2147483679" r:id="rId44"/>
    <p:sldLayoutId id="2147483712" r:id="rId45"/>
    <p:sldLayoutId id="2147483678" r:id="rId46"/>
    <p:sldLayoutId id="2147483681" r:id="rId47"/>
    <p:sldLayoutId id="2147483735" r:id="rId48"/>
    <p:sldLayoutId id="2147483699" r:id="rId49"/>
    <p:sldLayoutId id="2147483714" r:id="rId50"/>
    <p:sldLayoutId id="2147483697" r:id="rId51"/>
    <p:sldLayoutId id="2147483715" r:id="rId52"/>
    <p:sldLayoutId id="2147483716" r:id="rId53"/>
    <p:sldLayoutId id="2147483717" r:id="rId54"/>
    <p:sldLayoutId id="2147483718" r:id="rId55"/>
    <p:sldLayoutId id="2147483728" r:id="rId56"/>
    <p:sldLayoutId id="2147483720" r:id="rId57"/>
    <p:sldLayoutId id="2147483721" r:id="rId58"/>
    <p:sldLayoutId id="2147483722" r:id="rId59"/>
    <p:sldLayoutId id="2147483695" r:id="rId60"/>
    <p:sldLayoutId id="2147483751" r:id="rId61"/>
    <p:sldLayoutId id="2147483724" r:id="rId62"/>
    <p:sldLayoutId id="2147483725" r:id="rId63"/>
    <p:sldLayoutId id="2147483726" r:id="rId64"/>
    <p:sldLayoutId id="2147483727" r:id="rId65"/>
    <p:sldLayoutId id="2147483698" r:id="rId66"/>
    <p:sldLayoutId id="2147483752" r:id="rId67"/>
    <p:sldLayoutId id="2147483696" r:id="rId68"/>
    <p:sldLayoutId id="2147483787" r:id="rId69"/>
  </p:sldLayoutIdLst>
  <p:transition>
    <p:fade/>
  </p:transition>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3" pos="3834" userDrawn="1">
          <p15:clr>
            <a:srgbClr val="F26B43"/>
          </p15:clr>
        </p15:guide>
        <p15:guide id="24" orient="horz" pos="2160" userDrawn="1">
          <p15:clr>
            <a:srgbClr val="F26B43"/>
          </p15:clr>
        </p15:guide>
        <p15:guide id="25" orient="horz" pos="4020" userDrawn="1">
          <p15:clr>
            <a:srgbClr val="F26B43"/>
          </p15:clr>
        </p15:guide>
        <p15:guide id="26" pos="237" userDrawn="1">
          <p15:clr>
            <a:srgbClr val="F26B43"/>
          </p15:clr>
        </p15:guide>
        <p15:guide id="27" pos="5523" userDrawn="1">
          <p15:clr>
            <a:srgbClr val="F26B43"/>
          </p15:clr>
        </p15:guide>
        <p15:guide id="28" orient="horz" pos="1071" userDrawn="1">
          <p15:clr>
            <a:srgbClr val="F26B43"/>
          </p15:clr>
        </p15:guide>
        <p15:guide id="29" orient="horz" pos="200" userDrawn="1">
          <p15:clr>
            <a:srgbClr val="F26B43"/>
          </p15:clr>
        </p15:guide>
        <p15:guide id="30" orient="horz" pos="4080" userDrawn="1">
          <p15:clr>
            <a:srgbClr val="F26B43"/>
          </p15:clr>
        </p15:guide>
        <p15:guide id="31" pos="3721" userDrawn="1">
          <p15:clr>
            <a:srgbClr val="F26B43"/>
          </p15:clr>
        </p15:guide>
        <p15:guide id="32" orient="horz" pos="236" userDrawn="1">
          <p15:clr>
            <a:srgbClr val="F26B43"/>
          </p15:clr>
        </p15:guide>
        <p15:guide id="33" pos="1022" userDrawn="1">
          <p15:clr>
            <a:srgbClr val="F26B43"/>
          </p15:clr>
        </p15:guide>
        <p15:guide id="34" pos="1137" userDrawn="1">
          <p15:clr>
            <a:srgbClr val="F26B43"/>
          </p15:clr>
        </p15:guide>
        <p15:guide id="35" pos="1920" userDrawn="1">
          <p15:clr>
            <a:srgbClr val="F26B43"/>
          </p15:clr>
        </p15:guide>
        <p15:guide id="36" pos="2033" userDrawn="1">
          <p15:clr>
            <a:srgbClr val="F26B43"/>
          </p15:clr>
        </p15:guide>
        <p15:guide id="37" pos="4620" userDrawn="1">
          <p15:clr>
            <a:srgbClr val="F26B43"/>
          </p15:clr>
        </p15:guide>
        <p15:guide id="38" pos="2823" userDrawn="1">
          <p15:clr>
            <a:srgbClr val="F26B43"/>
          </p15:clr>
        </p15:guide>
        <p15:guide id="39" pos="2937" userDrawn="1">
          <p15:clr>
            <a:srgbClr val="F26B43"/>
          </p15:clr>
        </p15:guide>
        <p15:guide id="40" pos="2880" userDrawn="1">
          <p15:clr>
            <a:srgbClr val="F26B43"/>
          </p15:clr>
        </p15:guide>
        <p15:guide id="41" pos="4734" userDrawn="1">
          <p15:clr>
            <a:srgbClr val="F26B43"/>
          </p15:clr>
        </p15:guide>
        <p15:guide id="42" orient="horz" pos="1049" userDrawn="1">
          <p15:clr>
            <a:srgbClr val="F26B43"/>
          </p15:clr>
        </p15:guide>
        <p15:guide id="43" orient="horz" pos="6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7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20" name="think-cell Slide" r:id="rId72" imgW="270" imgH="270" progId="TCLayout.ActiveDocument.1">
                  <p:embed/>
                </p:oleObj>
              </mc:Choice>
              <mc:Fallback>
                <p:oleObj name="think-cell Slide" r:id="rId72" imgW="270" imgH="270" progId="TCLayout.ActiveDocument.1">
                  <p:embed/>
                  <p:pic>
                    <p:nvPicPr>
                      <p:cNvPr id="4" name="Object 3" hidden="1"/>
                      <p:cNvPicPr/>
                      <p:nvPr/>
                    </p:nvPicPr>
                    <p:blipFill>
                      <a:blip r:embed="rId7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rmAutofit/>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TextBox 2"/>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
        <p:nvSpPr>
          <p:cNvPr id="10" name="TextBox 9"/>
          <p:cNvSpPr txBox="1"/>
          <p:nvPr userDrawn="1"/>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
        <p:nvSpPr>
          <p:cNvPr id="12" name="TextBox 11"/>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pl-PL" sz="650" baseline="0" noProof="0" dirty="0" smtClean="0">
                <a:solidFill>
                  <a:schemeClr val="tx1"/>
                </a:solidFill>
              </a:rPr>
              <a:t>© 2018 </a:t>
            </a:r>
            <a:r>
              <a:rPr lang="pl-PL" sz="650" noProof="0" dirty="0" smtClean="0">
                <a:solidFill>
                  <a:schemeClr val="tx1"/>
                </a:solidFill>
              </a:rPr>
              <a:t>Deloitte Doradztwo Podatkowe</a:t>
            </a:r>
            <a:r>
              <a:rPr lang="pl-PL" sz="650" baseline="0" noProof="0" dirty="0" smtClean="0">
                <a:solidFill>
                  <a:schemeClr val="tx1"/>
                </a:solidFill>
              </a:rPr>
              <a:t> Tokarski i Wspólnicy sp. k.</a:t>
            </a:r>
            <a:endParaRPr lang="en-US" sz="650" noProof="0" dirty="0">
              <a:solidFill>
                <a:schemeClr val="tx1"/>
              </a:solidFill>
            </a:endParaRPr>
          </a:p>
        </p:txBody>
      </p:sp>
      <p:sp>
        <p:nvSpPr>
          <p:cNvPr id="9" name="TextBox 8"/>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pl-PL" sz="650" noProof="0" dirty="0" smtClean="0">
                <a:solidFill>
                  <a:schemeClr val="tx1"/>
                </a:solidFill>
              </a:rPr>
              <a:t>art. 199a Ordynacji podatkowej jako podstawa </a:t>
            </a:r>
            <a:br>
              <a:rPr lang="pl-PL" sz="650" noProof="0" dirty="0" smtClean="0">
                <a:solidFill>
                  <a:schemeClr val="tx1"/>
                </a:solidFill>
              </a:rPr>
            </a:br>
            <a:r>
              <a:rPr lang="pl-PL" sz="650" noProof="0" dirty="0" smtClean="0">
                <a:solidFill>
                  <a:schemeClr val="tx1"/>
                </a:solidFill>
              </a:rPr>
              <a:t>pominięcia skutków podatkowych transakcji </a:t>
            </a:r>
          </a:p>
        </p:txBody>
      </p:sp>
    </p:spTree>
    <p:extLst>
      <p:ext uri="{BB962C8B-B14F-4D97-AF65-F5344CB8AC3E}">
        <p14:creationId xmlns:p14="http://schemas.microsoft.com/office/powerpoint/2010/main" val="138489100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 id="2147483815" r:id="rId27"/>
    <p:sldLayoutId id="2147483816" r:id="rId28"/>
    <p:sldLayoutId id="2147483817" r:id="rId29"/>
    <p:sldLayoutId id="2147483818" r:id="rId30"/>
    <p:sldLayoutId id="2147483819" r:id="rId31"/>
    <p:sldLayoutId id="2147483820" r:id="rId32"/>
    <p:sldLayoutId id="2147483821" r:id="rId33"/>
    <p:sldLayoutId id="2147483822" r:id="rId34"/>
    <p:sldLayoutId id="2147483823" r:id="rId35"/>
    <p:sldLayoutId id="2147483824" r:id="rId36"/>
    <p:sldLayoutId id="2147483825" r:id="rId37"/>
    <p:sldLayoutId id="2147483826" r:id="rId38"/>
    <p:sldLayoutId id="2147483827" r:id="rId39"/>
    <p:sldLayoutId id="2147483828" r:id="rId40"/>
    <p:sldLayoutId id="2147483829" r:id="rId41"/>
    <p:sldLayoutId id="2147483830" r:id="rId42"/>
    <p:sldLayoutId id="2147483831" r:id="rId43"/>
    <p:sldLayoutId id="2147483832" r:id="rId44"/>
    <p:sldLayoutId id="2147483833" r:id="rId45"/>
    <p:sldLayoutId id="2147483834" r:id="rId46"/>
    <p:sldLayoutId id="2147483835" r:id="rId47"/>
    <p:sldLayoutId id="2147483836" r:id="rId48"/>
    <p:sldLayoutId id="2147483837" r:id="rId49"/>
    <p:sldLayoutId id="2147483838" r:id="rId50"/>
    <p:sldLayoutId id="2147483839" r:id="rId51"/>
    <p:sldLayoutId id="2147483840" r:id="rId52"/>
    <p:sldLayoutId id="2147483841" r:id="rId53"/>
    <p:sldLayoutId id="2147483842" r:id="rId54"/>
    <p:sldLayoutId id="2147483843" r:id="rId55"/>
    <p:sldLayoutId id="2147483844" r:id="rId56"/>
    <p:sldLayoutId id="2147483845" r:id="rId57"/>
    <p:sldLayoutId id="2147483846" r:id="rId58"/>
    <p:sldLayoutId id="2147483847" r:id="rId59"/>
    <p:sldLayoutId id="2147483848" r:id="rId60"/>
    <p:sldLayoutId id="2147483849" r:id="rId61"/>
    <p:sldLayoutId id="2147483850" r:id="rId62"/>
    <p:sldLayoutId id="2147483851" r:id="rId63"/>
    <p:sldLayoutId id="2147483852" r:id="rId64"/>
    <p:sldLayoutId id="2147483853" r:id="rId65"/>
    <p:sldLayoutId id="2147483854" r:id="rId66"/>
    <p:sldLayoutId id="2147483855" r:id="rId67"/>
    <p:sldLayoutId id="2147483856" r:id="rId68"/>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3" pos="3834">
          <p15:clr>
            <a:srgbClr val="F26B43"/>
          </p15:clr>
        </p15:guide>
        <p15:guide id="24" orient="horz" pos="2160">
          <p15:clr>
            <a:srgbClr val="F26B43"/>
          </p15:clr>
        </p15:guide>
        <p15:guide id="25" orient="horz" pos="4020">
          <p15:clr>
            <a:srgbClr val="F26B43"/>
          </p15:clr>
        </p15:guide>
        <p15:guide id="26" pos="237">
          <p15:clr>
            <a:srgbClr val="F26B43"/>
          </p15:clr>
        </p15:guide>
        <p15:guide id="27" pos="5523">
          <p15:clr>
            <a:srgbClr val="F26B43"/>
          </p15:clr>
        </p15:guide>
        <p15:guide id="28" orient="horz" pos="1071">
          <p15:clr>
            <a:srgbClr val="F26B43"/>
          </p15:clr>
        </p15:guide>
        <p15:guide id="29" orient="horz" pos="200">
          <p15:clr>
            <a:srgbClr val="F26B43"/>
          </p15:clr>
        </p15:guide>
        <p15:guide id="30" orient="horz" pos="4080">
          <p15:clr>
            <a:srgbClr val="F26B43"/>
          </p15:clr>
        </p15:guide>
        <p15:guide id="31" pos="3721">
          <p15:clr>
            <a:srgbClr val="F26B43"/>
          </p15:clr>
        </p15:guide>
        <p15:guide id="32" orient="horz" pos="236">
          <p15:clr>
            <a:srgbClr val="F26B43"/>
          </p15:clr>
        </p15:guide>
        <p15:guide id="33" pos="1022">
          <p15:clr>
            <a:srgbClr val="F26B43"/>
          </p15:clr>
        </p15:guide>
        <p15:guide id="34" pos="1137">
          <p15:clr>
            <a:srgbClr val="F26B43"/>
          </p15:clr>
        </p15:guide>
        <p15:guide id="35" pos="1920">
          <p15:clr>
            <a:srgbClr val="F26B43"/>
          </p15:clr>
        </p15:guide>
        <p15:guide id="36" pos="2033">
          <p15:clr>
            <a:srgbClr val="F26B43"/>
          </p15:clr>
        </p15:guide>
        <p15:guide id="37" pos="4620">
          <p15:clr>
            <a:srgbClr val="F26B43"/>
          </p15:clr>
        </p15:guide>
        <p15:guide id="38" pos="2823">
          <p15:clr>
            <a:srgbClr val="F26B43"/>
          </p15:clr>
        </p15:guide>
        <p15:guide id="39" pos="2937">
          <p15:clr>
            <a:srgbClr val="F26B43"/>
          </p15:clr>
        </p15:guide>
        <p15:guide id="40" pos="2880">
          <p15:clr>
            <a:srgbClr val="F26B43"/>
          </p15:clr>
        </p15:guide>
        <p15:guide id="41" pos="4734">
          <p15:clr>
            <a:srgbClr val="F26B43"/>
          </p15:clr>
        </p15:guide>
        <p15:guide id="42" orient="horz" pos="1049">
          <p15:clr>
            <a:srgbClr val="F26B43"/>
          </p15:clr>
        </p15:guide>
        <p15:guide id="43" orient="horz" pos="6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mailto:mguzek@deloittece.com"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 r="15"/>
          <a:stretch>
            <a:fillRect/>
          </a:stretch>
        </p:blipFill>
        <p:spPr>
          <a:xfrm>
            <a:off x="1872000" y="727200"/>
            <a:ext cx="5400000" cy="5400000"/>
          </a:xfrm>
        </p:spPr>
      </p:pic>
      <p:sp>
        <p:nvSpPr>
          <p:cNvPr id="4" name="Subtitle 3"/>
          <p:cNvSpPr>
            <a:spLocks noGrp="1"/>
          </p:cNvSpPr>
          <p:nvPr>
            <p:ph type="subTitle" idx="1"/>
          </p:nvPr>
        </p:nvSpPr>
        <p:spPr>
          <a:xfrm>
            <a:off x="376237" y="5081284"/>
            <a:ext cx="5350146" cy="1167253"/>
          </a:xfrm>
        </p:spPr>
        <p:txBody>
          <a:bodyPr/>
          <a:lstStyle/>
          <a:p>
            <a:endParaRPr lang="en-US" b="0" dirty="0"/>
          </a:p>
          <a:p>
            <a:r>
              <a:rPr lang="pl-PL" dirty="0"/>
              <a:t>art. 199a Ordynacji podatkowej jako podstawa pominięcia skutków podatkowych transakcji </a:t>
            </a:r>
            <a:endParaRPr lang="pl-PL" b="0" dirty="0"/>
          </a:p>
        </p:txBody>
      </p:sp>
      <p:sp>
        <p:nvSpPr>
          <p:cNvPr id="5" name="Text Placeholder 4"/>
          <p:cNvSpPr>
            <a:spLocks noGrp="1"/>
          </p:cNvSpPr>
          <p:nvPr>
            <p:ph type="body" sz="quarter" idx="4294967295"/>
          </p:nvPr>
        </p:nvSpPr>
        <p:spPr>
          <a:xfrm>
            <a:off x="376237" y="6248537"/>
            <a:ext cx="5013909" cy="310326"/>
          </a:xfrm>
        </p:spPr>
        <p:txBody>
          <a:bodyPr>
            <a:normAutofit/>
          </a:bodyPr>
          <a:lstStyle/>
          <a:p>
            <a:r>
              <a:rPr lang="pl-PL" noProof="0" dirty="0" smtClean="0">
                <a:solidFill>
                  <a:schemeClr val="bg1"/>
                </a:solidFill>
              </a:rPr>
              <a:t>dr Joanna Zawiejska-Rataj 09.03.2018 r.</a:t>
            </a:r>
            <a:endParaRPr lang="en-US" noProof="0" dirty="0">
              <a:solidFill>
                <a:schemeClr val="bg1"/>
              </a:solidFill>
            </a:endParaRPr>
          </a:p>
        </p:txBody>
      </p:sp>
      <p:sp>
        <p:nvSpPr>
          <p:cNvPr id="2" name="Rectangle 1"/>
          <p:cNvSpPr/>
          <p:nvPr/>
        </p:nvSpPr>
        <p:spPr>
          <a:xfrm>
            <a:off x="5143500" y="5664910"/>
            <a:ext cx="3842238" cy="830997"/>
          </a:xfrm>
          <a:prstGeom prst="rect">
            <a:avLst/>
          </a:prstGeom>
        </p:spPr>
        <p:txBody>
          <a:bodyPr wrap="square">
            <a:spAutoFit/>
          </a:bodyPr>
          <a:lstStyle/>
          <a:p>
            <a:r>
              <a:rPr lang="pl-PL" sz="1600" i="1" dirty="0" smtClean="0">
                <a:solidFill>
                  <a:schemeClr val="bg1"/>
                </a:solidFill>
              </a:rPr>
              <a:t>wyrok </a:t>
            </a:r>
            <a:r>
              <a:rPr lang="pl-PL" sz="1600" i="1" dirty="0">
                <a:solidFill>
                  <a:schemeClr val="bg1"/>
                </a:solidFill>
              </a:rPr>
              <a:t>WSA w Bydgoszczy z dnia </a:t>
            </a:r>
            <a:r>
              <a:rPr lang="pl-PL" sz="1600" i="1" dirty="0" smtClean="0">
                <a:solidFill>
                  <a:schemeClr val="bg1"/>
                </a:solidFill>
              </a:rPr>
              <a:t/>
            </a:r>
            <a:br>
              <a:rPr lang="pl-PL" sz="1600" i="1" dirty="0" smtClean="0">
                <a:solidFill>
                  <a:schemeClr val="bg1"/>
                </a:solidFill>
              </a:rPr>
            </a:br>
            <a:r>
              <a:rPr lang="pl-PL" sz="1600" i="1" dirty="0" smtClean="0">
                <a:solidFill>
                  <a:schemeClr val="bg1"/>
                </a:solidFill>
              </a:rPr>
              <a:t>6 </a:t>
            </a:r>
            <a:r>
              <a:rPr lang="pl-PL" sz="1600" i="1" dirty="0">
                <a:solidFill>
                  <a:schemeClr val="bg1"/>
                </a:solidFill>
              </a:rPr>
              <a:t>grudnia 2017 r., I SA/</a:t>
            </a:r>
            <a:r>
              <a:rPr lang="pl-PL" sz="1600" i="1" dirty="0" err="1">
                <a:solidFill>
                  <a:schemeClr val="bg1"/>
                </a:solidFill>
              </a:rPr>
              <a:t>Bd</a:t>
            </a:r>
            <a:r>
              <a:rPr lang="pl-PL" sz="1600" i="1" dirty="0">
                <a:solidFill>
                  <a:schemeClr val="bg1"/>
                </a:solidFill>
              </a:rPr>
              <a:t> </a:t>
            </a:r>
            <a:r>
              <a:rPr lang="pl-PL" sz="1600" i="1" dirty="0" smtClean="0">
                <a:solidFill>
                  <a:schemeClr val="bg1"/>
                </a:solidFill>
              </a:rPr>
              <a:t>896/17 </a:t>
            </a:r>
            <a:r>
              <a:rPr lang="pl-PL" sz="1600" i="1" dirty="0">
                <a:solidFill>
                  <a:schemeClr val="bg1"/>
                </a:solidFill>
              </a:rPr>
              <a:t>orzeczenie </a:t>
            </a:r>
            <a:r>
              <a:rPr lang="pl-PL" sz="1600" i="1" dirty="0" smtClean="0">
                <a:solidFill>
                  <a:schemeClr val="bg1"/>
                </a:solidFill>
              </a:rPr>
              <a:t>prawomocne </a:t>
            </a:r>
            <a:endParaRPr lang="pl-PL" sz="1600" i="1" dirty="0">
              <a:solidFill>
                <a:schemeClr val="bg1"/>
              </a:solidFill>
            </a:endParaRPr>
          </a:p>
        </p:txBody>
      </p:sp>
    </p:spTree>
    <p:extLst>
      <p:ext uri="{BB962C8B-B14F-4D97-AF65-F5344CB8AC3E}">
        <p14:creationId xmlns:p14="http://schemas.microsoft.com/office/powerpoint/2010/main" val="40763159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dirty="0"/>
              <a:t>Ocena prawna Wojewódzkiego Sądu Administracyjnego</a:t>
            </a:r>
            <a:endParaRPr lang="en-US" noProof="0" dirty="0"/>
          </a:p>
        </p:txBody>
      </p:sp>
      <p:sp>
        <p:nvSpPr>
          <p:cNvPr id="2" name="Rectangle 1"/>
          <p:cNvSpPr/>
          <p:nvPr/>
        </p:nvSpPr>
        <p:spPr bwMode="gray">
          <a:xfrm>
            <a:off x="376237" y="1306402"/>
            <a:ext cx="8391525" cy="5115311"/>
          </a:xfrm>
          <a:prstGeom prst="rect">
            <a:avLst/>
          </a:prstGeom>
          <a:solidFill>
            <a:schemeClr val="bg1"/>
          </a:solidFill>
          <a:ln w="19050" algn="ctr">
            <a:noFill/>
            <a:miter lim="800000"/>
            <a:headEnd/>
            <a:tailEnd/>
          </a:ln>
        </p:spPr>
        <p:txBody>
          <a:bodyPr wrap="square" lIns="88900" tIns="88900" rIns="88900" bIns="88900" rtlCol="0" anchor="t" anchorCtr="0">
            <a:spAutoFit/>
          </a:bodyPr>
          <a:lstStyle/>
          <a:p>
            <a:pPr>
              <a:lnSpc>
                <a:spcPct val="106000"/>
              </a:lnSpc>
              <a:buFont typeface="Wingdings 2" pitchFamily="18" charset="2"/>
              <a:buNone/>
            </a:pPr>
            <a:r>
              <a:rPr lang="pl-PL" sz="1600" b="1" i="1" dirty="0"/>
              <a:t>O ile art. 199a § 1 ww. ustawy stanowi dyrektywę odczytywania treści czynności prawnej zgodnie z zamiarem stron tej czynności, a zatem dotyczy z reguły podatników, którzy mieli dobre intencje, jedynie niefortunnie sformułowali oświadczenia woli (zob.: wyrok NSA z dnia 4 sierpnia 2016r. sygn. akt II FSK 2047/14), o tyle art. 199a § 2 O.p. reguluje sytuację, w której podatnicy usiłowali ukryć przed fiskusem rzeczywiście realizowaną czynność prawną.</a:t>
            </a:r>
            <a:r>
              <a:rPr lang="pl-PL" sz="1600" i="1" dirty="0"/>
              <a:t> Ukrycie czynności prawnej pod czynnością symulowaną jest przykładem pozornego oświadczenia woli. O pozorności można zatem mówić, o ile zostaną spełnione łącznie następujące przesłanki. Po pierwsze, oświadczenie zostało złożone dla pozoru. Po drugie, oświadczenie złożono drugiej stronie. Po trzecie, druga strona wyraziła zgodę na dokonanie czynności jedynie dla pozoru. Pozorność czynności prawnej może oznaczać, że strony nie zamierzają w ogóle wywołać jakichkolwiek skutków prawnych, tworząc jednocześnie okoliczności wskazujące na zawarcie czynności prawnej (symulowanej). Pozorność czynności prawnej może również oznaczać, że strony dokonują czynności prawnej dla ukrycia innej czynności prawnej. </a:t>
            </a:r>
            <a:r>
              <a:rPr lang="pl-PL" sz="1600" i="1" dirty="0" smtClean="0"/>
              <a:t/>
            </a:r>
            <a:br>
              <a:rPr lang="pl-PL" sz="1600" i="1" dirty="0" smtClean="0"/>
            </a:br>
            <a:r>
              <a:rPr lang="pl-PL" sz="1600" b="1" i="1" dirty="0" smtClean="0"/>
              <a:t>W </a:t>
            </a:r>
            <a:r>
              <a:rPr lang="pl-PL" sz="1600" b="1" i="1" dirty="0"/>
              <a:t>literaturze przedmiotu wskazano, że art. 199a § 2 O.p. dotyczy tylko pozorności związanej z tym drugim przypadkiem, tj. jeżeli dochodzi do zawarcia czynności prawnej celem ukrycia innej czynności prawnej.</a:t>
            </a:r>
          </a:p>
        </p:txBody>
      </p:sp>
      <p:sp>
        <p:nvSpPr>
          <p:cNvPr id="4" name="Text Placeholder 3"/>
          <p:cNvSpPr>
            <a:spLocks noGrp="1"/>
          </p:cNvSpPr>
          <p:nvPr>
            <p:ph type="body" sz="quarter" idx="13"/>
          </p:nvPr>
        </p:nvSpPr>
        <p:spPr/>
        <p:txBody>
          <a:bodyPr/>
          <a:lstStyle/>
          <a:p>
            <a:r>
              <a:rPr lang="pl-PL" dirty="0"/>
              <a:t>Stosowanie art. 199a § 2 Ordynacji podatkowej</a:t>
            </a:r>
            <a:endParaRPr lang="en-US" dirty="0"/>
          </a:p>
          <a:p>
            <a:endParaRPr lang="en-US" dirty="0"/>
          </a:p>
        </p:txBody>
      </p:sp>
    </p:spTree>
    <p:extLst>
      <p:ext uri="{BB962C8B-B14F-4D97-AF65-F5344CB8AC3E}">
        <p14:creationId xmlns:p14="http://schemas.microsoft.com/office/powerpoint/2010/main" val="70178937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dirty="0"/>
              <a:t>Ocena prawna Wojewódzkiego Sądu Administracyjnego</a:t>
            </a:r>
            <a:endParaRPr lang="en-US" noProof="0" dirty="0"/>
          </a:p>
        </p:txBody>
      </p:sp>
      <p:sp>
        <p:nvSpPr>
          <p:cNvPr id="2" name="Rectangle 1"/>
          <p:cNvSpPr/>
          <p:nvPr/>
        </p:nvSpPr>
        <p:spPr bwMode="gray">
          <a:xfrm>
            <a:off x="376237" y="1407438"/>
            <a:ext cx="8391525" cy="1595657"/>
          </a:xfrm>
          <a:prstGeom prst="rect">
            <a:avLst/>
          </a:prstGeom>
          <a:solidFill>
            <a:srgbClr val="0076A8"/>
          </a:solidFill>
          <a:ln w="19050" algn="ctr">
            <a:noFill/>
            <a:miter lim="800000"/>
            <a:headEnd/>
            <a:tailEnd/>
          </a:ln>
        </p:spPr>
        <p:txBody>
          <a:bodyPr wrap="square" lIns="144000" tIns="144000" rIns="1188000" bIns="144000" rtlCol="0" anchor="t" anchorCtr="0">
            <a:spAutoFit/>
          </a:bodyPr>
          <a:lstStyle/>
          <a:p>
            <a:pPr>
              <a:lnSpc>
                <a:spcPct val="106000"/>
              </a:lnSpc>
              <a:buFont typeface="Wingdings 2" pitchFamily="18" charset="2"/>
              <a:buNone/>
            </a:pPr>
            <a:r>
              <a:rPr lang="pl-PL" sz="1600" i="1" dirty="0">
                <a:solidFill>
                  <a:schemeClr val="bg1"/>
                </a:solidFill>
              </a:rPr>
              <a:t>Podsumowując to zagadnienie należy stwierdzić, że przepis art. 199a § 1 O.p. stanowi dyrektywę odczytywania treści czynności prawnej zgodnie z zamiarem stron tej czynności, natomiast </a:t>
            </a:r>
            <a:r>
              <a:rPr lang="pl-PL" sz="1600" i="1" dirty="0" smtClean="0">
                <a:solidFill>
                  <a:schemeClr val="bg1"/>
                </a:solidFill>
              </a:rPr>
              <a:t/>
            </a:r>
            <a:br>
              <a:rPr lang="pl-PL" sz="1600" i="1" dirty="0" smtClean="0">
                <a:solidFill>
                  <a:schemeClr val="bg1"/>
                </a:solidFill>
              </a:rPr>
            </a:br>
            <a:r>
              <a:rPr lang="pl-PL" sz="1600" i="1" dirty="0" smtClean="0">
                <a:solidFill>
                  <a:schemeClr val="bg1"/>
                </a:solidFill>
              </a:rPr>
              <a:t>art</a:t>
            </a:r>
            <a:r>
              <a:rPr lang="pl-PL" sz="1600" i="1" dirty="0">
                <a:solidFill>
                  <a:schemeClr val="bg1"/>
                </a:solidFill>
              </a:rPr>
              <a:t>. 199a § 2 O.p. reguluje sytuację, w której podatnicy ukryli </a:t>
            </a:r>
            <a:r>
              <a:rPr lang="pl-PL" sz="1600" i="1" dirty="0" smtClean="0">
                <a:solidFill>
                  <a:schemeClr val="bg1"/>
                </a:solidFill>
              </a:rPr>
              <a:t/>
            </a:r>
            <a:br>
              <a:rPr lang="pl-PL" sz="1600" i="1" dirty="0" smtClean="0">
                <a:solidFill>
                  <a:schemeClr val="bg1"/>
                </a:solidFill>
              </a:rPr>
            </a:br>
            <a:r>
              <a:rPr lang="pl-PL" sz="1600" i="1" dirty="0" smtClean="0">
                <a:solidFill>
                  <a:schemeClr val="bg1"/>
                </a:solidFill>
              </a:rPr>
              <a:t>przed </a:t>
            </a:r>
            <a:r>
              <a:rPr lang="pl-PL" sz="1600" i="1" dirty="0">
                <a:solidFill>
                  <a:schemeClr val="bg1"/>
                </a:solidFill>
              </a:rPr>
              <a:t>fiskusem rzeczywiście regulowaną czynność </a:t>
            </a:r>
            <a:r>
              <a:rPr lang="pl-PL" sz="1600" i="1" dirty="0" smtClean="0">
                <a:solidFill>
                  <a:schemeClr val="bg1"/>
                </a:solidFill>
              </a:rPr>
              <a:t>prawną.</a:t>
            </a:r>
            <a:endParaRPr lang="pl-PL" sz="1600" i="1" dirty="0">
              <a:solidFill>
                <a:schemeClr val="bg1"/>
              </a:solidFill>
            </a:endParaRPr>
          </a:p>
        </p:txBody>
      </p:sp>
      <p:grpSp>
        <p:nvGrpSpPr>
          <p:cNvPr id="5" name="Group 521"/>
          <p:cNvGrpSpPr>
            <a:grpSpLocks noChangeAspect="1"/>
          </p:cNvGrpSpPr>
          <p:nvPr/>
        </p:nvGrpSpPr>
        <p:grpSpPr bwMode="auto">
          <a:xfrm>
            <a:off x="7406494" y="1607928"/>
            <a:ext cx="1080000" cy="1080000"/>
            <a:chOff x="3476" y="2032"/>
            <a:chExt cx="340" cy="340"/>
          </a:xfrm>
          <a:solidFill>
            <a:schemeClr val="bg1"/>
          </a:solidFill>
        </p:grpSpPr>
        <p:sp>
          <p:nvSpPr>
            <p:cNvPr id="7" name="Freeform 522"/>
            <p:cNvSpPr>
              <a:spLocks noEditPoints="1"/>
            </p:cNvSpPr>
            <p:nvPr/>
          </p:nvSpPr>
          <p:spPr bwMode="auto">
            <a:xfrm>
              <a:off x="3625" y="2266"/>
              <a:ext cx="42" cy="42"/>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42 h 64"/>
                <a:gd name="T12" fmla="*/ 21 w 64"/>
                <a:gd name="T13" fmla="*/ 32 h 64"/>
                <a:gd name="T14" fmla="*/ 32 w 64"/>
                <a:gd name="T15" fmla="*/ 21 h 64"/>
                <a:gd name="T16" fmla="*/ 42 w 64"/>
                <a:gd name="T17" fmla="*/ 32 h 64"/>
                <a:gd name="T18" fmla="*/ 32 w 64"/>
                <a:gd name="T19"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42"/>
                  </a:moveTo>
                  <a:cubicBezTo>
                    <a:pt x="26" y="42"/>
                    <a:pt x="21" y="38"/>
                    <a:pt x="21" y="32"/>
                  </a:cubicBezTo>
                  <a:cubicBezTo>
                    <a:pt x="21" y="26"/>
                    <a:pt x="26" y="21"/>
                    <a:pt x="32" y="21"/>
                  </a:cubicBezTo>
                  <a:cubicBezTo>
                    <a:pt x="38" y="21"/>
                    <a:pt x="42" y="26"/>
                    <a:pt x="42" y="32"/>
                  </a:cubicBezTo>
                  <a:cubicBezTo>
                    <a:pt x="42" y="38"/>
                    <a:pt x="38" y="42"/>
                    <a:pt x="32" y="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523"/>
            <p:cNvSpPr>
              <a:spLocks noEditPoints="1"/>
            </p:cNvSpPr>
            <p:nvPr/>
          </p:nvSpPr>
          <p:spPr bwMode="auto">
            <a:xfrm>
              <a:off x="3617" y="2096"/>
              <a:ext cx="58" cy="155"/>
            </a:xfrm>
            <a:custGeom>
              <a:avLst/>
              <a:gdLst>
                <a:gd name="T0" fmla="*/ 21 w 86"/>
                <a:gd name="T1" fmla="*/ 234 h 234"/>
                <a:gd name="T2" fmla="*/ 21 w 86"/>
                <a:gd name="T3" fmla="*/ 234 h 234"/>
                <a:gd name="T4" fmla="*/ 22 w 86"/>
                <a:gd name="T5" fmla="*/ 234 h 234"/>
                <a:gd name="T6" fmla="*/ 63 w 86"/>
                <a:gd name="T7" fmla="*/ 234 h 234"/>
                <a:gd name="T8" fmla="*/ 64 w 86"/>
                <a:gd name="T9" fmla="*/ 234 h 234"/>
                <a:gd name="T10" fmla="*/ 64 w 86"/>
                <a:gd name="T11" fmla="*/ 234 h 234"/>
                <a:gd name="T12" fmla="*/ 75 w 86"/>
                <a:gd name="T13" fmla="*/ 224 h 234"/>
                <a:gd name="T14" fmla="*/ 85 w 86"/>
                <a:gd name="T15" fmla="*/ 11 h 234"/>
                <a:gd name="T16" fmla="*/ 75 w 86"/>
                <a:gd name="T17" fmla="*/ 0 h 234"/>
                <a:gd name="T18" fmla="*/ 75 w 86"/>
                <a:gd name="T19" fmla="*/ 0 h 234"/>
                <a:gd name="T20" fmla="*/ 11 w 86"/>
                <a:gd name="T21" fmla="*/ 0 h 234"/>
                <a:gd name="T22" fmla="*/ 10 w 86"/>
                <a:gd name="T23" fmla="*/ 0 h 234"/>
                <a:gd name="T24" fmla="*/ 0 w 86"/>
                <a:gd name="T25" fmla="*/ 11 h 234"/>
                <a:gd name="T26" fmla="*/ 11 w 86"/>
                <a:gd name="T27" fmla="*/ 224 h 234"/>
                <a:gd name="T28" fmla="*/ 21 w 86"/>
                <a:gd name="T29" fmla="*/ 234 h 234"/>
                <a:gd name="T30" fmla="*/ 63 w 86"/>
                <a:gd name="T31" fmla="*/ 21 h 234"/>
                <a:gd name="T32" fmla="*/ 54 w 86"/>
                <a:gd name="T33" fmla="*/ 213 h 234"/>
                <a:gd name="T34" fmla="*/ 31 w 86"/>
                <a:gd name="T35" fmla="*/ 213 h 234"/>
                <a:gd name="T36" fmla="*/ 22 w 86"/>
                <a:gd name="T37" fmla="*/ 21 h 234"/>
                <a:gd name="T38" fmla="*/ 63 w 86"/>
                <a:gd name="T39" fmla="*/ 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34">
                  <a:moveTo>
                    <a:pt x="21" y="234"/>
                  </a:moveTo>
                  <a:cubicBezTo>
                    <a:pt x="21" y="234"/>
                    <a:pt x="21" y="234"/>
                    <a:pt x="21" y="234"/>
                  </a:cubicBezTo>
                  <a:cubicBezTo>
                    <a:pt x="22" y="234"/>
                    <a:pt x="22" y="234"/>
                    <a:pt x="22" y="234"/>
                  </a:cubicBezTo>
                  <a:cubicBezTo>
                    <a:pt x="63" y="234"/>
                    <a:pt x="63" y="234"/>
                    <a:pt x="63" y="234"/>
                  </a:cubicBezTo>
                  <a:cubicBezTo>
                    <a:pt x="64" y="234"/>
                    <a:pt x="64" y="234"/>
                    <a:pt x="64" y="234"/>
                  </a:cubicBezTo>
                  <a:cubicBezTo>
                    <a:pt x="64" y="234"/>
                    <a:pt x="64" y="234"/>
                    <a:pt x="64" y="234"/>
                  </a:cubicBezTo>
                  <a:cubicBezTo>
                    <a:pt x="70" y="234"/>
                    <a:pt x="74" y="230"/>
                    <a:pt x="75" y="224"/>
                  </a:cubicBezTo>
                  <a:cubicBezTo>
                    <a:pt x="85" y="11"/>
                    <a:pt x="85" y="11"/>
                    <a:pt x="85" y="11"/>
                  </a:cubicBezTo>
                  <a:cubicBezTo>
                    <a:pt x="86" y="5"/>
                    <a:pt x="81" y="0"/>
                    <a:pt x="75" y="0"/>
                  </a:cubicBezTo>
                  <a:cubicBezTo>
                    <a:pt x="75" y="0"/>
                    <a:pt x="75" y="0"/>
                    <a:pt x="75" y="0"/>
                  </a:cubicBezTo>
                  <a:cubicBezTo>
                    <a:pt x="11" y="0"/>
                    <a:pt x="11" y="0"/>
                    <a:pt x="11" y="0"/>
                  </a:cubicBezTo>
                  <a:cubicBezTo>
                    <a:pt x="11" y="0"/>
                    <a:pt x="10" y="0"/>
                    <a:pt x="10" y="0"/>
                  </a:cubicBezTo>
                  <a:cubicBezTo>
                    <a:pt x="4" y="0"/>
                    <a:pt x="0" y="5"/>
                    <a:pt x="0" y="11"/>
                  </a:cubicBezTo>
                  <a:cubicBezTo>
                    <a:pt x="11" y="224"/>
                    <a:pt x="11" y="224"/>
                    <a:pt x="11" y="224"/>
                  </a:cubicBezTo>
                  <a:cubicBezTo>
                    <a:pt x="11" y="230"/>
                    <a:pt x="16" y="234"/>
                    <a:pt x="21" y="234"/>
                  </a:cubicBezTo>
                  <a:close/>
                  <a:moveTo>
                    <a:pt x="63" y="21"/>
                  </a:moveTo>
                  <a:cubicBezTo>
                    <a:pt x="54" y="213"/>
                    <a:pt x="54" y="213"/>
                    <a:pt x="54" y="213"/>
                  </a:cubicBezTo>
                  <a:cubicBezTo>
                    <a:pt x="31" y="213"/>
                    <a:pt x="31" y="213"/>
                    <a:pt x="31" y="213"/>
                  </a:cubicBezTo>
                  <a:cubicBezTo>
                    <a:pt x="22" y="21"/>
                    <a:pt x="22" y="21"/>
                    <a:pt x="22" y="21"/>
                  </a:cubicBezTo>
                  <a:lnTo>
                    <a:pt x="63"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524"/>
            <p:cNvSpPr>
              <a:spLocks noEditPoints="1"/>
            </p:cNvSpPr>
            <p:nvPr/>
          </p:nvSpPr>
          <p:spPr bwMode="auto">
            <a:xfrm>
              <a:off x="3476" y="203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TextBox 9"/>
          <p:cNvSpPr txBox="1"/>
          <p:nvPr/>
        </p:nvSpPr>
        <p:spPr>
          <a:xfrm>
            <a:off x="376237" y="3202168"/>
            <a:ext cx="8391525" cy="3031599"/>
          </a:xfrm>
          <a:prstGeom prst="rect">
            <a:avLst/>
          </a:prstGeom>
          <a:noFill/>
        </p:spPr>
        <p:txBody>
          <a:bodyPr wrap="square" lIns="0" tIns="0" rIns="0" bIns="0" rtlCol="0">
            <a:spAutoFit/>
          </a:bodyPr>
          <a:lstStyle/>
          <a:p>
            <a:pPr>
              <a:spcBef>
                <a:spcPts val="600"/>
              </a:spcBef>
              <a:buSzPct val="100000"/>
            </a:pPr>
            <a:r>
              <a:rPr lang="pl-PL" sz="1400" i="1" dirty="0"/>
              <a:t>Ustalając skutki prawne zaistniałego zdarzenia, organ podatkowy z jednej strony uwzględnia rzeczywisty charakter prawny czynności, a nie na przykład nazwę umowy </a:t>
            </a:r>
            <a:r>
              <a:rPr lang="pl-PL" sz="1400" i="1" dirty="0" smtClean="0"/>
              <a:t/>
            </a:r>
            <a:br>
              <a:rPr lang="pl-PL" sz="1400" i="1" dirty="0" smtClean="0"/>
            </a:br>
            <a:r>
              <a:rPr lang="pl-PL" sz="1400" i="1" dirty="0" smtClean="0"/>
              <a:t>(</a:t>
            </a:r>
            <a:r>
              <a:rPr lang="pl-PL" sz="1400" i="1" dirty="0"/>
              <a:t>art. 199a § 1 O.p.).</a:t>
            </a:r>
          </a:p>
          <a:p>
            <a:pPr>
              <a:spcBef>
                <a:spcPts val="600"/>
              </a:spcBef>
              <a:buSzPct val="100000"/>
            </a:pPr>
            <a:r>
              <a:rPr lang="pl-PL" sz="1400" i="1" dirty="0"/>
              <a:t>Z drugiej strony pomija skutki podatkowe czynności pozornej, wywodząc je z czynności ukrytej i to reguluje art. 199a § 2 O.p.</a:t>
            </a:r>
          </a:p>
          <a:p>
            <a:pPr>
              <a:spcBef>
                <a:spcPts val="600"/>
              </a:spcBef>
              <a:buSzPct val="100000"/>
            </a:pPr>
            <a:r>
              <a:rPr lang="pl-PL" sz="1400" b="1" i="1" dirty="0"/>
              <a:t>Podnieść zatem należy, że organ podatkowy może nie uwzględnić skutków podatkowych wynikających jedynie z tych czynności, które mają charakter pozorny.</a:t>
            </a:r>
          </a:p>
          <a:p>
            <a:pPr>
              <a:spcBef>
                <a:spcPts val="600"/>
              </a:spcBef>
              <a:buSzPct val="100000"/>
            </a:pPr>
            <a:r>
              <a:rPr lang="pl-PL" sz="1400" b="1" i="1" dirty="0"/>
              <a:t>To, że stosownie do art. 199a § 1 O.p. organ podatkowy w trakcie ustalania treści czynności prawnej ma obowiązek badania zgodnego zamiaru stron i celu </a:t>
            </a:r>
            <a:r>
              <a:rPr lang="pl-PL" sz="1400" b="1" i="1" dirty="0" smtClean="0"/>
              <a:t>czynności, a </a:t>
            </a:r>
            <a:r>
              <a:rPr lang="pl-PL" sz="1400" b="1" i="1" dirty="0"/>
              <a:t>nie tylko dosłownego brzmienia oświadczeń woli złożonych przez strony czynności, nie oznacza, iż jest to samodzielna podstawa do zakwestionowania skutków czynności prawnej dla celów podatkowych.</a:t>
            </a:r>
            <a:endParaRPr lang="en-US" sz="1400" b="1" i="1" dirty="0" smtClean="0"/>
          </a:p>
        </p:txBody>
      </p:sp>
      <p:sp>
        <p:nvSpPr>
          <p:cNvPr id="4" name="Text Placeholder 3"/>
          <p:cNvSpPr>
            <a:spLocks noGrp="1"/>
          </p:cNvSpPr>
          <p:nvPr>
            <p:ph type="body" sz="quarter" idx="13"/>
          </p:nvPr>
        </p:nvSpPr>
        <p:spPr/>
        <p:txBody>
          <a:bodyPr/>
          <a:lstStyle/>
          <a:p>
            <a:r>
              <a:rPr lang="pl-PL" dirty="0"/>
              <a:t>Stosowanie art. 199a § 1 i § 2 Ordynacji podatkowej łącznie</a:t>
            </a:r>
            <a:endParaRPr lang="en-US" dirty="0"/>
          </a:p>
          <a:p>
            <a:endParaRPr lang="en-US" dirty="0"/>
          </a:p>
        </p:txBody>
      </p:sp>
    </p:spTree>
    <p:extLst>
      <p:ext uri="{BB962C8B-B14F-4D97-AF65-F5344CB8AC3E}">
        <p14:creationId xmlns:p14="http://schemas.microsoft.com/office/powerpoint/2010/main" val="61180314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377566" y="1716077"/>
            <a:ext cx="3289177" cy="4035499"/>
          </a:xfrm>
          <a:prstGeom prst="rect">
            <a:avLst/>
          </a:prstGeom>
          <a:solidFill>
            <a:srgbClr val="0076A8"/>
          </a:solidFill>
          <a:ln w="19050" algn="ctr">
            <a:solidFill>
              <a:srgbClr val="A7A8AA"/>
            </a:solidFill>
            <a:miter lim="800000"/>
            <a:headEnd/>
            <a:tailEnd/>
          </a:ln>
        </p:spPr>
        <p:txBody>
          <a:bodyPr wrap="square" lIns="88900" tIns="88900" rIns="88900" bIns="88900" rtlCol="0" anchor="t" anchorCtr="0"/>
          <a:lstStyle/>
          <a:p>
            <a:pPr>
              <a:lnSpc>
                <a:spcPct val="106000"/>
              </a:lnSpc>
              <a:buFont typeface="Wingdings 2" pitchFamily="18" charset="2"/>
              <a:buNone/>
            </a:pPr>
            <a:r>
              <a:rPr lang="pl-PL" sz="1600" i="1" dirty="0">
                <a:solidFill>
                  <a:schemeClr val="bg1"/>
                </a:solidFill>
              </a:rPr>
              <a:t>To, że stosownie do </a:t>
            </a:r>
            <a:r>
              <a:rPr lang="pl-PL" sz="1600" i="1" dirty="0" smtClean="0">
                <a:solidFill>
                  <a:schemeClr val="bg1"/>
                </a:solidFill>
              </a:rPr>
              <a:t/>
            </a:r>
            <a:br>
              <a:rPr lang="pl-PL" sz="1600" i="1" dirty="0" smtClean="0">
                <a:solidFill>
                  <a:schemeClr val="bg1"/>
                </a:solidFill>
              </a:rPr>
            </a:br>
            <a:r>
              <a:rPr lang="pl-PL" sz="1600" i="1" dirty="0" smtClean="0">
                <a:solidFill>
                  <a:schemeClr val="bg1"/>
                </a:solidFill>
              </a:rPr>
              <a:t>art</a:t>
            </a:r>
            <a:r>
              <a:rPr lang="pl-PL" sz="1600" i="1" dirty="0">
                <a:solidFill>
                  <a:schemeClr val="bg1"/>
                </a:solidFill>
              </a:rPr>
              <a:t>. 199a § 1 O.p. organ podatkowy w trakcie ustalania treści czynności prawnej ma obowiązek badania zgodnego zamiaru stron i celu czynności,</a:t>
            </a:r>
          </a:p>
          <a:p>
            <a:pPr>
              <a:lnSpc>
                <a:spcPct val="106000"/>
              </a:lnSpc>
              <a:buFont typeface="Wingdings 2" pitchFamily="18" charset="2"/>
              <a:buNone/>
            </a:pPr>
            <a:r>
              <a:rPr lang="pl-PL" sz="1600" i="1" dirty="0">
                <a:solidFill>
                  <a:schemeClr val="bg1"/>
                </a:solidFill>
              </a:rPr>
              <a:t>a nie tylko dosłownego brzmienia oświadczeń woli złożonych przez strony czynności, nie oznacza, iż jest to samodzielna podstawa </a:t>
            </a:r>
            <a:r>
              <a:rPr lang="pl-PL" sz="1600" i="1" dirty="0" smtClean="0">
                <a:solidFill>
                  <a:schemeClr val="bg1"/>
                </a:solidFill>
              </a:rPr>
              <a:t/>
            </a:r>
            <a:br>
              <a:rPr lang="pl-PL" sz="1600" i="1" dirty="0" smtClean="0">
                <a:solidFill>
                  <a:schemeClr val="bg1"/>
                </a:solidFill>
              </a:rPr>
            </a:br>
            <a:r>
              <a:rPr lang="pl-PL" sz="1600" i="1" dirty="0" smtClean="0">
                <a:solidFill>
                  <a:schemeClr val="bg1"/>
                </a:solidFill>
              </a:rPr>
              <a:t>do </a:t>
            </a:r>
            <a:r>
              <a:rPr lang="pl-PL" sz="1600" i="1" dirty="0">
                <a:solidFill>
                  <a:schemeClr val="bg1"/>
                </a:solidFill>
              </a:rPr>
              <a:t>zakwestionowania skutków czynności prawnej dla celów podatkowych.</a:t>
            </a:r>
            <a:endParaRPr lang="en-US" sz="1600" i="1" dirty="0" smtClean="0">
              <a:solidFill>
                <a:schemeClr val="bg1"/>
              </a:solidFill>
            </a:endParaRPr>
          </a:p>
        </p:txBody>
      </p:sp>
      <p:sp>
        <p:nvSpPr>
          <p:cNvPr id="4" name="Title 3"/>
          <p:cNvSpPr>
            <a:spLocks noGrp="1"/>
          </p:cNvSpPr>
          <p:nvPr>
            <p:ph type="title"/>
          </p:nvPr>
        </p:nvSpPr>
        <p:spPr>
          <a:xfrm>
            <a:off x="376237" y="317499"/>
            <a:ext cx="8391525" cy="398109"/>
          </a:xfrm>
        </p:spPr>
        <p:txBody>
          <a:bodyPr/>
          <a:lstStyle/>
          <a:p>
            <a:r>
              <a:rPr lang="pl-PL" dirty="0"/>
              <a:t>Ocena prawna Wojewódzkiego Sądu Administracyjnego</a:t>
            </a:r>
          </a:p>
        </p:txBody>
      </p:sp>
      <p:sp>
        <p:nvSpPr>
          <p:cNvPr id="3" name="Text Placeholder 2"/>
          <p:cNvSpPr>
            <a:spLocks noGrp="1"/>
          </p:cNvSpPr>
          <p:nvPr>
            <p:ph type="body" sz="quarter" idx="13"/>
          </p:nvPr>
        </p:nvSpPr>
        <p:spPr/>
        <p:txBody>
          <a:bodyPr/>
          <a:lstStyle/>
          <a:p>
            <a:r>
              <a:rPr lang="pl-PL" dirty="0"/>
              <a:t>Niedopuszczalność stosowania art. 199a Ordynacji podatkowej jako klauzuli przeciwko unikaniu </a:t>
            </a:r>
            <a:r>
              <a:rPr lang="pl-PL" dirty="0" smtClean="0"/>
              <a:t>opodatkowania</a:t>
            </a:r>
            <a:endParaRPr lang="en-US" dirty="0"/>
          </a:p>
        </p:txBody>
      </p:sp>
      <p:sp>
        <p:nvSpPr>
          <p:cNvPr id="6" name="Rectangle 5"/>
          <p:cNvSpPr/>
          <p:nvPr/>
        </p:nvSpPr>
        <p:spPr>
          <a:xfrm>
            <a:off x="4206240" y="2441164"/>
            <a:ext cx="4561522" cy="2585323"/>
          </a:xfrm>
          <a:prstGeom prst="rect">
            <a:avLst/>
          </a:prstGeom>
        </p:spPr>
        <p:txBody>
          <a:bodyPr wrap="square">
            <a:spAutoFit/>
          </a:bodyPr>
          <a:lstStyle/>
          <a:p>
            <a:r>
              <a:rPr lang="pl-PL" b="1" i="1" dirty="0"/>
              <a:t>Jeżeli art. 199 § 1 O.p. stanowiłby wystarczającą regulację dla zakwestionowania skutków podatkowych czynności prawnych - jak twierdzi organ odwoławczy - to zbędne byłoby wprowadzanie regulacji dotyczącej klauzuli zakazującej unikania opodatkowania.</a:t>
            </a:r>
            <a:endParaRPr lang="en-US" sz="1600" b="1" i="1" dirty="0"/>
          </a:p>
        </p:txBody>
      </p:sp>
    </p:spTree>
    <p:extLst>
      <p:ext uri="{BB962C8B-B14F-4D97-AF65-F5344CB8AC3E}">
        <p14:creationId xmlns:p14="http://schemas.microsoft.com/office/powerpoint/2010/main" val="366042071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76238" y="2446333"/>
            <a:ext cx="7905750" cy="1592403"/>
          </a:xfrm>
        </p:spPr>
        <p:txBody>
          <a:bodyPr/>
          <a:lstStyle/>
          <a:p>
            <a:pPr>
              <a:lnSpc>
                <a:spcPct val="106000"/>
              </a:lnSpc>
            </a:pPr>
            <a:r>
              <a:rPr lang="pl-PL" sz="2400" dirty="0" smtClean="0">
                <a:solidFill>
                  <a:srgbClr val="86BC25"/>
                </a:solidFill>
              </a:rPr>
              <a:t>Pozostałe orzecznictwo - komentarz</a:t>
            </a:r>
            <a:endParaRPr lang="en-US" sz="2400" dirty="0">
              <a:solidFill>
                <a:srgbClr val="86BC25"/>
              </a:solidFill>
            </a:endParaRPr>
          </a:p>
        </p:txBody>
      </p:sp>
    </p:spTree>
    <p:extLst>
      <p:ext uri="{BB962C8B-B14F-4D97-AF65-F5344CB8AC3E}">
        <p14:creationId xmlns:p14="http://schemas.microsoft.com/office/powerpoint/2010/main" val="106914957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Pozostałe </a:t>
            </a:r>
            <a:r>
              <a:rPr lang="pl-PL" dirty="0"/>
              <a:t>orzecznictwo - komentarz</a:t>
            </a:r>
          </a:p>
        </p:txBody>
      </p:sp>
      <p:sp>
        <p:nvSpPr>
          <p:cNvPr id="3" name="Text Placeholder 2"/>
          <p:cNvSpPr>
            <a:spLocks noGrp="1"/>
          </p:cNvSpPr>
          <p:nvPr>
            <p:ph type="body" sz="quarter" idx="13"/>
          </p:nvPr>
        </p:nvSpPr>
        <p:spPr/>
        <p:txBody>
          <a:bodyPr/>
          <a:lstStyle/>
          <a:p>
            <a:r>
              <a:rPr lang="pl-PL" dirty="0" smtClean="0"/>
              <a:t>Generalna klauzula obejścia prawa podatkowego</a:t>
            </a:r>
          </a:p>
        </p:txBody>
      </p:sp>
      <p:sp>
        <p:nvSpPr>
          <p:cNvPr id="10" name="Rectangle 9"/>
          <p:cNvSpPr/>
          <p:nvPr/>
        </p:nvSpPr>
        <p:spPr bwMode="gray">
          <a:xfrm>
            <a:off x="376238" y="1408853"/>
            <a:ext cx="1771739" cy="1170446"/>
          </a:xfrm>
          <a:prstGeom prst="rect">
            <a:avLst/>
          </a:prstGeom>
          <a:solidFill>
            <a:srgbClr val="A7A8AA"/>
          </a:solidFill>
          <a:ln w="19050" algn="ctr">
            <a:solidFill>
              <a:srgbClr val="A7A8AA"/>
            </a:solidFill>
            <a:miter lim="800000"/>
            <a:headEnd/>
            <a:tailEnd/>
          </a:ln>
        </p:spPr>
        <p:txBody>
          <a:bodyPr wrap="square" lIns="88900" tIns="88900" rIns="88900" bIns="88900" rtlCol="0" anchor="ctr"/>
          <a:lstStyle/>
          <a:p>
            <a:pPr algn="ctr">
              <a:lnSpc>
                <a:spcPct val="106000"/>
              </a:lnSpc>
              <a:buFont typeface="Wingdings 2" pitchFamily="18" charset="2"/>
              <a:buNone/>
            </a:pPr>
            <a:r>
              <a:rPr lang="pl-PL" sz="1200" dirty="0" smtClean="0">
                <a:solidFill>
                  <a:schemeClr val="bg1"/>
                </a:solidFill>
              </a:rPr>
              <a:t>Obowiązywanie  generalnej klauzuli przeciwdziałaniu unikania opodatkowania</a:t>
            </a:r>
            <a:endParaRPr lang="en-US" sz="1200" dirty="0" smtClean="0">
              <a:solidFill>
                <a:schemeClr val="bg1"/>
              </a:solidFill>
            </a:endParaRPr>
          </a:p>
        </p:txBody>
      </p:sp>
      <p:sp>
        <p:nvSpPr>
          <p:cNvPr id="11" name="Rectangle 10"/>
          <p:cNvSpPr/>
          <p:nvPr/>
        </p:nvSpPr>
        <p:spPr bwMode="gray">
          <a:xfrm>
            <a:off x="2147977" y="1408854"/>
            <a:ext cx="4632385" cy="1170445"/>
          </a:xfrm>
          <a:prstGeom prst="rect">
            <a:avLst/>
          </a:prstGeom>
          <a:solidFill>
            <a:schemeClr val="bg1"/>
          </a:solidFill>
          <a:ln w="19050" algn="ctr">
            <a:solidFill>
              <a:srgbClr val="A7A8AA"/>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r>
              <a:rPr lang="pl-PL" sz="1600" b="1" dirty="0" smtClean="0"/>
              <a:t>Brak generalnej klauzuli przeciwdziałaniu unikania opodatkowania</a:t>
            </a:r>
            <a:endParaRPr lang="en-US" sz="1600" b="1" dirty="0" smtClean="0"/>
          </a:p>
        </p:txBody>
      </p:sp>
      <p:sp>
        <p:nvSpPr>
          <p:cNvPr id="12" name="Rectangle 11"/>
          <p:cNvSpPr/>
          <p:nvPr/>
        </p:nvSpPr>
        <p:spPr bwMode="gray">
          <a:xfrm>
            <a:off x="6780362" y="1408855"/>
            <a:ext cx="1997879" cy="1170443"/>
          </a:xfrm>
          <a:prstGeom prst="rect">
            <a:avLst/>
          </a:prstGeom>
          <a:solidFill>
            <a:srgbClr val="A7A8AA"/>
          </a:solidFill>
          <a:ln w="19050" algn="ctr">
            <a:solidFill>
              <a:srgbClr val="A7A8AA"/>
            </a:solidFill>
            <a:miter lim="800000"/>
            <a:headEnd/>
            <a:tailEnd/>
          </a:ln>
        </p:spPr>
        <p:txBody>
          <a:bodyPr wrap="square" lIns="88900" tIns="88900" rIns="88900" bIns="88900" rtlCol="0" anchor="ctr"/>
          <a:lstStyle/>
          <a:p>
            <a:pPr algn="ctr">
              <a:lnSpc>
                <a:spcPct val="106000"/>
              </a:lnSpc>
              <a:buFont typeface="Wingdings 2" pitchFamily="18" charset="2"/>
              <a:buNone/>
            </a:pPr>
            <a:r>
              <a:rPr lang="pl-PL" sz="1200" dirty="0" smtClean="0">
                <a:solidFill>
                  <a:schemeClr val="bg1"/>
                </a:solidFill>
              </a:rPr>
              <a:t>Ponowne wprowadzenie generalnej klauzuli przeciwdziałaniu unikania opodatkowania</a:t>
            </a:r>
            <a:endParaRPr lang="en-US" sz="1200" dirty="0" smtClean="0">
              <a:solidFill>
                <a:schemeClr val="bg1"/>
              </a:solidFill>
            </a:endParaRPr>
          </a:p>
        </p:txBody>
      </p:sp>
      <p:sp>
        <p:nvSpPr>
          <p:cNvPr id="13" name="Rectangle 12"/>
          <p:cNvSpPr/>
          <p:nvPr/>
        </p:nvSpPr>
        <p:spPr bwMode="gray">
          <a:xfrm>
            <a:off x="376238" y="2579298"/>
            <a:ext cx="1771739" cy="431321"/>
          </a:xfrm>
          <a:prstGeom prst="rect">
            <a:avLst/>
          </a:prstGeom>
          <a:solidFill>
            <a:schemeClr val="bg1"/>
          </a:solidFill>
          <a:ln w="19050" algn="ctr">
            <a:solidFill>
              <a:srgbClr val="A7A8AA"/>
            </a:solidFill>
            <a:prstDash val="sysDash"/>
            <a:miter lim="800000"/>
            <a:headEnd/>
            <a:tailEnd/>
          </a:ln>
        </p:spPr>
        <p:txBody>
          <a:bodyPr wrap="square" lIns="88900" tIns="88900" rIns="88900" bIns="88900" rtlCol="0" anchor="ctr"/>
          <a:lstStyle/>
          <a:p>
            <a:pPr algn="ctr">
              <a:lnSpc>
                <a:spcPct val="106000"/>
              </a:lnSpc>
              <a:buFont typeface="Wingdings 2" pitchFamily="18" charset="2"/>
              <a:buNone/>
            </a:pPr>
            <a:r>
              <a:rPr lang="pl-PL" sz="1200" i="1" dirty="0" smtClean="0"/>
              <a:t>1 stycznia 2003 r. – 31 maja 2005 r.</a:t>
            </a:r>
            <a:endParaRPr lang="en-US" sz="1200" i="1" dirty="0" smtClean="0"/>
          </a:p>
        </p:txBody>
      </p:sp>
      <p:sp>
        <p:nvSpPr>
          <p:cNvPr id="14" name="Rectangle 13"/>
          <p:cNvSpPr/>
          <p:nvPr/>
        </p:nvSpPr>
        <p:spPr bwMode="gray">
          <a:xfrm>
            <a:off x="2147977" y="2579298"/>
            <a:ext cx="4632385" cy="431321"/>
          </a:xfrm>
          <a:prstGeom prst="rect">
            <a:avLst/>
          </a:prstGeom>
          <a:solidFill>
            <a:schemeClr val="bg1"/>
          </a:solidFill>
          <a:ln w="19050" algn="ctr">
            <a:solidFill>
              <a:srgbClr val="A7A8AA"/>
            </a:solidFill>
            <a:prstDash val="sysDash"/>
            <a:miter lim="800000"/>
            <a:headEnd/>
            <a:tailEnd/>
          </a:ln>
        </p:spPr>
        <p:txBody>
          <a:bodyPr wrap="square" lIns="88900" tIns="88900" rIns="88900" bIns="88900" rtlCol="0" anchor="ctr"/>
          <a:lstStyle/>
          <a:p>
            <a:pPr algn="ctr">
              <a:lnSpc>
                <a:spcPct val="106000"/>
              </a:lnSpc>
              <a:buFont typeface="Wingdings 2" pitchFamily="18" charset="2"/>
              <a:buNone/>
            </a:pPr>
            <a:r>
              <a:rPr lang="pl-PL" sz="1200" i="1" dirty="0" smtClean="0"/>
              <a:t>1 czerwca 2004 r. – 14 lipca 2016 r.</a:t>
            </a:r>
            <a:endParaRPr lang="en-US" sz="1200" i="1" dirty="0" smtClean="0"/>
          </a:p>
        </p:txBody>
      </p:sp>
      <p:sp>
        <p:nvSpPr>
          <p:cNvPr id="15" name="Rectangle 14"/>
          <p:cNvSpPr/>
          <p:nvPr/>
        </p:nvSpPr>
        <p:spPr bwMode="gray">
          <a:xfrm>
            <a:off x="6780362" y="2579297"/>
            <a:ext cx="1997878" cy="431321"/>
          </a:xfrm>
          <a:prstGeom prst="rect">
            <a:avLst/>
          </a:prstGeom>
          <a:solidFill>
            <a:schemeClr val="bg1"/>
          </a:solidFill>
          <a:ln w="19050" algn="ctr">
            <a:solidFill>
              <a:srgbClr val="A7A8AA"/>
            </a:solidFill>
            <a:prstDash val="sysDash"/>
            <a:miter lim="800000"/>
            <a:headEnd/>
            <a:tailEnd/>
          </a:ln>
        </p:spPr>
        <p:txBody>
          <a:bodyPr wrap="square" lIns="88900" tIns="88900" rIns="88900" bIns="88900" rtlCol="0" anchor="ctr"/>
          <a:lstStyle/>
          <a:p>
            <a:pPr algn="ctr">
              <a:lnSpc>
                <a:spcPct val="106000"/>
              </a:lnSpc>
              <a:buFont typeface="Wingdings 2" pitchFamily="18" charset="2"/>
              <a:buNone/>
            </a:pPr>
            <a:r>
              <a:rPr lang="pl-PL" sz="1200" i="1" dirty="0" smtClean="0"/>
              <a:t>15 lipca 2016 r. – teraz</a:t>
            </a:r>
            <a:endParaRPr lang="en-US" sz="1200" i="1" dirty="0" smtClean="0"/>
          </a:p>
        </p:txBody>
      </p:sp>
      <p:sp>
        <p:nvSpPr>
          <p:cNvPr id="16" name="TextBox 15"/>
          <p:cNvSpPr txBox="1"/>
          <p:nvPr/>
        </p:nvSpPr>
        <p:spPr>
          <a:xfrm>
            <a:off x="376238" y="3338422"/>
            <a:ext cx="8402002" cy="2292935"/>
          </a:xfrm>
          <a:prstGeom prst="rect">
            <a:avLst/>
          </a:prstGeom>
          <a:noFill/>
        </p:spPr>
        <p:txBody>
          <a:bodyPr wrap="square" lIns="0" tIns="0" rIns="0" bIns="0" rtlCol="0">
            <a:spAutoFit/>
          </a:bodyPr>
          <a:lstStyle/>
          <a:p>
            <a:pPr>
              <a:spcBef>
                <a:spcPts val="600"/>
              </a:spcBef>
              <a:buSzPct val="100000"/>
            </a:pPr>
            <a:r>
              <a:rPr lang="pl-PL" dirty="0" smtClean="0"/>
              <a:t>Generalna klauzula przeciwdziałaniu unikania opodatkowania została ponownie wprowadzona nowelizacją z dnia 13 maja 2016 r. Ustawa nowelizująca Ordynację podatkową i inne ustawy weszła w życie w dniu 15 lipca 2016 r.</a:t>
            </a:r>
          </a:p>
          <a:p>
            <a:pPr>
              <a:spcBef>
                <a:spcPts val="600"/>
              </a:spcBef>
              <a:buSzPct val="100000"/>
            </a:pPr>
            <a:r>
              <a:rPr lang="pl-PL" b="1" dirty="0" smtClean="0"/>
              <a:t>Ustawą tą wprowadzono do Ordynacji podatkowej Dział IIIA – Przeciwdziałanie unikaniu opodatkowania, wprowadzający przede wszystkim przepisy art. 119a-119f, normujące generalną klauzulę przeciwdziałaniu unikania opodatkowania.</a:t>
            </a:r>
          </a:p>
        </p:txBody>
      </p:sp>
    </p:spTree>
    <p:extLst>
      <p:ext uri="{BB962C8B-B14F-4D97-AF65-F5344CB8AC3E}">
        <p14:creationId xmlns:p14="http://schemas.microsoft.com/office/powerpoint/2010/main" val="280620440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Pozostałe </a:t>
            </a:r>
            <a:r>
              <a:rPr lang="pl-PL" dirty="0"/>
              <a:t>orzecznictwo - komentarz</a:t>
            </a:r>
          </a:p>
        </p:txBody>
      </p:sp>
      <p:sp>
        <p:nvSpPr>
          <p:cNvPr id="3" name="Rectangle 2"/>
          <p:cNvSpPr/>
          <p:nvPr/>
        </p:nvSpPr>
        <p:spPr>
          <a:xfrm>
            <a:off x="376233" y="1153753"/>
            <a:ext cx="8391525" cy="1600438"/>
          </a:xfrm>
          <a:prstGeom prst="rect">
            <a:avLst/>
          </a:prstGeom>
        </p:spPr>
        <p:txBody>
          <a:bodyPr wrap="square" lIns="72000">
            <a:spAutoFit/>
          </a:bodyPr>
          <a:lstStyle/>
          <a:p>
            <a:pPr algn="just"/>
            <a:r>
              <a:rPr lang="pl-PL" sz="1400" dirty="0" smtClean="0">
                <a:solidFill>
                  <a:srgbClr val="000000"/>
                </a:solidFill>
              </a:rPr>
              <a:t>W stanie faktycznym sprawy organy podatkowe upatrywały zastosowanie art. 199a Ordynacji podatkowej jako w istocie klauzulę przeciwko unikania opodatkowania na potrzeby podatku od towarów i usług. Na podstawie art. 199a § 1 Ordynacji podatkowej organy wywodziły o pozorności dokonanych przez podatnika czynności prawnych, polegających na sprzedaży nieruchomości i innych praw oraz darowiźnie. Wnioski organów co do oceny samych czynności jak i możliwości zastosowania do nich art. 199a Ordynacji podatkowej podtrzymał WSA. </a:t>
            </a:r>
            <a:r>
              <a:rPr lang="pl-PL" sz="1400" b="1" dirty="0" smtClean="0">
                <a:solidFill>
                  <a:srgbClr val="000000"/>
                </a:solidFill>
              </a:rPr>
              <a:t>Podobny wyrok – I FSK 1832/15.</a:t>
            </a:r>
            <a:endParaRPr lang="en-US" sz="1400" dirty="0">
              <a:solidFill>
                <a:srgbClr val="000000"/>
              </a:solidFill>
            </a:endParaRPr>
          </a:p>
        </p:txBody>
      </p:sp>
      <p:sp>
        <p:nvSpPr>
          <p:cNvPr id="2" name="Rectangle 1"/>
          <p:cNvSpPr/>
          <p:nvPr/>
        </p:nvSpPr>
        <p:spPr bwMode="gray">
          <a:xfrm>
            <a:off x="376233" y="2754191"/>
            <a:ext cx="8391525" cy="3353379"/>
          </a:xfrm>
          <a:prstGeom prst="rect">
            <a:avLst/>
          </a:prstGeom>
          <a:solidFill>
            <a:srgbClr val="86BC25"/>
          </a:solidFill>
          <a:ln w="19050" algn="ctr">
            <a:noFill/>
            <a:miter lim="800000"/>
            <a:headEnd/>
            <a:tailEnd/>
          </a:ln>
        </p:spPr>
        <p:txBody>
          <a:bodyPr wrap="square" lIns="72000" tIns="88900" rIns="88900" bIns="88900" rtlCol="0" anchor="t" anchorCtr="0"/>
          <a:lstStyle/>
          <a:p>
            <a:pPr>
              <a:lnSpc>
                <a:spcPct val="106000"/>
              </a:lnSpc>
              <a:buFont typeface="Wingdings 2" pitchFamily="18" charset="2"/>
              <a:buNone/>
            </a:pPr>
            <a:r>
              <a:rPr lang="pl-PL" sz="1400" b="1" dirty="0" smtClean="0">
                <a:solidFill>
                  <a:schemeClr val="bg1"/>
                </a:solidFill>
              </a:rPr>
              <a:t>W komentowanym wyroku NSA zauważył jednak, iż:</a:t>
            </a:r>
          </a:p>
          <a:p>
            <a:pPr>
              <a:lnSpc>
                <a:spcPct val="106000"/>
              </a:lnSpc>
              <a:buFont typeface="Wingdings 2" pitchFamily="18" charset="2"/>
              <a:buNone/>
            </a:pPr>
            <a:r>
              <a:rPr lang="pl-PL" sz="1400" i="1" dirty="0">
                <a:solidFill>
                  <a:schemeClr val="bg1"/>
                </a:solidFill>
              </a:rPr>
              <a:t>Wobec powoływania się przez organy oraz Sąd I instancji na pozorny charakter czynności oraz wskazania w uzasadnieniu skargi kasacyjnej art. 199a O.p. (w jej petitum powołano art. 199a § 1 i § 3 O.p.) wyjaśnić należy, że w stanie prawnym mającym zastosowanie w przedmiotowej sprawie organy podatkowe miały ograniczoną możliwość bezpośredniego wywodzenia skutków podatkowych wbrew literalnej treści czynności prawnych. Taką podstawą był art. 199a § 2 O.p., </a:t>
            </a:r>
            <a:r>
              <a:rPr lang="pl-PL" sz="1400" i="1" dirty="0" smtClean="0">
                <a:solidFill>
                  <a:schemeClr val="bg1"/>
                </a:solidFill>
              </a:rPr>
              <a:t>zgodnie z </a:t>
            </a:r>
            <a:r>
              <a:rPr lang="pl-PL" sz="1400" i="1" dirty="0">
                <a:solidFill>
                  <a:schemeClr val="bg1"/>
                </a:solidFill>
              </a:rPr>
              <a:t>którym "Jeżeli pod pozorem dokonania czynności prawnej dokonano innej czynności prawnej, skutki podatkowe wywodzi się z tej ukrytej czynności prawnej</a:t>
            </a:r>
            <a:r>
              <a:rPr lang="pl-PL" sz="1400" i="1" dirty="0" smtClean="0">
                <a:solidFill>
                  <a:schemeClr val="bg1"/>
                </a:solidFill>
              </a:rPr>
              <a:t>". (…)</a:t>
            </a:r>
          </a:p>
          <a:p>
            <a:pPr>
              <a:lnSpc>
                <a:spcPct val="106000"/>
              </a:lnSpc>
              <a:buFont typeface="Wingdings 2" pitchFamily="18" charset="2"/>
              <a:buNone/>
            </a:pPr>
            <a:r>
              <a:rPr lang="pl-PL" sz="1400" i="1" dirty="0">
                <a:solidFill>
                  <a:schemeClr val="bg1"/>
                </a:solidFill>
              </a:rPr>
              <a:t>To, że stosownie do art. 199a § 1 O.p. organ podatkowy w trakcie ustalania treści czynności prawnej ma obowiązek badania zgodnego zamiaru stron i celu czynności, a nie tylko dosłownego brzmienia oświadczeń woli złożonych przez strony czynności, nie oznacza, że może jednocześnie stosować inne środki niż przewidziane</a:t>
            </a:r>
          </a:p>
          <a:p>
            <a:pPr>
              <a:lnSpc>
                <a:spcPct val="106000"/>
              </a:lnSpc>
              <a:buFont typeface="Wingdings 2" pitchFamily="18" charset="2"/>
              <a:buNone/>
            </a:pPr>
            <a:r>
              <a:rPr lang="pl-PL" sz="1400" i="1" dirty="0">
                <a:solidFill>
                  <a:schemeClr val="bg1"/>
                </a:solidFill>
              </a:rPr>
              <a:t>w art. 199a § 2 O.p.</a:t>
            </a:r>
          </a:p>
          <a:p>
            <a:pPr>
              <a:lnSpc>
                <a:spcPct val="106000"/>
              </a:lnSpc>
              <a:buFont typeface="Wingdings 2" pitchFamily="18" charset="2"/>
              <a:buNone/>
            </a:pPr>
            <a:endParaRPr lang="pl-PL" sz="1400" i="1" dirty="0" smtClean="0">
              <a:solidFill>
                <a:schemeClr val="bg1"/>
              </a:solidFill>
            </a:endParaRPr>
          </a:p>
          <a:p>
            <a:pPr>
              <a:lnSpc>
                <a:spcPct val="106000"/>
              </a:lnSpc>
              <a:buFont typeface="Wingdings 2" pitchFamily="18" charset="2"/>
              <a:buNone/>
            </a:pPr>
            <a:endParaRPr lang="en-US" sz="1400" dirty="0" smtClean="0">
              <a:solidFill>
                <a:schemeClr val="bg1"/>
              </a:solidFill>
            </a:endParaRPr>
          </a:p>
        </p:txBody>
      </p:sp>
      <p:sp>
        <p:nvSpPr>
          <p:cNvPr id="6" name="Text Placeholder 5"/>
          <p:cNvSpPr>
            <a:spLocks noGrp="1"/>
          </p:cNvSpPr>
          <p:nvPr>
            <p:ph type="body" sz="quarter" idx="13"/>
          </p:nvPr>
        </p:nvSpPr>
        <p:spPr/>
        <p:txBody>
          <a:bodyPr/>
          <a:lstStyle/>
          <a:p>
            <a:r>
              <a:rPr lang="pl-PL" dirty="0"/>
              <a:t>Wyrok NSA z dnia 30 maja 2017 r., sygn. akt I FSK </a:t>
            </a:r>
            <a:r>
              <a:rPr lang="pl-PL" dirty="0" smtClean="0"/>
              <a:t>462/16</a:t>
            </a:r>
            <a:endParaRPr lang="en-US" dirty="0"/>
          </a:p>
        </p:txBody>
      </p:sp>
    </p:spTree>
    <p:extLst>
      <p:ext uri="{BB962C8B-B14F-4D97-AF65-F5344CB8AC3E}">
        <p14:creationId xmlns:p14="http://schemas.microsoft.com/office/powerpoint/2010/main" val="5920131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Pozostałe </a:t>
            </a:r>
            <a:r>
              <a:rPr lang="pl-PL" dirty="0"/>
              <a:t>orzecznictwo - komentarz</a:t>
            </a:r>
          </a:p>
        </p:txBody>
      </p:sp>
      <p:sp>
        <p:nvSpPr>
          <p:cNvPr id="3" name="Rectangle 2"/>
          <p:cNvSpPr/>
          <p:nvPr/>
        </p:nvSpPr>
        <p:spPr>
          <a:xfrm>
            <a:off x="376235" y="1424101"/>
            <a:ext cx="8391525" cy="1169551"/>
          </a:xfrm>
          <a:prstGeom prst="rect">
            <a:avLst/>
          </a:prstGeom>
        </p:spPr>
        <p:txBody>
          <a:bodyPr wrap="square" lIns="72000">
            <a:spAutoFit/>
          </a:bodyPr>
          <a:lstStyle/>
          <a:p>
            <a:pPr algn="just"/>
            <a:r>
              <a:rPr lang="pl-PL" sz="1400" dirty="0" smtClean="0">
                <a:solidFill>
                  <a:srgbClr val="000000"/>
                </a:solidFill>
              </a:rPr>
              <a:t>W stanie faktycznym sprawy organy podatkowe stosując art. 199a Ordynacji podatkowej, odnosiły go do podatku dochodowego od osób prawnych. Zakwestionowaną jako pozorna czynnością prawną była sprzedaż udziałów. Organy oparły swoje rozstrzygnięcie na art. </a:t>
            </a:r>
            <a:r>
              <a:rPr lang="pl-PL" sz="1400" dirty="0">
                <a:solidFill>
                  <a:srgbClr val="000000"/>
                </a:solidFill>
              </a:rPr>
              <a:t>199a </a:t>
            </a:r>
            <a:r>
              <a:rPr lang="pl-PL" sz="1400" dirty="0" smtClean="0">
                <a:solidFill>
                  <a:srgbClr val="000000"/>
                </a:solidFill>
              </a:rPr>
              <a:t>§ </a:t>
            </a:r>
            <a:r>
              <a:rPr lang="pl-PL" sz="1400" dirty="0">
                <a:solidFill>
                  <a:srgbClr val="000000"/>
                </a:solidFill>
              </a:rPr>
              <a:t>1 oraz § </a:t>
            </a:r>
            <a:r>
              <a:rPr lang="pl-PL" sz="1400" dirty="0" smtClean="0">
                <a:solidFill>
                  <a:srgbClr val="000000"/>
                </a:solidFill>
              </a:rPr>
              <a:t>2 Ordynacji podatkowej, pomijając czynność sprzedaży udziałów przy ocenie skutków podatkowych transakcji. </a:t>
            </a:r>
            <a:endParaRPr lang="en-US" sz="1400" dirty="0">
              <a:solidFill>
                <a:srgbClr val="000000"/>
              </a:solidFill>
            </a:endParaRPr>
          </a:p>
        </p:txBody>
      </p:sp>
      <p:sp>
        <p:nvSpPr>
          <p:cNvPr id="2" name="Rectangle 1"/>
          <p:cNvSpPr/>
          <p:nvPr/>
        </p:nvSpPr>
        <p:spPr bwMode="gray">
          <a:xfrm>
            <a:off x="376235" y="2593652"/>
            <a:ext cx="8391525" cy="3554082"/>
          </a:xfrm>
          <a:prstGeom prst="rect">
            <a:avLst/>
          </a:prstGeom>
          <a:solidFill>
            <a:srgbClr val="86BC25"/>
          </a:solidFill>
          <a:ln w="19050" algn="ctr">
            <a:noFill/>
            <a:miter lim="800000"/>
            <a:headEnd/>
            <a:tailEnd/>
          </a:ln>
        </p:spPr>
        <p:txBody>
          <a:bodyPr wrap="square" lIns="72000" tIns="88900" rIns="88900" bIns="88900" rtlCol="0" anchor="t" anchorCtr="0"/>
          <a:lstStyle/>
          <a:p>
            <a:pPr>
              <a:lnSpc>
                <a:spcPct val="106000"/>
              </a:lnSpc>
              <a:buFont typeface="Wingdings 2" pitchFamily="18" charset="2"/>
              <a:buNone/>
            </a:pPr>
            <a:r>
              <a:rPr lang="pl-PL" sz="1400" b="1" dirty="0" smtClean="0">
                <a:solidFill>
                  <a:schemeClr val="bg1"/>
                </a:solidFill>
              </a:rPr>
              <a:t>W komentowanym wyroku NSA zauważył jednak, iż:</a:t>
            </a:r>
          </a:p>
          <a:p>
            <a:pPr>
              <a:lnSpc>
                <a:spcPct val="106000"/>
              </a:lnSpc>
              <a:buFont typeface="Wingdings 2" pitchFamily="18" charset="2"/>
              <a:buNone/>
            </a:pPr>
            <a:r>
              <a:rPr lang="pl-PL" sz="1400" i="1" dirty="0">
                <a:solidFill>
                  <a:schemeClr val="bg1"/>
                </a:solidFill>
              </a:rPr>
              <a:t>Odnosząc się do kolejnych zarzutów organu, należy stwierdzić, że nie sposób podzielić argumentacji, z której wynika uprawnienie organów podatkowych do oceny treści i celów czynności cywilnoprawnych z tego powodu, iż zmierzają one do obejścia obowiązków prawa podatkowego. Jak trafnie wskazał sąd I </a:t>
            </a:r>
            <a:r>
              <a:rPr lang="pl-PL" sz="1400" i="1" dirty="0" smtClean="0">
                <a:solidFill>
                  <a:schemeClr val="bg1"/>
                </a:solidFill>
              </a:rPr>
              <a:t>instancji w </a:t>
            </a:r>
            <a:r>
              <a:rPr lang="pl-PL" sz="1400" i="1" dirty="0">
                <a:solidFill>
                  <a:schemeClr val="bg1"/>
                </a:solidFill>
              </a:rPr>
              <a:t>niniejszej sprawie organ posługując się instytucją "pozorności" stosuje równocześnie nieistniejącą w polskim porządku prawnym klauzulę obejścia prawa podatkowego. Na marginesie, to dopiero w skardze kasacyjnej organ powołuje się na powyższe "obejście obowiązków prawa podatkowego". Dotychczas organ kwestionował, by w niniejszej sprawie miało ono miejsce, zasadnie argumentując pozorność umowy sprzedaży udziałów</a:t>
            </a:r>
            <a:r>
              <a:rPr lang="pl-PL" sz="1400" i="1" dirty="0" smtClean="0">
                <a:solidFill>
                  <a:schemeClr val="bg1"/>
                </a:solidFill>
              </a:rPr>
              <a:t>.</a:t>
            </a:r>
          </a:p>
          <a:p>
            <a:pPr>
              <a:lnSpc>
                <a:spcPct val="106000"/>
              </a:lnSpc>
              <a:buFont typeface="Wingdings 2" pitchFamily="18" charset="2"/>
              <a:buNone/>
            </a:pPr>
            <a:r>
              <a:rPr lang="pl-PL" sz="1400" i="1" dirty="0">
                <a:solidFill>
                  <a:schemeClr val="bg1"/>
                </a:solidFill>
              </a:rPr>
              <a:t>Kwestia stosunku przepisów o pozorności i obejścia przepisów prawa została dość skutecznie wyjaśniona w orzecznictwie Sądu Najwyższego oraz piśmiennictwie</a:t>
            </a:r>
            <a:r>
              <a:rPr lang="pl-PL" sz="1400" i="1" dirty="0" smtClean="0">
                <a:solidFill>
                  <a:schemeClr val="bg1"/>
                </a:solidFill>
              </a:rPr>
              <a:t>.</a:t>
            </a:r>
            <a:endParaRPr lang="pl-PL" sz="1400" i="1" dirty="0">
              <a:solidFill>
                <a:schemeClr val="bg1"/>
              </a:solidFill>
            </a:endParaRPr>
          </a:p>
          <a:p>
            <a:pPr>
              <a:lnSpc>
                <a:spcPct val="106000"/>
              </a:lnSpc>
              <a:buFont typeface="Wingdings 2" pitchFamily="18" charset="2"/>
              <a:buNone/>
            </a:pPr>
            <a:r>
              <a:rPr lang="pl-PL" sz="1400" i="1" dirty="0">
                <a:solidFill>
                  <a:schemeClr val="bg1"/>
                </a:solidFill>
              </a:rPr>
              <a:t>Ta sama czynność prawna nie może być równocześnie kwalifikowana jako pozorna (art. 83 § 1 k.c.) i mająca na celu obejście ustawy (art. 58 § 1 k.c.) - po. wyrok SN z dnia 29 marca 2006 r., II PK 163/05, OSNP 2007, nr 5–6, poz. 71.</a:t>
            </a:r>
          </a:p>
          <a:p>
            <a:pPr>
              <a:lnSpc>
                <a:spcPct val="106000"/>
              </a:lnSpc>
              <a:buFont typeface="Wingdings 2" pitchFamily="18" charset="2"/>
              <a:buNone/>
            </a:pPr>
            <a:endParaRPr lang="en-US" sz="1400" i="1" dirty="0" smtClean="0">
              <a:solidFill>
                <a:schemeClr val="bg1"/>
              </a:solidFill>
            </a:endParaRPr>
          </a:p>
        </p:txBody>
      </p:sp>
      <p:sp>
        <p:nvSpPr>
          <p:cNvPr id="6" name="Text Placeholder 5"/>
          <p:cNvSpPr>
            <a:spLocks noGrp="1"/>
          </p:cNvSpPr>
          <p:nvPr>
            <p:ph type="body" sz="quarter" idx="13"/>
          </p:nvPr>
        </p:nvSpPr>
        <p:spPr/>
        <p:txBody>
          <a:bodyPr/>
          <a:lstStyle/>
          <a:p>
            <a:r>
              <a:rPr lang="pl-PL" dirty="0"/>
              <a:t>Wyrok NSA z dnia 13 października 2017 r., </a:t>
            </a:r>
            <a:r>
              <a:rPr lang="pl-PL" dirty="0" smtClean="0"/>
              <a:t/>
            </a:r>
            <a:br>
              <a:rPr lang="pl-PL" dirty="0" smtClean="0"/>
            </a:br>
            <a:r>
              <a:rPr lang="pl-PL" dirty="0" smtClean="0"/>
              <a:t>sygn</a:t>
            </a:r>
            <a:r>
              <a:rPr lang="pl-PL" dirty="0"/>
              <a:t>. akt II FSK </a:t>
            </a:r>
            <a:r>
              <a:rPr lang="pl-PL" dirty="0" smtClean="0"/>
              <a:t>2690/15</a:t>
            </a:r>
            <a:endParaRPr lang="en-US" dirty="0"/>
          </a:p>
        </p:txBody>
      </p:sp>
    </p:spTree>
    <p:extLst>
      <p:ext uri="{BB962C8B-B14F-4D97-AF65-F5344CB8AC3E}">
        <p14:creationId xmlns:p14="http://schemas.microsoft.com/office/powerpoint/2010/main" val="392763689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Pozostałe </a:t>
            </a:r>
            <a:r>
              <a:rPr lang="pl-PL" dirty="0"/>
              <a:t>orzecznictwo - komentarz</a:t>
            </a:r>
          </a:p>
        </p:txBody>
      </p:sp>
      <p:sp>
        <p:nvSpPr>
          <p:cNvPr id="2" name="Rectangle 1"/>
          <p:cNvSpPr/>
          <p:nvPr/>
        </p:nvSpPr>
        <p:spPr bwMode="gray">
          <a:xfrm>
            <a:off x="376235" y="1406795"/>
            <a:ext cx="8391525" cy="4675517"/>
          </a:xfrm>
          <a:prstGeom prst="rect">
            <a:avLst/>
          </a:prstGeom>
          <a:solidFill>
            <a:srgbClr val="86BC25"/>
          </a:solidFill>
          <a:ln w="19050" algn="ctr">
            <a:noFill/>
            <a:miter lim="800000"/>
            <a:headEnd/>
            <a:tailEnd/>
          </a:ln>
        </p:spPr>
        <p:txBody>
          <a:bodyPr wrap="square" lIns="72000" tIns="88900" rIns="88900" bIns="88900" rtlCol="0" anchor="t" anchorCtr="0"/>
          <a:lstStyle/>
          <a:p>
            <a:pPr>
              <a:lnSpc>
                <a:spcPct val="106000"/>
              </a:lnSpc>
              <a:buFont typeface="Wingdings 2" pitchFamily="18" charset="2"/>
              <a:buNone/>
            </a:pPr>
            <a:r>
              <a:rPr lang="pl-PL" sz="1400" b="1" dirty="0" smtClean="0">
                <a:solidFill>
                  <a:schemeClr val="bg1"/>
                </a:solidFill>
              </a:rPr>
              <a:t>W konsekwencji, skład orzekający wyraził następujący pogląd:</a:t>
            </a:r>
          </a:p>
          <a:p>
            <a:pPr>
              <a:lnSpc>
                <a:spcPct val="106000"/>
              </a:lnSpc>
              <a:buFont typeface="Wingdings 2" pitchFamily="18" charset="2"/>
              <a:buNone/>
            </a:pPr>
            <a:r>
              <a:rPr lang="pl-PL" sz="1400" i="1" dirty="0">
                <a:solidFill>
                  <a:schemeClr val="bg1"/>
                </a:solidFill>
              </a:rPr>
              <a:t>Przepis art. 83 i 58 § 1 stanowią odrębne, samodzielne i wykluczające się wzajemnie podstawy nieważności czynności prawnej. Czynność pozorna jest zawsze nieważna. Niekiedy ważna może być w świetle art. 83 § 1 zdanie drugie czynność ukryta. Dopiero wówczas jest możliwe badanie jej treści i celu w świetle kryteriów wyrażonych w art. 58 k.c. Nie jest więc możliwe obejście prawa poprzez dokonanie czynności prawnej pozornej </a:t>
            </a:r>
            <a:r>
              <a:rPr lang="pl-PL" sz="1400" i="1" dirty="0" smtClean="0">
                <a:solidFill>
                  <a:schemeClr val="bg1"/>
                </a:solidFill>
              </a:rPr>
              <a:t>(…)</a:t>
            </a:r>
          </a:p>
          <a:p>
            <a:pPr>
              <a:lnSpc>
                <a:spcPct val="106000"/>
              </a:lnSpc>
              <a:buFont typeface="Wingdings 2" pitchFamily="18" charset="2"/>
              <a:buNone/>
            </a:pPr>
            <a:r>
              <a:rPr lang="pl-PL" sz="1400" b="1" i="1" dirty="0">
                <a:solidFill>
                  <a:schemeClr val="bg1"/>
                </a:solidFill>
              </a:rPr>
              <a:t>Zauważyć tu tylko należy, że instytucja obejścia prawa podatkowego nie może być utożsamiana z uprawnieniem organów podatkowych, o których mowa w art. 199 a § 1 ord. pod., a więc uprawnieniem do ustalania rzeczywistej treści czynności cywilnoprawnej. Jego zakres i granice wykazuje szereg orzeczeń sądów administracyjnych, jak: wyrok WSA w Poznaniu z dnia 11 kwietnia 2017 r., I SA/Po 1257/16, CBOSA; wyrok NSA z dnia 8 kwietnia 2016 r., II FSK 2047/14, CBOSA, wyrok NSA z dnia 21 sierpnia 2013 r., II FSK 2118/11, CBOSA. Poglądy te organ powinien także uwzględnić w ponownym rozpoznaniu </a:t>
            </a:r>
            <a:r>
              <a:rPr lang="pl-PL" sz="1400" b="1" i="1" dirty="0" smtClean="0">
                <a:solidFill>
                  <a:schemeClr val="bg1"/>
                </a:solidFill>
              </a:rPr>
              <a:t>sprawy</a:t>
            </a:r>
            <a:r>
              <a:rPr lang="pl-PL" sz="1400" dirty="0" smtClean="0">
                <a:solidFill>
                  <a:schemeClr val="bg1"/>
                </a:solidFill>
              </a:rPr>
              <a:t>.</a:t>
            </a:r>
          </a:p>
          <a:p>
            <a:pPr>
              <a:lnSpc>
                <a:spcPct val="106000"/>
              </a:lnSpc>
              <a:buFont typeface="Wingdings 2" pitchFamily="18" charset="2"/>
              <a:buNone/>
            </a:pPr>
            <a:r>
              <a:rPr lang="pl-PL" sz="1400" b="1" i="1" dirty="0">
                <a:solidFill>
                  <a:schemeClr val="bg1"/>
                </a:solidFill>
              </a:rPr>
              <a:t>Niedopuszczalność stosowania klauzuli obejścia prawa podatkowego została prawidłowo wyjaśniona przez sąd I instancji w uzasadnieniu zaskarżonego wyroku. W pełni podzielając stanowisko wyrażone przez ten sąd wskazać należy, że przepis art. 199a) ord. pod. nie stanowi tzw. klauzuli obejścia prawa podatkowego.</a:t>
            </a:r>
          </a:p>
        </p:txBody>
      </p:sp>
      <p:sp>
        <p:nvSpPr>
          <p:cNvPr id="3" name="Text Placeholder 2"/>
          <p:cNvSpPr>
            <a:spLocks noGrp="1"/>
          </p:cNvSpPr>
          <p:nvPr>
            <p:ph type="body" sz="quarter" idx="13"/>
          </p:nvPr>
        </p:nvSpPr>
        <p:spPr/>
        <p:txBody>
          <a:bodyPr/>
          <a:lstStyle/>
          <a:p>
            <a:r>
              <a:rPr lang="pl-PL" dirty="0"/>
              <a:t>Wyrok NSA z dnia 13 października 2017 r., </a:t>
            </a:r>
            <a:r>
              <a:rPr lang="pl-PL" dirty="0" smtClean="0"/>
              <a:t/>
            </a:r>
            <a:br>
              <a:rPr lang="pl-PL" dirty="0" smtClean="0"/>
            </a:br>
            <a:r>
              <a:rPr lang="pl-PL" dirty="0" smtClean="0"/>
              <a:t>sygn</a:t>
            </a:r>
            <a:r>
              <a:rPr lang="pl-PL" dirty="0"/>
              <a:t>. akt II FSK </a:t>
            </a:r>
            <a:r>
              <a:rPr lang="pl-PL" dirty="0" smtClean="0"/>
              <a:t>2690/15</a:t>
            </a:r>
            <a:endParaRPr lang="en-US" dirty="0"/>
          </a:p>
        </p:txBody>
      </p:sp>
    </p:spTree>
    <p:extLst>
      <p:ext uri="{BB962C8B-B14F-4D97-AF65-F5344CB8AC3E}">
        <p14:creationId xmlns:p14="http://schemas.microsoft.com/office/powerpoint/2010/main" val="34623783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5587"/>
        </a:solid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a:xfrm>
            <a:off x="376238" y="2446333"/>
            <a:ext cx="7905750" cy="1592403"/>
          </a:xfrm>
        </p:spPr>
        <p:txBody>
          <a:bodyPr/>
          <a:lstStyle/>
          <a:p>
            <a:pPr>
              <a:lnSpc>
                <a:spcPct val="106000"/>
              </a:lnSpc>
            </a:pPr>
            <a:r>
              <a:rPr lang="pl-PL" sz="2400" dirty="0" smtClean="0"/>
              <a:t>Znaczenie wyroku I SA/</a:t>
            </a:r>
            <a:r>
              <a:rPr lang="pl-PL" sz="2400" dirty="0" err="1" smtClean="0"/>
              <a:t>Bd</a:t>
            </a:r>
            <a:r>
              <a:rPr lang="pl-PL" sz="2400" dirty="0" smtClean="0"/>
              <a:t> 896/17</a:t>
            </a:r>
            <a:endParaRPr lang="en-US" sz="2400" dirty="0"/>
          </a:p>
        </p:txBody>
      </p:sp>
    </p:spTree>
    <p:extLst>
      <p:ext uri="{BB962C8B-B14F-4D97-AF65-F5344CB8AC3E}">
        <p14:creationId xmlns:p14="http://schemas.microsoft.com/office/powerpoint/2010/main" val="68201514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Znaczenie </a:t>
            </a:r>
            <a:r>
              <a:rPr lang="pl-PL" dirty="0"/>
              <a:t>wyroku I SA/</a:t>
            </a:r>
            <a:r>
              <a:rPr lang="pl-PL" dirty="0" err="1"/>
              <a:t>Bd</a:t>
            </a:r>
            <a:r>
              <a:rPr lang="pl-PL" dirty="0"/>
              <a:t> 896/17</a:t>
            </a:r>
          </a:p>
        </p:txBody>
      </p:sp>
      <p:sp>
        <p:nvSpPr>
          <p:cNvPr id="2" name="Rectangle 1"/>
          <p:cNvSpPr/>
          <p:nvPr/>
        </p:nvSpPr>
        <p:spPr bwMode="gray">
          <a:xfrm>
            <a:off x="376236" y="1302591"/>
            <a:ext cx="4264776" cy="1056562"/>
          </a:xfrm>
          <a:prstGeom prst="rect">
            <a:avLst/>
          </a:prstGeom>
          <a:solidFill>
            <a:srgbClr val="0076A8"/>
          </a:solidFill>
          <a:ln w="19050" algn="ctr">
            <a:noFill/>
            <a:miter lim="800000"/>
            <a:headEnd/>
            <a:tailEnd/>
          </a:ln>
        </p:spPr>
        <p:txBody>
          <a:bodyPr wrap="square" lIns="88900" tIns="88900" rIns="88900" bIns="88900" rtlCol="0" anchor="t" anchorCtr="0"/>
          <a:lstStyle/>
          <a:p>
            <a:pPr>
              <a:lnSpc>
                <a:spcPct val="106000"/>
              </a:lnSpc>
              <a:buFont typeface="Wingdings 2" pitchFamily="18" charset="2"/>
              <a:buNone/>
            </a:pPr>
            <a:r>
              <a:rPr lang="pl-PL" sz="1600" b="1" dirty="0" smtClean="0">
                <a:solidFill>
                  <a:schemeClr val="bg1"/>
                </a:solidFill>
              </a:rPr>
              <a:t>Wyrok potwierdza konieczność stosowania art. </a:t>
            </a:r>
            <a:r>
              <a:rPr lang="pl-PL" sz="1600" b="1" dirty="0">
                <a:solidFill>
                  <a:schemeClr val="bg1"/>
                </a:solidFill>
              </a:rPr>
              <a:t>199a § 1 oraz § 2</a:t>
            </a:r>
            <a:r>
              <a:rPr lang="pl-PL" sz="1600" b="1" dirty="0" smtClean="0">
                <a:solidFill>
                  <a:schemeClr val="bg1"/>
                </a:solidFill>
              </a:rPr>
              <a:t> Ordynacji podatkowej łącznie.</a:t>
            </a:r>
            <a:endParaRPr lang="en-US" sz="1600" b="1" dirty="0" smtClean="0">
              <a:solidFill>
                <a:schemeClr val="bg1"/>
              </a:solidFill>
            </a:endParaRPr>
          </a:p>
        </p:txBody>
      </p:sp>
      <p:sp>
        <p:nvSpPr>
          <p:cNvPr id="3" name="Rectangle 2"/>
          <p:cNvSpPr/>
          <p:nvPr/>
        </p:nvSpPr>
        <p:spPr bwMode="gray">
          <a:xfrm>
            <a:off x="376235" y="2468880"/>
            <a:ext cx="4264775" cy="3474720"/>
          </a:xfrm>
          <a:prstGeom prst="rect">
            <a:avLst/>
          </a:prstGeom>
          <a:solidFill>
            <a:srgbClr val="97999B"/>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pl-PL" sz="1600" dirty="0" smtClean="0">
                <a:solidFill>
                  <a:schemeClr val="bg1"/>
                </a:solidFill>
              </a:rPr>
              <a:t>Pogląd o tej treści wyrażony już został wcześniej w orzecznictwie. Łączne </a:t>
            </a:r>
            <a:r>
              <a:rPr lang="pl-PL" sz="1600" dirty="0">
                <a:solidFill>
                  <a:schemeClr val="bg1"/>
                </a:solidFill>
              </a:rPr>
              <a:t>stosowanie </a:t>
            </a:r>
            <a:r>
              <a:rPr lang="pl-PL" sz="1600" dirty="0" smtClean="0">
                <a:solidFill>
                  <a:schemeClr val="bg1"/>
                </a:solidFill>
              </a:rPr>
              <a:t/>
            </a:r>
            <a:br>
              <a:rPr lang="pl-PL" sz="1600" dirty="0" smtClean="0">
                <a:solidFill>
                  <a:schemeClr val="bg1"/>
                </a:solidFill>
              </a:rPr>
            </a:br>
            <a:r>
              <a:rPr lang="pl-PL" sz="1600" dirty="0" smtClean="0">
                <a:solidFill>
                  <a:schemeClr val="bg1"/>
                </a:solidFill>
              </a:rPr>
              <a:t>art</a:t>
            </a:r>
            <a:r>
              <a:rPr lang="pl-PL" sz="1600" dirty="0">
                <a:solidFill>
                  <a:schemeClr val="bg1"/>
                </a:solidFill>
              </a:rPr>
              <a:t>. 199a § 1 oraz § 2 Ordynacji </a:t>
            </a:r>
            <a:r>
              <a:rPr lang="pl-PL" sz="1600" dirty="0" smtClean="0">
                <a:solidFill>
                  <a:schemeClr val="bg1"/>
                </a:solidFill>
              </a:rPr>
              <a:t>podatkowej oznacza w konsekwencji, że w przypadku ustalenia rzeczywistej treści czynności prawnych nieodpowiadającej literalnemu jej brzmieniu, organy podatkowe stosować mogły jedynie normę wynikającą z treści art. 199a </a:t>
            </a:r>
            <a:r>
              <a:rPr lang="pl-PL" sz="1600" dirty="0">
                <a:solidFill>
                  <a:schemeClr val="bg1"/>
                </a:solidFill>
              </a:rPr>
              <a:t>§ </a:t>
            </a:r>
            <a:r>
              <a:rPr lang="pl-PL" sz="1600" dirty="0" smtClean="0">
                <a:solidFill>
                  <a:schemeClr val="bg1"/>
                </a:solidFill>
              </a:rPr>
              <a:t>2 Ordynacji podatkowej.</a:t>
            </a:r>
            <a:endParaRPr lang="en-US" sz="1600" dirty="0" smtClean="0">
              <a:solidFill>
                <a:schemeClr val="bg1"/>
              </a:solidFill>
            </a:endParaRPr>
          </a:p>
        </p:txBody>
      </p:sp>
      <p:sp>
        <p:nvSpPr>
          <p:cNvPr id="7" name="Rectangle 6"/>
          <p:cNvSpPr/>
          <p:nvPr/>
        </p:nvSpPr>
        <p:spPr bwMode="gray">
          <a:xfrm>
            <a:off x="4753156" y="1302590"/>
            <a:ext cx="4014605" cy="4641010"/>
          </a:xfrm>
          <a:prstGeom prst="rect">
            <a:avLst/>
          </a:prstGeom>
          <a:solidFill>
            <a:srgbClr val="00ABAB"/>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pl-PL" sz="1600" i="1" dirty="0" smtClean="0">
                <a:solidFill>
                  <a:schemeClr val="bg1"/>
                </a:solidFill>
              </a:rPr>
              <a:t>(…) o </a:t>
            </a:r>
            <a:r>
              <a:rPr lang="pl-PL" sz="1600" i="1" dirty="0">
                <a:solidFill>
                  <a:schemeClr val="bg1"/>
                </a:solidFill>
              </a:rPr>
              <a:t>ile czynność prawna jest ważna, organ podatkowy zobowiązany jest respektować skutki, jakie z danym rodzajem czynności wiąże system podatkowy. W niniejszej sprawie, zdaniem Sądu, Skarżąca działała w granicach prawa, a ewentualna "optymalizacja podatkowa" nie może sama przez się </a:t>
            </a:r>
            <a:r>
              <a:rPr lang="pl-PL" sz="1600" i="1" dirty="0" smtClean="0">
                <a:solidFill>
                  <a:schemeClr val="bg1"/>
                </a:solidFill>
              </a:rPr>
              <a:t>dowodzić </a:t>
            </a:r>
            <a:endParaRPr lang="pl-PL" sz="1600" i="1" dirty="0">
              <a:solidFill>
                <a:schemeClr val="bg1"/>
              </a:solidFill>
            </a:endParaRPr>
          </a:p>
          <a:p>
            <a:pPr>
              <a:lnSpc>
                <a:spcPct val="106000"/>
              </a:lnSpc>
              <a:buFont typeface="Wingdings 2" pitchFamily="18" charset="2"/>
              <a:buNone/>
            </a:pPr>
            <a:r>
              <a:rPr lang="pl-PL" sz="1600" i="1" dirty="0">
                <a:solidFill>
                  <a:schemeClr val="bg1"/>
                </a:solidFill>
              </a:rPr>
              <a:t>i uzasadniać kwestionowania jej skutków na gruncie prawa podatkowego. </a:t>
            </a:r>
            <a:r>
              <a:rPr lang="pl-PL" sz="1600" b="1" i="1" dirty="0">
                <a:solidFill>
                  <a:schemeClr val="bg1"/>
                </a:solidFill>
              </a:rPr>
              <a:t>W 2013r. brak było bowiem regulacji prawnej zawierającej klauzulę przeciwko unikaniu </a:t>
            </a:r>
            <a:r>
              <a:rPr lang="pl-PL" sz="1600" b="1" i="1" dirty="0" smtClean="0">
                <a:solidFill>
                  <a:schemeClr val="bg1"/>
                </a:solidFill>
              </a:rPr>
              <a:t>opodatkowania.</a:t>
            </a:r>
            <a:endParaRPr lang="pl-PL" sz="1600" b="1" i="1" dirty="0">
              <a:solidFill>
                <a:schemeClr val="bg1"/>
              </a:solidFill>
            </a:endParaRPr>
          </a:p>
        </p:txBody>
      </p:sp>
      <p:sp>
        <p:nvSpPr>
          <p:cNvPr id="6" name="Text Placeholder 5"/>
          <p:cNvSpPr>
            <a:spLocks noGrp="1"/>
          </p:cNvSpPr>
          <p:nvPr>
            <p:ph type="body" sz="quarter" idx="13"/>
          </p:nvPr>
        </p:nvSpPr>
        <p:spPr/>
        <p:txBody>
          <a:bodyPr/>
          <a:lstStyle/>
          <a:p>
            <a:r>
              <a:rPr lang="pl-PL" dirty="0"/>
              <a:t>Podsumowanie orzeczenia</a:t>
            </a:r>
            <a:endParaRPr lang="en-US" dirty="0"/>
          </a:p>
          <a:p>
            <a:endParaRPr lang="en-US" dirty="0"/>
          </a:p>
        </p:txBody>
      </p:sp>
    </p:spTree>
    <p:extLst>
      <p:ext uri="{BB962C8B-B14F-4D97-AF65-F5344CB8AC3E}">
        <p14:creationId xmlns:p14="http://schemas.microsoft.com/office/powerpoint/2010/main" val="362431991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6234" y="2376185"/>
            <a:ext cx="7992145" cy="546669"/>
            <a:chOff x="376238" y="1950216"/>
            <a:chExt cx="8391526" cy="546669"/>
          </a:xfrm>
          <a:noFill/>
        </p:grpSpPr>
        <p:sp>
          <p:nvSpPr>
            <p:cNvPr id="14" name="Rectangle 13"/>
            <p:cNvSpPr/>
            <p:nvPr/>
          </p:nvSpPr>
          <p:spPr bwMode="gray">
            <a:xfrm>
              <a:off x="376238" y="1950216"/>
              <a:ext cx="8391526" cy="546669"/>
            </a:xfrm>
            <a:prstGeom prst="rect">
              <a:avLst/>
            </a:prstGeom>
            <a:grpFill/>
            <a:ln w="19050" algn="ctr">
              <a:noFill/>
              <a:miter lim="800000"/>
              <a:headEnd/>
              <a:tailEnd/>
            </a:ln>
          </p:spPr>
          <p:txBody>
            <a:bodyPr wrap="square" lIns="612000" tIns="252000" rIns="396000" bIns="252000" rtlCol="0" anchor="ctr"/>
            <a:lstStyle/>
            <a:p>
              <a:pPr>
                <a:lnSpc>
                  <a:spcPct val="106000"/>
                </a:lnSpc>
                <a:buFont typeface="Wingdings 2" pitchFamily="18" charset="2"/>
                <a:buNone/>
              </a:pPr>
              <a:r>
                <a:rPr lang="pl-PL" dirty="0" smtClean="0">
                  <a:solidFill>
                    <a:srgbClr val="0076A8"/>
                  </a:solidFill>
                </a:rPr>
                <a:t>Ocena prawna Wojewódzkiego Sądu Administracyjnego</a:t>
              </a:r>
              <a:endParaRPr lang="en-US" dirty="0" smtClean="0">
                <a:solidFill>
                  <a:srgbClr val="0076A8"/>
                </a:solidFill>
              </a:endParaRPr>
            </a:p>
          </p:txBody>
        </p:sp>
        <p:sp>
          <p:nvSpPr>
            <p:cNvPr id="9" name="Freeform 880"/>
            <p:cNvSpPr>
              <a:spLocks noChangeAspect="1" noEditPoints="1"/>
            </p:cNvSpPr>
            <p:nvPr/>
          </p:nvSpPr>
          <p:spPr bwMode="auto">
            <a:xfrm>
              <a:off x="415259" y="2000920"/>
              <a:ext cx="432000" cy="432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76A8"/>
            </a:solidFill>
            <a:ln>
              <a:solidFill>
                <a:srgbClr val="0076A8"/>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72000" tIns="45720" rIns="72000" bIns="45720" numCol="1" anchor="ctr" anchorCtr="0" compatLnSpc="1">
              <a:prstTxWarp prst="textNoShape">
                <a:avLst/>
              </a:prstTxWarp>
            </a:bodyPr>
            <a:lstStyle/>
            <a:p>
              <a:pPr algn="ctr"/>
              <a:r>
                <a:rPr lang="pl-PL" dirty="0">
                  <a:solidFill>
                    <a:srgbClr val="0076A8"/>
                  </a:solidFill>
                </a:rPr>
                <a:t>2</a:t>
              </a:r>
              <a:endParaRPr lang="en-GB" dirty="0">
                <a:solidFill>
                  <a:srgbClr val="0076A8"/>
                </a:solidFill>
              </a:endParaRPr>
            </a:p>
          </p:txBody>
        </p:sp>
        <p:sp>
          <p:nvSpPr>
            <p:cNvPr id="23" name="Freeform 476"/>
            <p:cNvSpPr>
              <a:spLocks noChangeAspect="1" noEditPoints="1"/>
            </p:cNvSpPr>
            <p:nvPr/>
          </p:nvSpPr>
          <p:spPr bwMode="auto">
            <a:xfrm>
              <a:off x="8368383" y="2067218"/>
              <a:ext cx="285544" cy="324000"/>
            </a:xfrm>
            <a:custGeom>
              <a:avLst/>
              <a:gdLst>
                <a:gd name="T0" fmla="*/ 182 w 278"/>
                <a:gd name="T1" fmla="*/ 213 h 320"/>
                <a:gd name="T2" fmla="*/ 182 w 278"/>
                <a:gd name="T3" fmla="*/ 309 h 320"/>
                <a:gd name="T4" fmla="*/ 171 w 278"/>
                <a:gd name="T5" fmla="*/ 320 h 320"/>
                <a:gd name="T6" fmla="*/ 11 w 278"/>
                <a:gd name="T7" fmla="*/ 320 h 320"/>
                <a:gd name="T8" fmla="*/ 0 w 278"/>
                <a:gd name="T9" fmla="*/ 309 h 320"/>
                <a:gd name="T10" fmla="*/ 0 w 278"/>
                <a:gd name="T11" fmla="*/ 10 h 320"/>
                <a:gd name="T12" fmla="*/ 11 w 278"/>
                <a:gd name="T13" fmla="*/ 0 h 320"/>
                <a:gd name="T14" fmla="*/ 171 w 278"/>
                <a:gd name="T15" fmla="*/ 0 h 320"/>
                <a:gd name="T16" fmla="*/ 182 w 278"/>
                <a:gd name="T17" fmla="*/ 10 h 320"/>
                <a:gd name="T18" fmla="*/ 182 w 278"/>
                <a:gd name="T19" fmla="*/ 106 h 320"/>
                <a:gd name="T20" fmla="*/ 171 w 278"/>
                <a:gd name="T21" fmla="*/ 117 h 320"/>
                <a:gd name="T22" fmla="*/ 160 w 278"/>
                <a:gd name="T23" fmla="*/ 106 h 320"/>
                <a:gd name="T24" fmla="*/ 160 w 278"/>
                <a:gd name="T25" fmla="*/ 21 h 320"/>
                <a:gd name="T26" fmla="*/ 22 w 278"/>
                <a:gd name="T27" fmla="*/ 21 h 320"/>
                <a:gd name="T28" fmla="*/ 22 w 278"/>
                <a:gd name="T29" fmla="*/ 298 h 320"/>
                <a:gd name="T30" fmla="*/ 160 w 278"/>
                <a:gd name="T31" fmla="*/ 298 h 320"/>
                <a:gd name="T32" fmla="*/ 160 w 278"/>
                <a:gd name="T33" fmla="*/ 213 h 320"/>
                <a:gd name="T34" fmla="*/ 171 w 278"/>
                <a:gd name="T35" fmla="*/ 202 h 320"/>
                <a:gd name="T36" fmla="*/ 182 w 278"/>
                <a:gd name="T37" fmla="*/ 213 h 320"/>
                <a:gd name="T38" fmla="*/ 277 w 278"/>
                <a:gd name="T39" fmla="*/ 156 h 320"/>
                <a:gd name="T40" fmla="*/ 275 w 278"/>
                <a:gd name="T41" fmla="*/ 152 h 320"/>
                <a:gd name="T42" fmla="*/ 232 w 278"/>
                <a:gd name="T43" fmla="*/ 109 h 320"/>
                <a:gd name="T44" fmla="*/ 217 w 278"/>
                <a:gd name="T45" fmla="*/ 109 h 320"/>
                <a:gd name="T46" fmla="*/ 217 w 278"/>
                <a:gd name="T47" fmla="*/ 125 h 320"/>
                <a:gd name="T48" fmla="*/ 241 w 278"/>
                <a:gd name="T49" fmla="*/ 149 h 320"/>
                <a:gd name="T50" fmla="*/ 86 w 278"/>
                <a:gd name="T51" fmla="*/ 149 h 320"/>
                <a:gd name="T52" fmla="*/ 75 w 278"/>
                <a:gd name="T53" fmla="*/ 160 h 320"/>
                <a:gd name="T54" fmla="*/ 86 w 278"/>
                <a:gd name="T55" fmla="*/ 170 h 320"/>
                <a:gd name="T56" fmla="*/ 241 w 278"/>
                <a:gd name="T57" fmla="*/ 170 h 320"/>
                <a:gd name="T58" fmla="*/ 217 w 278"/>
                <a:gd name="T59" fmla="*/ 195 h 320"/>
                <a:gd name="T60" fmla="*/ 217 w 278"/>
                <a:gd name="T61" fmla="*/ 210 h 320"/>
                <a:gd name="T62" fmla="*/ 224 w 278"/>
                <a:gd name="T63" fmla="*/ 213 h 320"/>
                <a:gd name="T64" fmla="*/ 232 w 278"/>
                <a:gd name="T65" fmla="*/ 210 h 320"/>
                <a:gd name="T66" fmla="*/ 275 w 278"/>
                <a:gd name="T67" fmla="*/ 167 h 320"/>
                <a:gd name="T68" fmla="*/ 277 w 278"/>
                <a:gd name="T69" fmla="*/ 164 h 320"/>
                <a:gd name="T70" fmla="*/ 277 w 278"/>
                <a:gd name="T71" fmla="*/ 1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 h="320">
                  <a:moveTo>
                    <a:pt x="182" y="213"/>
                  </a:moveTo>
                  <a:cubicBezTo>
                    <a:pt x="182" y="309"/>
                    <a:pt x="182" y="309"/>
                    <a:pt x="182" y="309"/>
                  </a:cubicBezTo>
                  <a:cubicBezTo>
                    <a:pt x="182" y="315"/>
                    <a:pt x="177" y="320"/>
                    <a:pt x="171" y="320"/>
                  </a:cubicBezTo>
                  <a:cubicBezTo>
                    <a:pt x="11" y="320"/>
                    <a:pt x="11" y="320"/>
                    <a:pt x="11" y="320"/>
                  </a:cubicBezTo>
                  <a:cubicBezTo>
                    <a:pt x="5" y="320"/>
                    <a:pt x="0" y="315"/>
                    <a:pt x="0" y="309"/>
                  </a:cubicBezTo>
                  <a:cubicBezTo>
                    <a:pt x="0" y="10"/>
                    <a:pt x="0" y="10"/>
                    <a:pt x="0" y="10"/>
                  </a:cubicBezTo>
                  <a:cubicBezTo>
                    <a:pt x="0" y="4"/>
                    <a:pt x="5" y="0"/>
                    <a:pt x="11" y="0"/>
                  </a:cubicBezTo>
                  <a:cubicBezTo>
                    <a:pt x="171" y="0"/>
                    <a:pt x="171" y="0"/>
                    <a:pt x="171" y="0"/>
                  </a:cubicBezTo>
                  <a:cubicBezTo>
                    <a:pt x="177" y="0"/>
                    <a:pt x="182" y="4"/>
                    <a:pt x="182" y="10"/>
                  </a:cubicBezTo>
                  <a:cubicBezTo>
                    <a:pt x="182" y="106"/>
                    <a:pt x="182" y="106"/>
                    <a:pt x="182" y="106"/>
                  </a:cubicBezTo>
                  <a:cubicBezTo>
                    <a:pt x="182" y="112"/>
                    <a:pt x="177" y="117"/>
                    <a:pt x="171" y="117"/>
                  </a:cubicBezTo>
                  <a:cubicBezTo>
                    <a:pt x="165" y="117"/>
                    <a:pt x="160" y="112"/>
                    <a:pt x="160" y="106"/>
                  </a:cubicBezTo>
                  <a:cubicBezTo>
                    <a:pt x="160" y="21"/>
                    <a:pt x="160" y="21"/>
                    <a:pt x="160" y="21"/>
                  </a:cubicBezTo>
                  <a:cubicBezTo>
                    <a:pt x="22" y="21"/>
                    <a:pt x="22" y="21"/>
                    <a:pt x="22" y="21"/>
                  </a:cubicBezTo>
                  <a:cubicBezTo>
                    <a:pt x="22" y="298"/>
                    <a:pt x="22" y="298"/>
                    <a:pt x="22" y="298"/>
                  </a:cubicBezTo>
                  <a:cubicBezTo>
                    <a:pt x="160" y="298"/>
                    <a:pt x="160" y="298"/>
                    <a:pt x="160" y="298"/>
                  </a:cubicBezTo>
                  <a:cubicBezTo>
                    <a:pt x="160" y="213"/>
                    <a:pt x="160" y="213"/>
                    <a:pt x="160" y="213"/>
                  </a:cubicBezTo>
                  <a:cubicBezTo>
                    <a:pt x="160" y="207"/>
                    <a:pt x="165" y="202"/>
                    <a:pt x="171" y="202"/>
                  </a:cubicBezTo>
                  <a:cubicBezTo>
                    <a:pt x="177" y="202"/>
                    <a:pt x="182" y="207"/>
                    <a:pt x="182" y="213"/>
                  </a:cubicBezTo>
                  <a:close/>
                  <a:moveTo>
                    <a:pt x="277" y="156"/>
                  </a:moveTo>
                  <a:cubicBezTo>
                    <a:pt x="276" y="154"/>
                    <a:pt x="276" y="153"/>
                    <a:pt x="275" y="152"/>
                  </a:cubicBezTo>
                  <a:cubicBezTo>
                    <a:pt x="232" y="109"/>
                    <a:pt x="232" y="109"/>
                    <a:pt x="232" y="109"/>
                  </a:cubicBezTo>
                  <a:cubicBezTo>
                    <a:pt x="228" y="105"/>
                    <a:pt x="221" y="105"/>
                    <a:pt x="217" y="109"/>
                  </a:cubicBezTo>
                  <a:cubicBezTo>
                    <a:pt x="213" y="114"/>
                    <a:pt x="213" y="120"/>
                    <a:pt x="217" y="125"/>
                  </a:cubicBezTo>
                  <a:cubicBezTo>
                    <a:pt x="241" y="149"/>
                    <a:pt x="241" y="149"/>
                    <a:pt x="241" y="149"/>
                  </a:cubicBezTo>
                  <a:cubicBezTo>
                    <a:pt x="86" y="149"/>
                    <a:pt x="86" y="149"/>
                    <a:pt x="86" y="149"/>
                  </a:cubicBezTo>
                  <a:cubicBezTo>
                    <a:pt x="80" y="149"/>
                    <a:pt x="75" y="154"/>
                    <a:pt x="75" y="160"/>
                  </a:cubicBezTo>
                  <a:cubicBezTo>
                    <a:pt x="75" y="166"/>
                    <a:pt x="80" y="170"/>
                    <a:pt x="86" y="170"/>
                  </a:cubicBezTo>
                  <a:cubicBezTo>
                    <a:pt x="241" y="170"/>
                    <a:pt x="241" y="170"/>
                    <a:pt x="241" y="170"/>
                  </a:cubicBezTo>
                  <a:cubicBezTo>
                    <a:pt x="217" y="195"/>
                    <a:pt x="217" y="195"/>
                    <a:pt x="217" y="195"/>
                  </a:cubicBezTo>
                  <a:cubicBezTo>
                    <a:pt x="213" y="199"/>
                    <a:pt x="213" y="206"/>
                    <a:pt x="217" y="210"/>
                  </a:cubicBezTo>
                  <a:cubicBezTo>
                    <a:pt x="219" y="212"/>
                    <a:pt x="222" y="213"/>
                    <a:pt x="224" y="213"/>
                  </a:cubicBezTo>
                  <a:cubicBezTo>
                    <a:pt x="227" y="213"/>
                    <a:pt x="230" y="212"/>
                    <a:pt x="232" y="210"/>
                  </a:cubicBezTo>
                  <a:cubicBezTo>
                    <a:pt x="275" y="167"/>
                    <a:pt x="275" y="167"/>
                    <a:pt x="275" y="167"/>
                  </a:cubicBezTo>
                  <a:cubicBezTo>
                    <a:pt x="276" y="166"/>
                    <a:pt x="276" y="165"/>
                    <a:pt x="277" y="164"/>
                  </a:cubicBezTo>
                  <a:cubicBezTo>
                    <a:pt x="278" y="161"/>
                    <a:pt x="278" y="158"/>
                    <a:pt x="277" y="15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 name="Group 3"/>
          <p:cNvGrpSpPr/>
          <p:nvPr/>
        </p:nvGrpSpPr>
        <p:grpSpPr>
          <a:xfrm>
            <a:off x="376234" y="1403272"/>
            <a:ext cx="7992145" cy="546669"/>
            <a:chOff x="376236" y="1058553"/>
            <a:chExt cx="7992145" cy="546669"/>
          </a:xfrm>
        </p:grpSpPr>
        <p:sp>
          <p:nvSpPr>
            <p:cNvPr id="25" name="Rectangle 24"/>
            <p:cNvSpPr/>
            <p:nvPr/>
          </p:nvSpPr>
          <p:spPr bwMode="gray">
            <a:xfrm>
              <a:off x="376236" y="1058553"/>
              <a:ext cx="7992145" cy="546669"/>
            </a:xfrm>
            <a:prstGeom prst="rect">
              <a:avLst/>
            </a:prstGeom>
            <a:noFill/>
            <a:ln w="19050" algn="ctr">
              <a:noFill/>
              <a:miter lim="800000"/>
              <a:headEnd/>
              <a:tailEnd/>
            </a:ln>
          </p:spPr>
          <p:txBody>
            <a:bodyPr wrap="square" lIns="612000" tIns="252000" rIns="756000" bIns="252000" rtlCol="0" anchor="ctr"/>
            <a:lstStyle/>
            <a:p>
              <a:pPr>
                <a:lnSpc>
                  <a:spcPct val="106000"/>
                </a:lnSpc>
                <a:buFont typeface="Wingdings 2" pitchFamily="18" charset="2"/>
                <a:buNone/>
              </a:pPr>
              <a:r>
                <a:rPr lang="pl-PL" dirty="0" smtClean="0">
                  <a:solidFill>
                    <a:srgbClr val="007680"/>
                  </a:solidFill>
                </a:rPr>
                <a:t>Stan faktyczny i stanowisko organów</a:t>
              </a:r>
              <a:endParaRPr lang="en-US" dirty="0" smtClean="0">
                <a:solidFill>
                  <a:srgbClr val="007680"/>
                </a:solidFill>
              </a:endParaRPr>
            </a:p>
          </p:txBody>
        </p:sp>
        <p:sp>
          <p:nvSpPr>
            <p:cNvPr id="31" name="Freeform 880"/>
            <p:cNvSpPr>
              <a:spLocks noChangeAspect="1" noEditPoints="1"/>
            </p:cNvSpPr>
            <p:nvPr/>
          </p:nvSpPr>
          <p:spPr bwMode="auto">
            <a:xfrm>
              <a:off x="415257" y="1109257"/>
              <a:ext cx="432000" cy="432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7680"/>
            </a:solidFill>
            <a:ln>
              <a:solidFill>
                <a:srgbClr val="6FC2B4"/>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72000" tIns="45720" rIns="72000" bIns="45720" numCol="1" anchor="ctr" anchorCtr="0" compatLnSpc="1">
              <a:prstTxWarp prst="textNoShape">
                <a:avLst/>
              </a:prstTxWarp>
            </a:bodyPr>
            <a:lstStyle/>
            <a:p>
              <a:pPr algn="ctr"/>
              <a:r>
                <a:rPr lang="pl-PL" dirty="0">
                  <a:solidFill>
                    <a:srgbClr val="007680"/>
                  </a:solidFill>
                </a:rPr>
                <a:t>1</a:t>
              </a:r>
              <a:endParaRPr lang="en-GB" dirty="0">
                <a:solidFill>
                  <a:srgbClr val="007680"/>
                </a:solidFill>
              </a:endParaRPr>
            </a:p>
          </p:txBody>
        </p:sp>
      </p:grpSp>
      <p:grpSp>
        <p:nvGrpSpPr>
          <p:cNvPr id="32" name="Group 31"/>
          <p:cNvGrpSpPr/>
          <p:nvPr/>
        </p:nvGrpSpPr>
        <p:grpSpPr>
          <a:xfrm>
            <a:off x="376234" y="3349098"/>
            <a:ext cx="7992145" cy="546669"/>
            <a:chOff x="376238" y="1950216"/>
            <a:chExt cx="8391526" cy="546669"/>
          </a:xfrm>
          <a:noFill/>
        </p:grpSpPr>
        <p:sp>
          <p:nvSpPr>
            <p:cNvPr id="33" name="Rectangle 32"/>
            <p:cNvSpPr/>
            <p:nvPr/>
          </p:nvSpPr>
          <p:spPr bwMode="gray">
            <a:xfrm>
              <a:off x="376238" y="1950216"/>
              <a:ext cx="8391526" cy="546669"/>
            </a:xfrm>
            <a:prstGeom prst="rect">
              <a:avLst/>
            </a:prstGeom>
            <a:grpFill/>
            <a:ln w="19050" algn="ctr">
              <a:noFill/>
              <a:miter lim="800000"/>
              <a:headEnd/>
              <a:tailEnd/>
            </a:ln>
          </p:spPr>
          <p:txBody>
            <a:bodyPr wrap="square" lIns="612000" tIns="252000" rIns="0" bIns="252000" rtlCol="0" anchor="ctr"/>
            <a:lstStyle/>
            <a:p>
              <a:pPr>
                <a:lnSpc>
                  <a:spcPct val="106000"/>
                </a:lnSpc>
                <a:buFont typeface="Wingdings 2" pitchFamily="18" charset="2"/>
                <a:buNone/>
              </a:pPr>
              <a:r>
                <a:rPr lang="pl-PL" dirty="0" smtClean="0">
                  <a:solidFill>
                    <a:srgbClr val="86BC25"/>
                  </a:solidFill>
                </a:rPr>
                <a:t>Pozostałe orzecznictwo - komentarz</a:t>
              </a:r>
              <a:endParaRPr lang="en-US" dirty="0" smtClean="0">
                <a:solidFill>
                  <a:srgbClr val="86BC25"/>
                </a:solidFill>
              </a:endParaRPr>
            </a:p>
          </p:txBody>
        </p:sp>
        <p:sp>
          <p:nvSpPr>
            <p:cNvPr id="34" name="Freeform 880"/>
            <p:cNvSpPr>
              <a:spLocks noChangeAspect="1" noEditPoints="1"/>
            </p:cNvSpPr>
            <p:nvPr/>
          </p:nvSpPr>
          <p:spPr bwMode="auto">
            <a:xfrm>
              <a:off x="415259" y="2000920"/>
              <a:ext cx="432000" cy="432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solidFill>
                <a:srgbClr val="86BC25"/>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72000" tIns="45720" rIns="72000" bIns="45720" numCol="1" anchor="ctr" anchorCtr="0" compatLnSpc="1">
              <a:prstTxWarp prst="textNoShape">
                <a:avLst/>
              </a:prstTxWarp>
            </a:bodyPr>
            <a:lstStyle/>
            <a:p>
              <a:pPr algn="ctr"/>
              <a:r>
                <a:rPr lang="pl-PL" dirty="0">
                  <a:solidFill>
                    <a:srgbClr val="86BC25"/>
                  </a:solidFill>
                </a:rPr>
                <a:t>3</a:t>
              </a:r>
              <a:endParaRPr lang="en-GB" dirty="0">
                <a:solidFill>
                  <a:srgbClr val="86BC25"/>
                </a:solidFill>
              </a:endParaRPr>
            </a:p>
          </p:txBody>
        </p:sp>
        <p:sp>
          <p:nvSpPr>
            <p:cNvPr id="36" name="Freeform 476"/>
            <p:cNvSpPr>
              <a:spLocks noChangeAspect="1" noEditPoints="1"/>
            </p:cNvSpPr>
            <p:nvPr/>
          </p:nvSpPr>
          <p:spPr bwMode="auto">
            <a:xfrm>
              <a:off x="8368383" y="2067218"/>
              <a:ext cx="285544" cy="324000"/>
            </a:xfrm>
            <a:custGeom>
              <a:avLst/>
              <a:gdLst>
                <a:gd name="T0" fmla="*/ 182 w 278"/>
                <a:gd name="T1" fmla="*/ 213 h 320"/>
                <a:gd name="T2" fmla="*/ 182 w 278"/>
                <a:gd name="T3" fmla="*/ 309 h 320"/>
                <a:gd name="T4" fmla="*/ 171 w 278"/>
                <a:gd name="T5" fmla="*/ 320 h 320"/>
                <a:gd name="T6" fmla="*/ 11 w 278"/>
                <a:gd name="T7" fmla="*/ 320 h 320"/>
                <a:gd name="T8" fmla="*/ 0 w 278"/>
                <a:gd name="T9" fmla="*/ 309 h 320"/>
                <a:gd name="T10" fmla="*/ 0 w 278"/>
                <a:gd name="T11" fmla="*/ 10 h 320"/>
                <a:gd name="T12" fmla="*/ 11 w 278"/>
                <a:gd name="T13" fmla="*/ 0 h 320"/>
                <a:gd name="T14" fmla="*/ 171 w 278"/>
                <a:gd name="T15" fmla="*/ 0 h 320"/>
                <a:gd name="T16" fmla="*/ 182 w 278"/>
                <a:gd name="T17" fmla="*/ 10 h 320"/>
                <a:gd name="T18" fmla="*/ 182 w 278"/>
                <a:gd name="T19" fmla="*/ 106 h 320"/>
                <a:gd name="T20" fmla="*/ 171 w 278"/>
                <a:gd name="T21" fmla="*/ 117 h 320"/>
                <a:gd name="T22" fmla="*/ 160 w 278"/>
                <a:gd name="T23" fmla="*/ 106 h 320"/>
                <a:gd name="T24" fmla="*/ 160 w 278"/>
                <a:gd name="T25" fmla="*/ 21 h 320"/>
                <a:gd name="T26" fmla="*/ 22 w 278"/>
                <a:gd name="T27" fmla="*/ 21 h 320"/>
                <a:gd name="T28" fmla="*/ 22 w 278"/>
                <a:gd name="T29" fmla="*/ 298 h 320"/>
                <a:gd name="T30" fmla="*/ 160 w 278"/>
                <a:gd name="T31" fmla="*/ 298 h 320"/>
                <a:gd name="T32" fmla="*/ 160 w 278"/>
                <a:gd name="T33" fmla="*/ 213 h 320"/>
                <a:gd name="T34" fmla="*/ 171 w 278"/>
                <a:gd name="T35" fmla="*/ 202 h 320"/>
                <a:gd name="T36" fmla="*/ 182 w 278"/>
                <a:gd name="T37" fmla="*/ 213 h 320"/>
                <a:gd name="T38" fmla="*/ 277 w 278"/>
                <a:gd name="T39" fmla="*/ 156 h 320"/>
                <a:gd name="T40" fmla="*/ 275 w 278"/>
                <a:gd name="T41" fmla="*/ 152 h 320"/>
                <a:gd name="T42" fmla="*/ 232 w 278"/>
                <a:gd name="T43" fmla="*/ 109 h 320"/>
                <a:gd name="T44" fmla="*/ 217 w 278"/>
                <a:gd name="T45" fmla="*/ 109 h 320"/>
                <a:gd name="T46" fmla="*/ 217 w 278"/>
                <a:gd name="T47" fmla="*/ 125 h 320"/>
                <a:gd name="T48" fmla="*/ 241 w 278"/>
                <a:gd name="T49" fmla="*/ 149 h 320"/>
                <a:gd name="T50" fmla="*/ 86 w 278"/>
                <a:gd name="T51" fmla="*/ 149 h 320"/>
                <a:gd name="T52" fmla="*/ 75 w 278"/>
                <a:gd name="T53" fmla="*/ 160 h 320"/>
                <a:gd name="T54" fmla="*/ 86 w 278"/>
                <a:gd name="T55" fmla="*/ 170 h 320"/>
                <a:gd name="T56" fmla="*/ 241 w 278"/>
                <a:gd name="T57" fmla="*/ 170 h 320"/>
                <a:gd name="T58" fmla="*/ 217 w 278"/>
                <a:gd name="T59" fmla="*/ 195 h 320"/>
                <a:gd name="T60" fmla="*/ 217 w 278"/>
                <a:gd name="T61" fmla="*/ 210 h 320"/>
                <a:gd name="T62" fmla="*/ 224 w 278"/>
                <a:gd name="T63" fmla="*/ 213 h 320"/>
                <a:gd name="T64" fmla="*/ 232 w 278"/>
                <a:gd name="T65" fmla="*/ 210 h 320"/>
                <a:gd name="T66" fmla="*/ 275 w 278"/>
                <a:gd name="T67" fmla="*/ 167 h 320"/>
                <a:gd name="T68" fmla="*/ 277 w 278"/>
                <a:gd name="T69" fmla="*/ 164 h 320"/>
                <a:gd name="T70" fmla="*/ 277 w 278"/>
                <a:gd name="T71" fmla="*/ 1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 h="320">
                  <a:moveTo>
                    <a:pt x="182" y="213"/>
                  </a:moveTo>
                  <a:cubicBezTo>
                    <a:pt x="182" y="309"/>
                    <a:pt x="182" y="309"/>
                    <a:pt x="182" y="309"/>
                  </a:cubicBezTo>
                  <a:cubicBezTo>
                    <a:pt x="182" y="315"/>
                    <a:pt x="177" y="320"/>
                    <a:pt x="171" y="320"/>
                  </a:cubicBezTo>
                  <a:cubicBezTo>
                    <a:pt x="11" y="320"/>
                    <a:pt x="11" y="320"/>
                    <a:pt x="11" y="320"/>
                  </a:cubicBezTo>
                  <a:cubicBezTo>
                    <a:pt x="5" y="320"/>
                    <a:pt x="0" y="315"/>
                    <a:pt x="0" y="309"/>
                  </a:cubicBezTo>
                  <a:cubicBezTo>
                    <a:pt x="0" y="10"/>
                    <a:pt x="0" y="10"/>
                    <a:pt x="0" y="10"/>
                  </a:cubicBezTo>
                  <a:cubicBezTo>
                    <a:pt x="0" y="4"/>
                    <a:pt x="5" y="0"/>
                    <a:pt x="11" y="0"/>
                  </a:cubicBezTo>
                  <a:cubicBezTo>
                    <a:pt x="171" y="0"/>
                    <a:pt x="171" y="0"/>
                    <a:pt x="171" y="0"/>
                  </a:cubicBezTo>
                  <a:cubicBezTo>
                    <a:pt x="177" y="0"/>
                    <a:pt x="182" y="4"/>
                    <a:pt x="182" y="10"/>
                  </a:cubicBezTo>
                  <a:cubicBezTo>
                    <a:pt x="182" y="106"/>
                    <a:pt x="182" y="106"/>
                    <a:pt x="182" y="106"/>
                  </a:cubicBezTo>
                  <a:cubicBezTo>
                    <a:pt x="182" y="112"/>
                    <a:pt x="177" y="117"/>
                    <a:pt x="171" y="117"/>
                  </a:cubicBezTo>
                  <a:cubicBezTo>
                    <a:pt x="165" y="117"/>
                    <a:pt x="160" y="112"/>
                    <a:pt x="160" y="106"/>
                  </a:cubicBezTo>
                  <a:cubicBezTo>
                    <a:pt x="160" y="21"/>
                    <a:pt x="160" y="21"/>
                    <a:pt x="160" y="21"/>
                  </a:cubicBezTo>
                  <a:cubicBezTo>
                    <a:pt x="22" y="21"/>
                    <a:pt x="22" y="21"/>
                    <a:pt x="22" y="21"/>
                  </a:cubicBezTo>
                  <a:cubicBezTo>
                    <a:pt x="22" y="298"/>
                    <a:pt x="22" y="298"/>
                    <a:pt x="22" y="298"/>
                  </a:cubicBezTo>
                  <a:cubicBezTo>
                    <a:pt x="160" y="298"/>
                    <a:pt x="160" y="298"/>
                    <a:pt x="160" y="298"/>
                  </a:cubicBezTo>
                  <a:cubicBezTo>
                    <a:pt x="160" y="213"/>
                    <a:pt x="160" y="213"/>
                    <a:pt x="160" y="213"/>
                  </a:cubicBezTo>
                  <a:cubicBezTo>
                    <a:pt x="160" y="207"/>
                    <a:pt x="165" y="202"/>
                    <a:pt x="171" y="202"/>
                  </a:cubicBezTo>
                  <a:cubicBezTo>
                    <a:pt x="177" y="202"/>
                    <a:pt x="182" y="207"/>
                    <a:pt x="182" y="213"/>
                  </a:cubicBezTo>
                  <a:close/>
                  <a:moveTo>
                    <a:pt x="277" y="156"/>
                  </a:moveTo>
                  <a:cubicBezTo>
                    <a:pt x="276" y="154"/>
                    <a:pt x="276" y="153"/>
                    <a:pt x="275" y="152"/>
                  </a:cubicBezTo>
                  <a:cubicBezTo>
                    <a:pt x="232" y="109"/>
                    <a:pt x="232" y="109"/>
                    <a:pt x="232" y="109"/>
                  </a:cubicBezTo>
                  <a:cubicBezTo>
                    <a:pt x="228" y="105"/>
                    <a:pt x="221" y="105"/>
                    <a:pt x="217" y="109"/>
                  </a:cubicBezTo>
                  <a:cubicBezTo>
                    <a:pt x="213" y="114"/>
                    <a:pt x="213" y="120"/>
                    <a:pt x="217" y="125"/>
                  </a:cubicBezTo>
                  <a:cubicBezTo>
                    <a:pt x="241" y="149"/>
                    <a:pt x="241" y="149"/>
                    <a:pt x="241" y="149"/>
                  </a:cubicBezTo>
                  <a:cubicBezTo>
                    <a:pt x="86" y="149"/>
                    <a:pt x="86" y="149"/>
                    <a:pt x="86" y="149"/>
                  </a:cubicBezTo>
                  <a:cubicBezTo>
                    <a:pt x="80" y="149"/>
                    <a:pt x="75" y="154"/>
                    <a:pt x="75" y="160"/>
                  </a:cubicBezTo>
                  <a:cubicBezTo>
                    <a:pt x="75" y="166"/>
                    <a:pt x="80" y="170"/>
                    <a:pt x="86" y="170"/>
                  </a:cubicBezTo>
                  <a:cubicBezTo>
                    <a:pt x="241" y="170"/>
                    <a:pt x="241" y="170"/>
                    <a:pt x="241" y="170"/>
                  </a:cubicBezTo>
                  <a:cubicBezTo>
                    <a:pt x="217" y="195"/>
                    <a:pt x="217" y="195"/>
                    <a:pt x="217" y="195"/>
                  </a:cubicBezTo>
                  <a:cubicBezTo>
                    <a:pt x="213" y="199"/>
                    <a:pt x="213" y="206"/>
                    <a:pt x="217" y="210"/>
                  </a:cubicBezTo>
                  <a:cubicBezTo>
                    <a:pt x="219" y="212"/>
                    <a:pt x="222" y="213"/>
                    <a:pt x="224" y="213"/>
                  </a:cubicBezTo>
                  <a:cubicBezTo>
                    <a:pt x="227" y="213"/>
                    <a:pt x="230" y="212"/>
                    <a:pt x="232" y="210"/>
                  </a:cubicBezTo>
                  <a:cubicBezTo>
                    <a:pt x="275" y="167"/>
                    <a:pt x="275" y="167"/>
                    <a:pt x="275" y="167"/>
                  </a:cubicBezTo>
                  <a:cubicBezTo>
                    <a:pt x="276" y="166"/>
                    <a:pt x="276" y="165"/>
                    <a:pt x="277" y="164"/>
                  </a:cubicBezTo>
                  <a:cubicBezTo>
                    <a:pt x="278" y="161"/>
                    <a:pt x="278" y="158"/>
                    <a:pt x="277" y="15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144000" bIns="45720" numCol="1" anchor="t" anchorCtr="0" compatLnSpc="1">
              <a:prstTxWarp prst="textNoShape">
                <a:avLst/>
              </a:prstTxWarp>
            </a:bodyPr>
            <a:lstStyle/>
            <a:p>
              <a:endParaRPr lang="en-GB"/>
            </a:p>
          </p:txBody>
        </p:sp>
      </p:grpSp>
      <p:grpSp>
        <p:nvGrpSpPr>
          <p:cNvPr id="37" name="Group 36"/>
          <p:cNvGrpSpPr/>
          <p:nvPr/>
        </p:nvGrpSpPr>
        <p:grpSpPr>
          <a:xfrm>
            <a:off x="376233" y="4322011"/>
            <a:ext cx="7992145" cy="546669"/>
            <a:chOff x="376238" y="1950216"/>
            <a:chExt cx="8391526" cy="546669"/>
          </a:xfrm>
          <a:noFill/>
        </p:grpSpPr>
        <p:sp>
          <p:nvSpPr>
            <p:cNvPr id="38" name="Rectangle 37"/>
            <p:cNvSpPr/>
            <p:nvPr/>
          </p:nvSpPr>
          <p:spPr bwMode="gray">
            <a:xfrm>
              <a:off x="376238" y="1950216"/>
              <a:ext cx="8391526" cy="546669"/>
            </a:xfrm>
            <a:prstGeom prst="rect">
              <a:avLst/>
            </a:prstGeom>
            <a:grpFill/>
            <a:ln w="19050" algn="ctr">
              <a:noFill/>
              <a:miter lim="800000"/>
              <a:headEnd/>
              <a:tailEnd/>
            </a:ln>
          </p:spPr>
          <p:txBody>
            <a:bodyPr wrap="square" lIns="612000" tIns="252000" rIns="0" bIns="252000" rtlCol="0" anchor="ctr"/>
            <a:lstStyle/>
            <a:p>
              <a:pPr>
                <a:lnSpc>
                  <a:spcPct val="106000"/>
                </a:lnSpc>
                <a:buFont typeface="Wingdings 2" pitchFamily="18" charset="2"/>
                <a:buNone/>
              </a:pPr>
              <a:r>
                <a:rPr lang="pl-PL" dirty="0" smtClean="0">
                  <a:solidFill>
                    <a:srgbClr val="A7A8AA"/>
                  </a:solidFill>
                </a:rPr>
                <a:t>Znaczenie wyroku I SA/</a:t>
              </a:r>
              <a:r>
                <a:rPr lang="pl-PL" dirty="0" err="1" smtClean="0">
                  <a:solidFill>
                    <a:srgbClr val="A7A8AA"/>
                  </a:solidFill>
                </a:rPr>
                <a:t>Bd</a:t>
              </a:r>
              <a:r>
                <a:rPr lang="pl-PL" dirty="0" smtClean="0">
                  <a:solidFill>
                    <a:srgbClr val="A7A8AA"/>
                  </a:solidFill>
                </a:rPr>
                <a:t> 896/17</a:t>
              </a:r>
              <a:endParaRPr lang="en-US" dirty="0" smtClean="0">
                <a:solidFill>
                  <a:srgbClr val="A7A8AA"/>
                </a:solidFill>
              </a:endParaRPr>
            </a:p>
          </p:txBody>
        </p:sp>
        <p:sp>
          <p:nvSpPr>
            <p:cNvPr id="39" name="Freeform 880"/>
            <p:cNvSpPr>
              <a:spLocks noChangeAspect="1" noEditPoints="1"/>
            </p:cNvSpPr>
            <p:nvPr/>
          </p:nvSpPr>
          <p:spPr bwMode="auto">
            <a:xfrm>
              <a:off x="415259" y="2000920"/>
              <a:ext cx="432000" cy="432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A7A8AA"/>
            </a:solidFill>
            <a:ln>
              <a:solidFill>
                <a:srgbClr val="A7A8AA"/>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72000" tIns="45720" rIns="72000" bIns="45720" numCol="1" anchor="ctr" anchorCtr="0" compatLnSpc="1">
              <a:prstTxWarp prst="textNoShape">
                <a:avLst/>
              </a:prstTxWarp>
            </a:bodyPr>
            <a:lstStyle/>
            <a:p>
              <a:pPr algn="ctr"/>
              <a:r>
                <a:rPr lang="pl-PL" dirty="0">
                  <a:solidFill>
                    <a:srgbClr val="A7A8AA"/>
                  </a:solidFill>
                </a:rPr>
                <a:t>4</a:t>
              </a:r>
              <a:endParaRPr lang="en-GB" dirty="0">
                <a:solidFill>
                  <a:srgbClr val="A7A8AA"/>
                </a:solidFill>
              </a:endParaRPr>
            </a:p>
          </p:txBody>
        </p:sp>
        <p:sp>
          <p:nvSpPr>
            <p:cNvPr id="40" name="Freeform 476"/>
            <p:cNvSpPr>
              <a:spLocks noChangeAspect="1" noEditPoints="1"/>
            </p:cNvSpPr>
            <p:nvPr/>
          </p:nvSpPr>
          <p:spPr bwMode="auto">
            <a:xfrm>
              <a:off x="8368383" y="2067218"/>
              <a:ext cx="285544" cy="324000"/>
            </a:xfrm>
            <a:custGeom>
              <a:avLst/>
              <a:gdLst>
                <a:gd name="T0" fmla="*/ 182 w 278"/>
                <a:gd name="T1" fmla="*/ 213 h 320"/>
                <a:gd name="T2" fmla="*/ 182 w 278"/>
                <a:gd name="T3" fmla="*/ 309 h 320"/>
                <a:gd name="T4" fmla="*/ 171 w 278"/>
                <a:gd name="T5" fmla="*/ 320 h 320"/>
                <a:gd name="T6" fmla="*/ 11 w 278"/>
                <a:gd name="T7" fmla="*/ 320 h 320"/>
                <a:gd name="T8" fmla="*/ 0 w 278"/>
                <a:gd name="T9" fmla="*/ 309 h 320"/>
                <a:gd name="T10" fmla="*/ 0 w 278"/>
                <a:gd name="T11" fmla="*/ 10 h 320"/>
                <a:gd name="T12" fmla="*/ 11 w 278"/>
                <a:gd name="T13" fmla="*/ 0 h 320"/>
                <a:gd name="T14" fmla="*/ 171 w 278"/>
                <a:gd name="T15" fmla="*/ 0 h 320"/>
                <a:gd name="T16" fmla="*/ 182 w 278"/>
                <a:gd name="T17" fmla="*/ 10 h 320"/>
                <a:gd name="T18" fmla="*/ 182 w 278"/>
                <a:gd name="T19" fmla="*/ 106 h 320"/>
                <a:gd name="T20" fmla="*/ 171 w 278"/>
                <a:gd name="T21" fmla="*/ 117 h 320"/>
                <a:gd name="T22" fmla="*/ 160 w 278"/>
                <a:gd name="T23" fmla="*/ 106 h 320"/>
                <a:gd name="T24" fmla="*/ 160 w 278"/>
                <a:gd name="T25" fmla="*/ 21 h 320"/>
                <a:gd name="T26" fmla="*/ 22 w 278"/>
                <a:gd name="T27" fmla="*/ 21 h 320"/>
                <a:gd name="T28" fmla="*/ 22 w 278"/>
                <a:gd name="T29" fmla="*/ 298 h 320"/>
                <a:gd name="T30" fmla="*/ 160 w 278"/>
                <a:gd name="T31" fmla="*/ 298 h 320"/>
                <a:gd name="T32" fmla="*/ 160 w 278"/>
                <a:gd name="T33" fmla="*/ 213 h 320"/>
                <a:gd name="T34" fmla="*/ 171 w 278"/>
                <a:gd name="T35" fmla="*/ 202 h 320"/>
                <a:gd name="T36" fmla="*/ 182 w 278"/>
                <a:gd name="T37" fmla="*/ 213 h 320"/>
                <a:gd name="T38" fmla="*/ 277 w 278"/>
                <a:gd name="T39" fmla="*/ 156 h 320"/>
                <a:gd name="T40" fmla="*/ 275 w 278"/>
                <a:gd name="T41" fmla="*/ 152 h 320"/>
                <a:gd name="T42" fmla="*/ 232 w 278"/>
                <a:gd name="T43" fmla="*/ 109 h 320"/>
                <a:gd name="T44" fmla="*/ 217 w 278"/>
                <a:gd name="T45" fmla="*/ 109 h 320"/>
                <a:gd name="T46" fmla="*/ 217 w 278"/>
                <a:gd name="T47" fmla="*/ 125 h 320"/>
                <a:gd name="T48" fmla="*/ 241 w 278"/>
                <a:gd name="T49" fmla="*/ 149 h 320"/>
                <a:gd name="T50" fmla="*/ 86 w 278"/>
                <a:gd name="T51" fmla="*/ 149 h 320"/>
                <a:gd name="T52" fmla="*/ 75 w 278"/>
                <a:gd name="T53" fmla="*/ 160 h 320"/>
                <a:gd name="T54" fmla="*/ 86 w 278"/>
                <a:gd name="T55" fmla="*/ 170 h 320"/>
                <a:gd name="T56" fmla="*/ 241 w 278"/>
                <a:gd name="T57" fmla="*/ 170 h 320"/>
                <a:gd name="T58" fmla="*/ 217 w 278"/>
                <a:gd name="T59" fmla="*/ 195 h 320"/>
                <a:gd name="T60" fmla="*/ 217 w 278"/>
                <a:gd name="T61" fmla="*/ 210 h 320"/>
                <a:gd name="T62" fmla="*/ 224 w 278"/>
                <a:gd name="T63" fmla="*/ 213 h 320"/>
                <a:gd name="T64" fmla="*/ 232 w 278"/>
                <a:gd name="T65" fmla="*/ 210 h 320"/>
                <a:gd name="T66" fmla="*/ 275 w 278"/>
                <a:gd name="T67" fmla="*/ 167 h 320"/>
                <a:gd name="T68" fmla="*/ 277 w 278"/>
                <a:gd name="T69" fmla="*/ 164 h 320"/>
                <a:gd name="T70" fmla="*/ 277 w 278"/>
                <a:gd name="T71" fmla="*/ 1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 h="320">
                  <a:moveTo>
                    <a:pt x="182" y="213"/>
                  </a:moveTo>
                  <a:cubicBezTo>
                    <a:pt x="182" y="309"/>
                    <a:pt x="182" y="309"/>
                    <a:pt x="182" y="309"/>
                  </a:cubicBezTo>
                  <a:cubicBezTo>
                    <a:pt x="182" y="315"/>
                    <a:pt x="177" y="320"/>
                    <a:pt x="171" y="320"/>
                  </a:cubicBezTo>
                  <a:cubicBezTo>
                    <a:pt x="11" y="320"/>
                    <a:pt x="11" y="320"/>
                    <a:pt x="11" y="320"/>
                  </a:cubicBezTo>
                  <a:cubicBezTo>
                    <a:pt x="5" y="320"/>
                    <a:pt x="0" y="315"/>
                    <a:pt x="0" y="309"/>
                  </a:cubicBezTo>
                  <a:cubicBezTo>
                    <a:pt x="0" y="10"/>
                    <a:pt x="0" y="10"/>
                    <a:pt x="0" y="10"/>
                  </a:cubicBezTo>
                  <a:cubicBezTo>
                    <a:pt x="0" y="4"/>
                    <a:pt x="5" y="0"/>
                    <a:pt x="11" y="0"/>
                  </a:cubicBezTo>
                  <a:cubicBezTo>
                    <a:pt x="171" y="0"/>
                    <a:pt x="171" y="0"/>
                    <a:pt x="171" y="0"/>
                  </a:cubicBezTo>
                  <a:cubicBezTo>
                    <a:pt x="177" y="0"/>
                    <a:pt x="182" y="4"/>
                    <a:pt x="182" y="10"/>
                  </a:cubicBezTo>
                  <a:cubicBezTo>
                    <a:pt x="182" y="106"/>
                    <a:pt x="182" y="106"/>
                    <a:pt x="182" y="106"/>
                  </a:cubicBezTo>
                  <a:cubicBezTo>
                    <a:pt x="182" y="112"/>
                    <a:pt x="177" y="117"/>
                    <a:pt x="171" y="117"/>
                  </a:cubicBezTo>
                  <a:cubicBezTo>
                    <a:pt x="165" y="117"/>
                    <a:pt x="160" y="112"/>
                    <a:pt x="160" y="106"/>
                  </a:cubicBezTo>
                  <a:cubicBezTo>
                    <a:pt x="160" y="21"/>
                    <a:pt x="160" y="21"/>
                    <a:pt x="160" y="21"/>
                  </a:cubicBezTo>
                  <a:cubicBezTo>
                    <a:pt x="22" y="21"/>
                    <a:pt x="22" y="21"/>
                    <a:pt x="22" y="21"/>
                  </a:cubicBezTo>
                  <a:cubicBezTo>
                    <a:pt x="22" y="298"/>
                    <a:pt x="22" y="298"/>
                    <a:pt x="22" y="298"/>
                  </a:cubicBezTo>
                  <a:cubicBezTo>
                    <a:pt x="160" y="298"/>
                    <a:pt x="160" y="298"/>
                    <a:pt x="160" y="298"/>
                  </a:cubicBezTo>
                  <a:cubicBezTo>
                    <a:pt x="160" y="213"/>
                    <a:pt x="160" y="213"/>
                    <a:pt x="160" y="213"/>
                  </a:cubicBezTo>
                  <a:cubicBezTo>
                    <a:pt x="160" y="207"/>
                    <a:pt x="165" y="202"/>
                    <a:pt x="171" y="202"/>
                  </a:cubicBezTo>
                  <a:cubicBezTo>
                    <a:pt x="177" y="202"/>
                    <a:pt x="182" y="207"/>
                    <a:pt x="182" y="213"/>
                  </a:cubicBezTo>
                  <a:close/>
                  <a:moveTo>
                    <a:pt x="277" y="156"/>
                  </a:moveTo>
                  <a:cubicBezTo>
                    <a:pt x="276" y="154"/>
                    <a:pt x="276" y="153"/>
                    <a:pt x="275" y="152"/>
                  </a:cubicBezTo>
                  <a:cubicBezTo>
                    <a:pt x="232" y="109"/>
                    <a:pt x="232" y="109"/>
                    <a:pt x="232" y="109"/>
                  </a:cubicBezTo>
                  <a:cubicBezTo>
                    <a:pt x="228" y="105"/>
                    <a:pt x="221" y="105"/>
                    <a:pt x="217" y="109"/>
                  </a:cubicBezTo>
                  <a:cubicBezTo>
                    <a:pt x="213" y="114"/>
                    <a:pt x="213" y="120"/>
                    <a:pt x="217" y="125"/>
                  </a:cubicBezTo>
                  <a:cubicBezTo>
                    <a:pt x="241" y="149"/>
                    <a:pt x="241" y="149"/>
                    <a:pt x="241" y="149"/>
                  </a:cubicBezTo>
                  <a:cubicBezTo>
                    <a:pt x="86" y="149"/>
                    <a:pt x="86" y="149"/>
                    <a:pt x="86" y="149"/>
                  </a:cubicBezTo>
                  <a:cubicBezTo>
                    <a:pt x="80" y="149"/>
                    <a:pt x="75" y="154"/>
                    <a:pt x="75" y="160"/>
                  </a:cubicBezTo>
                  <a:cubicBezTo>
                    <a:pt x="75" y="166"/>
                    <a:pt x="80" y="170"/>
                    <a:pt x="86" y="170"/>
                  </a:cubicBezTo>
                  <a:cubicBezTo>
                    <a:pt x="241" y="170"/>
                    <a:pt x="241" y="170"/>
                    <a:pt x="241" y="170"/>
                  </a:cubicBezTo>
                  <a:cubicBezTo>
                    <a:pt x="217" y="195"/>
                    <a:pt x="217" y="195"/>
                    <a:pt x="217" y="195"/>
                  </a:cubicBezTo>
                  <a:cubicBezTo>
                    <a:pt x="213" y="199"/>
                    <a:pt x="213" y="206"/>
                    <a:pt x="217" y="210"/>
                  </a:cubicBezTo>
                  <a:cubicBezTo>
                    <a:pt x="219" y="212"/>
                    <a:pt x="222" y="213"/>
                    <a:pt x="224" y="213"/>
                  </a:cubicBezTo>
                  <a:cubicBezTo>
                    <a:pt x="227" y="213"/>
                    <a:pt x="230" y="212"/>
                    <a:pt x="232" y="210"/>
                  </a:cubicBezTo>
                  <a:cubicBezTo>
                    <a:pt x="275" y="167"/>
                    <a:pt x="275" y="167"/>
                    <a:pt x="275" y="167"/>
                  </a:cubicBezTo>
                  <a:cubicBezTo>
                    <a:pt x="276" y="166"/>
                    <a:pt x="276" y="165"/>
                    <a:pt x="277" y="164"/>
                  </a:cubicBezTo>
                  <a:cubicBezTo>
                    <a:pt x="278" y="161"/>
                    <a:pt x="278" y="158"/>
                    <a:pt x="277" y="15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14400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29092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smtClean="0"/>
              <a:t>Znaczenie </a:t>
            </a:r>
            <a:r>
              <a:rPr lang="pl-PL" dirty="0"/>
              <a:t>wyroku I SA/</a:t>
            </a:r>
            <a:r>
              <a:rPr lang="pl-PL" dirty="0" err="1"/>
              <a:t>Bd</a:t>
            </a:r>
            <a:r>
              <a:rPr lang="pl-PL" dirty="0"/>
              <a:t> 896/17</a:t>
            </a:r>
          </a:p>
        </p:txBody>
      </p:sp>
      <p:sp>
        <p:nvSpPr>
          <p:cNvPr id="2" name="Rectangle 1"/>
          <p:cNvSpPr/>
          <p:nvPr/>
        </p:nvSpPr>
        <p:spPr bwMode="gray">
          <a:xfrm>
            <a:off x="376235" y="1302590"/>
            <a:ext cx="8391525" cy="1250829"/>
          </a:xfrm>
          <a:prstGeom prst="rect">
            <a:avLst/>
          </a:prstGeom>
          <a:solidFill>
            <a:srgbClr val="A7A8AA"/>
          </a:solidFill>
          <a:ln w="19050" algn="ctr">
            <a:noFill/>
            <a:miter lim="800000"/>
            <a:headEnd/>
            <a:tailEnd/>
          </a:ln>
        </p:spPr>
        <p:txBody>
          <a:bodyPr wrap="square" lIns="88900" tIns="88900" rIns="88900" bIns="88900" rtlCol="0" anchor="t" anchorCtr="0"/>
          <a:lstStyle/>
          <a:p>
            <a:pPr>
              <a:lnSpc>
                <a:spcPct val="106000"/>
              </a:lnSpc>
              <a:buFont typeface="Wingdings 2" pitchFamily="18" charset="2"/>
              <a:buNone/>
            </a:pPr>
            <a:r>
              <a:rPr lang="pl-PL" sz="1600" b="1" dirty="0" smtClean="0">
                <a:solidFill>
                  <a:schemeClr val="bg1"/>
                </a:solidFill>
              </a:rPr>
              <a:t>Omawiany wyrok stanowi utrwalenie w orzecznictwie dotychczas wyrażonych poglądów na temat treści normatywnej art. 199a Ordynacji podatkowej w kontekście stosowania go przez organy podatkowe jako klauzuli przeciwko unikaniu opodatkowania.</a:t>
            </a:r>
            <a:endParaRPr lang="en-US" sz="1600" b="1" dirty="0" smtClean="0">
              <a:solidFill>
                <a:schemeClr val="bg1"/>
              </a:solidFill>
            </a:endParaRPr>
          </a:p>
        </p:txBody>
      </p:sp>
      <p:sp>
        <p:nvSpPr>
          <p:cNvPr id="3" name="Rectangle 2"/>
          <p:cNvSpPr/>
          <p:nvPr/>
        </p:nvSpPr>
        <p:spPr bwMode="gray">
          <a:xfrm>
            <a:off x="376235" y="2682816"/>
            <a:ext cx="4264776" cy="2113472"/>
          </a:xfrm>
          <a:prstGeom prst="rect">
            <a:avLst/>
          </a:prstGeom>
          <a:solidFill>
            <a:srgbClr val="00ABAB"/>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pl-PL" sz="1400" dirty="0" smtClean="0">
                <a:solidFill>
                  <a:schemeClr val="bg1"/>
                </a:solidFill>
              </a:rPr>
              <a:t>W wyroku potwierdzony został pogląd, że nie można z przepisu art. 199a Ordynacji podatkowej wyinterpretować klauzuli unikania opodatkowania. Co istotne – wyrok odnosi się do podatku od osób prawnych.</a:t>
            </a:r>
            <a:endParaRPr lang="en-US" sz="1400" dirty="0" smtClean="0">
              <a:solidFill>
                <a:schemeClr val="bg1"/>
              </a:solidFill>
            </a:endParaRPr>
          </a:p>
        </p:txBody>
      </p:sp>
      <p:sp>
        <p:nvSpPr>
          <p:cNvPr id="7" name="Rectangle 6"/>
          <p:cNvSpPr/>
          <p:nvPr/>
        </p:nvSpPr>
        <p:spPr bwMode="gray">
          <a:xfrm>
            <a:off x="4753155" y="2682815"/>
            <a:ext cx="4014605" cy="3390181"/>
          </a:xfrm>
          <a:prstGeom prst="rect">
            <a:avLst/>
          </a:prstGeom>
          <a:solidFill>
            <a:srgbClr val="86BC25"/>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pl-PL" sz="1600" dirty="0" smtClean="0">
                <a:solidFill>
                  <a:schemeClr val="bg1"/>
                </a:solidFill>
              </a:rPr>
              <a:t>W ocenie Sądu nawet jeśli stwierdzone zostanie w toku postępowania podatkowego, że dana czynność (lub czynności) podjęte zostały jedynie w celu osiągnięcia korzyści podatkowej, </a:t>
            </a:r>
            <a:r>
              <a:rPr lang="pl-PL" sz="1600" b="1" dirty="0" smtClean="0">
                <a:solidFill>
                  <a:schemeClr val="bg1"/>
                </a:solidFill>
              </a:rPr>
              <a:t>organy podatkowe nie mają podstaw normatywnych do kwestionowania takich czynności w odniesieniu do lat, w których nie funkcjonowała w obrocie prawnym klauzula przeciwko unikaniu opodatkowania.</a:t>
            </a:r>
            <a:endParaRPr lang="en-US" sz="1600" b="1" dirty="0" smtClean="0">
              <a:solidFill>
                <a:schemeClr val="bg1"/>
              </a:solidFill>
            </a:endParaRPr>
          </a:p>
        </p:txBody>
      </p:sp>
      <p:sp>
        <p:nvSpPr>
          <p:cNvPr id="8" name="TextBox 7"/>
          <p:cNvSpPr txBox="1"/>
          <p:nvPr/>
        </p:nvSpPr>
        <p:spPr>
          <a:xfrm>
            <a:off x="1017028" y="5233461"/>
            <a:ext cx="3536830" cy="553998"/>
          </a:xfrm>
          <a:prstGeom prst="rect">
            <a:avLst/>
          </a:prstGeom>
          <a:noFill/>
        </p:spPr>
        <p:txBody>
          <a:bodyPr wrap="square" lIns="0" tIns="0" rIns="0" bIns="0" rtlCol="0">
            <a:spAutoFit/>
          </a:bodyPr>
          <a:lstStyle/>
          <a:p>
            <a:pPr>
              <a:spcBef>
                <a:spcPts val="600"/>
              </a:spcBef>
              <a:buSzPct val="100000"/>
            </a:pPr>
            <a:r>
              <a:rPr lang="pl-PL" dirty="0" smtClean="0">
                <a:solidFill>
                  <a:srgbClr val="313131"/>
                </a:solidFill>
              </a:rPr>
              <a:t>Omawiany wyrok jest </a:t>
            </a:r>
            <a:r>
              <a:rPr lang="pl-PL" b="1" dirty="0" smtClean="0">
                <a:solidFill>
                  <a:srgbClr val="313131"/>
                </a:solidFill>
              </a:rPr>
              <a:t>prawomocny</a:t>
            </a:r>
            <a:endParaRPr lang="en-US" dirty="0" smtClean="0">
              <a:solidFill>
                <a:srgbClr val="313131"/>
              </a:solidFill>
            </a:endParaRPr>
          </a:p>
        </p:txBody>
      </p:sp>
      <p:sp>
        <p:nvSpPr>
          <p:cNvPr id="10" name="Freeform 434"/>
          <p:cNvSpPr>
            <a:spLocks noChangeAspect="1" noEditPoints="1"/>
          </p:cNvSpPr>
          <p:nvPr/>
        </p:nvSpPr>
        <p:spPr bwMode="auto">
          <a:xfrm>
            <a:off x="529053" y="5204460"/>
            <a:ext cx="288678" cy="612000"/>
          </a:xfrm>
          <a:custGeom>
            <a:avLst/>
            <a:gdLst>
              <a:gd name="T0" fmla="*/ 139 w 150"/>
              <a:gd name="T1" fmla="*/ 320 h 320"/>
              <a:gd name="T2" fmla="*/ 11 w 150"/>
              <a:gd name="T3" fmla="*/ 320 h 320"/>
              <a:gd name="T4" fmla="*/ 0 w 150"/>
              <a:gd name="T5" fmla="*/ 310 h 320"/>
              <a:gd name="T6" fmla="*/ 0 w 150"/>
              <a:gd name="T7" fmla="*/ 267 h 320"/>
              <a:gd name="T8" fmla="*/ 11 w 150"/>
              <a:gd name="T9" fmla="*/ 256 h 320"/>
              <a:gd name="T10" fmla="*/ 43 w 150"/>
              <a:gd name="T11" fmla="*/ 256 h 320"/>
              <a:gd name="T12" fmla="*/ 43 w 150"/>
              <a:gd name="T13" fmla="*/ 171 h 320"/>
              <a:gd name="T14" fmla="*/ 22 w 150"/>
              <a:gd name="T15" fmla="*/ 171 h 320"/>
              <a:gd name="T16" fmla="*/ 11 w 150"/>
              <a:gd name="T17" fmla="*/ 160 h 320"/>
              <a:gd name="T18" fmla="*/ 11 w 150"/>
              <a:gd name="T19" fmla="*/ 118 h 320"/>
              <a:gd name="T20" fmla="*/ 22 w 150"/>
              <a:gd name="T21" fmla="*/ 107 h 320"/>
              <a:gd name="T22" fmla="*/ 96 w 150"/>
              <a:gd name="T23" fmla="*/ 107 h 320"/>
              <a:gd name="T24" fmla="*/ 107 w 150"/>
              <a:gd name="T25" fmla="*/ 118 h 320"/>
              <a:gd name="T26" fmla="*/ 107 w 150"/>
              <a:gd name="T27" fmla="*/ 256 h 320"/>
              <a:gd name="T28" fmla="*/ 139 w 150"/>
              <a:gd name="T29" fmla="*/ 256 h 320"/>
              <a:gd name="T30" fmla="*/ 150 w 150"/>
              <a:gd name="T31" fmla="*/ 267 h 320"/>
              <a:gd name="T32" fmla="*/ 150 w 150"/>
              <a:gd name="T33" fmla="*/ 310 h 320"/>
              <a:gd name="T34" fmla="*/ 139 w 150"/>
              <a:gd name="T35" fmla="*/ 320 h 320"/>
              <a:gd name="T36" fmla="*/ 22 w 150"/>
              <a:gd name="T37" fmla="*/ 299 h 320"/>
              <a:gd name="T38" fmla="*/ 128 w 150"/>
              <a:gd name="T39" fmla="*/ 299 h 320"/>
              <a:gd name="T40" fmla="*/ 128 w 150"/>
              <a:gd name="T41" fmla="*/ 278 h 320"/>
              <a:gd name="T42" fmla="*/ 96 w 150"/>
              <a:gd name="T43" fmla="*/ 278 h 320"/>
              <a:gd name="T44" fmla="*/ 86 w 150"/>
              <a:gd name="T45" fmla="*/ 267 h 320"/>
              <a:gd name="T46" fmla="*/ 86 w 150"/>
              <a:gd name="T47" fmla="*/ 128 h 320"/>
              <a:gd name="T48" fmla="*/ 32 w 150"/>
              <a:gd name="T49" fmla="*/ 128 h 320"/>
              <a:gd name="T50" fmla="*/ 32 w 150"/>
              <a:gd name="T51" fmla="*/ 150 h 320"/>
              <a:gd name="T52" fmla="*/ 54 w 150"/>
              <a:gd name="T53" fmla="*/ 150 h 320"/>
              <a:gd name="T54" fmla="*/ 64 w 150"/>
              <a:gd name="T55" fmla="*/ 160 h 320"/>
              <a:gd name="T56" fmla="*/ 64 w 150"/>
              <a:gd name="T57" fmla="*/ 267 h 320"/>
              <a:gd name="T58" fmla="*/ 54 w 150"/>
              <a:gd name="T59" fmla="*/ 278 h 320"/>
              <a:gd name="T60" fmla="*/ 22 w 150"/>
              <a:gd name="T61" fmla="*/ 278 h 320"/>
              <a:gd name="T62" fmla="*/ 22 w 150"/>
              <a:gd name="T63" fmla="*/ 299 h 320"/>
              <a:gd name="T64" fmla="*/ 75 w 150"/>
              <a:gd name="T65" fmla="*/ 86 h 320"/>
              <a:gd name="T66" fmla="*/ 32 w 150"/>
              <a:gd name="T67" fmla="*/ 43 h 320"/>
              <a:gd name="T68" fmla="*/ 75 w 150"/>
              <a:gd name="T69" fmla="*/ 0 h 320"/>
              <a:gd name="T70" fmla="*/ 118 w 150"/>
              <a:gd name="T71" fmla="*/ 43 h 320"/>
              <a:gd name="T72" fmla="*/ 75 w 150"/>
              <a:gd name="T73" fmla="*/ 86 h 320"/>
              <a:gd name="T74" fmla="*/ 75 w 150"/>
              <a:gd name="T75" fmla="*/ 22 h 320"/>
              <a:gd name="T76" fmla="*/ 54 w 150"/>
              <a:gd name="T77" fmla="*/ 43 h 320"/>
              <a:gd name="T78" fmla="*/ 75 w 150"/>
              <a:gd name="T79" fmla="*/ 64 h 320"/>
              <a:gd name="T80" fmla="*/ 96 w 150"/>
              <a:gd name="T81" fmla="*/ 43 h 320"/>
              <a:gd name="T82" fmla="*/ 75 w 150"/>
              <a:gd name="T83" fmla="*/ 2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320">
                <a:moveTo>
                  <a:pt x="139" y="320"/>
                </a:moveTo>
                <a:cubicBezTo>
                  <a:pt x="11" y="320"/>
                  <a:pt x="11" y="320"/>
                  <a:pt x="11" y="320"/>
                </a:cubicBezTo>
                <a:cubicBezTo>
                  <a:pt x="5" y="320"/>
                  <a:pt x="0" y="316"/>
                  <a:pt x="0" y="310"/>
                </a:cubicBezTo>
                <a:cubicBezTo>
                  <a:pt x="0" y="267"/>
                  <a:pt x="0" y="267"/>
                  <a:pt x="0" y="267"/>
                </a:cubicBezTo>
                <a:cubicBezTo>
                  <a:pt x="0" y="261"/>
                  <a:pt x="5" y="256"/>
                  <a:pt x="11" y="256"/>
                </a:cubicBezTo>
                <a:cubicBezTo>
                  <a:pt x="43" y="256"/>
                  <a:pt x="43" y="256"/>
                  <a:pt x="43" y="256"/>
                </a:cubicBezTo>
                <a:cubicBezTo>
                  <a:pt x="43" y="171"/>
                  <a:pt x="43" y="171"/>
                  <a:pt x="43" y="171"/>
                </a:cubicBezTo>
                <a:cubicBezTo>
                  <a:pt x="22" y="171"/>
                  <a:pt x="22" y="171"/>
                  <a:pt x="22" y="171"/>
                </a:cubicBezTo>
                <a:cubicBezTo>
                  <a:pt x="16" y="171"/>
                  <a:pt x="11" y="166"/>
                  <a:pt x="11" y="160"/>
                </a:cubicBezTo>
                <a:cubicBezTo>
                  <a:pt x="11" y="118"/>
                  <a:pt x="11" y="118"/>
                  <a:pt x="11" y="118"/>
                </a:cubicBezTo>
                <a:cubicBezTo>
                  <a:pt x="11" y="112"/>
                  <a:pt x="16" y="107"/>
                  <a:pt x="22" y="107"/>
                </a:cubicBezTo>
                <a:cubicBezTo>
                  <a:pt x="96" y="107"/>
                  <a:pt x="96" y="107"/>
                  <a:pt x="96" y="107"/>
                </a:cubicBezTo>
                <a:cubicBezTo>
                  <a:pt x="102" y="107"/>
                  <a:pt x="107" y="112"/>
                  <a:pt x="107" y="118"/>
                </a:cubicBezTo>
                <a:cubicBezTo>
                  <a:pt x="107" y="256"/>
                  <a:pt x="107" y="256"/>
                  <a:pt x="107" y="256"/>
                </a:cubicBezTo>
                <a:cubicBezTo>
                  <a:pt x="139" y="256"/>
                  <a:pt x="139" y="256"/>
                  <a:pt x="139" y="256"/>
                </a:cubicBezTo>
                <a:cubicBezTo>
                  <a:pt x="145" y="256"/>
                  <a:pt x="150" y="261"/>
                  <a:pt x="150" y="267"/>
                </a:cubicBezTo>
                <a:cubicBezTo>
                  <a:pt x="150" y="310"/>
                  <a:pt x="150" y="310"/>
                  <a:pt x="150" y="310"/>
                </a:cubicBezTo>
                <a:cubicBezTo>
                  <a:pt x="150" y="316"/>
                  <a:pt x="145" y="320"/>
                  <a:pt x="139" y="320"/>
                </a:cubicBezTo>
                <a:close/>
                <a:moveTo>
                  <a:pt x="22" y="299"/>
                </a:moveTo>
                <a:cubicBezTo>
                  <a:pt x="128" y="299"/>
                  <a:pt x="128" y="299"/>
                  <a:pt x="128" y="299"/>
                </a:cubicBezTo>
                <a:cubicBezTo>
                  <a:pt x="128" y="278"/>
                  <a:pt x="128" y="278"/>
                  <a:pt x="128" y="278"/>
                </a:cubicBezTo>
                <a:cubicBezTo>
                  <a:pt x="96" y="278"/>
                  <a:pt x="96" y="278"/>
                  <a:pt x="96" y="278"/>
                </a:cubicBezTo>
                <a:cubicBezTo>
                  <a:pt x="90" y="278"/>
                  <a:pt x="86" y="273"/>
                  <a:pt x="86" y="267"/>
                </a:cubicBezTo>
                <a:cubicBezTo>
                  <a:pt x="86" y="128"/>
                  <a:pt x="86" y="128"/>
                  <a:pt x="86" y="128"/>
                </a:cubicBezTo>
                <a:cubicBezTo>
                  <a:pt x="32" y="128"/>
                  <a:pt x="32" y="128"/>
                  <a:pt x="32" y="128"/>
                </a:cubicBezTo>
                <a:cubicBezTo>
                  <a:pt x="32" y="150"/>
                  <a:pt x="32" y="150"/>
                  <a:pt x="32" y="150"/>
                </a:cubicBezTo>
                <a:cubicBezTo>
                  <a:pt x="54" y="150"/>
                  <a:pt x="54" y="150"/>
                  <a:pt x="54" y="150"/>
                </a:cubicBezTo>
                <a:cubicBezTo>
                  <a:pt x="60" y="150"/>
                  <a:pt x="64" y="154"/>
                  <a:pt x="64" y="160"/>
                </a:cubicBezTo>
                <a:cubicBezTo>
                  <a:pt x="64" y="267"/>
                  <a:pt x="64" y="267"/>
                  <a:pt x="64" y="267"/>
                </a:cubicBezTo>
                <a:cubicBezTo>
                  <a:pt x="64" y="273"/>
                  <a:pt x="60" y="278"/>
                  <a:pt x="54" y="278"/>
                </a:cubicBezTo>
                <a:cubicBezTo>
                  <a:pt x="22" y="278"/>
                  <a:pt x="22" y="278"/>
                  <a:pt x="22" y="278"/>
                </a:cubicBezTo>
                <a:lnTo>
                  <a:pt x="22" y="299"/>
                </a:lnTo>
                <a:close/>
                <a:moveTo>
                  <a:pt x="75" y="86"/>
                </a:moveTo>
                <a:cubicBezTo>
                  <a:pt x="51" y="86"/>
                  <a:pt x="32" y="67"/>
                  <a:pt x="32" y="43"/>
                </a:cubicBezTo>
                <a:cubicBezTo>
                  <a:pt x="32" y="19"/>
                  <a:pt x="51" y="0"/>
                  <a:pt x="75" y="0"/>
                </a:cubicBezTo>
                <a:cubicBezTo>
                  <a:pt x="99" y="0"/>
                  <a:pt x="118" y="19"/>
                  <a:pt x="118" y="43"/>
                </a:cubicBezTo>
                <a:cubicBezTo>
                  <a:pt x="118" y="67"/>
                  <a:pt x="99" y="86"/>
                  <a:pt x="75" y="86"/>
                </a:cubicBezTo>
                <a:close/>
                <a:moveTo>
                  <a:pt x="75" y="22"/>
                </a:moveTo>
                <a:cubicBezTo>
                  <a:pt x="63" y="22"/>
                  <a:pt x="54" y="31"/>
                  <a:pt x="54" y="43"/>
                </a:cubicBezTo>
                <a:cubicBezTo>
                  <a:pt x="54" y="55"/>
                  <a:pt x="63" y="64"/>
                  <a:pt x="75" y="64"/>
                </a:cubicBezTo>
                <a:cubicBezTo>
                  <a:pt x="87" y="64"/>
                  <a:pt x="96" y="55"/>
                  <a:pt x="96" y="43"/>
                </a:cubicBezTo>
                <a:cubicBezTo>
                  <a:pt x="96" y="31"/>
                  <a:pt x="87" y="22"/>
                  <a:pt x="75" y="22"/>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Text Placeholder 8"/>
          <p:cNvSpPr>
            <a:spLocks noGrp="1"/>
          </p:cNvSpPr>
          <p:nvPr>
            <p:ph type="body" sz="quarter" idx="13"/>
          </p:nvPr>
        </p:nvSpPr>
        <p:spPr/>
        <p:txBody>
          <a:bodyPr/>
          <a:lstStyle/>
          <a:p>
            <a:r>
              <a:rPr lang="pl-PL" dirty="0"/>
              <a:t>Podsumowanie orzeczenia</a:t>
            </a:r>
            <a:endParaRPr lang="en-US" dirty="0"/>
          </a:p>
          <a:p>
            <a:endParaRPr lang="en-US" dirty="0"/>
          </a:p>
        </p:txBody>
      </p:sp>
    </p:spTree>
    <p:extLst>
      <p:ext uri="{BB962C8B-B14F-4D97-AF65-F5344CB8AC3E}">
        <p14:creationId xmlns:p14="http://schemas.microsoft.com/office/powerpoint/2010/main" val="368586323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8" y="729602"/>
            <a:ext cx="8371762" cy="757255"/>
          </a:xfrm>
        </p:spPr>
        <p:txBody>
          <a:bodyPr/>
          <a:lstStyle/>
          <a:p>
            <a:endParaRPr lang="pl-PL" dirty="0" smtClean="0"/>
          </a:p>
          <a:p>
            <a:r>
              <a:rPr lang="pl-PL" dirty="0" smtClean="0"/>
              <a:t>Kontakt</a:t>
            </a:r>
            <a:endParaRPr lang="pl-PL" dirty="0"/>
          </a:p>
        </p:txBody>
      </p:sp>
      <p:sp>
        <p:nvSpPr>
          <p:cNvPr id="3" name="Title 2"/>
          <p:cNvSpPr>
            <a:spLocks noGrp="1"/>
          </p:cNvSpPr>
          <p:nvPr>
            <p:ph type="title"/>
          </p:nvPr>
        </p:nvSpPr>
        <p:spPr/>
        <p:txBody>
          <a:bodyPr/>
          <a:lstStyle/>
          <a:p>
            <a:r>
              <a:rPr lang="pl-PL" dirty="0"/>
              <a:t>art. 199a Ordynacji podatkowej jako podstawa pominięcia </a:t>
            </a:r>
            <a:r>
              <a:rPr lang="pl-PL" dirty="0" smtClean="0"/>
              <a:t>skutków </a:t>
            </a:r>
            <a:r>
              <a:rPr lang="pl-PL" dirty="0"/>
              <a:t>podatkowych transakcji </a:t>
            </a:r>
          </a:p>
        </p:txBody>
      </p:sp>
      <p:sp>
        <p:nvSpPr>
          <p:cNvPr id="17" name="Text Placeholder 2"/>
          <p:cNvSpPr txBox="1">
            <a:spLocks/>
          </p:cNvSpPr>
          <p:nvPr/>
        </p:nvSpPr>
        <p:spPr>
          <a:xfrm>
            <a:off x="1896702" y="1617959"/>
            <a:ext cx="3021981" cy="2059005"/>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0"/>
              </a:spcAft>
            </a:pPr>
            <a:r>
              <a:rPr lang="pl-PL" dirty="0"/>
              <a:t>dr Joanna </a:t>
            </a:r>
            <a:r>
              <a:rPr lang="pl-PL" dirty="0" smtClean="0"/>
              <a:t>Zawiejska-Rataj</a:t>
            </a:r>
            <a:endParaRPr lang="pl-PL" dirty="0"/>
          </a:p>
          <a:p>
            <a:pPr lvl="1">
              <a:spcAft>
                <a:spcPts val="0"/>
              </a:spcAft>
            </a:pPr>
            <a:r>
              <a:rPr lang="pl-PL" b="0" dirty="0" smtClean="0"/>
              <a:t>Starszy Menadżer</a:t>
            </a:r>
          </a:p>
          <a:p>
            <a:pPr lvl="1">
              <a:spcAft>
                <a:spcPts val="0"/>
              </a:spcAft>
            </a:pPr>
            <a:r>
              <a:rPr lang="pl-PL" b="0" dirty="0" smtClean="0"/>
              <a:t>Poznań</a:t>
            </a:r>
          </a:p>
          <a:p>
            <a:pPr lvl="1">
              <a:spcAft>
                <a:spcPts val="0"/>
              </a:spcAft>
            </a:pPr>
            <a:endParaRPr lang="pl-PL" dirty="0" smtClean="0"/>
          </a:p>
          <a:p>
            <a:pPr lvl="1">
              <a:spcAft>
                <a:spcPts val="0"/>
              </a:spcAft>
            </a:pPr>
            <a:r>
              <a:rPr lang="pl-PL" dirty="0" smtClean="0">
                <a:hlinkClick r:id="rId3"/>
              </a:rPr>
              <a:t>jzawiejska@deloittece.com</a:t>
            </a:r>
            <a:endParaRPr lang="pl-PL" dirty="0" smtClean="0"/>
          </a:p>
          <a:p>
            <a:pPr lvl="1">
              <a:spcAft>
                <a:spcPts val="0"/>
              </a:spcAft>
            </a:pPr>
            <a:r>
              <a:rPr lang="pl-PL" dirty="0"/>
              <a:t>tel. +48 (61) 882 42 44</a:t>
            </a:r>
          </a:p>
        </p:txBody>
      </p:sp>
      <p:pic>
        <p:nvPicPr>
          <p:cNvPr id="3074" name="Picture 2" descr="Asia Zawiejs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1659552"/>
            <a:ext cx="1520464" cy="205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31599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76238" y="1183341"/>
            <a:ext cx="8265737" cy="5198410"/>
          </a:xfrm>
        </p:spPr>
        <p:txBody>
          <a:bodyPr anchor="b" anchorCtr="0">
            <a:noAutofit/>
          </a:bodyPr>
          <a:lstStyle/>
          <a:p>
            <a:r>
              <a:rPr lang="pl-PL" sz="800" dirty="0"/>
              <a:t>Niniejsze materiały, opracowane przez Deloitte Doradztwo Podatkowe </a:t>
            </a:r>
            <a:r>
              <a:rPr lang="pl-PL" sz="800" dirty="0" smtClean="0"/>
              <a:t>Tokarski i Wspólnicy </a:t>
            </a:r>
            <a:r>
              <a:rPr lang="pl-PL" sz="800" dirty="0" err="1" smtClean="0"/>
              <a:t>sp.k</a:t>
            </a:r>
            <a:r>
              <a:rPr lang="pl-PL" sz="800" dirty="0" smtClean="0"/>
              <a:t>., </a:t>
            </a:r>
            <a:r>
              <a:rPr lang="pl-PL" sz="800" dirty="0"/>
              <a:t>zawierają jedynie informacje natury ogólnej i nie wyczerpują omawianego zagadnienia. Przedstawionych tu informacji nie należy zatem traktować jako porad księgowych, podatkowych, inwestycyjnych, konsultingowych, prawnych czy innych. Nie należy także wyłącznie na podstawie zawartych tu informacji podejmować jakichkolwiek decyzji dotyczących Państwa działalności. Przed podjęciem </a:t>
            </a:r>
            <a:r>
              <a:rPr lang="pl-PL" sz="800" dirty="0" smtClean="0"/>
              <a:t>jakichkolwiek </a:t>
            </a:r>
            <a:r>
              <a:rPr lang="pl-PL" sz="800" dirty="0"/>
              <a:t>decyzji lub działań dotyczących kwestii finansowych czy biznesowych powinni Państwo dokonać pogłębionej analizy przedmiotowego zagadnienia. </a:t>
            </a:r>
          </a:p>
          <a:p>
            <a:r>
              <a:rPr lang="pl-PL" sz="800" dirty="0" smtClean="0"/>
              <a:t>Powyższe </a:t>
            </a:r>
            <a:r>
              <a:rPr lang="pl-PL" sz="800" dirty="0"/>
              <a:t>materiały opracowane przez Deloitte Doradztwo Podatkowe Tokarski i Wspólnicy </a:t>
            </a:r>
            <a:r>
              <a:rPr lang="pl-PL" sz="800" dirty="0" err="1"/>
              <a:t>sp.k</a:t>
            </a:r>
            <a:r>
              <a:rPr lang="pl-PL" sz="800" dirty="0"/>
              <a:t>. </a:t>
            </a:r>
            <a:r>
              <a:rPr lang="pl-PL" sz="800" dirty="0" smtClean="0"/>
              <a:t>nie </a:t>
            </a:r>
            <a:r>
              <a:rPr lang="pl-PL" sz="800" dirty="0"/>
              <a:t>zawierają żadnych oświadczeń ani gwarancji dotyczących zawartej w nich treści. W związku z tym Deloitte Doradztwo Podatkowe Tokarski i Wspólnicy </a:t>
            </a:r>
            <a:r>
              <a:rPr lang="pl-PL" sz="800" dirty="0" err="1"/>
              <a:t>sp.k</a:t>
            </a:r>
            <a:r>
              <a:rPr lang="pl-PL" sz="800" dirty="0" smtClean="0"/>
              <a:t>. nie </a:t>
            </a:r>
            <a:r>
              <a:rPr lang="pl-PL" sz="800" dirty="0"/>
              <a:t>gwarantuje, że zawarte tu informacje są wolne od błędów i spełniają określone kryteria co do ich zawartości czy jakości. Deloitte Doradztwo Podatkowe Tokarski i Wspólnicy </a:t>
            </a:r>
            <a:r>
              <a:rPr lang="pl-PL" sz="800" dirty="0" err="1"/>
              <a:t>sp.k</a:t>
            </a:r>
            <a:r>
              <a:rPr lang="pl-PL" sz="800" dirty="0"/>
              <a:t>. kategorycznie zaprzecza wszelkim domniemanym gwarancjom, obejmującym bez wyjątku gwarancje dotyczące potencjału rynkowego, tytułów, przydatności do określonych celów, nienaruszalności, zgodności, bezpieczeństwa i dokładności. </a:t>
            </a:r>
          </a:p>
          <a:p>
            <a:r>
              <a:rPr lang="pl-PL" sz="800" dirty="0" smtClean="0"/>
              <a:t>Powyższa </a:t>
            </a:r>
            <a:r>
              <a:rPr lang="pl-PL" sz="800" dirty="0"/>
              <a:t>publikacja zawiera jedynie informacje natury ogólnej. Deloitte </a:t>
            </a:r>
            <a:r>
              <a:rPr lang="pl-PL" sz="800" dirty="0" err="1"/>
              <a:t>Touche</a:t>
            </a:r>
            <a:r>
              <a:rPr lang="pl-PL" sz="800" dirty="0"/>
              <a:t> </a:t>
            </a:r>
            <a:r>
              <a:rPr lang="pl-PL" sz="800" dirty="0" err="1"/>
              <a:t>Tohmatsu</a:t>
            </a:r>
            <a:r>
              <a:rPr lang="pl-PL" sz="800" dirty="0"/>
              <a:t> Limited, firmy członkowskie oraz podmioty stowarzyszone nie świadczą tym samym, ani nie przedstawiają w tej publikacji porad księgowych, podatkowych, inwestycyjnych, finansowych, konsultingowych, prawnych czy innych. Nie należy także wyłącznie na podstawie zawartych tu informacji podejmować jakichkolwiek decyzji dotyczących Państwa działalności. Przed podjęciem jakichkolwiek decyzji lub działań dotyczących kwestii finansowych czy biznesowych powinni Państwo skorzystać z porady profesjonalnego doradcy. Deloitte </a:t>
            </a:r>
            <a:r>
              <a:rPr lang="pl-PL" sz="800" dirty="0" err="1"/>
              <a:t>Touche</a:t>
            </a:r>
            <a:r>
              <a:rPr lang="pl-PL" sz="800" dirty="0"/>
              <a:t> </a:t>
            </a:r>
            <a:r>
              <a:rPr lang="pl-PL" sz="800" dirty="0" err="1"/>
              <a:t>Tohmatsu</a:t>
            </a:r>
            <a:r>
              <a:rPr lang="pl-PL" sz="800" dirty="0"/>
              <a:t> Limited, firmy członkowskie oraz podmioty stowarzyszone nie ponoszą odpowiedzialności za jakiekolwiek szkody wynikające z wykorzystania informacji zawartych w publikacji ani za Państwa decyzje podjęte w związku z tymi informacjami. Osoby korzystające z powyższej publikacji robią to na własne ryzyko i ponoszą pełną związaną z tym odpowiedzialność. </a:t>
            </a:r>
          </a:p>
          <a:p>
            <a:pPr>
              <a:spcBef>
                <a:spcPts val="0"/>
              </a:spcBef>
            </a:pPr>
            <a:endParaRPr lang="pl-PL" sz="800" dirty="0" smtClean="0"/>
          </a:p>
          <a:p>
            <a:pPr>
              <a:spcBef>
                <a:spcPts val="0"/>
              </a:spcBef>
            </a:pPr>
            <a:r>
              <a:rPr lang="pl-PL" sz="800" dirty="0" smtClean="0"/>
              <a:t>Nazwa </a:t>
            </a:r>
            <a:r>
              <a:rPr lang="pl-PL" sz="800" dirty="0"/>
              <a:t>Deloitte odnosi się do jednej lub kilku jednostek Deloitte Touche </a:t>
            </a:r>
            <a:r>
              <a:rPr lang="pl-PL" sz="800" dirty="0" err="1"/>
              <a:t>Tohmatsu</a:t>
            </a:r>
            <a:r>
              <a:rPr lang="pl-PL" sz="800" dirty="0"/>
              <a:t> Limited, prywatnego podmiotu prawa brytyjskiego z ograniczoną odpowiedzialnością i jego firm członkowskich, które stanowią oddzielne i niezależne podmioty prawne. Dokładny opis struktury prawnej Deloitte Touche </a:t>
            </a:r>
            <a:r>
              <a:rPr lang="pl-PL" sz="800" dirty="0" err="1"/>
              <a:t>Tohmatsu</a:t>
            </a:r>
            <a:r>
              <a:rPr lang="pl-PL" sz="800" dirty="0"/>
              <a:t> Limited oraz jego firm członkowskich można znaleźć na stronie www.deloitte.com/</a:t>
            </a:r>
            <a:r>
              <a:rPr lang="pl-PL" sz="800" dirty="0" err="1"/>
              <a:t>pl</a:t>
            </a:r>
            <a:r>
              <a:rPr lang="pl-PL" sz="800" dirty="0"/>
              <a:t>/</a:t>
            </a:r>
            <a:r>
              <a:rPr lang="pl-PL" sz="800" dirty="0" err="1"/>
              <a:t>onas</a:t>
            </a:r>
            <a:r>
              <a:rPr lang="pl-PL" sz="800" dirty="0"/>
              <a:t>. </a:t>
            </a:r>
          </a:p>
          <a:p>
            <a:r>
              <a:rPr lang="pl-PL" sz="800" dirty="0"/>
              <a:t>Deloitte świadczy usługi audytorskie, konsultingowe, doradztwa podatkowego i finansowego klientom z sektora publicznego oraz prywatnego, działającym w różnych branżach. Dzięki globalnej sieci firm członkowskich obejmującej 150 krajów oferujemy najwyższej klasy umiejętności, doświadczenie i wiedzę w połączeniu ze znajomością lokalnego rynku. Pomagamy klientom odnieść sukces niezależnie od miejsca i branży, w jakiej działają. </a:t>
            </a:r>
            <a:r>
              <a:rPr lang="pl-PL" sz="800" dirty="0" smtClean="0"/>
              <a:t>225 </a:t>
            </a:r>
            <a:r>
              <a:rPr lang="pl-PL" sz="800" dirty="0"/>
              <a:t>000 pracowników Deloitte na świecie realizuje misję firmy: stanowić standard najwyższej jakości. </a:t>
            </a:r>
          </a:p>
          <a:p>
            <a:r>
              <a:rPr lang="pl-PL" sz="800" dirty="0"/>
              <a:t>Deloitte Central Europe to regionalna jednostka działająca w ramach Deloitte Central Europe Holdings Limited, członka Deloitte </a:t>
            </a:r>
            <a:r>
              <a:rPr lang="pl-PL" sz="800" dirty="0" err="1"/>
              <a:t>Touche</a:t>
            </a:r>
            <a:r>
              <a:rPr lang="pl-PL" sz="800" dirty="0"/>
              <a:t> </a:t>
            </a:r>
            <a:r>
              <a:rPr lang="pl-PL" sz="800" dirty="0" err="1"/>
              <a:t>Tohmatsu</a:t>
            </a:r>
            <a:r>
              <a:rPr lang="pl-PL" sz="800" dirty="0"/>
              <a:t> Limited w Europie Środkowej. Usługi świadczą spółki zależne i stowarzyszone z Deloitte Central Europe Holdings Limited, które stanowią odrębne i niezależne podmioty prawne. Spółki zależne i stowarzyszone z Deloitte Central Europe Holdings Limited to jedne z wiodących firm świadczących usługi profesjonalne; zatrudniają łącznie ponad 5300 pracowników w 41 biurach w 17 krajach Europy Środkowej. </a:t>
            </a:r>
            <a:endParaRPr lang="pl-PL" sz="800" dirty="0" smtClean="0"/>
          </a:p>
          <a:p>
            <a:r>
              <a:rPr lang="en-GB" sz="800" dirty="0" smtClean="0"/>
              <a:t>© 201</a:t>
            </a:r>
            <a:r>
              <a:rPr lang="pl-PL" sz="800" dirty="0"/>
              <a:t>8</a:t>
            </a:r>
            <a:r>
              <a:rPr lang="en-GB" sz="800" dirty="0" smtClean="0"/>
              <a:t> </a:t>
            </a:r>
            <a:r>
              <a:rPr lang="en-GB" sz="800" dirty="0"/>
              <a:t>Deloitte </a:t>
            </a:r>
            <a:r>
              <a:rPr lang="en-GB" sz="800" dirty="0" err="1" smtClean="0"/>
              <a:t>Polska</a:t>
            </a:r>
            <a:endParaRPr lang="en-GB" sz="800" dirty="0"/>
          </a:p>
        </p:txBody>
      </p:sp>
    </p:spTree>
    <p:extLst>
      <p:ext uri="{BB962C8B-B14F-4D97-AF65-F5344CB8AC3E}">
        <p14:creationId xmlns:p14="http://schemas.microsoft.com/office/powerpoint/2010/main" val="26395865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680"/>
        </a:solidFill>
        <a:effectLst/>
      </p:bgPr>
    </p:bg>
    <p:spTree>
      <p:nvGrpSpPr>
        <p:cNvPr id="1" name=""/>
        <p:cNvGrpSpPr/>
        <p:nvPr/>
      </p:nvGrpSpPr>
      <p:grpSpPr>
        <a:xfrm>
          <a:off x="0" y="0"/>
          <a:ext cx="0" cy="0"/>
          <a:chOff x="0" y="0"/>
          <a:chExt cx="0" cy="0"/>
        </a:xfrm>
      </p:grpSpPr>
      <p:sp>
        <p:nvSpPr>
          <p:cNvPr id="6" name="Title 3"/>
          <p:cNvSpPr txBox="1">
            <a:spLocks/>
          </p:cNvSpPr>
          <p:nvPr/>
        </p:nvSpPr>
        <p:spPr bwMode="gray">
          <a:xfrm>
            <a:off x="376238" y="2446333"/>
            <a:ext cx="7905750" cy="1592403"/>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3850" b="1" kern="1200">
                <a:solidFill>
                  <a:schemeClr val="bg1"/>
                </a:solidFill>
                <a:latin typeface="+mj-lt"/>
                <a:ea typeface="Open Sans" panose="020B0606030504020204" pitchFamily="34" charset="0"/>
                <a:cs typeface="Open Sans" panose="020B0606030504020204" pitchFamily="34" charset="0"/>
              </a:defRPr>
            </a:lvl1pPr>
          </a:lstStyle>
          <a:p>
            <a:pPr lvl="0">
              <a:defRPr/>
            </a:pPr>
            <a:r>
              <a:rPr kumimoji="0" lang="pl-PL" sz="2400" b="1" i="0" u="none" strike="noStrike" kern="1200" cap="none" spc="0" normalizeH="0" baseline="0" noProof="0" dirty="0" smtClean="0">
                <a:ln>
                  <a:noFill/>
                </a:ln>
                <a:solidFill>
                  <a:sysClr val="window" lastClr="FFFFFF"/>
                </a:solidFill>
                <a:effectLst/>
                <a:uLnTx/>
                <a:uFillTx/>
                <a:latin typeface="Verdana"/>
              </a:rPr>
              <a:t>Stan</a:t>
            </a:r>
            <a:r>
              <a:rPr lang="pl-PL" sz="2400" dirty="0">
                <a:solidFill>
                  <a:sysClr val="window" lastClr="FFFFFF"/>
                </a:solidFill>
              </a:rPr>
              <a:t> f</a:t>
            </a:r>
            <a:r>
              <a:rPr lang="pl-PL" sz="2400" dirty="0" smtClean="0">
                <a:solidFill>
                  <a:sysClr val="window" lastClr="FFFFFF"/>
                </a:solidFill>
              </a:rPr>
              <a:t>aktyczny i stanowisko organów</a:t>
            </a:r>
            <a:endParaRPr kumimoji="0" lang="en-US" sz="2400" b="1" i="0" u="none" strike="noStrike" kern="1200" cap="none" spc="0" normalizeH="0" baseline="0" noProof="0" dirty="0">
              <a:ln>
                <a:noFill/>
              </a:ln>
              <a:solidFill>
                <a:sysClr val="window" lastClr="FFFFFF"/>
              </a:solidFill>
              <a:effectLst/>
              <a:uLnTx/>
              <a:uFillTx/>
              <a:latin typeface="Verdana"/>
            </a:endParaRPr>
          </a:p>
        </p:txBody>
      </p:sp>
    </p:spTree>
    <p:extLst>
      <p:ext uri="{BB962C8B-B14F-4D97-AF65-F5344CB8AC3E}">
        <p14:creationId xmlns:p14="http://schemas.microsoft.com/office/powerpoint/2010/main" val="34515324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a:t>Stan faktyczny i stanowisko organów</a:t>
            </a:r>
            <a:br>
              <a:rPr lang="pl-PL" dirty="0"/>
            </a:br>
            <a:endParaRPr lang="pl-PL" dirty="0"/>
          </a:p>
        </p:txBody>
      </p:sp>
      <p:sp>
        <p:nvSpPr>
          <p:cNvPr id="6" name="TextBox 5"/>
          <p:cNvSpPr txBox="1"/>
          <p:nvPr/>
        </p:nvSpPr>
        <p:spPr>
          <a:xfrm>
            <a:off x="376235" y="1199072"/>
            <a:ext cx="8391525" cy="5786199"/>
          </a:xfrm>
          <a:prstGeom prst="rect">
            <a:avLst/>
          </a:prstGeom>
          <a:noFill/>
        </p:spPr>
        <p:txBody>
          <a:bodyPr wrap="square" lIns="0" tIns="0" rIns="0" bIns="0" rtlCol="0">
            <a:spAutoFit/>
          </a:bodyPr>
          <a:lstStyle/>
          <a:p>
            <a:pPr>
              <a:spcBef>
                <a:spcPts val="600"/>
              </a:spcBef>
              <a:buSzPct val="100000"/>
            </a:pPr>
            <a:r>
              <a:rPr lang="pl-PL" sz="1600" dirty="0"/>
              <a:t>Spółka w trakcie prowadzonej wieloletniej działalności gospodarczej wytworzyła </a:t>
            </a:r>
            <a:r>
              <a:rPr lang="pl-PL" sz="1600" b="1" dirty="0"/>
              <a:t>znaki towarowe</a:t>
            </a:r>
            <a:r>
              <a:rPr lang="pl-PL" sz="1600" dirty="0"/>
              <a:t>. W toku postępowania kontrolnego ustalono, że w 2013r. Skarżąca była komandytariuszem w podmiocie </a:t>
            </a:r>
            <a:r>
              <a:rPr lang="pl-PL" sz="1600" dirty="0" smtClean="0"/>
              <a:t>powiązanym, w </a:t>
            </a:r>
            <a:r>
              <a:rPr lang="pl-PL" sz="1600" dirty="0"/>
              <a:t>którym posiadała 99,99% udziałów.</a:t>
            </a:r>
          </a:p>
          <a:p>
            <a:pPr>
              <a:spcBef>
                <a:spcPts val="600"/>
              </a:spcBef>
              <a:buSzPct val="100000"/>
            </a:pPr>
            <a:r>
              <a:rPr lang="pl-PL" sz="1600" dirty="0" smtClean="0"/>
              <a:t>Skarżąca </a:t>
            </a:r>
            <a:r>
              <a:rPr lang="pl-PL" sz="1600" dirty="0"/>
              <a:t>wniosła aportem wytworzone przez </a:t>
            </a:r>
            <a:r>
              <a:rPr lang="pl-PL" sz="1600" dirty="0" smtClean="0"/>
              <a:t>siebie i zarejestrowane w Urzędzie Patentowym RP prawa ochronne na znaki towarowe zawierające markę (lub cechę) G. do powołanego podmiotu powiązanego G. BD.</a:t>
            </a:r>
          </a:p>
          <a:p>
            <a:pPr>
              <a:spcBef>
                <a:spcPts val="600"/>
              </a:spcBef>
              <a:buSzPct val="100000"/>
            </a:pPr>
            <a:r>
              <a:rPr lang="pl-PL" sz="1600" dirty="0" smtClean="0"/>
              <a:t>Skarżąca </a:t>
            </a:r>
            <a:r>
              <a:rPr lang="pl-PL" sz="1600" dirty="0"/>
              <a:t>(licencjobiorca) zawarła </a:t>
            </a:r>
            <a:r>
              <a:rPr lang="pl-PL" sz="1600" dirty="0" smtClean="0"/>
              <a:t>umowy licencyjne z </a:t>
            </a:r>
            <a:r>
              <a:rPr lang="pl-PL" sz="1600" dirty="0"/>
              <a:t>G. BD (licencjodawca), na mocy </a:t>
            </a:r>
            <a:r>
              <a:rPr lang="pl-PL" sz="1600" dirty="0" smtClean="0"/>
              <a:t>których </a:t>
            </a:r>
            <a:r>
              <a:rPr lang="pl-PL" sz="1600" dirty="0"/>
              <a:t>udostępniono prawo do użytkowania </a:t>
            </a:r>
            <a:r>
              <a:rPr lang="pl-PL" sz="1600" dirty="0" smtClean="0"/>
              <a:t>znaków. </a:t>
            </a:r>
          </a:p>
          <a:p>
            <a:pPr>
              <a:spcBef>
                <a:spcPts val="600"/>
              </a:spcBef>
              <a:buSzPct val="100000"/>
            </a:pPr>
            <a:r>
              <a:rPr lang="pl-PL" sz="1600" dirty="0" smtClean="0"/>
              <a:t>W </a:t>
            </a:r>
            <a:r>
              <a:rPr lang="pl-PL" sz="1600" dirty="0"/>
              <a:t>2013r. Skarżąca poniosła </a:t>
            </a:r>
            <a:r>
              <a:rPr lang="pl-PL" sz="1600" dirty="0" smtClean="0"/>
              <a:t>koszty </a:t>
            </a:r>
            <a:r>
              <a:rPr lang="pl-PL" sz="1600" dirty="0"/>
              <a:t>opłat licencyjnych z tytułu umów licencyjnych zawartych z G. </a:t>
            </a:r>
            <a:r>
              <a:rPr lang="pl-PL" sz="1600" dirty="0" smtClean="0"/>
              <a:t>BD, </a:t>
            </a:r>
            <a:r>
              <a:rPr lang="pl-PL" sz="1600" dirty="0"/>
              <a:t>a wydatki te zaliczyła do kosztów uzyskania przychodów</a:t>
            </a:r>
            <a:r>
              <a:rPr lang="pl-PL" sz="1600" dirty="0" smtClean="0"/>
              <a:t>.</a:t>
            </a:r>
          </a:p>
          <a:p>
            <a:pPr>
              <a:spcBef>
                <a:spcPts val="600"/>
              </a:spcBef>
              <a:buSzPct val="100000"/>
            </a:pPr>
            <a:r>
              <a:rPr lang="pl-PL" sz="1600" dirty="0"/>
              <a:t>Organ I instancji ustalił, że w 2013r. G. BD z tytułu działalności gospodarczej polegającej wyłącznie na udzielaniu licencji na korzystanie ze znaków towarowych poniosła stratę podatkową, gdyż amortyzacja podatkowa tych znaków była wyższa niż przychód osiągnięty od G. S.A. z tytułu opłat </a:t>
            </a:r>
            <a:r>
              <a:rPr lang="pl-PL" sz="1600" dirty="0" smtClean="0"/>
              <a:t>licencyjnych.</a:t>
            </a:r>
          </a:p>
          <a:p>
            <a:pPr>
              <a:spcBef>
                <a:spcPts val="600"/>
              </a:spcBef>
              <a:buSzPct val="100000"/>
            </a:pPr>
            <a:r>
              <a:rPr lang="pl-PL" sz="1600" dirty="0"/>
              <a:t>W konsekwencji, w rachunku podatkowym G. S.A. </a:t>
            </a:r>
            <a:r>
              <a:rPr lang="pl-PL" sz="1600" dirty="0" smtClean="0"/>
              <a:t>także uwzględniła </a:t>
            </a:r>
            <a:r>
              <a:rPr lang="pl-PL" sz="1600" dirty="0"/>
              <a:t>stratę podatkową </a:t>
            </a:r>
            <a:r>
              <a:rPr lang="pl-PL" sz="1600" dirty="0" smtClean="0"/>
              <a:t>z </a:t>
            </a:r>
            <a:r>
              <a:rPr lang="pl-PL" sz="1600" dirty="0"/>
              <a:t>tytułu udziału w G. BD.</a:t>
            </a:r>
          </a:p>
          <a:p>
            <a:pPr>
              <a:spcBef>
                <a:spcPts val="600"/>
              </a:spcBef>
              <a:buSzPct val="100000"/>
            </a:pPr>
            <a:endParaRPr lang="pl-PL" sz="1600" dirty="0" smtClean="0"/>
          </a:p>
          <a:p>
            <a:pPr>
              <a:spcBef>
                <a:spcPts val="600"/>
              </a:spcBef>
              <a:buSzPct val="100000"/>
            </a:pPr>
            <a:endParaRPr lang="pl-PL" sz="1600" dirty="0" smtClean="0"/>
          </a:p>
          <a:p>
            <a:pPr>
              <a:spcBef>
                <a:spcPts val="600"/>
              </a:spcBef>
              <a:buSzPct val="100000"/>
            </a:pPr>
            <a:endParaRPr lang="en-US" sz="1600" dirty="0" smtClean="0"/>
          </a:p>
        </p:txBody>
      </p:sp>
      <p:sp>
        <p:nvSpPr>
          <p:cNvPr id="2" name="Text Placeholder 1"/>
          <p:cNvSpPr>
            <a:spLocks noGrp="1"/>
          </p:cNvSpPr>
          <p:nvPr>
            <p:ph type="body" sz="quarter" idx="13"/>
          </p:nvPr>
        </p:nvSpPr>
        <p:spPr/>
        <p:txBody>
          <a:bodyPr/>
          <a:lstStyle/>
          <a:p>
            <a:r>
              <a:rPr lang="pl-PL" dirty="0"/>
              <a:t>Działania podjęte przez spółkę</a:t>
            </a:r>
            <a:endParaRPr lang="en-US" dirty="0"/>
          </a:p>
          <a:p>
            <a:endParaRPr lang="en-US" dirty="0"/>
          </a:p>
        </p:txBody>
      </p:sp>
    </p:spTree>
    <p:extLst>
      <p:ext uri="{BB962C8B-B14F-4D97-AF65-F5344CB8AC3E}">
        <p14:creationId xmlns:p14="http://schemas.microsoft.com/office/powerpoint/2010/main" val="196859390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a:t>Stan faktyczny i stanowisko organów</a:t>
            </a:r>
          </a:p>
        </p:txBody>
      </p:sp>
      <p:sp>
        <p:nvSpPr>
          <p:cNvPr id="6" name="TextBox 5"/>
          <p:cNvSpPr txBox="1"/>
          <p:nvPr/>
        </p:nvSpPr>
        <p:spPr>
          <a:xfrm>
            <a:off x="376235" y="1199072"/>
            <a:ext cx="8391525" cy="738664"/>
          </a:xfrm>
          <a:prstGeom prst="rect">
            <a:avLst/>
          </a:prstGeom>
          <a:noFill/>
        </p:spPr>
        <p:txBody>
          <a:bodyPr wrap="square" lIns="0" tIns="0" rIns="0" bIns="0" rtlCol="0">
            <a:spAutoFit/>
          </a:bodyPr>
          <a:lstStyle/>
          <a:p>
            <a:pPr>
              <a:spcBef>
                <a:spcPts val="600"/>
              </a:spcBef>
              <a:buSzPct val="100000"/>
            </a:pPr>
            <a:r>
              <a:rPr lang="pl-PL" sz="1600" dirty="0" smtClean="0"/>
              <a:t>Podstawą dla rozstrzygnięcia przez Organy były przede wszystkim </a:t>
            </a:r>
            <a:r>
              <a:rPr lang="pl-PL" sz="1600" b="1" dirty="0" smtClean="0"/>
              <a:t>art. 15 ust. 1 </a:t>
            </a:r>
            <a:r>
              <a:rPr lang="pl-PL" sz="1600" dirty="0" smtClean="0"/>
              <a:t>ustawy o podatku dochodowym od osób prawnych oraz </a:t>
            </a:r>
            <a:r>
              <a:rPr lang="pl-PL" sz="1600" b="1" dirty="0" smtClean="0"/>
              <a:t>art. 199a § 1 </a:t>
            </a:r>
            <a:r>
              <a:rPr lang="pl-PL" sz="1600" dirty="0" smtClean="0"/>
              <a:t>Ordynacji podatkowej.</a:t>
            </a:r>
            <a:endParaRPr lang="en-US" sz="1600" dirty="0" smtClean="0"/>
          </a:p>
        </p:txBody>
      </p:sp>
      <p:sp>
        <p:nvSpPr>
          <p:cNvPr id="2" name="Rectangle 1"/>
          <p:cNvSpPr/>
          <p:nvPr/>
        </p:nvSpPr>
        <p:spPr>
          <a:xfrm>
            <a:off x="376234" y="2252341"/>
            <a:ext cx="8391526" cy="3662541"/>
          </a:xfrm>
          <a:prstGeom prst="rect">
            <a:avLst/>
          </a:prstGeom>
        </p:spPr>
        <p:txBody>
          <a:bodyPr wrap="square" lIns="0" tIns="0" rIns="0" bIns="0">
            <a:spAutoFit/>
          </a:bodyPr>
          <a:lstStyle/>
          <a:p>
            <a:r>
              <a:rPr lang="pl-PL" sz="1400" dirty="0"/>
              <a:t>Organy stwierdziły, że w </a:t>
            </a:r>
            <a:r>
              <a:rPr lang="pl-PL" sz="1400" dirty="0" smtClean="0"/>
              <a:t>2013 r</a:t>
            </a:r>
            <a:r>
              <a:rPr lang="pl-PL" sz="1400" dirty="0"/>
              <a:t>. skarżąca Spółka: </a:t>
            </a:r>
            <a:endParaRPr lang="pl-PL" sz="1400" dirty="0" smtClean="0"/>
          </a:p>
          <a:p>
            <a:pPr marL="342900" indent="-342900">
              <a:buAutoNum type="arabicParenR"/>
            </a:pPr>
            <a:r>
              <a:rPr lang="pl-PL" sz="1400" dirty="0" smtClean="0"/>
              <a:t>niezasadnie </a:t>
            </a:r>
            <a:r>
              <a:rPr lang="pl-PL" sz="1400" dirty="0"/>
              <a:t>uznała za koszt uzyskania przychodów wydatki </a:t>
            </a:r>
            <a:r>
              <a:rPr lang="pl-PL" sz="1400" dirty="0" smtClean="0"/>
              <a:t>związane </a:t>
            </a:r>
            <a:r>
              <a:rPr lang="pl-PL" sz="1400" dirty="0"/>
              <a:t>z opłatami licencyjnymi poniesionymi na rzecz G. B. D. Spółka z o.o. spółka </a:t>
            </a:r>
            <a:r>
              <a:rPr lang="pl-PL" sz="1400" dirty="0" smtClean="0"/>
              <a:t>komandytowa, </a:t>
            </a:r>
            <a:r>
              <a:rPr lang="pl-PL" sz="1400" dirty="0"/>
              <a:t>czym naruszyła art. 15 ust. 1 </a:t>
            </a:r>
            <a:r>
              <a:rPr lang="pl-PL" sz="1400" dirty="0" err="1"/>
              <a:t>u.p.d.o.p</a:t>
            </a:r>
            <a:r>
              <a:rPr lang="pl-PL" sz="1400" dirty="0"/>
              <a:t>.; </a:t>
            </a:r>
            <a:endParaRPr lang="pl-PL" sz="1400" dirty="0" smtClean="0"/>
          </a:p>
          <a:p>
            <a:pPr marL="342900" indent="-342900">
              <a:buAutoNum type="arabicParenR"/>
            </a:pPr>
            <a:r>
              <a:rPr lang="pl-PL" sz="1400" dirty="0" smtClean="0"/>
              <a:t>dokonała </a:t>
            </a:r>
            <a:r>
              <a:rPr lang="pl-PL" sz="1400" dirty="0"/>
              <a:t>nieuprawnionego rozliczenia - proporcjonalnie do posiadanego udziału w G. BD </a:t>
            </a:r>
            <a:r>
              <a:rPr lang="pl-PL" sz="1400" dirty="0" smtClean="0"/>
              <a:t>– przychodów oraz kosztów z amortyzacji znaków czym </a:t>
            </a:r>
            <a:r>
              <a:rPr lang="pl-PL" sz="1400" dirty="0"/>
              <a:t>naruszyła art. 7 ust. 5, art. 15 ust. 1 i art. 16b ust. 1 pkt 6 </a:t>
            </a:r>
            <a:r>
              <a:rPr lang="pl-PL" sz="1400" dirty="0" err="1"/>
              <a:t>u.p.d.o.p</a:t>
            </a:r>
            <a:r>
              <a:rPr lang="pl-PL" sz="1400" dirty="0" smtClean="0"/>
              <a:t>. (…)</a:t>
            </a:r>
          </a:p>
          <a:p>
            <a:endParaRPr lang="pl-PL" sz="1400" dirty="0" smtClean="0"/>
          </a:p>
          <a:p>
            <a:r>
              <a:rPr lang="pl-PL" sz="1400" b="1" dirty="0"/>
              <a:t>Organy dokonały analizy przeprowadzonych przez ww. podmioty powiązane czynności prawnych biorąc pod uwagę ich gospodarcze uzasadnienie i stwierdziły, że zaszły podstawy do zastosowania art. 199a § 1 O.p. </a:t>
            </a:r>
            <a:r>
              <a:rPr lang="pl-PL" sz="1400" dirty="0"/>
              <a:t>Zgodnie z tym przepisem, organ podatkowy dokonując ustalenia treści czynności prawnej, uwzględnia zgodny zamiar stron i cel czynności, a nie tylko dosłowne brzmienie oświadczeń woli złożonych przez strony czynności. </a:t>
            </a:r>
            <a:r>
              <a:rPr lang="pl-PL" sz="1400" b="1" dirty="0"/>
              <a:t>Dyrektor stwierdził, że postępowanie w sprawie nie było prowadzone pod kątem wykazania istnienia pozornej czynności prawnej, o której mowa w art. </a:t>
            </a:r>
            <a:r>
              <a:rPr lang="pl-PL" sz="1400" b="1" dirty="0" smtClean="0"/>
              <a:t>199a § </a:t>
            </a:r>
            <a:r>
              <a:rPr lang="pl-PL" sz="1400" b="1" dirty="0"/>
              <a:t>2 O.p., a organ pierwszej instancji oparł swoją argumentację w sprawie </a:t>
            </a:r>
            <a:r>
              <a:rPr lang="pl-PL" sz="1400" b="1" dirty="0" smtClean="0"/>
              <a:t>wyłącznie o </a:t>
            </a:r>
            <a:r>
              <a:rPr lang="pl-PL" sz="1400" b="1" dirty="0"/>
              <a:t>przepis art. 199a § 1 tej </a:t>
            </a:r>
            <a:r>
              <a:rPr lang="pl-PL" sz="1400" b="1" dirty="0" smtClean="0"/>
              <a:t>ustawy.</a:t>
            </a:r>
            <a:endParaRPr lang="en-US" sz="1400" dirty="0"/>
          </a:p>
        </p:txBody>
      </p:sp>
      <p:sp>
        <p:nvSpPr>
          <p:cNvPr id="3" name="Text Placeholder 2"/>
          <p:cNvSpPr>
            <a:spLocks noGrp="1"/>
          </p:cNvSpPr>
          <p:nvPr>
            <p:ph type="body" sz="quarter" idx="13"/>
          </p:nvPr>
        </p:nvSpPr>
        <p:spPr/>
        <p:txBody>
          <a:bodyPr/>
          <a:lstStyle/>
          <a:p>
            <a:r>
              <a:rPr lang="pl-PL" dirty="0"/>
              <a:t>Rozstrzygnięcie organów</a:t>
            </a:r>
            <a:endParaRPr lang="en-US" dirty="0"/>
          </a:p>
          <a:p>
            <a:endParaRPr lang="en-US" dirty="0"/>
          </a:p>
        </p:txBody>
      </p:sp>
    </p:spTree>
    <p:extLst>
      <p:ext uri="{BB962C8B-B14F-4D97-AF65-F5344CB8AC3E}">
        <p14:creationId xmlns:p14="http://schemas.microsoft.com/office/powerpoint/2010/main" val="36677599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7" y="317499"/>
            <a:ext cx="8391525" cy="398109"/>
          </a:xfrm>
        </p:spPr>
        <p:txBody>
          <a:bodyPr/>
          <a:lstStyle/>
          <a:p>
            <a:r>
              <a:rPr lang="pl-PL" dirty="0"/>
              <a:t>Stan faktyczny i stanowisko organów</a:t>
            </a:r>
          </a:p>
        </p:txBody>
      </p:sp>
      <p:sp>
        <p:nvSpPr>
          <p:cNvPr id="6" name="TextBox 5"/>
          <p:cNvSpPr txBox="1"/>
          <p:nvPr/>
        </p:nvSpPr>
        <p:spPr>
          <a:xfrm>
            <a:off x="376236" y="1477008"/>
            <a:ext cx="8391525" cy="4161890"/>
          </a:xfrm>
          <a:prstGeom prst="rect">
            <a:avLst/>
          </a:prstGeom>
          <a:solidFill>
            <a:srgbClr val="007680"/>
          </a:solidFill>
        </p:spPr>
        <p:txBody>
          <a:bodyPr wrap="square" lIns="72000" tIns="72000" rIns="72000" bIns="72000" rtlCol="0">
            <a:spAutoFit/>
          </a:bodyPr>
          <a:lstStyle/>
          <a:p>
            <a:pPr>
              <a:spcBef>
                <a:spcPts val="600"/>
              </a:spcBef>
              <a:buSzPct val="100000"/>
            </a:pPr>
            <a:r>
              <a:rPr lang="pl-PL" sz="1600" i="1" dirty="0">
                <a:solidFill>
                  <a:schemeClr val="bg1"/>
                </a:solidFill>
              </a:rPr>
              <a:t>Następnie </a:t>
            </a:r>
            <a:r>
              <a:rPr lang="pl-PL" sz="1600" b="1" i="1" dirty="0">
                <a:solidFill>
                  <a:schemeClr val="bg1"/>
                </a:solidFill>
              </a:rPr>
              <a:t>odwołując się do treści art. 199a § 1 </a:t>
            </a:r>
            <a:r>
              <a:rPr lang="pl-PL" sz="1600" b="1" i="1" dirty="0" err="1">
                <a:solidFill>
                  <a:schemeClr val="bg1"/>
                </a:solidFill>
              </a:rPr>
              <a:t>O.p</a:t>
            </a:r>
            <a:r>
              <a:rPr lang="pl-PL" sz="1600" b="1" i="1" dirty="0" smtClean="0">
                <a:solidFill>
                  <a:schemeClr val="bg1"/>
                </a:solidFill>
              </a:rPr>
              <a:t>. Organ </a:t>
            </a:r>
            <a:r>
              <a:rPr lang="pl-PL" sz="1600" b="1" i="1" dirty="0">
                <a:solidFill>
                  <a:schemeClr val="bg1"/>
                </a:solidFill>
              </a:rPr>
              <a:t>podniósł, że organ podatkowy jest uprawniony do oceny faktycznego zamiaru stron umowy, mimo że nie kwestionował samego istnienia czynności, a jedynie podważył jej skutki podatkowe.</a:t>
            </a:r>
          </a:p>
          <a:p>
            <a:pPr>
              <a:spcBef>
                <a:spcPts val="600"/>
              </a:spcBef>
              <a:buSzPct val="100000"/>
            </a:pPr>
            <a:r>
              <a:rPr lang="pl-PL" sz="1600" i="1" dirty="0">
                <a:solidFill>
                  <a:schemeClr val="bg1"/>
                </a:solidFill>
              </a:rPr>
              <a:t>Mając powyższe na uwadze organ podniósł, że skutkiem pominięcia dla celów podatkowych, na podstawie art. 199a § 1 O.p., czynności prawnej wniesienia aportem do podmiotu zależnego G. BD wytworzonych przez Skarżącą znaków </a:t>
            </a:r>
            <a:r>
              <a:rPr lang="pl-PL" sz="1600" i="1" dirty="0" smtClean="0">
                <a:solidFill>
                  <a:schemeClr val="bg1"/>
                </a:solidFill>
              </a:rPr>
              <a:t>towarowych i </a:t>
            </a:r>
            <a:r>
              <a:rPr lang="pl-PL" sz="1600" i="1" dirty="0">
                <a:solidFill>
                  <a:schemeClr val="bg1"/>
                </a:solidFill>
              </a:rPr>
              <a:t>zarejestrowanych w Urzędzie Patentowym RP, jest wyłączenie z kosztów uzyskania przychodów Spółki wydatków związanych z opłatami licencyjnymi poniesionymi na rzecz G. BD oraz skorygowanie przychodów Spółki o </a:t>
            </a:r>
            <a:r>
              <a:rPr lang="pl-PL" sz="1600" i="1" dirty="0" smtClean="0">
                <a:solidFill>
                  <a:schemeClr val="bg1"/>
                </a:solidFill>
              </a:rPr>
              <a:t>przychody </a:t>
            </a:r>
            <a:r>
              <a:rPr lang="pl-PL" sz="1600" i="1" dirty="0">
                <a:solidFill>
                  <a:schemeClr val="bg1"/>
                </a:solidFill>
              </a:rPr>
              <a:t>i koszty G. BD (proporcjonalnie do posiadanego udziału w G. BD, tj. 99,99 %). Zdaniem organu, koszty opłat licencyjnych oraz przychody i koszty (z tytułu amortyzacji) wykazane przez G. BD ujęte proporcjonalnie do posiadanego wkładu przez skarżącą Spółkę w przychodach i kosztach 2013r., są wyłącznie efektem podjętej przez podmioty powiązane polityki podatkowej rozumianej jako ich działania zmierzające do uzyskania korzyści </a:t>
            </a:r>
            <a:r>
              <a:rPr lang="pl-PL" sz="1600" i="1" dirty="0" smtClean="0">
                <a:solidFill>
                  <a:schemeClr val="bg1"/>
                </a:solidFill>
              </a:rPr>
              <a:t>podatkowych.</a:t>
            </a:r>
            <a:endParaRPr lang="en-US" sz="1400" b="1" i="1" dirty="0" smtClean="0">
              <a:solidFill>
                <a:schemeClr val="bg1"/>
              </a:solidFill>
            </a:endParaRPr>
          </a:p>
        </p:txBody>
      </p:sp>
      <p:sp>
        <p:nvSpPr>
          <p:cNvPr id="2" name="Text Placeholder 1"/>
          <p:cNvSpPr>
            <a:spLocks noGrp="1"/>
          </p:cNvSpPr>
          <p:nvPr>
            <p:ph type="body" sz="quarter" idx="13"/>
          </p:nvPr>
        </p:nvSpPr>
        <p:spPr/>
        <p:txBody>
          <a:bodyPr/>
          <a:lstStyle/>
          <a:p>
            <a:r>
              <a:rPr lang="pl-PL" dirty="0"/>
              <a:t>Rozstrzygnięcie organów</a:t>
            </a:r>
            <a:endParaRPr lang="en-US" dirty="0"/>
          </a:p>
          <a:p>
            <a:endParaRPr lang="en-US" dirty="0"/>
          </a:p>
        </p:txBody>
      </p:sp>
    </p:spTree>
    <p:extLst>
      <p:ext uri="{BB962C8B-B14F-4D97-AF65-F5344CB8AC3E}">
        <p14:creationId xmlns:p14="http://schemas.microsoft.com/office/powerpoint/2010/main" val="136918752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6A8"/>
        </a:solidFill>
        <a:effectLst/>
      </p:bgPr>
    </p:bg>
    <p:spTree>
      <p:nvGrpSpPr>
        <p:cNvPr id="1" name=""/>
        <p:cNvGrpSpPr/>
        <p:nvPr/>
      </p:nvGrpSpPr>
      <p:grpSpPr>
        <a:xfrm>
          <a:off x="0" y="0"/>
          <a:ext cx="0" cy="0"/>
          <a:chOff x="0" y="0"/>
          <a:chExt cx="0" cy="0"/>
        </a:xfrm>
      </p:grpSpPr>
      <p:sp>
        <p:nvSpPr>
          <p:cNvPr id="6" name="Title 3"/>
          <p:cNvSpPr txBox="1">
            <a:spLocks/>
          </p:cNvSpPr>
          <p:nvPr/>
        </p:nvSpPr>
        <p:spPr bwMode="gray">
          <a:xfrm>
            <a:off x="376238" y="2446333"/>
            <a:ext cx="7905750" cy="1592403"/>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3850" b="1" kern="1200">
                <a:solidFill>
                  <a:schemeClr val="bg1"/>
                </a:solidFill>
                <a:latin typeface="+mj-lt"/>
                <a:ea typeface="Open Sans" panose="020B0606030504020204" pitchFamily="34" charset="0"/>
                <a:cs typeface="Open Sans" panose="020B0606030504020204" pitchFamily="34" charset="0"/>
              </a:defRPr>
            </a:lvl1pPr>
          </a:lstStyle>
          <a:p>
            <a:pPr lvl="0">
              <a:defRPr/>
            </a:pPr>
            <a:r>
              <a:rPr lang="pl-PL" sz="2400" dirty="0">
                <a:solidFill>
                  <a:sysClr val="window" lastClr="FFFFFF"/>
                </a:solidFill>
              </a:rPr>
              <a:t>Ocena prawna Wojewódzkiego Sądu Administracyjnego</a:t>
            </a:r>
          </a:p>
        </p:txBody>
      </p:sp>
    </p:spTree>
    <p:extLst>
      <p:ext uri="{BB962C8B-B14F-4D97-AF65-F5344CB8AC3E}">
        <p14:creationId xmlns:p14="http://schemas.microsoft.com/office/powerpoint/2010/main" val="21999789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377566" y="1479191"/>
            <a:ext cx="8390195" cy="1164283"/>
          </a:xfrm>
          <a:prstGeom prst="rect">
            <a:avLst/>
          </a:prstGeom>
          <a:solidFill>
            <a:srgbClr val="0076A8"/>
          </a:solidFill>
          <a:ln w="19050" algn="ctr">
            <a:noFill/>
            <a:miter lim="800000"/>
            <a:headEnd/>
            <a:tailEnd/>
          </a:ln>
        </p:spPr>
        <p:txBody>
          <a:bodyPr wrap="square" lIns="88900" tIns="88900" rIns="88900" bIns="88900" rtlCol="0" anchor="t" anchorCtr="0"/>
          <a:lstStyle/>
          <a:p>
            <a:pPr>
              <a:lnSpc>
                <a:spcPct val="106000"/>
              </a:lnSpc>
              <a:buFont typeface="Wingdings 2" pitchFamily="18" charset="2"/>
              <a:buNone/>
            </a:pPr>
            <a:r>
              <a:rPr lang="pl-PL" sz="1400" i="1" dirty="0" smtClean="0">
                <a:solidFill>
                  <a:schemeClr val="bg1"/>
                </a:solidFill>
              </a:rPr>
              <a:t>W </a:t>
            </a:r>
            <a:r>
              <a:rPr lang="pl-PL" sz="1400" i="1" dirty="0">
                <a:solidFill>
                  <a:schemeClr val="bg1"/>
                </a:solidFill>
              </a:rPr>
              <a:t>stanie prawnym obowiązującym w 2013r. (mającym </a:t>
            </a:r>
            <a:r>
              <a:rPr lang="pl-PL" sz="1400" i="1" dirty="0" smtClean="0">
                <a:solidFill>
                  <a:schemeClr val="bg1"/>
                </a:solidFill>
              </a:rPr>
              <a:t>zastosowanie w </a:t>
            </a:r>
            <a:r>
              <a:rPr lang="pl-PL" sz="1400" i="1" dirty="0">
                <a:solidFill>
                  <a:schemeClr val="bg1"/>
                </a:solidFill>
              </a:rPr>
              <a:t>niniejszej sprawie) ogólna klauzula zakazująca unikania opodatkowania nie obowiązywała, stan ten </a:t>
            </a:r>
            <a:r>
              <a:rPr lang="pl-PL" sz="1400" i="1" dirty="0" smtClean="0">
                <a:solidFill>
                  <a:schemeClr val="bg1"/>
                </a:solidFill>
              </a:rPr>
              <a:t>jest równoznaczny </a:t>
            </a:r>
            <a:r>
              <a:rPr lang="pl-PL" sz="1400" i="1" dirty="0">
                <a:solidFill>
                  <a:schemeClr val="bg1"/>
                </a:solidFill>
              </a:rPr>
              <a:t>z zakazem pomijania przez organy podatkowe skutków </a:t>
            </a:r>
            <a:r>
              <a:rPr lang="pl-PL" sz="1400" i="1" dirty="0" smtClean="0">
                <a:solidFill>
                  <a:schemeClr val="bg1"/>
                </a:solidFill>
              </a:rPr>
              <a:t>podatkowych czynności </a:t>
            </a:r>
            <a:r>
              <a:rPr lang="pl-PL" sz="1400" i="1" dirty="0">
                <a:solidFill>
                  <a:schemeClr val="bg1"/>
                </a:solidFill>
              </a:rPr>
              <a:t>prawnej dokonanej wyłącznie w celu osiągnięcia </a:t>
            </a:r>
            <a:r>
              <a:rPr lang="pl-PL" sz="1400" i="1" dirty="0" smtClean="0">
                <a:solidFill>
                  <a:schemeClr val="bg1"/>
                </a:solidFill>
              </a:rPr>
              <a:t>korzyści podatkowej.</a:t>
            </a:r>
            <a:endParaRPr lang="en-US" sz="1400" i="1" dirty="0" smtClean="0">
              <a:solidFill>
                <a:schemeClr val="bg1"/>
              </a:solidFill>
            </a:endParaRPr>
          </a:p>
        </p:txBody>
      </p:sp>
      <p:sp>
        <p:nvSpPr>
          <p:cNvPr id="4" name="Title 3"/>
          <p:cNvSpPr>
            <a:spLocks noGrp="1"/>
          </p:cNvSpPr>
          <p:nvPr>
            <p:ph type="title"/>
          </p:nvPr>
        </p:nvSpPr>
        <p:spPr>
          <a:xfrm>
            <a:off x="376237" y="317499"/>
            <a:ext cx="8391525" cy="398109"/>
          </a:xfrm>
        </p:spPr>
        <p:txBody>
          <a:bodyPr/>
          <a:lstStyle/>
          <a:p>
            <a:r>
              <a:rPr lang="pl-PL" dirty="0"/>
              <a:t>Ocena prawna Wojewódzkiego Sądu Administracyjnego</a:t>
            </a:r>
          </a:p>
        </p:txBody>
      </p:sp>
      <p:sp>
        <p:nvSpPr>
          <p:cNvPr id="3" name="Rectangle 2"/>
          <p:cNvSpPr/>
          <p:nvPr/>
        </p:nvSpPr>
        <p:spPr bwMode="gray">
          <a:xfrm>
            <a:off x="3758184" y="3030877"/>
            <a:ext cx="5009577" cy="3093673"/>
          </a:xfrm>
          <a:prstGeom prst="rect">
            <a:avLst/>
          </a:prstGeom>
          <a:solidFill>
            <a:srgbClr val="86BC25"/>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pl-PL" sz="1400" i="1" dirty="0">
                <a:solidFill>
                  <a:schemeClr val="bg1"/>
                </a:solidFill>
              </a:rPr>
              <a:t>Sąd wychodzi z założenia, że Ustawodawca jest racjonalny. Skoro mocą ustawy wprowadza do Ordynacji podatkowej określoną regulację w postaci klauzuli przeciwko unikaniu </a:t>
            </a:r>
            <a:r>
              <a:rPr lang="pl-PL" sz="1400" i="1" dirty="0" smtClean="0">
                <a:solidFill>
                  <a:schemeClr val="bg1"/>
                </a:solidFill>
              </a:rPr>
              <a:t>opodatkowania</a:t>
            </a:r>
            <a:r>
              <a:rPr lang="pl-PL" sz="1400" i="1" dirty="0">
                <a:solidFill>
                  <a:schemeClr val="bg1"/>
                </a:solidFill>
              </a:rPr>
              <a:t>, to oznacza, że w tej ustawie brak przepisów w tym zakresie. </a:t>
            </a:r>
            <a:r>
              <a:rPr lang="pl-PL" sz="1400" i="1" dirty="0" smtClean="0">
                <a:solidFill>
                  <a:schemeClr val="bg1"/>
                </a:solidFill>
              </a:rPr>
              <a:t>Ustawodawca zatem </a:t>
            </a:r>
            <a:r>
              <a:rPr lang="pl-PL" sz="1400" i="1" dirty="0">
                <a:solidFill>
                  <a:schemeClr val="bg1"/>
                </a:solidFill>
              </a:rPr>
              <a:t>uznał za konieczne wypełnienie tej </a:t>
            </a:r>
            <a:r>
              <a:rPr lang="pl-PL" sz="1400" i="1" dirty="0" smtClean="0">
                <a:solidFill>
                  <a:schemeClr val="bg1"/>
                </a:solidFill>
              </a:rPr>
              <a:t>luki prawnej </a:t>
            </a:r>
            <a:r>
              <a:rPr lang="pl-PL" sz="1400" i="1" dirty="0">
                <a:solidFill>
                  <a:schemeClr val="bg1"/>
                </a:solidFill>
              </a:rPr>
              <a:t>konkretnymi przepisami prawa. Jeżeli natomiast uznać – do czego </a:t>
            </a:r>
            <a:r>
              <a:rPr lang="pl-PL" sz="1400" i="1" dirty="0" smtClean="0">
                <a:solidFill>
                  <a:schemeClr val="bg1"/>
                </a:solidFill>
              </a:rPr>
              <a:t>prowadzi zaakceptowanie </a:t>
            </a:r>
            <a:r>
              <a:rPr lang="pl-PL" sz="1400" i="1" dirty="0">
                <a:solidFill>
                  <a:schemeClr val="bg1"/>
                </a:solidFill>
              </a:rPr>
              <a:t>stanowiska organu – że była ona w tej ustawie już ujęta (w ramach art. 199 § 1 O.p.), to należałoby ocenić jako </a:t>
            </a:r>
            <a:r>
              <a:rPr lang="pl-PL" sz="1400" i="1" dirty="0" smtClean="0">
                <a:solidFill>
                  <a:schemeClr val="bg1"/>
                </a:solidFill>
              </a:rPr>
              <a:t>zbędną regulację</a:t>
            </a:r>
            <a:r>
              <a:rPr lang="pl-PL" sz="1400" i="1" dirty="0">
                <a:solidFill>
                  <a:schemeClr val="bg1"/>
                </a:solidFill>
              </a:rPr>
              <a:t>, która aczkolwiek </a:t>
            </a:r>
            <a:r>
              <a:rPr lang="pl-PL" sz="1400" i="1" dirty="0" smtClean="0">
                <a:solidFill>
                  <a:schemeClr val="bg1"/>
                </a:solidFill>
              </a:rPr>
              <a:t>szczegółowiej, niemniej </a:t>
            </a:r>
            <a:r>
              <a:rPr lang="pl-PL" sz="1400" i="1" dirty="0">
                <a:solidFill>
                  <a:schemeClr val="bg1"/>
                </a:solidFill>
              </a:rPr>
              <a:t>jednak kolejny raz regulowałby </a:t>
            </a:r>
            <a:r>
              <a:rPr lang="pl-PL" sz="1400" i="1" dirty="0" smtClean="0">
                <a:solidFill>
                  <a:schemeClr val="bg1"/>
                </a:solidFill>
              </a:rPr>
              <a:t>to samo </a:t>
            </a:r>
            <a:r>
              <a:rPr lang="pl-PL" sz="1400" i="1" dirty="0">
                <a:solidFill>
                  <a:schemeClr val="bg1"/>
                </a:solidFill>
              </a:rPr>
              <a:t>zagadnienie.</a:t>
            </a:r>
            <a:endParaRPr lang="en-US" sz="1400" i="1" dirty="0" smtClean="0">
              <a:solidFill>
                <a:schemeClr val="bg1"/>
              </a:solidFill>
            </a:endParaRPr>
          </a:p>
        </p:txBody>
      </p:sp>
      <p:sp>
        <p:nvSpPr>
          <p:cNvPr id="6" name="Text Placeholder 5"/>
          <p:cNvSpPr>
            <a:spLocks noGrp="1"/>
          </p:cNvSpPr>
          <p:nvPr>
            <p:ph type="body" sz="quarter" idx="13"/>
          </p:nvPr>
        </p:nvSpPr>
        <p:spPr/>
        <p:txBody>
          <a:bodyPr/>
          <a:lstStyle/>
          <a:p>
            <a:r>
              <a:rPr lang="pl-PL" dirty="0"/>
              <a:t>Niedopuszczalność stosowania art. 199a Ordynacji podatkowej jako klauzuli przeciwko unikaniu </a:t>
            </a:r>
            <a:r>
              <a:rPr lang="pl-PL" dirty="0" smtClean="0"/>
              <a:t>opodatkowania</a:t>
            </a:r>
            <a:endParaRPr lang="en-US" dirty="0"/>
          </a:p>
        </p:txBody>
      </p:sp>
      <p:sp>
        <p:nvSpPr>
          <p:cNvPr id="8" name="Rectangle 7"/>
          <p:cNvSpPr/>
          <p:nvPr/>
        </p:nvSpPr>
        <p:spPr>
          <a:xfrm>
            <a:off x="376237" y="2731055"/>
            <a:ext cx="3381947" cy="3693319"/>
          </a:xfrm>
          <a:prstGeom prst="rect">
            <a:avLst/>
          </a:prstGeom>
        </p:spPr>
        <p:txBody>
          <a:bodyPr wrap="square">
            <a:spAutoFit/>
          </a:bodyPr>
          <a:lstStyle/>
          <a:p>
            <a:r>
              <a:rPr lang="pl-PL" sz="1300" i="1" dirty="0"/>
              <a:t>Pominięcie skutków prawnych dokonanych </a:t>
            </a:r>
            <a:r>
              <a:rPr lang="pl-PL" sz="1300" i="1" dirty="0" smtClean="0"/>
              <a:t>czynności prawdopodobnie </a:t>
            </a:r>
            <a:r>
              <a:rPr lang="pl-PL" sz="1300" i="1" dirty="0"/>
              <a:t>byłoby możliwe w dawnym porządku prawnym, pod rządami art. 24b § 1 O.p., ale ten przepis już nie obowiązuje. Trybunał Konstytucyjny wyrokiem z dnia 11 maja </a:t>
            </a:r>
            <a:r>
              <a:rPr lang="pl-PL" sz="1300" i="1" dirty="0" smtClean="0"/>
              <a:t>2004r. o </a:t>
            </a:r>
            <a:r>
              <a:rPr lang="pl-PL" sz="1300" i="1" dirty="0"/>
              <a:t>sygn. K 4/03 (Dz.U. z 2004r. Nr 122, poz. 1288) uznał ten przepis za </a:t>
            </a:r>
            <a:r>
              <a:rPr lang="pl-PL" sz="1300" i="1" dirty="0" smtClean="0"/>
              <a:t>niezgodny z </a:t>
            </a:r>
            <a:r>
              <a:rPr lang="pl-PL" sz="1300" i="1" dirty="0"/>
              <a:t>Konstytucją RP. </a:t>
            </a:r>
            <a:r>
              <a:rPr lang="pl-PL" sz="1300" b="1" i="1" dirty="0"/>
              <a:t>Natomiast klauzula przeciwko unikaniu </a:t>
            </a:r>
            <a:r>
              <a:rPr lang="pl-PL" sz="1300" b="1" i="1" dirty="0" smtClean="0"/>
              <a:t>opodatkowania wprowadzona </a:t>
            </a:r>
            <a:r>
              <a:rPr lang="pl-PL" sz="1300" b="1" i="1" dirty="0"/>
              <a:t>ustawą z dnia 13 maja 2016r. o zmianie ustawy - Ordynacja podatkowa </a:t>
            </a:r>
            <a:r>
              <a:rPr lang="pl-PL" sz="1300" b="1" i="1" dirty="0" smtClean="0"/>
              <a:t>oraz niektórych </a:t>
            </a:r>
            <a:r>
              <a:rPr lang="pl-PL" sz="1300" b="1" i="1" dirty="0"/>
              <a:t>innych ustaw (Dz.U. z 2016r., poz. 846) obowiązuje dopiero </a:t>
            </a:r>
            <a:r>
              <a:rPr lang="pl-PL" sz="1300" b="1" i="1" dirty="0" smtClean="0"/>
              <a:t>od 15 </a:t>
            </a:r>
            <a:r>
              <a:rPr lang="pl-PL" sz="1300" b="1" i="1" dirty="0"/>
              <a:t>lipca 2016r.</a:t>
            </a:r>
            <a:endParaRPr lang="en-US" sz="1300" b="1" i="1" dirty="0"/>
          </a:p>
        </p:txBody>
      </p:sp>
    </p:spTree>
    <p:extLst>
      <p:ext uri="{BB962C8B-B14F-4D97-AF65-F5344CB8AC3E}">
        <p14:creationId xmlns:p14="http://schemas.microsoft.com/office/powerpoint/2010/main" val="5180716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dirty="0"/>
              <a:t>Ocena prawna Wojewódzkiego Sądu Administracyjnego</a:t>
            </a:r>
          </a:p>
        </p:txBody>
      </p:sp>
      <p:sp>
        <p:nvSpPr>
          <p:cNvPr id="2" name="Rectangle 1"/>
          <p:cNvSpPr/>
          <p:nvPr/>
        </p:nvSpPr>
        <p:spPr bwMode="gray">
          <a:xfrm>
            <a:off x="376238" y="1478116"/>
            <a:ext cx="8391525" cy="4616007"/>
          </a:xfrm>
          <a:prstGeom prst="rect">
            <a:avLst/>
          </a:prstGeom>
          <a:solidFill>
            <a:srgbClr val="0076A8"/>
          </a:solidFill>
          <a:ln w="19050" algn="ctr">
            <a:noFill/>
            <a:miter lim="800000"/>
            <a:headEnd/>
            <a:tailEnd/>
          </a:ln>
        </p:spPr>
        <p:txBody>
          <a:bodyPr wrap="square" lIns="88900" tIns="88900" rIns="88900" bIns="88900" rtlCol="0" anchor="t" anchorCtr="0">
            <a:spAutoFit/>
          </a:bodyPr>
          <a:lstStyle/>
          <a:p>
            <a:pPr>
              <a:lnSpc>
                <a:spcPct val="106000"/>
              </a:lnSpc>
              <a:buFont typeface="Wingdings 2" pitchFamily="18" charset="2"/>
              <a:buNone/>
            </a:pPr>
            <a:r>
              <a:rPr lang="pl-PL" sz="1600" b="1" i="1" dirty="0">
                <a:solidFill>
                  <a:schemeClr val="bg1"/>
                </a:solidFill>
              </a:rPr>
              <a:t>W tym kontekście wyjaśnić należy, że art. 199a § 1 O.p. zawiera dyrektywy wykładni czynności cywilnoprawnych w celu poznania rzeczywistej woli stron czynności prawnej. </a:t>
            </a:r>
            <a:r>
              <a:rPr lang="pl-PL" sz="1600" i="1" dirty="0">
                <a:solidFill>
                  <a:schemeClr val="bg1"/>
                </a:solidFill>
              </a:rPr>
              <a:t>Ustawodawca podatkowy nakazał uwzględnić w pierwszej kolejności zamiar stron i cel czynności prawnej. Interpretacja postanowienia umowy nie może być oparta tylko na analizie językowej fragmentu umowy, lecz konieczne jest również zbadanie zamiaru i celu stron, a także kontekstu faktycznego, w jakim umowę </a:t>
            </a:r>
            <a:r>
              <a:rPr lang="pl-PL" sz="1600" i="1" dirty="0" smtClean="0">
                <a:solidFill>
                  <a:schemeClr val="bg1"/>
                </a:solidFill>
              </a:rPr>
              <a:t>uzgadniano i </a:t>
            </a:r>
            <a:r>
              <a:rPr lang="pl-PL" sz="1600" i="1" dirty="0">
                <a:solidFill>
                  <a:schemeClr val="bg1"/>
                </a:solidFill>
              </a:rPr>
              <a:t>zawierano. W zakresie dotyczącym wykładni umów (oświadczeń woli) o tym jaki zamiar lub cel przyświecał stronom, dowiadujemy się badając przebieg i treść czynności poprzedzających zawarcie umowy, zwłaszcza rokowania i wstępne uzgodnienia. Oparcie się zatem na samych sformułowaniach umowy nie wystarczy. Działając na podstawie art. 199a § 1 O.p. organ podatkowy może zatem wykazać, że między stronami umowy doszło do dokonania czynności cywilnoprawnej, jednak "innej" niż wynikająca z dosłownego brzmienia oświadczeń woli złożonych przez strony czynności. W konsekwencji również skutki podatkowe oceniane będą z perspektywy tej "innej" czynności cywilnoprawnej.</a:t>
            </a:r>
          </a:p>
        </p:txBody>
      </p:sp>
      <p:sp>
        <p:nvSpPr>
          <p:cNvPr id="4" name="Text Placeholder 3"/>
          <p:cNvSpPr>
            <a:spLocks noGrp="1"/>
          </p:cNvSpPr>
          <p:nvPr>
            <p:ph type="body" sz="quarter" idx="13"/>
          </p:nvPr>
        </p:nvSpPr>
        <p:spPr/>
        <p:txBody>
          <a:bodyPr/>
          <a:lstStyle/>
          <a:p>
            <a:r>
              <a:rPr lang="pl-PL" dirty="0"/>
              <a:t>Stosowanie art. 199a § 1 Ordynacji podatkowej</a:t>
            </a:r>
            <a:endParaRPr lang="en-US" dirty="0"/>
          </a:p>
          <a:p>
            <a:endParaRPr lang="en-US" dirty="0"/>
          </a:p>
        </p:txBody>
      </p:sp>
    </p:spTree>
    <p:extLst>
      <p:ext uri="{BB962C8B-B14F-4D97-AF65-F5344CB8AC3E}">
        <p14:creationId xmlns:p14="http://schemas.microsoft.com/office/powerpoint/2010/main" val="18685833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Letter_Print Theme">
  <a:themeElements>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_Letter_Print Theme" id="{5B1C474F-3B6E-4C4C-B8B8-04058258F10F}" vid="{EE8175AA-1F22-47D3-9D7F-F1884DC9EC3E}"/>
    </a:ext>
  </a:extLst>
</a:theme>
</file>

<file path=ppt/theme/theme2.xml><?xml version="1.0" encoding="utf-8"?>
<a:theme xmlns:a="http://schemas.openxmlformats.org/drawingml/2006/main" name="1_Deloitte_US_Letter_Print Theme">
  <a:themeElements>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_Letter_Print Theme" id="{5B1C474F-3B6E-4C4C-B8B8-04058258F10F}" vid="{EE8175AA-1F22-47D3-9D7F-F1884DC9EC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 Brand Theme</Template>
  <TotalTime>8479</TotalTime>
  <Words>3191</Words>
  <Application>Microsoft Office PowerPoint</Application>
  <PresentationFormat>Pokaz na ekranie (4:3)</PresentationFormat>
  <Paragraphs>126</Paragraphs>
  <Slides>22</Slides>
  <Notes>7</Notes>
  <HiddenSlides>0</HiddenSlides>
  <MMClips>0</MMClips>
  <ScaleCrop>false</ScaleCrop>
  <HeadingPairs>
    <vt:vector size="8" baseType="variant">
      <vt:variant>
        <vt:lpstr>Używane czcionki</vt:lpstr>
      </vt:variant>
      <vt:variant>
        <vt:i4>4</vt:i4>
      </vt:variant>
      <vt:variant>
        <vt:lpstr>Motyw</vt:lpstr>
      </vt:variant>
      <vt:variant>
        <vt:i4>2</vt:i4>
      </vt:variant>
      <vt:variant>
        <vt:lpstr>Osadzone serwery OLE</vt:lpstr>
      </vt:variant>
      <vt:variant>
        <vt:i4>1</vt:i4>
      </vt:variant>
      <vt:variant>
        <vt:lpstr>Tytuły slajdów</vt:lpstr>
      </vt:variant>
      <vt:variant>
        <vt:i4>22</vt:i4>
      </vt:variant>
    </vt:vector>
  </HeadingPairs>
  <TitlesOfParts>
    <vt:vector size="29" baseType="lpstr">
      <vt:lpstr>Arial</vt:lpstr>
      <vt:lpstr>Open Sans</vt:lpstr>
      <vt:lpstr>Verdana</vt:lpstr>
      <vt:lpstr>Wingdings 2</vt:lpstr>
      <vt:lpstr>Deloitte_US_Letter_Print Theme</vt:lpstr>
      <vt:lpstr>1_Deloitte_US_Letter_Print Theme</vt:lpstr>
      <vt:lpstr>think-cell Slide</vt:lpstr>
      <vt:lpstr>Prezentacja programu PowerPoint</vt:lpstr>
      <vt:lpstr>Prezentacja programu PowerPoint</vt:lpstr>
      <vt:lpstr>Prezentacja programu PowerPoint</vt:lpstr>
      <vt:lpstr>Stan faktyczny i stanowisko organów </vt:lpstr>
      <vt:lpstr>Stan faktyczny i stanowisko organów</vt:lpstr>
      <vt:lpstr>Stan faktyczny i stanowisko organów</vt:lpstr>
      <vt:lpstr>Prezentacja programu PowerPoint</vt:lpstr>
      <vt:lpstr>Ocena prawna Wojewódzkiego Sądu Administracyjnego</vt:lpstr>
      <vt:lpstr>Ocena prawna Wojewódzkiego Sądu Administracyjnego</vt:lpstr>
      <vt:lpstr>Ocena prawna Wojewódzkiego Sądu Administracyjnego</vt:lpstr>
      <vt:lpstr>Ocena prawna Wojewódzkiego Sądu Administracyjnego</vt:lpstr>
      <vt:lpstr>Ocena prawna Wojewódzkiego Sądu Administracyjnego</vt:lpstr>
      <vt:lpstr>Pozostałe orzecznictwo - komentarz</vt:lpstr>
      <vt:lpstr>Pozostałe orzecznictwo - komentarz</vt:lpstr>
      <vt:lpstr>Pozostałe orzecznictwo - komentarz</vt:lpstr>
      <vt:lpstr>Pozostałe orzecznictwo - komentarz</vt:lpstr>
      <vt:lpstr>Pozostałe orzecznictwo - komentarz</vt:lpstr>
      <vt:lpstr>Znaczenie wyroku I SA/Bd 896/17</vt:lpstr>
      <vt:lpstr>Znaczenie wyroku I SA/Bd 896/17</vt:lpstr>
      <vt:lpstr>Znaczenie wyroku I SA/Bd 896/17</vt:lpstr>
      <vt:lpstr>art. 199a Ordynacji podatkowej jako podstawa pominięcia skutków podatkowych transakcji </vt:lpstr>
      <vt:lpstr>Prezentacja programu PowerPoint</vt:lpstr>
    </vt:vector>
  </TitlesOfParts>
  <Company>Deloitte Touche Tohmatsu Services,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creator>Szulc, Maciej (PL - Poznan)</dc:creator>
  <cp:lastModifiedBy>Wojciech Morawski</cp:lastModifiedBy>
  <cp:revision>504</cp:revision>
  <cp:lastPrinted>2018-03-07T16:54:03Z</cp:lastPrinted>
  <dcterms:created xsi:type="dcterms:W3CDTF">2017-11-27T10:06:34Z</dcterms:created>
  <dcterms:modified xsi:type="dcterms:W3CDTF">2018-03-08T19:57:54Z</dcterms:modified>
</cp:coreProperties>
</file>