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5" r:id="rId2"/>
    <p:sldMasterId id="2147483662" r:id="rId3"/>
    <p:sldMasterId id="2147483664" r:id="rId4"/>
  </p:sldMasterIdLst>
  <p:notesMasterIdLst>
    <p:notesMasterId r:id="rId16"/>
  </p:notesMasterIdLst>
  <p:handoutMasterIdLst>
    <p:handoutMasterId r:id="rId17"/>
  </p:handoutMasterIdLst>
  <p:sldIdLst>
    <p:sldId id="370" r:id="rId5"/>
    <p:sldId id="551" r:id="rId6"/>
    <p:sldId id="659" r:id="rId7"/>
    <p:sldId id="661" r:id="rId8"/>
    <p:sldId id="662" r:id="rId9"/>
    <p:sldId id="640" r:id="rId10"/>
    <p:sldId id="652" r:id="rId11"/>
    <p:sldId id="656" r:id="rId12"/>
    <p:sldId id="653" r:id="rId13"/>
    <p:sldId id="658" r:id="rId14"/>
    <p:sldId id="516" r:id="rId15"/>
  </p:sldIdLst>
  <p:sldSz cx="9144000" cy="6858000" type="screen4x3"/>
  <p:notesSz cx="6797675" cy="9926638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zentacja ofertowa" id="{C08B1971-B8D3-4C1A-9133-36A4DB25F572}">
          <p14:sldIdLst>
            <p14:sldId id="370"/>
            <p14:sldId id="551"/>
            <p14:sldId id="659"/>
            <p14:sldId id="661"/>
            <p14:sldId id="662"/>
            <p14:sldId id="640"/>
            <p14:sldId id="652"/>
            <p14:sldId id="656"/>
            <p14:sldId id="653"/>
            <p14:sldId id="658"/>
            <p14:sldId id="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orient="horz" pos="436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orient="horz" pos="851">
          <p15:clr>
            <a:srgbClr val="A4A3A4"/>
          </p15:clr>
        </p15:guide>
        <p15:guide id="6" orient="horz" pos="1236">
          <p15:clr>
            <a:srgbClr val="A4A3A4"/>
          </p15:clr>
        </p15:guide>
        <p15:guide id="7" orient="horz" pos="1628">
          <p15:clr>
            <a:srgbClr val="A4A3A4"/>
          </p15:clr>
        </p15:guide>
        <p15:guide id="8" pos="5320">
          <p15:clr>
            <a:srgbClr val="A4A3A4"/>
          </p15:clr>
        </p15:guide>
        <p15:guide id="9" pos="3285">
          <p15:clr>
            <a:srgbClr val="A4A3A4"/>
          </p15:clr>
        </p15:guide>
        <p15:guide id="10" pos="340" userDrawn="1">
          <p15:clr>
            <a:srgbClr val="A4A3A4"/>
          </p15:clr>
        </p15:guide>
        <p15:guide id="11" pos="1029">
          <p15:clr>
            <a:srgbClr val="A4A3A4"/>
          </p15:clr>
        </p15:guide>
        <p15:guide id="1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kaczyk, Mariusz" initials="TM" lastIdx="6" clrIdx="0">
    <p:extLst>
      <p:ext uri="{19B8F6BF-5375-455C-9EA6-DF929625EA0E}">
        <p15:presenceInfo xmlns:p15="http://schemas.microsoft.com/office/powerpoint/2012/main" userId="S-1-5-21-2858580692-4074295609-1449213125-4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C31230"/>
    <a:srgbClr val="B0B7BB"/>
    <a:srgbClr val="254061"/>
    <a:srgbClr val="215968"/>
    <a:srgbClr val="403152"/>
    <a:srgbClr val="5A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1" autoAdjust="0"/>
    <p:restoredTop sz="96586" autoAdjust="0"/>
  </p:normalViewPr>
  <p:slideViewPr>
    <p:cSldViewPr snapToGrid="0" snapToObjects="1">
      <p:cViewPr varScale="1">
        <p:scale>
          <a:sx n="89" d="100"/>
          <a:sy n="89" d="100"/>
        </p:scale>
        <p:origin x="1296" y="77"/>
      </p:cViewPr>
      <p:guideLst>
        <p:guide orient="horz" pos="3792"/>
        <p:guide orient="horz" pos="436"/>
        <p:guide orient="horz" pos="1820"/>
        <p:guide orient="horz" pos="4042"/>
        <p:guide orient="horz" pos="851"/>
        <p:guide orient="horz" pos="1236"/>
        <p:guide orient="horz" pos="1628"/>
        <p:guide pos="5320"/>
        <p:guide pos="3285"/>
        <p:guide pos="340"/>
        <p:guide pos="1029"/>
        <p:guide pos="3061"/>
      </p:guideLst>
    </p:cSldViewPr>
  </p:slideViewPr>
  <p:outlineViewPr>
    <p:cViewPr>
      <p:scale>
        <a:sx n="33" d="100"/>
        <a:sy n="33" d="100"/>
      </p:scale>
      <p:origin x="0" y="-48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68"/>
    </p:cViewPr>
  </p:sorterViewPr>
  <p:notesViewPr>
    <p:cSldViewPr snapToGrid="0" snapToObjects="1">
      <p:cViewPr varScale="1">
        <p:scale>
          <a:sx n="58" d="100"/>
          <a:sy n="58" d="100"/>
        </p:scale>
        <p:origin x="3254" y="82"/>
      </p:cViewPr>
      <p:guideLst/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FF7B-19F0-4557-BD2E-B8A2B58FE62A}" type="datetimeFigureOut">
              <a:rPr lang="pl-PL" smtClean="0"/>
              <a:t>2018-03-09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AB085-A563-4D94-B6C0-CCF94C88C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84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D9A4-06E8-9541-8A49-339CCB5BF3C8}" type="datetimeFigureOut">
              <a:rPr lang="pl-PL" smtClean="0"/>
              <a:pPr/>
              <a:t>2018-03-09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D04DB-1F00-B042-8B0E-024E0F52074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92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40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4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77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1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0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4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57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13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0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4DB-1F00-B042-8B0E-024E0F52074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59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 userDrawn="1"/>
        </p:nvSpPr>
        <p:spPr>
          <a:xfrm rot="16200000">
            <a:off x="1558132" y="2921793"/>
            <a:ext cx="215900" cy="144463"/>
          </a:xfrm>
          <a:prstGeom prst="mathMinus">
            <a:avLst/>
          </a:prstGeom>
          <a:solidFill>
            <a:srgbClr val="C3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35660" y="2846885"/>
            <a:ext cx="6730586" cy="316021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rgbClr val="5A5A59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89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71500" y="2425700"/>
            <a:ext cx="4305300" cy="359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solidFill>
                  <a:srgbClr val="B0B7BB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Przeciągnij obraz na symbol zastępczy lub kliknij ikonę, aby go dodać</a:t>
            </a:r>
            <a:endParaRPr lang="pl-PL" noProof="0" dirty="0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571500" y="1607820"/>
            <a:ext cx="6827946" cy="6654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22"/>
          </p:nvPr>
        </p:nvSpPr>
        <p:spPr>
          <a:xfrm>
            <a:off x="5715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6"/>
          </p:nvPr>
        </p:nvSpPr>
        <p:spPr>
          <a:xfrm>
            <a:off x="5215046" y="4639733"/>
            <a:ext cx="3238500" cy="13800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>
                <a:solidFill>
                  <a:srgbClr val="5A5A59"/>
                </a:solidFill>
              </a:defRPr>
            </a:lvl1pPr>
            <a:lvl2pPr marL="432000" indent="-212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11"/>
          <p:cNvSpPr>
            <a:spLocks noGrp="1"/>
          </p:cNvSpPr>
          <p:nvPr>
            <p:ph type="body" sz="quarter" idx="17"/>
          </p:nvPr>
        </p:nvSpPr>
        <p:spPr>
          <a:xfrm>
            <a:off x="5215046" y="2425700"/>
            <a:ext cx="3240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9"/>
          </p:nvPr>
        </p:nvSpPr>
        <p:spPr>
          <a:xfrm>
            <a:off x="2616200" y="6083300"/>
            <a:ext cx="2260600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buFontTx/>
              <a:buNone/>
              <a:defRPr sz="900" b="0" i="1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25"/>
          </p:nvPr>
        </p:nvSpPr>
        <p:spPr>
          <a:xfrm>
            <a:off x="5215046" y="2781292"/>
            <a:ext cx="3252700" cy="1062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5421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inus 13"/>
          <p:cNvSpPr/>
          <p:nvPr userDrawn="1"/>
        </p:nvSpPr>
        <p:spPr>
          <a:xfrm rot="16200000">
            <a:off x="1501776" y="3414712"/>
            <a:ext cx="311150" cy="136525"/>
          </a:xfrm>
          <a:prstGeom prst="mathMinus">
            <a:avLst/>
          </a:prstGeom>
          <a:solidFill>
            <a:srgbClr val="B0B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612900" y="1125220"/>
            <a:ext cx="6827946" cy="6654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3562350" y="2174974"/>
            <a:ext cx="4859446" cy="737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 sz="1000" baseline="0">
                <a:solidFill>
                  <a:srgbClr val="5A5A59"/>
                </a:solidFill>
              </a:defRPr>
            </a:lvl1pPr>
            <a:lvl2pPr marL="219600" indent="0" algn="l">
              <a:spcBef>
                <a:spcPts val="600"/>
              </a:spcBef>
              <a:buClr>
                <a:srgbClr val="5A5A59"/>
              </a:buClr>
              <a:buSzPct val="100000"/>
              <a:buFontTx/>
              <a:buNone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Symbol zastępczy zawartości 2"/>
          <p:cNvSpPr>
            <a:spLocks noGrp="1"/>
          </p:cNvSpPr>
          <p:nvPr>
            <p:ph idx="17"/>
          </p:nvPr>
        </p:nvSpPr>
        <p:spPr>
          <a:xfrm>
            <a:off x="1640327" y="3006823"/>
            <a:ext cx="755650" cy="314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 sz="950" baseline="0">
                <a:solidFill>
                  <a:srgbClr val="5A5A59"/>
                </a:solidFill>
              </a:defRPr>
            </a:lvl1pPr>
            <a:lvl2pPr marL="219600" indent="0" algn="l">
              <a:spcBef>
                <a:spcPts val="600"/>
              </a:spcBef>
              <a:buClr>
                <a:srgbClr val="5A5A59"/>
              </a:buClr>
              <a:buSzPct val="100000"/>
              <a:buFontTx/>
              <a:buNone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6" name="Symbol zastępczy zawartości 2"/>
          <p:cNvSpPr>
            <a:spLocks noGrp="1"/>
          </p:cNvSpPr>
          <p:nvPr>
            <p:ph idx="18"/>
          </p:nvPr>
        </p:nvSpPr>
        <p:spPr>
          <a:xfrm>
            <a:off x="1727200" y="3347791"/>
            <a:ext cx="1035050" cy="1510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 sz="800" baseline="0">
                <a:solidFill>
                  <a:srgbClr val="5A5A59"/>
                </a:solidFill>
              </a:defRPr>
            </a:lvl1pPr>
            <a:lvl2pPr marL="219600" indent="0" algn="l">
              <a:spcBef>
                <a:spcPts val="600"/>
              </a:spcBef>
              <a:buClr>
                <a:srgbClr val="5A5A59"/>
              </a:buClr>
              <a:buSzPct val="100000"/>
              <a:buFontTx/>
              <a:buNone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7" name="Symbol zastępczy zawartości 2"/>
          <p:cNvSpPr>
            <a:spLocks noGrp="1"/>
          </p:cNvSpPr>
          <p:nvPr>
            <p:ph idx="19"/>
          </p:nvPr>
        </p:nvSpPr>
        <p:spPr>
          <a:xfrm>
            <a:off x="1640327" y="3638551"/>
            <a:ext cx="1289050" cy="152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 sz="650" baseline="0">
                <a:solidFill>
                  <a:srgbClr val="5A5A59"/>
                </a:solidFill>
              </a:defRPr>
            </a:lvl1pPr>
            <a:lvl2pPr marL="219600" indent="0" algn="l">
              <a:spcBef>
                <a:spcPts val="600"/>
              </a:spcBef>
              <a:buClr>
                <a:srgbClr val="5A5A59"/>
              </a:buClr>
              <a:buSzPct val="100000"/>
              <a:buFontTx/>
              <a:buNone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Symbol zastępczy zawartości 2"/>
          <p:cNvSpPr>
            <a:spLocks noGrp="1"/>
          </p:cNvSpPr>
          <p:nvPr>
            <p:ph idx="20"/>
          </p:nvPr>
        </p:nvSpPr>
        <p:spPr>
          <a:xfrm>
            <a:off x="1727200" y="3470057"/>
            <a:ext cx="1035050" cy="1510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 sz="800" baseline="0">
                <a:solidFill>
                  <a:srgbClr val="5A5A59"/>
                </a:solidFill>
              </a:defRPr>
            </a:lvl1pPr>
            <a:lvl2pPr marL="219600" indent="0" algn="l">
              <a:spcBef>
                <a:spcPts val="600"/>
              </a:spcBef>
              <a:buClr>
                <a:srgbClr val="5A5A59"/>
              </a:buClr>
              <a:buSzPct val="100000"/>
              <a:buFontTx/>
              <a:buNone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3" name="Symbol zastępczy zawartości 2"/>
          <p:cNvSpPr>
            <a:spLocks noGrp="1"/>
          </p:cNvSpPr>
          <p:nvPr>
            <p:ph idx="21"/>
          </p:nvPr>
        </p:nvSpPr>
        <p:spPr>
          <a:xfrm>
            <a:off x="3562350" y="3729698"/>
            <a:ext cx="4859446" cy="737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 sz="1000" baseline="0">
                <a:solidFill>
                  <a:srgbClr val="5A5A59"/>
                </a:solidFill>
              </a:defRPr>
            </a:lvl1pPr>
            <a:lvl2pPr marL="219600" indent="0" algn="l">
              <a:spcBef>
                <a:spcPts val="600"/>
              </a:spcBef>
              <a:buClr>
                <a:srgbClr val="5A5A59"/>
              </a:buClr>
              <a:buSzPct val="100000"/>
              <a:buFontTx/>
              <a:buNone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6" name="Symbol zastępczy zawartości 2"/>
          <p:cNvSpPr>
            <a:spLocks noGrp="1"/>
          </p:cNvSpPr>
          <p:nvPr>
            <p:ph idx="22"/>
          </p:nvPr>
        </p:nvSpPr>
        <p:spPr>
          <a:xfrm>
            <a:off x="3562350" y="5067432"/>
            <a:ext cx="4859446" cy="737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 sz="1000" baseline="0">
                <a:solidFill>
                  <a:srgbClr val="5A5A59"/>
                </a:solidFill>
              </a:defRPr>
            </a:lvl1pPr>
            <a:lvl2pPr marL="219600" indent="0" algn="l">
              <a:spcBef>
                <a:spcPts val="600"/>
              </a:spcBef>
              <a:buClr>
                <a:srgbClr val="5A5A59"/>
              </a:buClr>
              <a:buSzPct val="100000"/>
              <a:buFontTx/>
              <a:buNone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4" hasCustomPrompt="1"/>
          </p:nvPr>
        </p:nvSpPr>
        <p:spPr>
          <a:xfrm>
            <a:off x="3562350" y="1914656"/>
            <a:ext cx="3238500" cy="244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5A5A59"/>
                </a:solidFill>
              </a:defRPr>
            </a:lvl1pPr>
          </a:lstStyle>
          <a:p>
            <a:pPr lvl="0"/>
            <a:r>
              <a:rPr lang="pl-PL" dirty="0"/>
              <a:t>KLIKNIJ, ABY EDYT. STYL WZ. TYT</a:t>
            </a:r>
          </a:p>
        </p:txBody>
      </p:sp>
      <p:sp>
        <p:nvSpPr>
          <p:cNvPr id="27" name="Symbol zastępczy tekstu 3"/>
          <p:cNvSpPr>
            <a:spLocks noGrp="1"/>
          </p:cNvSpPr>
          <p:nvPr>
            <p:ph type="body" sz="quarter" idx="25" hasCustomPrompt="1"/>
          </p:nvPr>
        </p:nvSpPr>
        <p:spPr>
          <a:xfrm>
            <a:off x="3562350" y="3476756"/>
            <a:ext cx="3238500" cy="244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5A5A59"/>
                </a:solidFill>
              </a:defRPr>
            </a:lvl1pPr>
          </a:lstStyle>
          <a:p>
            <a:pPr lvl="0"/>
            <a:r>
              <a:rPr lang="pl-PL" dirty="0"/>
              <a:t>KLIKNIJ, ABY EDYT. STYL WZ. TYT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3562350" y="4808538"/>
            <a:ext cx="3238500" cy="244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5A5A59"/>
                </a:solidFill>
              </a:defRPr>
            </a:lvl1pPr>
          </a:lstStyle>
          <a:p>
            <a:pPr lvl="0"/>
            <a:r>
              <a:rPr lang="pl-PL" dirty="0"/>
              <a:t>KLIKNIJ, ABY EDYT. STYL WZ. TYT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27"/>
          </p:nvPr>
        </p:nvSpPr>
        <p:spPr>
          <a:xfrm>
            <a:off x="1613927" y="1973262"/>
            <a:ext cx="875861" cy="875861"/>
          </a:xfrm>
          <a:prstGeom prst="rect">
            <a:avLst/>
          </a:prstGeom>
          <a:ln>
            <a:solidFill>
              <a:srgbClr val="B0B7BB"/>
            </a:solidFill>
          </a:ln>
        </p:spPr>
        <p:txBody>
          <a:bodyPr vert="horz"/>
          <a:lstStyle>
            <a:lvl1pPr marL="0" indent="0">
              <a:buFontTx/>
              <a:buNone/>
              <a:defRPr sz="900">
                <a:solidFill>
                  <a:srgbClr val="B0B7BB"/>
                </a:solidFill>
              </a:defRPr>
            </a:lvl1pPr>
          </a:lstStyle>
          <a:p>
            <a:r>
              <a:rPr lang="pl-PL" dirty="0"/>
              <a:t>Przeciągnij obraz na symbol zastępczy lub kliknij ikonę, aby go dodać</a:t>
            </a:r>
          </a:p>
        </p:txBody>
      </p:sp>
    </p:spTree>
    <p:extLst>
      <p:ext uri="{BB962C8B-B14F-4D97-AF65-F5344CB8AC3E}">
        <p14:creationId xmlns:p14="http://schemas.microsoft.com/office/powerpoint/2010/main" val="266811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5"/>
          <p:cNvSpPr txBox="1">
            <a:spLocks noChangeArrowheads="1"/>
          </p:cNvSpPr>
          <p:nvPr userDrawn="1"/>
        </p:nvSpPr>
        <p:spPr bwMode="auto">
          <a:xfrm>
            <a:off x="1651000" y="1357313"/>
            <a:ext cx="430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pl-PL" sz="2400" b="1" dirty="0">
                <a:solidFill>
                  <a:srgbClr val="C31230"/>
                </a:solidFill>
                <a:latin typeface="Arial" charset="0"/>
              </a:rPr>
              <a:t>Spis treści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3"/>
          </p:nvPr>
        </p:nvSpPr>
        <p:spPr>
          <a:xfrm>
            <a:off x="1651000" y="1954841"/>
            <a:ext cx="3581400" cy="3319892"/>
          </a:xfrm>
          <a:prstGeom prst="rect">
            <a:avLst/>
          </a:prstGeom>
        </p:spPr>
        <p:txBody>
          <a:bodyPr lIns="0" tIns="0" rIns="0" bIns="0" numCol="2" spc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 sz="1200" baseline="0">
                <a:solidFill>
                  <a:srgbClr val="5A5A59"/>
                </a:solidFill>
              </a:defRPr>
            </a:lvl1pPr>
            <a:lvl2pPr marL="219600" indent="0" algn="l">
              <a:spcBef>
                <a:spcPts val="600"/>
              </a:spcBef>
              <a:buClr>
                <a:srgbClr val="5A5A59"/>
              </a:buClr>
              <a:buSzPct val="100000"/>
              <a:buFontTx/>
              <a:buNone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691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Tekstowe 5"/>
          <p:cNvSpPr txBox="1">
            <a:spLocks noChangeArrowheads="1"/>
          </p:cNvSpPr>
          <p:nvPr userDrawn="1"/>
        </p:nvSpPr>
        <p:spPr bwMode="auto">
          <a:xfrm>
            <a:off x="1651000" y="1357313"/>
            <a:ext cx="430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pl-PL" sz="2400" b="1" dirty="0">
                <a:solidFill>
                  <a:srgbClr val="C31230"/>
                </a:solidFill>
                <a:latin typeface="Arial" charset="0"/>
              </a:rPr>
              <a:t>Agenda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25"/>
          </p:nvPr>
        </p:nvSpPr>
        <p:spPr>
          <a:xfrm>
            <a:off x="1651000" y="1954841"/>
            <a:ext cx="6819900" cy="1062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102899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wadn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 userDrawn="1"/>
        </p:nvCxnSpPr>
        <p:spPr bwMode="auto">
          <a:xfrm>
            <a:off x="0" y="730250"/>
            <a:ext cx="9144000" cy="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 bwMode="auto">
          <a:xfrm>
            <a:off x="0" y="1357313"/>
            <a:ext cx="9144000" cy="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 userDrawn="1"/>
        </p:nvCxnSpPr>
        <p:spPr bwMode="auto">
          <a:xfrm>
            <a:off x="0" y="1966913"/>
            <a:ext cx="9144000" cy="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 userDrawn="1"/>
        </p:nvCxnSpPr>
        <p:spPr bwMode="auto">
          <a:xfrm>
            <a:off x="0" y="6426200"/>
            <a:ext cx="9144000" cy="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 bwMode="auto">
          <a:xfrm>
            <a:off x="1647825" y="12700"/>
            <a:ext cx="0" cy="684530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 bwMode="auto">
          <a:xfrm>
            <a:off x="5227638" y="12700"/>
            <a:ext cx="0" cy="684530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 bwMode="auto">
          <a:xfrm>
            <a:off x="4872038" y="12700"/>
            <a:ext cx="0" cy="684530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 userDrawn="1"/>
        </p:nvCxnSpPr>
        <p:spPr bwMode="auto">
          <a:xfrm>
            <a:off x="8448675" y="0"/>
            <a:ext cx="0" cy="684530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 userDrawn="1"/>
        </p:nvCxnSpPr>
        <p:spPr bwMode="auto">
          <a:xfrm>
            <a:off x="571500" y="12700"/>
            <a:ext cx="0" cy="684530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 userDrawn="1"/>
        </p:nvCxnSpPr>
        <p:spPr bwMode="auto">
          <a:xfrm>
            <a:off x="0" y="2916238"/>
            <a:ext cx="9144000" cy="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 userDrawn="1"/>
        </p:nvCxnSpPr>
        <p:spPr bwMode="auto">
          <a:xfrm>
            <a:off x="0" y="2601913"/>
            <a:ext cx="9144000" cy="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 userDrawn="1"/>
        </p:nvCxnSpPr>
        <p:spPr bwMode="auto">
          <a:xfrm>
            <a:off x="0" y="6018213"/>
            <a:ext cx="9144000" cy="0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2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421-4B82-4E54-83C0-62D11FFD2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1"/>
          <p:cNvSpPr>
            <a:spLocks noGrp="1"/>
          </p:cNvSpPr>
          <p:nvPr>
            <p:ph type="body" sz="quarter" idx="15"/>
          </p:nvPr>
        </p:nvSpPr>
        <p:spPr>
          <a:xfrm>
            <a:off x="1625600" y="2425700"/>
            <a:ext cx="6840646" cy="35941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612900" y="1607820"/>
            <a:ext cx="6827946" cy="6654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16129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05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35724" y="2828107"/>
            <a:ext cx="5664200" cy="23526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968500" y="5638800"/>
            <a:ext cx="2882900" cy="222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 baseline="0">
                <a:solidFill>
                  <a:srgbClr val="5A5A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10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1968500" y="5892800"/>
            <a:ext cx="2882900" cy="190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 b="0" i="0" baseline="0">
                <a:solidFill>
                  <a:srgbClr val="5A5A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2869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1973824" y="2828108"/>
            <a:ext cx="5664200" cy="6623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i="0">
                <a:solidFill>
                  <a:srgbClr val="C31230"/>
                </a:solidFill>
                <a:latin typeface="Arial"/>
                <a:cs typeface="Arial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5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2006600" y="5370520"/>
            <a:ext cx="2882900" cy="222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 baseline="0">
                <a:solidFill>
                  <a:srgbClr val="5A5A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6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2006600" y="5720796"/>
            <a:ext cx="2882900" cy="399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 b="0" i="0" baseline="0">
                <a:solidFill>
                  <a:srgbClr val="5A5A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4891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le / 1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2900" y="1607820"/>
            <a:ext cx="6827946" cy="6654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2900" y="2768594"/>
            <a:ext cx="6827946" cy="30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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16129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1629834" y="2425700"/>
            <a:ext cx="6827946" cy="2836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92254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srgbClr val="808080">
                  <a:tint val="75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080">
                  <a:tint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19E5-755F-44EA-8978-F3C3FD5F32D1}" type="slidenum">
              <a:rPr lang="pl-PL" smtClean="0">
                <a:solidFill>
                  <a:srgbClr val="808080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5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968500" y="2803525"/>
            <a:ext cx="5664200" cy="23526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i="0">
                <a:solidFill>
                  <a:srgbClr val="C31230"/>
                </a:solidFill>
                <a:latin typeface="Arial"/>
                <a:cs typeface="Arial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8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968500" y="5638800"/>
            <a:ext cx="2882900" cy="222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 baseline="0">
                <a:solidFill>
                  <a:srgbClr val="5A5A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1968500" y="5892800"/>
            <a:ext cx="2882900" cy="190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 b="0" i="0" baseline="0">
                <a:solidFill>
                  <a:srgbClr val="5A5A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26927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943100" y="5370520"/>
            <a:ext cx="2882900" cy="222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 baseline="0">
                <a:solidFill>
                  <a:srgbClr val="5A5A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6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1943100" y="5720796"/>
            <a:ext cx="2882900" cy="399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 b="0" i="0" baseline="0">
                <a:solidFill>
                  <a:srgbClr val="5A5A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910324" y="2828108"/>
            <a:ext cx="5664200" cy="6623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i="0">
                <a:solidFill>
                  <a:srgbClr val="C31230"/>
                </a:solidFill>
                <a:latin typeface="Arial"/>
                <a:cs typeface="Arial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373389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le /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612900" y="1607820"/>
            <a:ext cx="6827946" cy="6654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1612900" y="2768594"/>
            <a:ext cx="6827946" cy="3098800"/>
          </a:xfrm>
          <a:prstGeom prst="rect">
            <a:avLst/>
          </a:prstGeom>
        </p:spPr>
        <p:txBody>
          <a:bodyPr lIns="0" tIns="0" rIns="0" bIns="0" numCol="2" spcCol="54000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16129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1629834" y="2425700"/>
            <a:ext cx="6827946" cy="2836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4925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la/ 2 kolumny/ 2srodty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1"/>
          <p:cNvSpPr>
            <a:spLocks noGrp="1"/>
          </p:cNvSpPr>
          <p:nvPr>
            <p:ph type="body" sz="quarter" idx="15"/>
          </p:nvPr>
        </p:nvSpPr>
        <p:spPr>
          <a:xfrm>
            <a:off x="1625600" y="2425700"/>
            <a:ext cx="3240000" cy="3428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7"/>
          </p:nvPr>
        </p:nvSpPr>
        <p:spPr>
          <a:xfrm>
            <a:off x="5215046" y="2425700"/>
            <a:ext cx="3240000" cy="3428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612900" y="1607820"/>
            <a:ext cx="6827946" cy="6654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/>
          </p:nvPr>
        </p:nvSpPr>
        <p:spPr>
          <a:xfrm>
            <a:off x="16129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8" name="Symbol zastępczy zawartości 2"/>
          <p:cNvSpPr>
            <a:spLocks noGrp="1"/>
          </p:cNvSpPr>
          <p:nvPr>
            <p:ph idx="1"/>
          </p:nvPr>
        </p:nvSpPr>
        <p:spPr>
          <a:xfrm>
            <a:off x="1612900" y="2768593"/>
            <a:ext cx="3252700" cy="3242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29" name="Symbol zastępczy zawartości 2"/>
          <p:cNvSpPr>
            <a:spLocks noGrp="1"/>
          </p:cNvSpPr>
          <p:nvPr>
            <p:ph idx="19"/>
          </p:nvPr>
        </p:nvSpPr>
        <p:spPr>
          <a:xfrm>
            <a:off x="5189645" y="2772831"/>
            <a:ext cx="3252700" cy="3242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357984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la/ 2 kolumny/ 2 srodtytul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1"/>
          <p:cNvSpPr>
            <a:spLocks noGrp="1"/>
          </p:cNvSpPr>
          <p:nvPr>
            <p:ph type="body" sz="quarter" idx="17"/>
          </p:nvPr>
        </p:nvSpPr>
        <p:spPr>
          <a:xfrm>
            <a:off x="5215046" y="2425700"/>
            <a:ext cx="3240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b="1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612900" y="1607820"/>
            <a:ext cx="6827946" cy="50884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6" name="Symbol zastępczy tekstu 4"/>
          <p:cNvSpPr>
            <a:spLocks noGrp="1"/>
          </p:cNvSpPr>
          <p:nvPr>
            <p:ph type="body" sz="quarter" idx="18"/>
          </p:nvPr>
        </p:nvSpPr>
        <p:spPr>
          <a:xfrm>
            <a:off x="16129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9"/>
          </p:nvPr>
        </p:nvSpPr>
        <p:spPr>
          <a:xfrm>
            <a:off x="5189645" y="2967573"/>
            <a:ext cx="3252700" cy="30522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9" name="Symbol zastępczy tekstu 11"/>
          <p:cNvSpPr>
            <a:spLocks noGrp="1"/>
          </p:cNvSpPr>
          <p:nvPr>
            <p:ph type="body" sz="quarter" idx="20"/>
          </p:nvPr>
        </p:nvSpPr>
        <p:spPr>
          <a:xfrm>
            <a:off x="1636722" y="2425700"/>
            <a:ext cx="243426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b="1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21"/>
          </p:nvPr>
        </p:nvSpPr>
        <p:spPr>
          <a:xfrm>
            <a:off x="1612899" y="2967573"/>
            <a:ext cx="3119967" cy="30522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286863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la/ 2 kolumny/srodty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1"/>
          <p:cNvSpPr>
            <a:spLocks noGrp="1"/>
          </p:cNvSpPr>
          <p:nvPr>
            <p:ph type="body" sz="quarter" idx="15"/>
          </p:nvPr>
        </p:nvSpPr>
        <p:spPr>
          <a:xfrm>
            <a:off x="1625600" y="2425700"/>
            <a:ext cx="6840646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612900" y="1607820"/>
            <a:ext cx="6827946" cy="6654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7"/>
          </p:nvPr>
        </p:nvSpPr>
        <p:spPr>
          <a:xfrm>
            <a:off x="16129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612900" y="2768593"/>
            <a:ext cx="3252700" cy="3242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19"/>
          </p:nvPr>
        </p:nvSpPr>
        <p:spPr>
          <a:xfrm>
            <a:off x="5189645" y="2772831"/>
            <a:ext cx="3252700" cy="3242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285725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/ 2 kolumny/4 srodty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11"/>
          <p:cNvSpPr>
            <a:spLocks noGrp="1"/>
          </p:cNvSpPr>
          <p:nvPr>
            <p:ph type="body" sz="quarter" idx="15"/>
          </p:nvPr>
        </p:nvSpPr>
        <p:spPr>
          <a:xfrm>
            <a:off x="1612900" y="2425700"/>
            <a:ext cx="3240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tekstu 11"/>
          <p:cNvSpPr>
            <a:spLocks noGrp="1"/>
          </p:cNvSpPr>
          <p:nvPr>
            <p:ph type="body" sz="quarter" idx="17"/>
          </p:nvPr>
        </p:nvSpPr>
        <p:spPr>
          <a:xfrm>
            <a:off x="5215046" y="2425700"/>
            <a:ext cx="3240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1612900" y="1607820"/>
            <a:ext cx="6827946" cy="6654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="1">
                <a:solidFill>
                  <a:srgbClr val="C31230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22" name="Symbol zastępczy tekstu 4"/>
          <p:cNvSpPr>
            <a:spLocks noGrp="1"/>
          </p:cNvSpPr>
          <p:nvPr>
            <p:ph type="body" sz="quarter" idx="22"/>
          </p:nvPr>
        </p:nvSpPr>
        <p:spPr>
          <a:xfrm>
            <a:off x="16129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1612900" y="2768593"/>
            <a:ext cx="3252700" cy="1066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14" name="Symbol zastępczy zawartości 2"/>
          <p:cNvSpPr>
            <a:spLocks noGrp="1"/>
          </p:cNvSpPr>
          <p:nvPr>
            <p:ph idx="23"/>
          </p:nvPr>
        </p:nvSpPr>
        <p:spPr>
          <a:xfrm>
            <a:off x="5189645" y="2772831"/>
            <a:ext cx="3252700" cy="1062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15" name="Symbol zastępczy tekstu 11"/>
          <p:cNvSpPr>
            <a:spLocks noGrp="1"/>
          </p:cNvSpPr>
          <p:nvPr>
            <p:ph type="body" sz="quarter" idx="24"/>
          </p:nvPr>
        </p:nvSpPr>
        <p:spPr>
          <a:xfrm>
            <a:off x="1624100" y="4258733"/>
            <a:ext cx="3240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Symbol zastępczy tekstu 11"/>
          <p:cNvSpPr>
            <a:spLocks noGrp="1"/>
          </p:cNvSpPr>
          <p:nvPr>
            <p:ph type="body" sz="quarter" idx="25"/>
          </p:nvPr>
        </p:nvSpPr>
        <p:spPr>
          <a:xfrm>
            <a:off x="5226246" y="4258733"/>
            <a:ext cx="3240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zawartości 2"/>
          <p:cNvSpPr>
            <a:spLocks noGrp="1"/>
          </p:cNvSpPr>
          <p:nvPr>
            <p:ph idx="26"/>
          </p:nvPr>
        </p:nvSpPr>
        <p:spPr>
          <a:xfrm>
            <a:off x="1624100" y="4601626"/>
            <a:ext cx="3252700" cy="1066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27"/>
          </p:nvPr>
        </p:nvSpPr>
        <p:spPr>
          <a:xfrm>
            <a:off x="5200845" y="4605864"/>
            <a:ext cx="3252700" cy="1062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239072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raw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us 9"/>
          <p:cNvSpPr/>
          <p:nvPr userDrawn="1"/>
        </p:nvSpPr>
        <p:spPr>
          <a:xfrm rot="16200000">
            <a:off x="1577181" y="1826419"/>
            <a:ext cx="180975" cy="134938"/>
          </a:xfrm>
          <a:prstGeom prst="mathMinus">
            <a:avLst/>
          </a:prstGeom>
          <a:solidFill>
            <a:srgbClr val="C3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idx="16"/>
          </p:nvPr>
        </p:nvSpPr>
        <p:spPr>
          <a:xfrm>
            <a:off x="5215046" y="2777061"/>
            <a:ext cx="3238500" cy="30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80000"/>
              <a:buFontTx/>
              <a:buNone/>
              <a:tabLst/>
              <a:defRPr>
                <a:solidFill>
                  <a:srgbClr val="5A5A59"/>
                </a:solidFill>
              </a:defRPr>
            </a:lvl1pPr>
            <a:lvl2pPr marL="432000" indent="-212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11"/>
          <p:cNvSpPr>
            <a:spLocks noGrp="1"/>
          </p:cNvSpPr>
          <p:nvPr>
            <p:ph type="body" sz="quarter" idx="17"/>
          </p:nvPr>
        </p:nvSpPr>
        <p:spPr>
          <a:xfrm>
            <a:off x="5215046" y="2425701"/>
            <a:ext cx="3240000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5A5A59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A5A5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744444" y="1762027"/>
            <a:ext cx="6721802" cy="28811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 b="1">
                <a:solidFill>
                  <a:srgbClr val="5A5A59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pl-PL" dirty="0"/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18"/>
          </p:nvPr>
        </p:nvSpPr>
        <p:spPr>
          <a:xfrm>
            <a:off x="1612900" y="1239520"/>
            <a:ext cx="6827946" cy="20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rgbClr val="B0B7BB"/>
                </a:solidFill>
              </a:defRPr>
            </a:lvl1pPr>
            <a:lvl2pPr marL="4572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2pPr>
            <a:lvl3pPr marL="9144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3pPr>
            <a:lvl4pPr marL="13716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4pPr>
            <a:lvl5pPr marL="1828800" indent="0" algn="l">
              <a:spcBef>
                <a:spcPts val="0"/>
              </a:spcBef>
              <a:buFontTx/>
              <a:buNone/>
              <a:defRPr>
                <a:solidFill>
                  <a:srgbClr val="B0B7BB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1612900" y="2438397"/>
            <a:ext cx="3252700" cy="13462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marR="0" indent="-176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00000"/>
              <a:buFont typeface="Wingdings" pitchFamily="2" charset="2"/>
              <a:buChar char="n"/>
              <a:tabLst/>
              <a:defRPr>
                <a:solidFill>
                  <a:srgbClr val="5A5A59"/>
                </a:solidFill>
              </a:defRPr>
            </a:lvl1pPr>
            <a:lvl2pPr marL="360000" indent="-176400" algn="l">
              <a:spcBef>
                <a:spcPts val="600"/>
              </a:spcBef>
              <a:buClr>
                <a:srgbClr val="5A5A59"/>
              </a:buClr>
              <a:buSzPct val="100000"/>
              <a:buFont typeface="Lucida Grande"/>
              <a:buChar char="-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26"/>
          </p:nvPr>
        </p:nvSpPr>
        <p:spPr>
          <a:xfrm>
            <a:off x="1624100" y="4097851"/>
            <a:ext cx="3252700" cy="17780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1230"/>
              </a:buClr>
              <a:buSzPct val="120000"/>
              <a:buFont typeface="+mj-lt"/>
              <a:buAutoNum type="arabicPeriod"/>
              <a:tabLst/>
              <a:defRPr>
                <a:solidFill>
                  <a:srgbClr val="5A5A59"/>
                </a:solidFill>
              </a:defRPr>
            </a:lvl1pPr>
            <a:lvl2pPr marL="468000" indent="-216000" algn="l">
              <a:spcBef>
                <a:spcPts val="600"/>
              </a:spcBef>
              <a:buClr>
                <a:srgbClr val="5A5A59"/>
              </a:buClr>
              <a:buSzPct val="100000"/>
              <a:buFont typeface="+mj-lt"/>
              <a:buAutoNum type="alphaLcParenR"/>
              <a:defRPr baseline="0">
                <a:solidFill>
                  <a:srgbClr val="5A5A59"/>
                </a:solidFill>
              </a:defRPr>
            </a:lvl2pPr>
            <a:lvl3pPr marL="360000" indent="-140400" algn="l">
              <a:spcBef>
                <a:spcPts val="600"/>
              </a:spcBef>
              <a:buFont typeface="Lucida Grande"/>
              <a:buChar char="-"/>
              <a:defRPr>
                <a:solidFill>
                  <a:srgbClr val="5A5A59"/>
                </a:solidFill>
              </a:defRPr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393931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WW_pas_czer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28"/>
          </a:xfrm>
          <a:prstGeom prst="rect">
            <a:avLst/>
          </a:prstGeom>
        </p:spPr>
      </p:pic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421-4B82-4E54-83C0-62D11FFD2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0" r:id="rId3"/>
    <p:sldLayoutId id="2147483696" r:id="rId4"/>
    <p:sldLayoutId id="2147483681" r:id="rId5"/>
    <p:sldLayoutId id="2147483682" r:id="rId6"/>
    <p:sldLayoutId id="2147483683" r:id="rId7"/>
    <p:sldLayoutId id="2147483684" r:id="rId8"/>
    <p:sldLayoutId id="2147483688" r:id="rId9"/>
    <p:sldLayoutId id="2147483686" r:id="rId10"/>
    <p:sldLayoutId id="2147483689" r:id="rId11"/>
    <p:sldLayoutId id="2147483690" r:id="rId12"/>
    <p:sldLayoutId id="2147483697" r:id="rId13"/>
    <p:sldLayoutId id="2147483691" r:id="rId14"/>
    <p:sldLayoutId id="2147483704" r:id="rId15"/>
    <p:sldLayoutId id="2147483717" r:id="rId1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/>
          <a:ea typeface="Arial" charset="0"/>
          <a:cs typeface="Arial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kumimoji="1" sz="1400" kern="1200">
          <a:solidFill>
            <a:schemeClr val="tx1"/>
          </a:solidFill>
          <a:latin typeface="Arial"/>
          <a:ea typeface="Arial" charset="0"/>
          <a:cs typeface="Arial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kumimoji="1" sz="1400" kern="1200">
          <a:solidFill>
            <a:schemeClr val="tx1"/>
          </a:solidFill>
          <a:latin typeface="Arial"/>
          <a:ea typeface="Arial" charset="0"/>
          <a:cs typeface="+mn-cs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kumimoji="1" sz="1400" kern="1200">
          <a:solidFill>
            <a:schemeClr val="tx1"/>
          </a:solidFill>
          <a:latin typeface="Arial"/>
          <a:ea typeface="Arial" charset="0"/>
          <a:cs typeface="+mn-cs"/>
        </a:defRPr>
      </a:lvl3pPr>
      <a:lvl4pPr marL="17145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kumimoji="1" sz="1400" kern="1200">
          <a:solidFill>
            <a:schemeClr val="tx1"/>
          </a:solidFill>
          <a:latin typeface="Arial"/>
          <a:ea typeface="Arial" charset="0"/>
          <a:cs typeface="+mn-cs"/>
        </a:defRPr>
      </a:lvl4pPr>
      <a:lvl5pPr marL="21717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kumimoji="1" sz="1400" kern="1200">
          <a:solidFill>
            <a:schemeClr val="tx1"/>
          </a:solidFill>
          <a:latin typeface="Arial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78EC-87E0-4DFA-BB12-C6920FDBF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GWW_tax_OK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22"/>
            <a:ext cx="9144000" cy="6118278"/>
          </a:xfrm>
          <a:prstGeom prst="rect">
            <a:avLst/>
          </a:prstGeom>
        </p:spPr>
      </p:pic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19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GWW_tax_OK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835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96447" y="3001821"/>
            <a:ext cx="7017365" cy="1078888"/>
          </a:xfrm>
        </p:spPr>
        <p:txBody>
          <a:bodyPr/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Działanie art. 199a § 2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O.p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 oraz zasady zakazu nadużycia prawa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świetle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wyroku NSA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(I FSK 1832/15)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596447" y="6322297"/>
            <a:ext cx="2882900" cy="222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WARSZAWA, MARZEC 2018 </a:t>
            </a:r>
            <a:r>
              <a:rPr lang="pl-PL" b="1" dirty="0">
                <a:solidFill>
                  <a:schemeClr val="bg1"/>
                </a:solidFill>
              </a:rPr>
              <a:t>r.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7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06956" y="1733520"/>
            <a:ext cx="81937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Konkluzje NSA w odniesieniu do zasady nadużycia prawa.</a:t>
            </a:r>
            <a:endParaRPr lang="pl-PL" sz="1100" b="1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Organ</a:t>
            </a:r>
            <a:r>
              <a:rPr lang="pl-PL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wykorzystując w takiej sytuacji zasadę nadużycia prawa do zapobiegania unikania opodatkowania, nie wykazał, że zasadniczym zamierzonym skutkiem działań Skarżącego była korzyść podatkowa w zakresie VAT; w świetle orzecznictwa TSUE można stwierdzić istnienie praktyki stanowiącej nadużycie, gdy:</a:t>
            </a:r>
          </a:p>
          <a:p>
            <a:pPr marL="228600" indent="-22860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dane czynności, pomimo spełniania warunków formalnych ustanowionych w odpowiednich przepisach szóstej dyrektywy i ustawodawstwa krajowego transponującego tę dyrektywę, skutkują osiągnięciem korzyści finansowej, której przyznanie byłoby sprzeczne z celem, któremu służą owe przepisy,</a:t>
            </a:r>
          </a:p>
          <a:p>
            <a:pPr marL="228600" indent="-22860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 ogółu obiektywnych czynników wynika, że zasadniczym celem spornych czynności jest uzyskanie korzyści podatkowej.</a:t>
            </a: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ocenić, czy takie czynności można uważać za praktyki stanowiące nadużycie, sąd krajowy powinien najpierw zbadać, czy zamierzonym skutkiem jest korzyść podatkowa, której przyznanie byłoby sprzeczne z jednym lub kilkoma celami szóstej dyrektywy, a następnie, czy stanowiła ona zasadniczy cel przyjętego rozwiązania umownego (zob. pkt 42 niniejszego wyroku). Okoliczności natomiast niniejszej sprawy wskazują, co też zostało przyjęte w ustaleniach organów, że zasadniczym celem takiego ułożenia stosunków pomiędzy Skarżącym, jego żoną oraz A. Sp. z o.o., było uniknięcie podatku dochodowego, a nie VAT. </a:t>
            </a: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Obowiązująca od 15 lipca 2016 r. na gruncie podatku od towarów i usług klauzula nadużycia prawa unormowana w art. 5 ust. 4 i 5 </a:t>
            </a:r>
            <a:r>
              <a:rPr lang="pl-PL" sz="11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u.p.t.u</a:t>
            </a:r>
            <a:r>
              <a:rPr lang="pl-PL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daje w tym zakresie zdecydowanie większe możliwości interpretacyjne.</a:t>
            </a: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5" y="987492"/>
            <a:ext cx="844654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Konkluzje NSA.</a:t>
            </a:r>
          </a:p>
        </p:txBody>
      </p: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</p:spTree>
    <p:extLst>
      <p:ext uri="{BB962C8B-B14F-4D97-AF65-F5344CB8AC3E}">
        <p14:creationId xmlns:p14="http://schemas.microsoft.com/office/powerpoint/2010/main" val="385442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7"/>
          <p:cNvSpPr txBox="1">
            <a:spLocks/>
          </p:cNvSpPr>
          <p:nvPr/>
        </p:nvSpPr>
        <p:spPr>
          <a:xfrm>
            <a:off x="2411412" y="6021289"/>
            <a:ext cx="6337301" cy="8367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WARSZAWA   | MARZEC </a:t>
            </a:r>
            <a:r>
              <a:rPr kumimoji="0" lang="pl-PL" sz="1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2018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ymbol zastępczy stopki 7"/>
          <p:cNvSpPr txBox="1">
            <a:spLocks/>
          </p:cNvSpPr>
          <p:nvPr/>
        </p:nvSpPr>
        <p:spPr>
          <a:xfrm>
            <a:off x="586452" y="1382100"/>
            <a:ext cx="6408961" cy="86920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Dane kontaktowe</a:t>
            </a:r>
          </a:p>
        </p:txBody>
      </p:sp>
      <p:sp>
        <p:nvSpPr>
          <p:cNvPr id="4" name="Symbol zastępczy tekstu 5"/>
          <p:cNvSpPr txBox="1">
            <a:spLocks/>
          </p:cNvSpPr>
          <p:nvPr/>
        </p:nvSpPr>
        <p:spPr>
          <a:xfrm>
            <a:off x="4602394" y="4375112"/>
            <a:ext cx="3168873" cy="998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GWW Ladziński, Cmoch i Wspólnicy sp. 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ul. Piękna 18, 00-549 Warszawa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tel. +48 22 212 00 00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warszawa@gww.pl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ymbol zastępczy tekstu 6"/>
          <p:cNvSpPr txBox="1">
            <a:spLocks/>
          </p:cNvSpPr>
          <p:nvPr/>
        </p:nvSpPr>
        <p:spPr>
          <a:xfrm>
            <a:off x="1979613" y="5489626"/>
            <a:ext cx="2882900" cy="498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02394" y="2901135"/>
            <a:ext cx="4207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1" kern="0" dirty="0">
                <a:solidFill>
                  <a:srgbClr val="FFFFFF"/>
                </a:solidFill>
                <a:latin typeface="Arial"/>
              </a:rPr>
              <a:t>Andrzej </a:t>
            </a:r>
            <a:r>
              <a:rPr lang="pl-PL" sz="1400" b="1" kern="0" dirty="0" err="1">
                <a:solidFill>
                  <a:srgbClr val="FFFFFF"/>
                </a:solidFill>
                <a:latin typeface="Arial"/>
              </a:rPr>
              <a:t>Ladziński</a:t>
            </a:r>
            <a:endParaRPr lang="pl-PL" sz="1400" b="1" kern="0" dirty="0">
              <a:solidFill>
                <a:srgbClr val="FFFFFF"/>
              </a:solidFill>
              <a:latin typeface="Arial"/>
            </a:endParaRP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kern="0" dirty="0">
                <a:solidFill>
                  <a:srgbClr val="FFFFFF"/>
                </a:solidFill>
                <a:latin typeface="Arial"/>
              </a:rPr>
              <a:t>doradca podatkowy, wspólnik GWW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kern="0" dirty="0">
                <a:solidFill>
                  <a:srgbClr val="FFFFFF"/>
                </a:solidFill>
                <a:latin typeface="Arial"/>
              </a:rPr>
              <a:t>tel.: +48 600 091 114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kern="0" dirty="0">
                <a:solidFill>
                  <a:srgbClr val="FFFFFF"/>
                </a:solidFill>
                <a:latin typeface="Arial"/>
              </a:rPr>
              <a:t>e-mail: andrzej.ladzinski@gww.pl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2" y="2524760"/>
            <a:ext cx="3784657" cy="31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906985" y="1733520"/>
            <a:ext cx="492920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faktyczny: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9" lvl="0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We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wrześniu 2006 r.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 w ramach prowadzonej działalności gospodarczej </a:t>
            </a:r>
            <a:r>
              <a:rPr lang="pl-PL" sz="1100" b="1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zawarł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 z pierwotnym właścicielem nieruchomości (PWN) umowę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przedwstępną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zakupu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 niezabudowanej działki. W listopadzie 2006 r. jako sprzedający,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zawarł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z ostatecznym nabywcą nieruchomości (ONN)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umowę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przedwstępną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sprzedaży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 działki.</a:t>
            </a:r>
          </a:p>
          <a:p>
            <a:pPr marL="182559" lvl="0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21 grudnia 2006 r.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rozwiązał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umowę przedwstępną zawartą z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ONN,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zaś 28 grudnia 2006 r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.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rozwiązał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 umowę przedwstępną zawartą z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PWN.</a:t>
            </a: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dniu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28 grudnia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2006 r.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Podatnik, już nie w ramach prowadzonej działalności gospodarczej,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na podstawie aktu notarialnego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nabył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 przedmiotową działkę za cenę 4.500.000,00 zł.</a:t>
            </a: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dniu 29 grudnia 2006 r.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darował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 przedmiotową działkę swojej żonie,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do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jej majątku osobistego. Wartość darowizny określono na kwotę 4.500.000,00 zł.</a:t>
            </a: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dniu 2 stycznia 2007 r.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udzielił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swojej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żonie pożyczki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kwocie 300.000,00 zł, która została wykorzystana na zapłatę podatku od spadków i darowizn oraz opłaty notarialnej i sądowej. </a:t>
            </a: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dniu 25 stycznia 2007 r.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żona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sprzedała przedmiotową działkę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na rzecz ONN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za cenę 12.000.000,00 zł. Pierwsza rata ceny została zapłacona 29 stycznia 2007 r. w kwocie 6.000.000,00 zł. W tym samym dniu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żona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zwróciła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Podatnikowi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pożyczkę w kwocie 300.000,00 zł i jednocześnie udzieliła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mu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pożyczki w wysokości 4.850.000,00 zł, którą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przeznaczył na zapłatę, w dniu 30 stycznia 2007 r., ceny nabycia przedmiotowej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działki.</a:t>
            </a: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  <a:p>
            <a:pPr lvl="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5" y="987492"/>
            <a:ext cx="844654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Schemat transakcji sprzedaży nieruchomości</a:t>
            </a:r>
            <a:endParaRPr lang="pl-PL" sz="2400" b="1" kern="0" dirty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5" name="Prostokąt 26">
            <a:extLst>
              <a:ext uri="{FF2B5EF4-FFF2-40B4-BE49-F238E27FC236}">
                <a16:creationId xmlns="" xmlns:a16="http://schemas.microsoft.com/office/drawing/2014/main" id="{1E464833-7BF6-44D5-8F0D-2DBA4ECF5116}"/>
              </a:ext>
            </a:extLst>
          </p:cNvPr>
          <p:cNvSpPr/>
          <p:nvPr/>
        </p:nvSpPr>
        <p:spPr>
          <a:xfrm>
            <a:off x="540933" y="2936335"/>
            <a:ext cx="1152000" cy="576000"/>
          </a:xfrm>
          <a:prstGeom prst="rect">
            <a:avLst/>
          </a:prstGeom>
          <a:solidFill>
            <a:srgbClr val="4031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Podatnik działalność gospodarcza</a:t>
            </a:r>
            <a:endParaRPr lang="pl-PL" sz="10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  <p:sp>
        <p:nvSpPr>
          <p:cNvPr id="18" name="Prostokąt 11">
            <a:extLst>
              <a:ext uri="{FF2B5EF4-FFF2-40B4-BE49-F238E27FC236}">
                <a16:creationId xmlns="" xmlns:a16="http://schemas.microsoft.com/office/drawing/2014/main" id="{6318E7C2-9F83-411A-896F-AD22ACD0947E}"/>
              </a:ext>
            </a:extLst>
          </p:cNvPr>
          <p:cNvSpPr/>
          <p:nvPr/>
        </p:nvSpPr>
        <p:spPr>
          <a:xfrm>
            <a:off x="540933" y="4051253"/>
            <a:ext cx="1152000" cy="576000"/>
          </a:xfrm>
          <a:prstGeom prst="rect">
            <a:avLst/>
          </a:prstGeom>
          <a:solidFill>
            <a:srgbClr val="21596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Ostateczny nabywca nieruchomości</a:t>
            </a:r>
            <a:endParaRPr lang="pl-PL" sz="10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" name="Mnożenie 1"/>
          <p:cNvSpPr/>
          <p:nvPr/>
        </p:nvSpPr>
        <p:spPr>
          <a:xfrm>
            <a:off x="751044" y="2360420"/>
            <a:ext cx="691490" cy="5760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8" y="3527590"/>
            <a:ext cx="542591" cy="5060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34" y="2368663"/>
            <a:ext cx="158510" cy="6584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89" y="3496514"/>
            <a:ext cx="158510" cy="658425"/>
          </a:xfrm>
          <a:prstGeom prst="rect">
            <a:avLst/>
          </a:prstGeom>
        </p:spPr>
      </p:pic>
      <p:sp>
        <p:nvSpPr>
          <p:cNvPr id="22" name="Prostokąt 16">
            <a:extLst>
              <a:ext uri="{FF2B5EF4-FFF2-40B4-BE49-F238E27FC236}">
                <a16:creationId xmlns="" xmlns:a16="http://schemas.microsoft.com/office/drawing/2014/main" id="{8FC271F9-7DC9-476B-B222-80F004EA6251}"/>
              </a:ext>
            </a:extLst>
          </p:cNvPr>
          <p:cNvSpPr/>
          <p:nvPr/>
        </p:nvSpPr>
        <p:spPr>
          <a:xfrm>
            <a:off x="520789" y="1780580"/>
            <a:ext cx="1152000" cy="576000"/>
          </a:xfrm>
          <a:prstGeom prst="rect">
            <a:avLst/>
          </a:prstGeom>
          <a:solidFill>
            <a:srgbClr val="C3123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Pierwotny właściciel nieruchomości</a:t>
            </a:r>
            <a:endParaRPr lang="pl-PL" sz="1000" b="1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7" name="Prostokąt 26">
            <a:extLst>
              <a:ext uri="{FF2B5EF4-FFF2-40B4-BE49-F238E27FC236}">
                <a16:creationId xmlns="" xmlns:a16="http://schemas.microsoft.com/office/drawing/2014/main" id="{565C7381-D688-4BFB-BEC7-E915BBA7CD0A}"/>
              </a:ext>
            </a:extLst>
          </p:cNvPr>
          <p:cNvSpPr/>
          <p:nvPr/>
        </p:nvSpPr>
        <p:spPr>
          <a:xfrm>
            <a:off x="2058362" y="2936335"/>
            <a:ext cx="1152000" cy="576000"/>
          </a:xfrm>
          <a:prstGeom prst="rect">
            <a:avLst/>
          </a:prstGeom>
          <a:solidFill>
            <a:srgbClr val="4031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Podatnik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</a:t>
            </a: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soba fizyczna </a:t>
            </a:r>
            <a:endParaRPr lang="pl-PL" sz="100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9" name="Prostokąt 11">
            <a:extLst>
              <a:ext uri="{FF2B5EF4-FFF2-40B4-BE49-F238E27FC236}">
                <a16:creationId xmlns="" xmlns:a16="http://schemas.microsoft.com/office/drawing/2014/main" id="{28EC906F-BD1F-46D8-8BAA-8D16EB0F7157}"/>
              </a:ext>
            </a:extLst>
          </p:cNvPr>
          <p:cNvSpPr/>
          <p:nvPr/>
        </p:nvSpPr>
        <p:spPr>
          <a:xfrm>
            <a:off x="2058362" y="4051253"/>
            <a:ext cx="115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Żona Podatnika</a:t>
            </a:r>
            <a:endParaRPr lang="pl-PL" dirty="0"/>
          </a:p>
        </p:txBody>
      </p:sp>
      <p:sp>
        <p:nvSpPr>
          <p:cNvPr id="20" name="Prostokąt 11">
            <a:extLst>
              <a:ext uri="{FF2B5EF4-FFF2-40B4-BE49-F238E27FC236}">
                <a16:creationId xmlns="" xmlns:a16="http://schemas.microsoft.com/office/drawing/2014/main" id="{C2178986-72F4-47D0-9383-2FA7F2F1AA80}"/>
              </a:ext>
            </a:extLst>
          </p:cNvPr>
          <p:cNvSpPr/>
          <p:nvPr/>
        </p:nvSpPr>
        <p:spPr>
          <a:xfrm>
            <a:off x="2058362" y="5166171"/>
            <a:ext cx="1152000" cy="576000"/>
          </a:xfrm>
          <a:prstGeom prst="rect">
            <a:avLst/>
          </a:prstGeom>
          <a:solidFill>
            <a:srgbClr val="21596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Ostateczny nabywca nieruchomości</a:t>
            </a:r>
            <a:endParaRPr lang="pl-PL" sz="100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21" name="Łącznik prosty ze strzałką 17">
            <a:extLst>
              <a:ext uri="{FF2B5EF4-FFF2-40B4-BE49-F238E27FC236}">
                <a16:creationId xmlns="" xmlns:a16="http://schemas.microsoft.com/office/drawing/2014/main" id="{6BC032C2-C9F2-40B3-A2A3-E9EF5031E853}"/>
              </a:ext>
            </a:extLst>
          </p:cNvPr>
          <p:cNvCxnSpPr>
            <a:cxnSpLocks/>
          </p:cNvCxnSpPr>
          <p:nvPr/>
        </p:nvCxnSpPr>
        <p:spPr>
          <a:xfrm>
            <a:off x="2503228" y="3512335"/>
            <a:ext cx="0" cy="529795"/>
          </a:xfrm>
          <a:prstGeom prst="straightConnector1">
            <a:avLst/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cxnSp>
        <p:nvCxnSpPr>
          <p:cNvPr id="24" name="Łącznik prosty ze strzałką 17">
            <a:extLst>
              <a:ext uri="{FF2B5EF4-FFF2-40B4-BE49-F238E27FC236}">
                <a16:creationId xmlns="" xmlns:a16="http://schemas.microsoft.com/office/drawing/2014/main" id="{0DB30346-5C81-4C49-88FA-5C27255B58DA}"/>
              </a:ext>
            </a:extLst>
          </p:cNvPr>
          <p:cNvCxnSpPr>
            <a:cxnSpLocks/>
          </p:cNvCxnSpPr>
          <p:nvPr/>
        </p:nvCxnSpPr>
        <p:spPr>
          <a:xfrm>
            <a:off x="2503228" y="4627253"/>
            <a:ext cx="0" cy="538918"/>
          </a:xfrm>
          <a:prstGeom prst="straightConnector1">
            <a:avLst/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DBECA149-8579-4671-8429-58A6A048E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919" y="2162531"/>
            <a:ext cx="579170" cy="57917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="" xmlns:a16="http://schemas.microsoft.com/office/drawing/2014/main" id="{778C1ECF-6957-4D8E-8D5F-3D2F9BF59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422" y="3485239"/>
            <a:ext cx="579170" cy="57917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="" xmlns:a16="http://schemas.microsoft.com/office/drawing/2014/main" id="{961FBFC5-ECD5-4812-9FA9-ECE261EE5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959" y="4607127"/>
            <a:ext cx="579170" cy="57917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="" xmlns:a16="http://schemas.microsoft.com/office/drawing/2014/main" id="{D5A5DBCF-34EC-44B9-8EA9-239B6BD6D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176695" y="3210964"/>
            <a:ext cx="355035" cy="114166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="" xmlns:a16="http://schemas.microsoft.com/office/drawing/2014/main" id="{61C52C7C-3D0F-4ECA-9A33-8F4A57992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710632" y="4541179"/>
            <a:ext cx="158510" cy="624992"/>
          </a:xfrm>
          <a:prstGeom prst="rect">
            <a:avLst/>
          </a:prstGeom>
        </p:spPr>
      </p:pic>
      <p:cxnSp>
        <p:nvCxnSpPr>
          <p:cNvPr id="41" name="Łącznik: łamany 40">
            <a:extLst>
              <a:ext uri="{FF2B5EF4-FFF2-40B4-BE49-F238E27FC236}">
                <a16:creationId xmlns="" xmlns:a16="http://schemas.microsoft.com/office/drawing/2014/main" id="{CCD2791F-D724-4D33-8E5C-EFF736DC00D5}"/>
              </a:ext>
            </a:extLst>
          </p:cNvPr>
          <p:cNvCxnSpPr>
            <a:cxnSpLocks/>
          </p:cNvCxnSpPr>
          <p:nvPr/>
        </p:nvCxnSpPr>
        <p:spPr>
          <a:xfrm>
            <a:off x="1672787" y="1961103"/>
            <a:ext cx="1127106" cy="975232"/>
          </a:xfrm>
          <a:prstGeom prst="bentConnector3">
            <a:avLst>
              <a:gd name="adj1" fmla="val 100029"/>
            </a:avLst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cxnSp>
        <p:nvCxnSpPr>
          <p:cNvPr id="49" name="Łącznik: łamany 48">
            <a:extLst>
              <a:ext uri="{FF2B5EF4-FFF2-40B4-BE49-F238E27FC236}">
                <a16:creationId xmlns="" xmlns:a16="http://schemas.microsoft.com/office/drawing/2014/main" id="{7401847C-2B43-409D-B215-77EB5482843A}"/>
              </a:ext>
            </a:extLst>
          </p:cNvPr>
          <p:cNvCxnSpPr>
            <a:cxnSpLocks/>
          </p:cNvCxnSpPr>
          <p:nvPr/>
        </p:nvCxnSpPr>
        <p:spPr>
          <a:xfrm rot="10800000">
            <a:off x="1672790" y="2169865"/>
            <a:ext cx="830439" cy="760983"/>
          </a:xfrm>
          <a:prstGeom prst="bentConnector3">
            <a:avLst>
              <a:gd name="adj1" fmla="val -161"/>
            </a:avLst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61" name="Obraz 60">
            <a:extLst>
              <a:ext uri="{FF2B5EF4-FFF2-40B4-BE49-F238E27FC236}">
                <a16:creationId xmlns="" xmlns:a16="http://schemas.microsoft.com/office/drawing/2014/main" id="{664CD5F9-AC76-4015-B423-DABDC4DAE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710632" y="3429133"/>
            <a:ext cx="158510" cy="6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906985" y="1733520"/>
            <a:ext cx="492920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Zakładając iż:</a:t>
            </a:r>
            <a:endParaRPr lang="pl-PL" sz="11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 </a:t>
            </a:r>
            <a:r>
              <a:rPr lang="pl-P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dokonałby sprzedaży nieruchomości na rzecz </a:t>
            </a:r>
            <a:r>
              <a:rPr lang="pl-PL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Podatnika </a:t>
            </a:r>
            <a:r>
              <a:rPr lang="pl-P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prowadzącego działalność </a:t>
            </a:r>
            <a:r>
              <a:rPr lang="pl-PL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gospodarczą</a:t>
            </a:r>
            <a:endParaRPr lang="pl-PL" sz="11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Podatnik prowadzący działalność gospodarczą </a:t>
            </a:r>
            <a:r>
              <a:rPr lang="pl-PL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sprzedałby </a:t>
            </a:r>
            <a:r>
              <a:rPr lang="pl-P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finalnie tą samą nieruchomość na rzecz </a:t>
            </a:r>
            <a:r>
              <a:rPr lang="pl-PL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</a:t>
            </a:r>
            <a:endParaRPr lang="pl-PL" sz="11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stronie </a:t>
            </a:r>
            <a:r>
              <a:rPr lang="pl-PL" sz="1100" b="1" kern="0" dirty="0" smtClean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Podatnika </a:t>
            </a: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wystąpiłyby następujące skutki podatkowe:</a:t>
            </a: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Obowiązek zapłaty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podatku dochodowego od osób fizycznych z tytułu prowadzonej działalności gospodarczej przy dochodzie zrealizowanym na sprzedaży nieruchomości w kwocie ok. 7,5 mln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PLN, czyli od ok. 1,42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mln PLN przy podatku liniowym do ok. 2,3 mln PLN przy opodatkowaniu wg skali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podatkowej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Obowiązek zapłaty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podatku VAT od dostawy towaru (nieruchomości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kwocie ok. 2,76 mln PLN (liczonego od podstawy opodatkowania wg wartości 12 mln PLN).</a:t>
            </a: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ONN nabyłby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prawo do odliczenia podatku VAT naliczonego przy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transakcji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cxnSp>
        <p:nvCxnSpPr>
          <p:cNvPr id="27" name="Łącznik prosty ze strzałką 17">
            <a:extLst>
              <a:ext uri="{FF2B5EF4-FFF2-40B4-BE49-F238E27FC236}">
                <a16:creationId xmlns="" xmlns:a16="http://schemas.microsoft.com/office/drawing/2014/main" id="{5F3EF2CE-8EB0-4D9F-BEF8-494F3059DA8B}"/>
              </a:ext>
            </a:extLst>
          </p:cNvPr>
          <p:cNvCxnSpPr>
            <a:cxnSpLocks/>
          </p:cNvCxnSpPr>
          <p:nvPr/>
        </p:nvCxnSpPr>
        <p:spPr>
          <a:xfrm>
            <a:off x="1748612" y="2727960"/>
            <a:ext cx="0" cy="622739"/>
          </a:xfrm>
          <a:prstGeom prst="straightConnector1">
            <a:avLst/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20" name="Prostokąt 16">
            <a:extLst>
              <a:ext uri="{FF2B5EF4-FFF2-40B4-BE49-F238E27FC236}">
                <a16:creationId xmlns="" xmlns:a16="http://schemas.microsoft.com/office/drawing/2014/main" id="{8FC271F9-7DC9-476B-B222-80F004EA6251}"/>
              </a:ext>
            </a:extLst>
          </p:cNvPr>
          <p:cNvSpPr/>
          <p:nvPr/>
        </p:nvSpPr>
        <p:spPr>
          <a:xfrm>
            <a:off x="1317301" y="2139771"/>
            <a:ext cx="1152000" cy="576000"/>
          </a:xfrm>
          <a:prstGeom prst="rect">
            <a:avLst/>
          </a:prstGeom>
          <a:solidFill>
            <a:srgbClr val="C3123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Pierwotny właściciel nieruchomości</a:t>
            </a:r>
            <a:endParaRPr lang="pl-PL" sz="1000" b="1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6" y="771402"/>
            <a:ext cx="8446545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Potencjalne skutki podatkowe </a:t>
            </a:r>
            <a:r>
              <a:rPr lang="pl-PL" sz="2400" b="1" kern="0" dirty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pierwotnie zamierzonej transakcji.</a:t>
            </a:r>
            <a:endParaRPr lang="pl-PL" sz="2400" b="1" kern="0" dirty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5" name="Prostokąt 26">
            <a:extLst>
              <a:ext uri="{FF2B5EF4-FFF2-40B4-BE49-F238E27FC236}">
                <a16:creationId xmlns="" xmlns:a16="http://schemas.microsoft.com/office/drawing/2014/main" id="{1E464833-7BF6-44D5-8F0D-2DBA4ECF5116}"/>
              </a:ext>
            </a:extLst>
          </p:cNvPr>
          <p:cNvSpPr/>
          <p:nvPr/>
        </p:nvSpPr>
        <p:spPr>
          <a:xfrm>
            <a:off x="1282933" y="3350699"/>
            <a:ext cx="1152000" cy="576000"/>
          </a:xfrm>
          <a:prstGeom prst="rect">
            <a:avLst/>
          </a:prstGeom>
          <a:solidFill>
            <a:srgbClr val="4031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Podatnik działalność gospodarcza</a:t>
            </a:r>
            <a:endParaRPr lang="pl-PL" sz="100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  <p:sp>
        <p:nvSpPr>
          <p:cNvPr id="19" name="Prostokąt 11">
            <a:extLst>
              <a:ext uri="{FF2B5EF4-FFF2-40B4-BE49-F238E27FC236}">
                <a16:creationId xmlns="" xmlns:a16="http://schemas.microsoft.com/office/drawing/2014/main" id="{8A860D7F-E7F2-4CF3-BF2C-7BFDA877B53D}"/>
              </a:ext>
            </a:extLst>
          </p:cNvPr>
          <p:cNvSpPr/>
          <p:nvPr/>
        </p:nvSpPr>
        <p:spPr>
          <a:xfrm>
            <a:off x="1317301" y="4541295"/>
            <a:ext cx="1152000" cy="576000"/>
          </a:xfrm>
          <a:prstGeom prst="rect">
            <a:avLst/>
          </a:prstGeom>
          <a:solidFill>
            <a:srgbClr val="21596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Ostateczny nabywca nieruchomości</a:t>
            </a:r>
            <a:endParaRPr lang="pl-PL" sz="100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22" name="Łącznik prosty ze strzałką 17">
            <a:extLst>
              <a:ext uri="{FF2B5EF4-FFF2-40B4-BE49-F238E27FC236}">
                <a16:creationId xmlns="" xmlns:a16="http://schemas.microsoft.com/office/drawing/2014/main" id="{5F3EF2CE-8EB0-4D9F-BEF8-494F3059DA8B}"/>
              </a:ext>
            </a:extLst>
          </p:cNvPr>
          <p:cNvCxnSpPr>
            <a:cxnSpLocks/>
          </p:cNvCxnSpPr>
          <p:nvPr/>
        </p:nvCxnSpPr>
        <p:spPr>
          <a:xfrm>
            <a:off x="1748612" y="3926699"/>
            <a:ext cx="0" cy="614596"/>
          </a:xfrm>
          <a:prstGeom prst="straightConnector1">
            <a:avLst/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58019" y="2636774"/>
            <a:ext cx="158510" cy="71168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33263" y="3845459"/>
            <a:ext cx="158510" cy="70397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EA5DB76C-3111-4799-9577-ED7906AD4BB4}"/>
              </a:ext>
            </a:extLst>
          </p:cNvPr>
          <p:cNvSpPr txBox="1"/>
          <p:nvPr/>
        </p:nvSpPr>
        <p:spPr>
          <a:xfrm>
            <a:off x="2179489" y="4086093"/>
            <a:ext cx="963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PIT oraz VAT</a:t>
            </a:r>
          </a:p>
        </p:txBody>
      </p:sp>
    </p:spTree>
    <p:extLst>
      <p:ext uri="{BB962C8B-B14F-4D97-AF65-F5344CB8AC3E}">
        <p14:creationId xmlns:p14="http://schemas.microsoft.com/office/powerpoint/2010/main" val="225634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906985" y="1733520"/>
            <a:ext cx="49292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wyniku realizacji transakcji:</a:t>
            </a: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nie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zapłacił podatku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dochodowego od dokonanej na rzecz żony darowizny;</a:t>
            </a: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 smtClean="0">
                <a:latin typeface="Arial" pitchFamily="34"/>
                <a:cs typeface="Arial" pitchFamily="34"/>
              </a:rPr>
              <a:t>Żona </a:t>
            </a:r>
            <a:r>
              <a:rPr lang="pl-PL" sz="1100" kern="0" dirty="0">
                <a:latin typeface="Arial" pitchFamily="34"/>
                <a:cs typeface="Arial" pitchFamily="34"/>
              </a:rPr>
              <a:t>jako obdarowana zapłaciła podatek od spadków i darowizn (w stanie prawnym do końca 2006 r. ustawa o podatku od spadków i darowizn nie przewidywała zwolnienia podatkowego analogicznego do obecnie obowiązującego) - w kwocie ok. 315 tys. PLN;</a:t>
            </a: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Żona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nie zapłaciła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podatku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dochodowego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od sprzedaży nieruchomości, bowiem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stanie prawnym obowiązującym do końca 2006 r. dochód ze zbycia nieruchomości otrzymanych w drodze darowizny korzystał ze </a:t>
            </a:r>
            <a:r>
              <a:rPr lang="pl-PL" sz="1100" kern="0" dirty="0">
                <a:latin typeface="Arial" pitchFamily="34"/>
                <a:cs typeface="Arial" pitchFamily="34"/>
              </a:rPr>
              <a:t>zwolnienia z opodatkowania </a:t>
            </a:r>
            <a:r>
              <a:rPr lang="pl-PL" sz="1100" kern="0" dirty="0" smtClean="0">
                <a:latin typeface="Arial" pitchFamily="34"/>
                <a:cs typeface="Arial" pitchFamily="34"/>
              </a:rPr>
              <a:t>PIT</a:t>
            </a:r>
            <a:r>
              <a:rPr lang="pl-PL" sz="1100" kern="0" dirty="0">
                <a:latin typeface="Arial" pitchFamily="34"/>
                <a:cs typeface="Arial" pitchFamily="34"/>
              </a:rPr>
              <a:t> </a:t>
            </a:r>
            <a:r>
              <a:rPr lang="pl-PL" sz="1100" kern="0" dirty="0" smtClean="0">
                <a:latin typeface="Arial" pitchFamily="34"/>
                <a:cs typeface="Arial" pitchFamily="34"/>
              </a:rPr>
              <a:t>(art</a:t>
            </a:r>
            <a:r>
              <a:rPr lang="pl-PL" sz="1100" kern="0" dirty="0">
                <a:latin typeface="Arial" pitchFamily="34"/>
                <a:cs typeface="Arial" pitchFamily="34"/>
              </a:rPr>
              <a:t>. 21 ust. 1 pkt 32 lit. d ustawy o CIT w brzmieniu obowiązującym do końca 2006 r.);</a:t>
            </a: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Żona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dokonując zbycia nieruchomości, uznawszy, iż nie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działała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przy transakcji jako podatnicy VAT, nie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odprowadziła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podatku VAT.</a:t>
            </a: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6" y="748542"/>
            <a:ext cx="8446545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Skutki podatkowe </a:t>
            </a:r>
            <a:r>
              <a:rPr lang="pl-PL" sz="2400" b="1" kern="0" dirty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w faktycznie zrealizowanym schemacie transakcji</a:t>
            </a:r>
            <a:endParaRPr lang="pl-PL" sz="2400" b="1" kern="0" dirty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5" name="Prostokąt 26">
            <a:extLst>
              <a:ext uri="{FF2B5EF4-FFF2-40B4-BE49-F238E27FC236}">
                <a16:creationId xmlns="" xmlns:a16="http://schemas.microsoft.com/office/drawing/2014/main" id="{1E464833-7BF6-44D5-8F0D-2DBA4ECF5116}"/>
              </a:ext>
            </a:extLst>
          </p:cNvPr>
          <p:cNvSpPr/>
          <p:nvPr/>
        </p:nvSpPr>
        <p:spPr>
          <a:xfrm>
            <a:off x="1309350" y="2132168"/>
            <a:ext cx="1152000" cy="576000"/>
          </a:xfrm>
          <a:prstGeom prst="rect">
            <a:avLst/>
          </a:prstGeom>
          <a:solidFill>
            <a:srgbClr val="4031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Podatnik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</a:t>
            </a: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soba fizyczna</a:t>
            </a:r>
            <a:endParaRPr lang="pl-PL" sz="100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17" name="Łącznik prosty ze strzałką 17">
            <a:extLst>
              <a:ext uri="{FF2B5EF4-FFF2-40B4-BE49-F238E27FC236}">
                <a16:creationId xmlns="" xmlns:a16="http://schemas.microsoft.com/office/drawing/2014/main" id="{D03B2024-42EB-49D9-8B1A-CDE2F1430BE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885350" y="2708168"/>
            <a:ext cx="0" cy="507472"/>
          </a:xfrm>
          <a:prstGeom prst="straightConnector1">
            <a:avLst/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  <p:sp>
        <p:nvSpPr>
          <p:cNvPr id="18" name="Prostokąt 11">
            <a:extLst>
              <a:ext uri="{FF2B5EF4-FFF2-40B4-BE49-F238E27FC236}">
                <a16:creationId xmlns="" xmlns:a16="http://schemas.microsoft.com/office/drawing/2014/main" id="{6318E7C2-9F83-411A-896F-AD22ACD0947E}"/>
              </a:ext>
            </a:extLst>
          </p:cNvPr>
          <p:cNvSpPr/>
          <p:nvPr/>
        </p:nvSpPr>
        <p:spPr>
          <a:xfrm>
            <a:off x="1310435" y="3205804"/>
            <a:ext cx="115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Żona Podatnika</a:t>
            </a:r>
            <a:endParaRPr lang="pl-PL" dirty="0"/>
          </a:p>
        </p:txBody>
      </p:sp>
      <p:sp>
        <p:nvSpPr>
          <p:cNvPr id="19" name="Prostokąt 11">
            <a:extLst>
              <a:ext uri="{FF2B5EF4-FFF2-40B4-BE49-F238E27FC236}">
                <a16:creationId xmlns="" xmlns:a16="http://schemas.microsoft.com/office/drawing/2014/main" id="{8A860D7F-E7F2-4CF3-BF2C-7BFDA877B53D}"/>
              </a:ext>
            </a:extLst>
          </p:cNvPr>
          <p:cNvSpPr/>
          <p:nvPr/>
        </p:nvSpPr>
        <p:spPr>
          <a:xfrm>
            <a:off x="1310435" y="4287862"/>
            <a:ext cx="1152000" cy="576000"/>
          </a:xfrm>
          <a:prstGeom prst="rect">
            <a:avLst/>
          </a:prstGeom>
          <a:solidFill>
            <a:srgbClr val="21596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Ostateczny nabywca nieruchomości</a:t>
            </a:r>
            <a:endParaRPr lang="pl-PL" sz="100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22" name="Łącznik prosty ze strzałką 17">
            <a:extLst>
              <a:ext uri="{FF2B5EF4-FFF2-40B4-BE49-F238E27FC236}">
                <a16:creationId xmlns="" xmlns:a16="http://schemas.microsoft.com/office/drawing/2014/main" id="{5F3EF2CE-8EB0-4D9F-BEF8-494F3059DA8B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885350" y="3781804"/>
            <a:ext cx="1085" cy="506058"/>
          </a:xfrm>
          <a:prstGeom prst="straightConnector1">
            <a:avLst/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A6E256-4A9B-4CCA-AD13-E212A2971666}"/>
              </a:ext>
            </a:extLst>
          </p:cNvPr>
          <p:cNvSpPr txBox="1"/>
          <p:nvPr/>
        </p:nvSpPr>
        <p:spPr>
          <a:xfrm>
            <a:off x="2462435" y="2796710"/>
            <a:ext cx="1495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brak PIT oraz VAT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="" xmlns:a16="http://schemas.microsoft.com/office/drawing/2014/main" id="{DBE0367E-4A98-431B-87A4-E361EF6D2869}"/>
              </a:ext>
            </a:extLst>
          </p:cNvPr>
          <p:cNvSpPr txBox="1"/>
          <p:nvPr/>
        </p:nvSpPr>
        <p:spPr>
          <a:xfrm>
            <a:off x="2460266" y="3864254"/>
            <a:ext cx="1495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brak PIT oraz VAT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02341E76-9E52-4730-956D-55BDB791360D}"/>
              </a:ext>
            </a:extLst>
          </p:cNvPr>
          <p:cNvSpPr txBox="1"/>
          <p:nvPr/>
        </p:nvSpPr>
        <p:spPr>
          <a:xfrm>
            <a:off x="2460266" y="3276600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opodatkowanie darowizny</a:t>
            </a:r>
          </a:p>
        </p:txBody>
      </p:sp>
    </p:spTree>
    <p:extLst>
      <p:ext uri="{BB962C8B-B14F-4D97-AF65-F5344CB8AC3E}">
        <p14:creationId xmlns:p14="http://schemas.microsoft.com/office/powerpoint/2010/main" val="45190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906985" y="1733520"/>
            <a:ext cx="492920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 smtClean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Zasadniczy cel zmiany schematu transakcji</a:t>
            </a:r>
            <a:endParaRPr lang="pl-PL" sz="11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Objęcie sprzedaży nieruchomości na rzecz ONN zwolnieniem w podatku dochodowym od osób fizycznych.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Nieopodatkowanie sprzedaży nieruchomości podatkiem VAT</a:t>
            </a:r>
            <a:endParaRPr lang="pl-PL" sz="1100" b="1" kern="0" dirty="0">
              <a:solidFill>
                <a:srgbClr val="C00000"/>
              </a:solidFill>
              <a:latin typeface="Arial" pitchFamily="34"/>
              <a:cs typeface="Arial" pitchFamily="34"/>
            </a:endParaRP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Nie był to cel lecz skutek uboczny zmiany schematu transakcji.</a:t>
            </a: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Z uwagi na prawo ONN do odliczenia podatku VAT był on w tej transakcji neutralny.</a:t>
            </a: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Gdyby transakcja podlegała opodatkowaniu podatkiem VAT, cena sprzedaży zostałaby odpowiednio podwyższona.</a:t>
            </a: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pl-PL" sz="11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Kwestie do rozstrzygnięcia:</a:t>
            </a:r>
            <a:endParaRPr lang="pl-PL" sz="1100" b="1" kern="0" dirty="0" smtClean="0">
              <a:solidFill>
                <a:srgbClr val="C00000"/>
              </a:solidFill>
              <a:latin typeface="Arial" pitchFamily="34"/>
              <a:cs typeface="Arial" pitchFamily="34"/>
            </a:endParaRP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art. 199a § 2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O.p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. upoważnia organy podatkowe do kwestionowania skutków podatkowych czynności dokonanych z zamiarem osiągnięcia korzyści podatkowej i czy działanie z zamiarem osiągnięcia korzyści podatkowej jest równoznaczne z pozornością, o której mowa w tym przepisie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dopuszczalne jest, zgodnie z koncepcją nadużycia prawa, kwestionowanie czynności podatnika na gruncie podatku od towarów i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usług w celu innym niż zakwestionowanie podatku naliczonego?</a:t>
            </a: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dopuszczalne jest, zgodnie z koncepcją nadużycia prawa, kwestionowanie czynności podatnika na gruncie podatku od towarów i usług, jeśli podatnik działał z zamiarem osiągnięcia korzyści w podatku dochodowym lub w każdym innym podatku niż podatek od towarów i usług?</a:t>
            </a:r>
          </a:p>
          <a:p>
            <a:pPr marL="182563" indent="-182563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możliwe jest jednoczesne zastosowanie w sprawie art. 199a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O.p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. i koncepcji nadużycia prawa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100" kern="0" dirty="0">
              <a:solidFill>
                <a:srgbClr val="0B11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6" y="946195"/>
            <a:ext cx="844654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Oszczędność (korzyść?) podatkowa</a:t>
            </a:r>
          </a:p>
        </p:txBody>
      </p:sp>
      <p:sp>
        <p:nvSpPr>
          <p:cNvPr id="15" name="Prostokąt 26">
            <a:extLst>
              <a:ext uri="{FF2B5EF4-FFF2-40B4-BE49-F238E27FC236}">
                <a16:creationId xmlns="" xmlns:a16="http://schemas.microsoft.com/office/drawing/2014/main" id="{1E464833-7BF6-44D5-8F0D-2DBA4ECF5116}"/>
              </a:ext>
            </a:extLst>
          </p:cNvPr>
          <p:cNvSpPr/>
          <p:nvPr/>
        </p:nvSpPr>
        <p:spPr>
          <a:xfrm>
            <a:off x="1309350" y="2132168"/>
            <a:ext cx="1152000" cy="576000"/>
          </a:xfrm>
          <a:prstGeom prst="rect">
            <a:avLst/>
          </a:prstGeom>
          <a:solidFill>
            <a:srgbClr val="4031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Podatnik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</a:t>
            </a:r>
            <a:r>
              <a:rPr lang="pl-PL" sz="1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soba fizyczna</a:t>
            </a:r>
            <a:endParaRPr lang="pl-PL" sz="100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17" name="Łącznik prosty ze strzałką 17">
            <a:extLst>
              <a:ext uri="{FF2B5EF4-FFF2-40B4-BE49-F238E27FC236}">
                <a16:creationId xmlns="" xmlns:a16="http://schemas.microsoft.com/office/drawing/2014/main" id="{D03B2024-42EB-49D9-8B1A-CDE2F1430BE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885350" y="2708168"/>
            <a:ext cx="0" cy="507472"/>
          </a:xfrm>
          <a:prstGeom prst="straightConnector1">
            <a:avLst/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  <p:sp>
        <p:nvSpPr>
          <p:cNvPr id="18" name="Prostokąt 11">
            <a:extLst>
              <a:ext uri="{FF2B5EF4-FFF2-40B4-BE49-F238E27FC236}">
                <a16:creationId xmlns="" xmlns:a16="http://schemas.microsoft.com/office/drawing/2014/main" id="{6318E7C2-9F83-411A-896F-AD22ACD0947E}"/>
              </a:ext>
            </a:extLst>
          </p:cNvPr>
          <p:cNvSpPr/>
          <p:nvPr/>
        </p:nvSpPr>
        <p:spPr>
          <a:xfrm>
            <a:off x="1310435" y="3205804"/>
            <a:ext cx="115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Żona Podatnika</a:t>
            </a:r>
            <a:endParaRPr lang="pl-PL" dirty="0"/>
          </a:p>
        </p:txBody>
      </p:sp>
      <p:sp>
        <p:nvSpPr>
          <p:cNvPr id="19" name="Prostokąt 11">
            <a:extLst>
              <a:ext uri="{FF2B5EF4-FFF2-40B4-BE49-F238E27FC236}">
                <a16:creationId xmlns="" xmlns:a16="http://schemas.microsoft.com/office/drawing/2014/main" id="{8A860D7F-E7F2-4CF3-BF2C-7BFDA877B53D}"/>
              </a:ext>
            </a:extLst>
          </p:cNvPr>
          <p:cNvSpPr/>
          <p:nvPr/>
        </p:nvSpPr>
        <p:spPr>
          <a:xfrm>
            <a:off x="1310435" y="4287862"/>
            <a:ext cx="1152000" cy="576000"/>
          </a:xfrm>
          <a:prstGeom prst="rect">
            <a:avLst/>
          </a:prstGeom>
          <a:solidFill>
            <a:srgbClr val="21596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Ostateczny nabywca nieruchomości</a:t>
            </a:r>
            <a:endParaRPr lang="pl-PL" sz="100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22" name="Łącznik prosty ze strzałką 17">
            <a:extLst>
              <a:ext uri="{FF2B5EF4-FFF2-40B4-BE49-F238E27FC236}">
                <a16:creationId xmlns="" xmlns:a16="http://schemas.microsoft.com/office/drawing/2014/main" id="{5F3EF2CE-8EB0-4D9F-BEF8-494F3059DA8B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885350" y="3781804"/>
            <a:ext cx="1085" cy="506058"/>
          </a:xfrm>
          <a:prstGeom prst="straightConnector1">
            <a:avLst/>
          </a:prstGeom>
          <a:noFill/>
          <a:ln w="12700" cap="flat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A6E256-4A9B-4CCA-AD13-E212A2971666}"/>
              </a:ext>
            </a:extLst>
          </p:cNvPr>
          <p:cNvSpPr txBox="1"/>
          <p:nvPr/>
        </p:nvSpPr>
        <p:spPr>
          <a:xfrm>
            <a:off x="2462435" y="2796710"/>
            <a:ext cx="1495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brak PIT oraz VAT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="" xmlns:a16="http://schemas.microsoft.com/office/drawing/2014/main" id="{DBE0367E-4A98-431B-87A4-E361EF6D2869}"/>
              </a:ext>
            </a:extLst>
          </p:cNvPr>
          <p:cNvSpPr txBox="1"/>
          <p:nvPr/>
        </p:nvSpPr>
        <p:spPr>
          <a:xfrm>
            <a:off x="2460266" y="3864254"/>
            <a:ext cx="1495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brak PIT oraz VAT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02341E76-9E52-4730-956D-55BDB791360D}"/>
              </a:ext>
            </a:extLst>
          </p:cNvPr>
          <p:cNvSpPr txBox="1"/>
          <p:nvPr/>
        </p:nvSpPr>
        <p:spPr>
          <a:xfrm>
            <a:off x="2460266" y="3276600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opodatkowanie darowizny</a:t>
            </a:r>
          </a:p>
        </p:txBody>
      </p:sp>
    </p:spTree>
    <p:extLst>
      <p:ext uri="{BB962C8B-B14F-4D97-AF65-F5344CB8AC3E}">
        <p14:creationId xmlns:p14="http://schemas.microsoft.com/office/powerpoint/2010/main" val="407970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06956" y="1733520"/>
            <a:ext cx="81937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Tezy organów podatkowych (i sądu pierwszej instancji):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9" lvl="0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Organ podatkowy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pierwszej instancji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uznał, iż darowizna była czynnością pozorną, dokonaną wyłącznie w celu uniknięcia opodatkowania, co zgodnie z art. 199a § 2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 daje podstawy do oceny skutków podatkowych. W przypadku stwierdzenia, iż pod pozorem dokonania czynności prawnej dokonano innej czynności, skutki podatkowe wywodzi się z ukrytej czynności prawnej.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Organ wywiódł skutki podatkowe z pominięciem darowizny jako czynności pozornej i opodatkował </a:t>
            </a:r>
            <a:r>
              <a:rPr lang="pl-PL" sz="1100" b="1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podatkiem VAT sprzedaż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nieruchomości jako czynność dokonaną w ramach działalności </a:t>
            </a:r>
            <a:r>
              <a:rPr lang="pl-PL" sz="1100" b="1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gospodarczej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 </a:t>
            </a:r>
            <a:r>
              <a:rPr lang="pl-PL" sz="1100" b="1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Podatnika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, przyjmując, że dokonał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dostawy tejże działki na rzecz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ONN.</a:t>
            </a: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Organ podatkowy </a:t>
            </a: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drugiej instancji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stwierdził, że: „w ocenie tut. Organu, całokształt okoliczności w sprawie wskazuje, iż akt darowizny służył nadużyciu prawa. Podatnik dokonując formalnie czynności cywilno-prawnej w postaci darowizny na rzecz żony, w istocie nie miał na celu przysporzenia Jej majątku osobistego, lecz osiągnięcie skutku podatkowego przy zbyciu nieruchomości. W świetle zatem wskazanego wcześniej orzecznictwa TSUE, działanie Podatnika w niniejszej sprawie stanowi zatem nadużycie prawa w zakresie podatku od towarów i usług. Skutkiem ułożenia transakcji przy wykorzystaniu czynności cywilnoprawnej mimo, iż spełnia ona formalne warunki określone w przepisach, było uzyskanie przez Podatnika korzyści podatkowej, polegającej na tym, iż nie uiścił On do budżetu państwa należnego podatku od towarów i usług z tytułu dostawy nieruchomości na rzecz Spółki A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.”</a:t>
            </a: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  <a:p>
            <a:pPr marL="182559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Sąd pierwszej instancji (WSA)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natomiast w ogóle pominął powyższe rozbieżności decyzji organów podatkowych stwierdzając, że: "zarówno orzecznictwo sądów krajowych (na tle przepisów art.199a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.), jak i wypracowana przez orzecznictwo TSUE zasada zakazu nadużycia prawa, dają organom podatkowym możliwość (prawo) kwestionowania dokonywanych czynności cywilnoprawnych i uznania, iż w konkretnym przypadku prawo zostało wykorzystane do ominięcia zobowiązań podatkowych, zatem ma miejsce nadużycie prawa.".</a:t>
            </a: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5" y="987492"/>
            <a:ext cx="844654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Rozstrzygnięcie organów podatkowych I </a:t>
            </a:r>
            <a:r>
              <a:rPr lang="pl-PL" sz="2400" b="1" kern="0" dirty="0" err="1">
                <a:solidFill>
                  <a:srgbClr val="C00000"/>
                </a:solidFill>
                <a:latin typeface="Arial" pitchFamily="34"/>
                <a:cs typeface="Arial" pitchFamily="34"/>
              </a:rPr>
              <a:t>i</a:t>
            </a: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 II instancji</a:t>
            </a:r>
          </a:p>
        </p:txBody>
      </p: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</p:spTree>
    <p:extLst>
      <p:ext uri="{BB962C8B-B14F-4D97-AF65-F5344CB8AC3E}">
        <p14:creationId xmlns:p14="http://schemas.microsoft.com/office/powerpoint/2010/main" val="66049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06956" y="1733520"/>
            <a:ext cx="81937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9" lvl="0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Naczelny Sąd Administracyjny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w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uzasadnieniu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wyroku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uznał, iż:</a:t>
            </a:r>
          </a:p>
          <a:p>
            <a:pPr marL="171450" lvl="0" indent="-17145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stan faktyczny został zasadniczo ustalony w sposób prawidłowy, lecz jego ocena w zakresie wywiedzionych z niego skutków prawnych przez organy podatkowe i sąd niższej instancji na gruncie podatku od towarów i usług jest wadliwa.</a:t>
            </a:r>
          </a:p>
          <a:p>
            <a:pPr marL="171450" lvl="0" indent="-17145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organy podatkowe trafnie ustaliły, że czynności powzięte przez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Podatnika,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polegające na zawarciu z małżonką umowy darowizny działki, a następnie jej sprzedaż na rzecz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ONN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przez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żonę,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zostały podjęte w celu zminimalizowania obciążeń podatkowych, a wręcz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uniknięcia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zapłacenia podatku (zasadniczo dochodowego), lecz mimo tego ustalenia, w ówczesnym stanie prawnym podatku od towarów i usług nie można ich było podważyć:</a:t>
            </a:r>
          </a:p>
          <a:p>
            <a:pPr lvl="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	a) w oparciu o art. 199a § 2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 lub</a:t>
            </a:r>
          </a:p>
          <a:p>
            <a:pPr lvl="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	b) w oparciu o zasadę nadużycia prawa</a:t>
            </a:r>
          </a:p>
          <a:p>
            <a:pPr marL="182559" lvl="0" indent="-182559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5" y="987492"/>
            <a:ext cx="844654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Rozstrzygnięcie NSA</a:t>
            </a:r>
          </a:p>
        </p:txBody>
      </p: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</p:spTree>
    <p:extLst>
      <p:ext uri="{BB962C8B-B14F-4D97-AF65-F5344CB8AC3E}">
        <p14:creationId xmlns:p14="http://schemas.microsoft.com/office/powerpoint/2010/main" val="215841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06956" y="1733520"/>
            <a:ext cx="81937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Konkluzje NSA w odniesieniu do art. 199a</a:t>
            </a:r>
            <a:r>
              <a:rPr lang="pl-PL" sz="11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 § 2 </a:t>
            </a:r>
            <a:r>
              <a:rPr lang="pl-PL" sz="1100" b="1" kern="0" dirty="0" err="1">
                <a:solidFill>
                  <a:srgbClr val="C00000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.</a:t>
            </a: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100" b="1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niniejszej sprawie nie mógł znaleźć zastosowania art. 199a § 2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., ponieważ:</a:t>
            </a: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1) ma on zastosowanie jedynie w razie stwierdzenia dokonania pozornej czynności prawnej, a nie czynności prawnej dokonanej wyłącznie w celu osiągnięcia zamierzonego rezultatu podatkowego, niemającej jednak cech czynności pozornej;</a:t>
            </a: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2) tylko jedna z cech pozorności wymieniona w art. 83 § 1 k.c. jest wykorzystana, a mianowicie gdy strony dokonują czynności pozornej (symulowanej) w celu ukrycia czynności prawnej (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desymulowanej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), której skutki prawne rzeczywiście chcą wywołać. W przypadku pozorności zatem </a:t>
            </a:r>
            <a:r>
              <a:rPr lang="pl-PL" sz="1100" u="sng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musi występować tożsamość stron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czynności prawnej symulowanej i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desymulowanej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   </a:t>
            </a: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oparciu o art. 199a § 2 dokonana pomiędzy stronami czynność symulowana powinna zostać, z uwagi na pozorność, zastąpiona czynnością uznaną za rzeczywistą (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desymulowaną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). Organ podatkowy uznał za czynność pozorną darowiznę między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Podatnikiem a jego żoną,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uznając, że pod tą czynnością ukryta jest czynność sprzedaży nieruchomości na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rzecz A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 Sp. z o.o.. Objął zatem pozornością skutek, który nastąpił wobec całkiem innego podmiotu. Dokonał zatem nieprawidłowej wykładni ww. artykułu oraz błędnie zastosował ten przepis do powyższego stanu faktycznego.</a:t>
            </a:r>
          </a:p>
          <a:p>
            <a:pPr marL="171450" lvl="0" indent="-17145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„Z normy art. 199a § 2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., w oparciu o instytucję pozorności, nie można wywodzić skutków prawnych w stosunku do czynności następującej po czynności uznanej za pozorną (symulowaną), dokonanej przez beneficjenta umowy uznanej za „pozorną” na rzecz osoby trzeciej.</a:t>
            </a:r>
          </a:p>
          <a:p>
            <a:pPr marL="171450" lvl="0" indent="-17145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Pozorność czynności prawnej w rozumieniu art. 199a § 2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 ma miejsce jedynie wtedy, gdy strony stwarzają pozór dokonania jednej czynności prawnej, podczas gdy w rzeczywistości dokonują innej czynności prawnej (np. zawierają umowę darowizny, gdy w rzeczywistości chodzi o sprzedaż).”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W istocie w oparciu o art. 199a § 2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 dokonana pomiędzy stronami czynność symulowana powinna być – z uwagi na jej pozorność – zastąpiona czynnością dysymulowaną (uznaną za rzeczywistą). W rozpatrywanej natomiast sprawie organ pierwszej instancji za symulowaną (pozorną) uznał czynność darowizny pomiędzy Skarżącym, a jego żoną, uznając, że pod tą czynnością ukryta jest czynność sprzedaży przez Skarżącego działki 73/9 na rzecz </a:t>
            </a:r>
            <a:r>
              <a:rPr lang="pl-PL" sz="1100" kern="0" dirty="0" smtClean="0">
                <a:solidFill>
                  <a:srgbClr val="0B1107"/>
                </a:solidFill>
                <a:latin typeface="Arial" pitchFamily="34"/>
                <a:cs typeface="Arial" pitchFamily="34"/>
              </a:rPr>
              <a:t>A. Sp. z o.o., 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a więc objął pozornością skutek, który nastąpił wobec całkiem innego podmiotu, aniżeli ten, w stosunku do którego była dokonywana czynność uznana za pozorną, pomijając przy tym, że czynności sprzedaży działki na rzecz ww. spółki nie dokonał Skarżący, lecz jego żona.</a:t>
            </a: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5" y="987492"/>
            <a:ext cx="844654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Konkluzje NSA.</a:t>
            </a:r>
          </a:p>
        </p:txBody>
      </p: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</p:spTree>
    <p:extLst>
      <p:ext uri="{BB962C8B-B14F-4D97-AF65-F5344CB8AC3E}">
        <p14:creationId xmlns:p14="http://schemas.microsoft.com/office/powerpoint/2010/main" val="66506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06956" y="1733520"/>
            <a:ext cx="81937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b="1" kern="0" dirty="0">
                <a:solidFill>
                  <a:srgbClr val="C10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Konkluzje NSA w odniesieniu do zasady nadużycia prawa.</a:t>
            </a:r>
            <a:endParaRPr lang="pl-PL" sz="1100" b="1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Z racji ułomności konstrukcji opodatkowania powyższej transakcji przyjętej w oparciu o art. 199a § 2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O.p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., w której czynność darowizny między małżonkami oraz sprzedaży działki przez żonę na rzecz A Sp. z o.o., przeistoczono dla celów podatku od towarów i usług w czynność dostawy tejże działki przez Podatnika na rzecz ww. spółki, organy podatkowe oparły swoje rozstrzygnięcie na instytucji </a:t>
            </a:r>
            <a:r>
              <a:rPr lang="pl-PL" sz="1100" b="1" kern="0" dirty="0">
                <a:latin typeface="Arial" pitchFamily="34"/>
                <a:cs typeface="Arial" pitchFamily="34"/>
              </a:rPr>
              <a:t>zakazu nadużycia prawa.</a:t>
            </a:r>
            <a:endParaRPr lang="pl-PL" sz="11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Tymczasem dla celów podatku od towarów i usług klauzula nadużycia prawa została normatywnie sformułowana dopiero w ramach art. 5 ust. 4 i 5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u.p.t.u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., dodanymi przez ustawę z dnia 13 maja 2016 r. (Dz.U. z 2016 r., poz. 846) zmieniającej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u.p.t.u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 z dniem 15 lipca 2016 r. Oczywiście, brak regulacji art. 5 ust. 4 i 5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u.p.t.u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. do 15 lipca 2016 r. nie oznacza, że organy podatkowe i sądy administracyjne w swoim orzecznictwie nie dokonywały oceny transakcji podatników w aspekcie zakazu nadużycia prawa, lecz czyniły to zasadniczo odnośnie prawa do odliczenia podatku, uznając że nadużyciem jest zachowanie sprzeczne z celem gospodarczo-społecznym prawa do odliczenia podatku wyrażonym w art. 86 ust. 1 tej ustawy, kiedy - mimo formalnego spełnienia przesłanek do realizacji tego prawa - czynności podatnika ukształtowane zostały zasadniczo w celu uzyskania korzyści podatkowej na gruncie VAT, której przyznanie pozostawałoby w sprzeczności z celem tej normy (por. np. wyrok NSA z dnia 25 lutego 2015 r., sygn. akt I FSK 93/14).</a:t>
            </a: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Tym samym, </a:t>
            </a:r>
            <a:r>
              <a:rPr lang="pl-P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opodatkowanie VAT czynności darowizny przez M. S. na rzecz K. S., a następnie sprzedaży przedmiotu darowizny na rzecz A Sp. z  o.o., jako dostawy działki przez M. S. na rzecz ww. spółki, nie było możliwe w oparciu o zasadę nadużycia wynikającą z orzecznictwa TSUE.</a:t>
            </a: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Nie można czynić </a:t>
            </a:r>
            <a:r>
              <a:rPr lang="pl-PL" sz="1100" kern="0" dirty="0" err="1">
                <a:solidFill>
                  <a:srgbClr val="0B1107"/>
                </a:solidFill>
                <a:latin typeface="Arial" pitchFamily="34"/>
                <a:cs typeface="Arial" pitchFamily="34"/>
              </a:rPr>
              <a:t>prowspólnotowej</a:t>
            </a:r>
            <a:r>
              <a:rPr lang="pl-PL" sz="1100" kern="0" dirty="0">
                <a:solidFill>
                  <a:srgbClr val="0B1107"/>
                </a:solidFill>
                <a:latin typeface="Arial" pitchFamily="34"/>
                <a:cs typeface="Arial" pitchFamily="34"/>
              </a:rPr>
              <a:t> wykładni krajowych przepisów podatkowych, która prowadząc do wykładni contra legem tych przepisów poprzez rozszerzenie wynikającego z nich zakresu przedmiotowego opodatkowania (obowiązku podatkowego), godziłaby jednocześnie w wyrażoną w art. 217 Konstytucji zasadę wyłączności ustawowej w sprawach podatkowych, wymagającej jasnego i zrozumiałego dla adresatów, określenia tego zakresu w przepisie podatkowym rangi ustawowej.</a:t>
            </a:r>
          </a:p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organ, wykorzystując w takiej sytuacji zasadę nadużycia prawa do zapobiegania unikania opodatkowania, nie wykazał, że zasadniczym zamierzonym skutkiem działań Skarżącego była korzyść podatkowa w zakresie VAT.”</a:t>
            </a:r>
            <a:endParaRPr lang="pl-PL" sz="1100" kern="0" dirty="0">
              <a:solidFill>
                <a:srgbClr val="0B1107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16" name="Łącznik prostoliniowy 11">
            <a:extLst>
              <a:ext uri="{FF2B5EF4-FFF2-40B4-BE49-F238E27FC236}">
                <a16:creationId xmlns="" xmlns:a16="http://schemas.microsoft.com/office/drawing/2014/main" id="{A8BC8CE3-661A-4540-80FA-D051B1FDED7A}"/>
              </a:ext>
            </a:extLst>
          </p:cNvPr>
          <p:cNvCxnSpPr>
            <a:cxnSpLocks/>
          </p:cNvCxnSpPr>
          <p:nvPr/>
        </p:nvCxnSpPr>
        <p:spPr>
          <a:xfrm flipV="1">
            <a:off x="506956" y="1564345"/>
            <a:ext cx="8193699" cy="31251"/>
          </a:xfrm>
          <a:prstGeom prst="straightConnector1">
            <a:avLst/>
          </a:prstGeom>
          <a:noFill/>
          <a:ln w="6345" cap="flat">
            <a:solidFill>
              <a:srgbClr val="6F7E71"/>
            </a:solidFill>
            <a:prstDash val="solid"/>
            <a:miter/>
          </a:ln>
        </p:spPr>
      </p:cxnSp>
      <p:sp>
        <p:nvSpPr>
          <p:cNvPr id="23" name="pole tekstowe 12">
            <a:extLst>
              <a:ext uri="{FF2B5EF4-FFF2-40B4-BE49-F238E27FC236}">
                <a16:creationId xmlns="" xmlns:a16="http://schemas.microsoft.com/office/drawing/2014/main" id="{118829A1-6E3B-4035-B21F-900CC70A172B}"/>
              </a:ext>
            </a:extLst>
          </p:cNvPr>
          <p:cNvSpPr txBox="1"/>
          <p:nvPr/>
        </p:nvSpPr>
        <p:spPr>
          <a:xfrm>
            <a:off x="506955" y="987492"/>
            <a:ext cx="844654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C00000"/>
                </a:solidFill>
                <a:latin typeface="Arial" pitchFamily="34"/>
                <a:cs typeface="Arial" pitchFamily="34"/>
              </a:rPr>
              <a:t>Konkluzje NSA.</a:t>
            </a:r>
          </a:p>
        </p:txBody>
      </p:sp>
      <p:sp>
        <p:nvSpPr>
          <p:cNvPr id="11" name="Symbol zastępczy stopki 7">
            <a:extLst>
              <a:ext uri="{FF2B5EF4-FFF2-40B4-BE49-F238E27FC236}">
                <a16:creationId xmlns="" xmlns:a16="http://schemas.microsoft.com/office/drawing/2014/main" id="{50F8D453-20BA-4B18-819F-E922A7F11259}"/>
              </a:ext>
            </a:extLst>
          </p:cNvPr>
          <p:cNvSpPr txBox="1">
            <a:spLocks/>
          </p:cNvSpPr>
          <p:nvPr/>
        </p:nvSpPr>
        <p:spPr>
          <a:xfrm>
            <a:off x="798915" y="658246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algn="l"/>
            <a:r>
              <a:rPr lang="pl-PL" sz="1000" b="1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GWW </a:t>
            </a:r>
            <a:r>
              <a:rPr lang="pl-PL" sz="1000" dirty="0">
                <a:solidFill>
                  <a:srgbClr val="D8D8D8">
                    <a:lumMod val="10000"/>
                  </a:srgbClr>
                </a:solidFill>
                <a:cs typeface="Arial" panose="020B0604020202020204" pitchFamily="34" charset="0"/>
              </a:rPr>
              <a:t>| MARZEC 2018</a:t>
            </a:r>
          </a:p>
        </p:txBody>
      </p:sp>
    </p:spTree>
    <p:extLst>
      <p:ext uri="{BB962C8B-B14F-4D97-AF65-F5344CB8AC3E}">
        <p14:creationId xmlns:p14="http://schemas.microsoft.com/office/powerpoint/2010/main" val="3902743976"/>
      </p:ext>
    </p:extLst>
  </p:cSld>
  <p:clrMapOvr>
    <a:masterClrMapping/>
  </p:clrMapOvr>
</p:sld>
</file>

<file path=ppt/theme/theme1.xml><?xml version="1.0" encoding="utf-8"?>
<a:theme xmlns:a="http://schemas.openxmlformats.org/drawingml/2006/main" name="GWW_TAX_SZABLON_J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KŁADKA CIEMNA - PREZENTAC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KŁADKA JASNA - DRU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GWW_TAX_SZABLON_JAK.potx</Template>
  <TotalTime>18177</TotalTime>
  <Words>2434</Words>
  <Application>Microsoft Office PowerPoint</Application>
  <PresentationFormat>Pokaz na ekranie (4:3)</PresentationFormat>
  <Paragraphs>126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Lucida Grande</vt:lpstr>
      <vt:lpstr>Wingdings</vt:lpstr>
      <vt:lpstr>GWW_TAX_SZABLON_JAK</vt:lpstr>
      <vt:lpstr>Projekt niestandardowy</vt:lpstr>
      <vt:lpstr>OKŁADKA CIEMNA - PREZENTACJA</vt:lpstr>
      <vt:lpstr>OKŁADKA JASNA - DRUK</vt:lpstr>
      <vt:lpstr>Działanie art. 199a § 2 O.p. oraz zasady zakazu nadużycia prawa w świetle wyroku NSA (I FSK 1832/15)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Edda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Mikołaj Hewelt</dc:creator>
  <cp:lastModifiedBy>Wojciech Morawski</cp:lastModifiedBy>
  <cp:revision>821</cp:revision>
  <cp:lastPrinted>2015-10-05T12:03:46Z</cp:lastPrinted>
  <dcterms:created xsi:type="dcterms:W3CDTF">2012-03-01T15:36:53Z</dcterms:created>
  <dcterms:modified xsi:type="dcterms:W3CDTF">2018-03-09T08:45:58Z</dcterms:modified>
</cp:coreProperties>
</file>