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72" r:id="rId6"/>
    <p:sldId id="276" r:id="rId7"/>
    <p:sldId id="287" r:id="rId8"/>
    <p:sldId id="271" r:id="rId9"/>
    <p:sldId id="266" r:id="rId10"/>
    <p:sldId id="260" r:id="rId11"/>
    <p:sldId id="284" r:id="rId12"/>
    <p:sldId id="277" r:id="rId13"/>
    <p:sldId id="279" r:id="rId14"/>
    <p:sldId id="278" r:id="rId15"/>
    <p:sldId id="286" r:id="rId16"/>
    <p:sldId id="28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0F60-B896-4D4B-BEBB-680F7D740E0C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4C4-B31D-4222-8016-408919CC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073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0F60-B896-4D4B-BEBB-680F7D740E0C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4C4-B31D-4222-8016-408919CC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34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0F60-B896-4D4B-BEBB-680F7D740E0C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4C4-B31D-4222-8016-408919CC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955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0F60-B896-4D4B-BEBB-680F7D740E0C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4C4-B31D-4222-8016-408919CC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62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0F60-B896-4D4B-BEBB-680F7D740E0C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4C4-B31D-4222-8016-408919CC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378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0F60-B896-4D4B-BEBB-680F7D740E0C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4C4-B31D-4222-8016-408919CC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68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0F60-B896-4D4B-BEBB-680F7D740E0C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4C4-B31D-4222-8016-408919CC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02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0F60-B896-4D4B-BEBB-680F7D740E0C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4C4-B31D-4222-8016-408919CC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88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0F60-B896-4D4B-BEBB-680F7D740E0C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4C4-B31D-4222-8016-408919CC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32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0F60-B896-4D4B-BEBB-680F7D740E0C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4C4-B31D-4222-8016-408919CC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03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0F60-B896-4D4B-BEBB-680F7D740E0C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4C4-B31D-4222-8016-408919CC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05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0F60-B896-4D4B-BEBB-680F7D740E0C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C14C4-B31D-4222-8016-408919CC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39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1" y="353682"/>
            <a:ext cx="5454770" cy="3752492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  <a:latin typeface="AR ESSENCE" panose="02000000000000000000" pitchFamily="2" charset="0"/>
              </a:rPr>
              <a:t>Wyrok NSA z dnia 22 stycznia 2016 r., II FSK 2775/13 – </a:t>
            </a:r>
            <a:br>
              <a:rPr lang="pl-PL" sz="4800" b="1" dirty="0" smtClean="0">
                <a:solidFill>
                  <a:srgbClr val="FF0000"/>
                </a:solidFill>
                <a:latin typeface="AR ESSENCE" panose="02000000000000000000" pitchFamily="2" charset="0"/>
              </a:rPr>
            </a:br>
            <a:r>
              <a:rPr lang="pl-PL" sz="4800" b="1" dirty="0" smtClean="0">
                <a:solidFill>
                  <a:srgbClr val="FF0000"/>
                </a:solidFill>
                <a:latin typeface="AR ESSENCE" panose="02000000000000000000" pitchFamily="2" charset="0"/>
              </a:rPr>
              <a:t>O jeden most za daleko?</a:t>
            </a:r>
            <a:endParaRPr lang="pl-PL" sz="4800" b="1" dirty="0">
              <a:solidFill>
                <a:srgbClr val="FF0000"/>
              </a:solidFill>
              <a:latin typeface="AR ESSENCE" panose="02000000000000000000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02921" y="5279366"/>
            <a:ext cx="4520241" cy="586596"/>
          </a:xfrm>
        </p:spPr>
        <p:txBody>
          <a:bodyPr>
            <a:normAutofit fontScale="92500"/>
          </a:bodyPr>
          <a:lstStyle/>
          <a:p>
            <a:r>
              <a:rPr lang="pl-PL" dirty="0" smtClean="0">
                <a:latin typeface="AR ESSENCE" panose="02000000000000000000" pitchFamily="2" charset="0"/>
                <a:cs typeface="Aharoni" panose="02010803020104030203" pitchFamily="2" charset="-79"/>
              </a:rPr>
              <a:t>Dr hab. Wojciech Morawski, prof. UMK</a:t>
            </a:r>
            <a:endParaRPr lang="pl-PL" dirty="0">
              <a:latin typeface="AR ESSENCE" panose="02000000000000000000" pitchFamily="2" charset="0"/>
              <a:cs typeface="Aharoni" panose="02010803020104030203" pitchFamily="2" charset="-79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936" y="543469"/>
            <a:ext cx="3903363" cy="614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57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Naruszenie przez organ zasad fair </a:t>
            </a:r>
            <a:r>
              <a:rPr lang="pl-PL" dirty="0" err="1" smtClean="0"/>
              <a:t>play</a:t>
            </a:r>
            <a:r>
              <a:rPr lang="pl-PL" dirty="0" smtClean="0"/>
              <a:t> a wykładnia prawa (drugi aspekt wyroku)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Zasada</a:t>
            </a:r>
            <a:r>
              <a:rPr lang="pl-PL" dirty="0" smtClean="0"/>
              <a:t>: „Organy </a:t>
            </a:r>
            <a:r>
              <a:rPr lang="pl-PL" dirty="0"/>
              <a:t>podatkowe mają prawo i obowiązek podejmowania czynności zmierzających do sprawdzenia prawidłowości rozliczeń podatkowych dokonywanych przez podatników do czasu upływu terminu przedawnienia</a:t>
            </a:r>
            <a:r>
              <a:rPr lang="pl-PL" dirty="0" smtClean="0"/>
              <a:t>.”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Rozterki</a:t>
            </a:r>
            <a:r>
              <a:rPr lang="pl-PL" dirty="0" smtClean="0"/>
              <a:t>: „Wprawdzie </a:t>
            </a:r>
            <a:r>
              <a:rPr lang="pl-PL" dirty="0"/>
              <a:t>więc nie stanowi naruszenia przepisów, w tym także art. 121 § 1 Ordynacji podatkowej, podjęcie takich czynności w ostatnim roku przed upływem terminu przedawnienia, czyli tak jak w niniejszej sprawie</a:t>
            </a:r>
            <a:r>
              <a:rPr lang="pl-PL" dirty="0" smtClean="0"/>
              <a:t>,…”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Irytacja</a:t>
            </a:r>
            <a:r>
              <a:rPr lang="pl-PL" dirty="0" smtClean="0"/>
              <a:t> (czyż nie jest tu uzasadniona?): „niemniej </a:t>
            </a:r>
            <a:r>
              <a:rPr lang="pl-PL" dirty="0"/>
              <a:t>wskazać należy, że działanie takie (choćby ze względu na kwestię odsetek) trudno określić jako zmierzające do umacniania </a:t>
            </a:r>
            <a:r>
              <a:rPr lang="pl-PL" b="1" u="sng" dirty="0"/>
              <a:t>zaufania obywateli </a:t>
            </a:r>
            <a:r>
              <a:rPr lang="pl-PL" dirty="0"/>
              <a:t>do organów podatkowych i przejaw </a:t>
            </a:r>
            <a:r>
              <a:rPr lang="pl-PL" b="1" u="sng" dirty="0"/>
              <a:t>lojalności tych organów wobec podatników</a:t>
            </a:r>
            <a:r>
              <a:rPr lang="pl-PL" dirty="0"/>
              <a:t>, zwłaszcza w sytuacji, gdy stanowi to element ugruntowanej już, szerszej praktyki</a:t>
            </a:r>
            <a:r>
              <a:rPr lang="pl-PL" dirty="0" smtClean="0"/>
              <a:t>.”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043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Może i słuszna „kara” </a:t>
            </a:r>
            <a:r>
              <a:rPr lang="pl-PL" smtClean="0"/>
              <a:t>dla organu, </a:t>
            </a:r>
            <a:r>
              <a:rPr lang="pl-PL" dirty="0" smtClean="0"/>
              <a:t>ale gdzie podstawa prawna?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800" dirty="0"/>
              <a:t>Źródło: http://www.przegladsportowy.pl/pilka-nozna/ligi-zagraniczne,porazka-swansea-lukasz-fabianski-z-czerwona-kartka-,artykul,524512,1,423.html</a:t>
            </a:r>
            <a:endParaRPr lang="pl-PL" sz="800" dirty="0" smtClean="0"/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66" y="2173755"/>
            <a:ext cx="6728604" cy="40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9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widzimy w wyroku?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Zmierzch ustawy podatkowej?</a:t>
            </a:r>
          </a:p>
          <a:p>
            <a:r>
              <a:rPr lang="pl-PL" dirty="0" smtClean="0"/>
              <a:t>Prawotwórstwo sądów w Polsce?</a:t>
            </a:r>
          </a:p>
          <a:p>
            <a:r>
              <a:rPr lang="pl-PL" dirty="0" smtClean="0"/>
              <a:t>Niewiara w literę prawa?</a:t>
            </a:r>
          </a:p>
          <a:p>
            <a:r>
              <a:rPr lang="pl-PL" dirty="0" smtClean="0"/>
              <a:t>Dobre intencje sądu?</a:t>
            </a:r>
          </a:p>
          <a:p>
            <a:r>
              <a:rPr lang="pl-PL" dirty="0" smtClean="0"/>
              <a:t>Niepewność podatnika?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3441" y="1768257"/>
            <a:ext cx="2941607" cy="43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72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TAK czy 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NIE -  pod dobrymi intencjami destrukcja systemu prawnego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6539" y="1894943"/>
            <a:ext cx="4352921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68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Czy (i ewentualnie: kiedy) komentowany wyrok może stanowić wzór do naśladowania?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9600" b="1" dirty="0" smtClean="0"/>
              <a:t>?</a:t>
            </a:r>
            <a:endParaRPr lang="pl-PL" sz="96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375" y="1989439"/>
            <a:ext cx="6541575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4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Wyrok NSA z dnia 8 listopada 2016 r. II FSK 2766/14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Naczelny </a:t>
            </a:r>
            <a:r>
              <a:rPr lang="pl-PL" dirty="0"/>
              <a:t>Sąd Administracyjny nie dostrzega przy tym okoliczności wskazujących, że co do istniejącego </a:t>
            </a:r>
            <a:r>
              <a:rPr lang="pl-PL" b="1" dirty="0">
                <a:solidFill>
                  <a:srgbClr val="FF0000"/>
                </a:solidFill>
              </a:rPr>
              <a:t>w 2007 r. </a:t>
            </a:r>
            <a:r>
              <a:rPr lang="pl-PL" dirty="0"/>
              <a:t>warunku dokumentowania darowizny, podatniczka została wprowadzona w błąd przez organ podatkowy. W rozpatrywanej sprawie </a:t>
            </a:r>
            <a:r>
              <a:rPr lang="pl-PL" b="1" dirty="0">
                <a:solidFill>
                  <a:srgbClr val="FF0000"/>
                </a:solidFill>
              </a:rPr>
              <a:t>nie zachodzi tożsama sytuacja </a:t>
            </a:r>
            <a:r>
              <a:rPr lang="pl-PL" dirty="0"/>
              <a:t>z tą, która skłoniła inny skład orzekający NSA do wyrażenia poglądu, z którego wynika, że w konsekwencji wydania przez Ministerstwo Finansów </a:t>
            </a:r>
            <a:r>
              <a:rPr lang="pl-PL" b="1" dirty="0">
                <a:solidFill>
                  <a:srgbClr val="FF0000"/>
                </a:solidFill>
              </a:rPr>
              <a:t>wadliwej broszury informacyjnej </a:t>
            </a:r>
            <a:r>
              <a:rPr lang="pl-PL" dirty="0"/>
              <a:t>dotyczącej sposobu wypełnienia zeznania podatkowego za rok 2006, powstaje możliwość skorygowania przez organy podatkowe negatywnych skutków niezachowania przez skarżącego powyższego wymogu (por. wyrok NSA z dnia 22 stycznia 2016 r., sygn. akt II FSK </a:t>
            </a:r>
            <a:r>
              <a:rPr lang="pl-PL" dirty="0" smtClean="0"/>
              <a:t>2775/13).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96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</a:t>
            </a:r>
            <a:r>
              <a:rPr lang="pl-PL" dirty="0" smtClean="0"/>
              <a:t>r hab. prof. UMK </a:t>
            </a:r>
            <a:r>
              <a:rPr lang="pl-PL" smtClean="0"/>
              <a:t>Wojciech Morawski OSF UMK </a:t>
            </a:r>
            <a:endParaRPr lang="pl-PL" dirty="0" smtClean="0"/>
          </a:p>
          <a:p>
            <a:r>
              <a:rPr lang="pl-PL" dirty="0" smtClean="0"/>
              <a:t>Ewentualnie dalszy ciąg dyskusji: wojciechmorawski.torun@gmail.com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084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562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 ESSENCE" panose="02000000000000000000" pitchFamily="2" charset="0"/>
              </a:rPr>
              <a:t>Wyrok NSA z dnia 22 stycznia 2016 r., II FSK 2775/13</a:t>
            </a:r>
            <a:endParaRPr lang="pl-PL" dirty="0">
              <a:solidFill>
                <a:srgbClr val="FF0000"/>
              </a:solidFill>
              <a:latin typeface="AR ESSENCE" panose="020000000000000000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3600" b="1" dirty="0" smtClean="0">
                <a:latin typeface="AR ESSENCE" panose="02000000000000000000" pitchFamily="2" charset="0"/>
              </a:rPr>
              <a:t>Uchybienia </a:t>
            </a:r>
            <a:r>
              <a:rPr lang="pl-PL" sz="3600" b="1" dirty="0">
                <a:latin typeface="AR ESSENCE" panose="02000000000000000000" pitchFamily="2" charset="0"/>
              </a:rPr>
              <a:t>w działaniu administracji podatkowej nie powinny powodować ujemnych następstw dla podatników, którzy działali w dobrej wierze i zaufaniu do treści otrzymanej informacji. Stanowi to o istocie zasady wynikającej z art. 121 § 1 Ordynacji podatkowej</a:t>
            </a:r>
            <a:endParaRPr lang="pl-PL" sz="3600" dirty="0">
              <a:latin typeface="AR ESSENCE" panose="02000000000000000000" pitchFamily="2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807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 faktyczny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Małżonkowie dają proboszczowi parafii po 8.000 PLN „do ręki”</a:t>
            </a:r>
          </a:p>
          <a:p>
            <a:r>
              <a:rPr lang="pl-PL" dirty="0" smtClean="0"/>
              <a:t>Robili tak co roku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4879" y="2363639"/>
            <a:ext cx="4853911" cy="37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8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Problem prawny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o</a:t>
            </a:r>
            <a:r>
              <a:rPr lang="pl-PL" dirty="0" smtClean="0">
                <a:effectLst/>
              </a:rPr>
              <a:t>d 1 stycznia 2006 r. art. 26 ust. 6b, ust. 6d i ust. 7 pkt 2 </a:t>
            </a:r>
            <a:r>
              <a:rPr lang="pl-PL" dirty="0" err="1" smtClean="0">
                <a:effectLst/>
              </a:rPr>
              <a:t>u.p.d.o.f</a:t>
            </a:r>
            <a:r>
              <a:rPr lang="pl-PL" dirty="0" smtClean="0">
                <a:effectLst/>
              </a:rPr>
              <a:t>. wymaga jako warunku </a:t>
            </a:r>
            <a:r>
              <a:rPr lang="pl-PL" dirty="0" smtClean="0"/>
              <a:t>odliczenia </a:t>
            </a:r>
            <a:r>
              <a:rPr lang="pl-PL" dirty="0" smtClean="0">
                <a:effectLst/>
              </a:rPr>
              <a:t>posiadania dowodu wpłaty na rachunek bankowy obdarowanego</a:t>
            </a:r>
          </a:p>
          <a:p>
            <a:r>
              <a:rPr lang="pl-PL" dirty="0" smtClean="0">
                <a:effectLst/>
              </a:rPr>
              <a:t>nowy wymóg, którego nie przewidywał art. 55 ust. 7 ustawy o stosunku Państwa do Kościoła Katolickiego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6897" y="2527539"/>
            <a:ext cx="5540899" cy="31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0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WSA idzie z odsieczą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>
                <a:effectLst/>
              </a:rPr>
              <a:t>„Analiza broszury opracowanej w Ministerstwie Finansów na 2006 r. pozwalała im pozostawać w uzasadnionym przekonaniu, że zasady uwzględniania dokonywanych darowizn na działalność charytatywno-opiekuńczą w porównaniu z latami poprzednimi nie uległy zmianie.”</a:t>
            </a:r>
          </a:p>
          <a:p>
            <a:r>
              <a:rPr lang="pl-PL" dirty="0" smtClean="0"/>
              <a:t>„</a:t>
            </a:r>
            <a:r>
              <a:rPr lang="pl-PL" dirty="0" smtClean="0">
                <a:effectLst/>
              </a:rPr>
              <a:t>stosowna adnotacja o obowiązku dokumentowania dokonanej darowizny dowodem wpłaty na rachunek bankowy obdarowanego została uwzględniona w treści broszury informacyjnej w kolejnych latach. Fragment ten został wyróżniony pogrubionym drukiem.”</a:t>
            </a:r>
          </a:p>
          <a:p>
            <a:r>
              <a:rPr lang="pl-PL" dirty="0" smtClean="0">
                <a:effectLst/>
              </a:rPr>
              <a:t>art. 121 § 1 Ordynacji podatkowej: zasada zaufania do organów podatkowych  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468" y="2208362"/>
            <a:ext cx="5390458" cy="36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8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r>
              <a:rPr lang="pl-PL" dirty="0" smtClean="0"/>
              <a:t>NSA też stara się pomóc podatnikowi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9727" y="1328468"/>
            <a:ext cx="5788325" cy="4994694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/>
              </a:rPr>
              <a:t>Brak informacji </a:t>
            </a:r>
            <a:r>
              <a:rPr lang="pl-PL" dirty="0" smtClean="0">
                <a:effectLst/>
              </a:rPr>
              <a:t>o wprowadzeniu takiego wymogu (…) mógł być </a:t>
            </a:r>
            <a:r>
              <a:rPr lang="pl-PL" b="1" dirty="0" smtClean="0">
                <a:solidFill>
                  <a:srgbClr val="FF0000"/>
                </a:solidFill>
                <a:effectLst/>
              </a:rPr>
              <a:t>mylący</a:t>
            </a:r>
            <a:r>
              <a:rPr lang="pl-PL" dirty="0" smtClean="0">
                <a:effectLst/>
              </a:rPr>
              <a:t> (…) zwłaszcza w sytuacji Skarżących, którzy, co nie jest kwestionowane, od wielu lat zaangażowani byli działalność charytatywną.”</a:t>
            </a:r>
          </a:p>
          <a:p>
            <a:r>
              <a:rPr lang="pl-PL" dirty="0" smtClean="0">
                <a:effectLst/>
              </a:rPr>
              <a:t>„zmiana, ze względu na zastosowaną technikę legislacyjną, mogła być </a:t>
            </a:r>
            <a:r>
              <a:rPr lang="pl-PL" b="1" dirty="0" smtClean="0">
                <a:solidFill>
                  <a:srgbClr val="FF0000"/>
                </a:solidFill>
                <a:effectLst/>
              </a:rPr>
              <a:t>trudna do "wychwycenia" </a:t>
            </a:r>
            <a:r>
              <a:rPr lang="pl-PL" dirty="0" smtClean="0">
                <a:effectLst/>
              </a:rPr>
              <a:t>nawet dla fachowca, ponieważ poprzez system odesłań, zmiany wprowadzone w ustawie podatkowej - </a:t>
            </a:r>
            <a:r>
              <a:rPr lang="pl-PL" dirty="0" err="1" smtClean="0">
                <a:effectLst/>
              </a:rPr>
              <a:t>u.p.d.o.f</a:t>
            </a:r>
            <a:r>
              <a:rPr lang="pl-PL" dirty="0" smtClean="0">
                <a:effectLst/>
              </a:rPr>
              <a:t>., wywoływały konsekwencje na gruncie ustawy kościelnej, tj. w tym przypadku ustawy o stosunku Państwa do Kościoła Katolickiego.” </a:t>
            </a:r>
          </a:p>
          <a:p>
            <a:r>
              <a:rPr lang="pl-PL" dirty="0" smtClean="0">
                <a:effectLst/>
              </a:rPr>
              <a:t>„&lt;&lt;wadliwość udokumentowania darowizny&gt;&gt; </a:t>
            </a:r>
            <a:r>
              <a:rPr lang="pl-PL" b="1" dirty="0" smtClean="0">
                <a:solidFill>
                  <a:srgbClr val="FF0000"/>
                </a:solidFill>
                <a:effectLst/>
              </a:rPr>
              <a:t>nie została dostrzeżona </a:t>
            </a:r>
            <a:r>
              <a:rPr lang="pl-PL" dirty="0" smtClean="0">
                <a:effectLst/>
              </a:rPr>
              <a:t>w toku przeprowadzonych przez organ podatkowy już w 2007 r. czynności sprawdzających” + „Fakt ten dodatkowo mógł utwierdzać Skarżących w usprawiedliwionym poczuciu, że dokonali zgodnego z prawem rozliczenia podatkowego.”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1569" y="2531988"/>
            <a:ext cx="5128021" cy="33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3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ważniejsze – ustawa czy broszura MF?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art. 7 Konstytucji </a:t>
            </a:r>
            <a:r>
              <a:rPr lang="pl-PL" dirty="0" smtClean="0"/>
              <a:t>RP – ustawa!</a:t>
            </a:r>
            <a:endParaRPr lang="pl-PL" dirty="0"/>
          </a:p>
          <a:p>
            <a:r>
              <a:rPr lang="pl-PL" dirty="0"/>
              <a:t>Organy władzy publicznej działają na podstawie i w granicach prawa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75159" y="2707403"/>
            <a:ext cx="4487045" cy="3279932"/>
          </a:xfrm>
          <a:prstGeom prst="rect">
            <a:avLst/>
          </a:prstGeo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Broszura</a:t>
            </a:r>
          </a:p>
          <a:p>
            <a:r>
              <a:rPr lang="pl-PL" sz="1800" dirty="0" smtClean="0"/>
              <a:t>Zasady ogólne postępowania (?)</a:t>
            </a:r>
            <a:endParaRPr lang="pl-PL" sz="18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94392" y="3234905"/>
            <a:ext cx="5364958" cy="25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3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Sędzia między prawem a sprawiedliwością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prstClr val="black"/>
                </a:solidFill>
              </a:rPr>
              <a:t>Czy można „odłożyć na bok” przepisy, żeby wydać wyrok sprawiedliwy?</a:t>
            </a:r>
          </a:p>
          <a:p>
            <a:pPr lvl="0"/>
            <a:r>
              <a:rPr lang="pl-PL" dirty="0">
                <a:solidFill>
                  <a:prstClr val="black"/>
                </a:solidFill>
              </a:rPr>
              <a:t>Czy wyrok sprzeczny z literą ustawy jest jeszcze sprawiedliwy?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42" y="2001328"/>
            <a:ext cx="5318158" cy="3457291"/>
          </a:xfrm>
        </p:spPr>
      </p:pic>
    </p:spTree>
    <p:extLst>
      <p:ext uri="{BB962C8B-B14F-4D97-AF65-F5344CB8AC3E}">
        <p14:creationId xmlns:p14="http://schemas.microsoft.com/office/powerpoint/2010/main" val="63897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Uczciwość podatnika a wykładnia prawa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Czy okoliczności sprawy powinny mieć wpływ na wykładnię prawa?</a:t>
            </a:r>
          </a:p>
          <a:p>
            <a:r>
              <a:rPr lang="pl-PL" dirty="0" smtClean="0"/>
              <a:t>Czy gdyby podatnik nie dokonywał darowizn corocznie, to wyrok byłby inny?</a:t>
            </a:r>
          </a:p>
          <a:p>
            <a:r>
              <a:rPr lang="pl-PL" dirty="0" smtClean="0"/>
              <a:t>Czy gdyby odpowiedzieć TAK na drugie pytanie, to oznaczałoby to, że prawo jest różne w zależności od uczciwości podatnika? (art. 32 Konstytucji RP)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66662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829</Words>
  <Application>Microsoft Office PowerPoint</Application>
  <PresentationFormat>Panoramiczny</PresentationFormat>
  <Paragraphs>51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Aharoni</vt:lpstr>
      <vt:lpstr>AR ESSENCE</vt:lpstr>
      <vt:lpstr>Arial</vt:lpstr>
      <vt:lpstr>Calibri</vt:lpstr>
      <vt:lpstr>Calibri Light</vt:lpstr>
      <vt:lpstr>Motyw pakietu Office</vt:lpstr>
      <vt:lpstr>Wyrok NSA z dnia 22 stycznia 2016 r., II FSK 2775/13 –  O jeden most za daleko?</vt:lpstr>
      <vt:lpstr>Wyrok NSA z dnia 22 stycznia 2016 r., II FSK 2775/13</vt:lpstr>
      <vt:lpstr>Stan faktyczny</vt:lpstr>
      <vt:lpstr>Problem prawny</vt:lpstr>
      <vt:lpstr>WSA idzie z odsieczą</vt:lpstr>
      <vt:lpstr>NSA też stara się pomóc podatnikowi</vt:lpstr>
      <vt:lpstr>Co jest ważniejsze – ustawa czy broszura MF?</vt:lpstr>
      <vt:lpstr>Sędzia między prawem a sprawiedliwością</vt:lpstr>
      <vt:lpstr>Uczciwość podatnika a wykładnia prawa</vt:lpstr>
      <vt:lpstr>Naruszenie przez organ zasad fair play a wykładnia prawa (drugi aspekt wyroku)</vt:lpstr>
      <vt:lpstr>Może i słuszna „kara” dla organu, ale gdzie podstawa prawna?</vt:lpstr>
      <vt:lpstr>Co widzimy w wyroku?</vt:lpstr>
      <vt:lpstr>TAK czy NIE</vt:lpstr>
      <vt:lpstr>Czy (i ewentualnie: kiedy) komentowany wyrok może stanowić wzór do naśladowania?</vt:lpstr>
      <vt:lpstr> Wyrok NSA z dnia 8 listopada 2016 r. II FSK 2766/14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Morawski</dc:creator>
  <cp:lastModifiedBy>Wojciech Morawski</cp:lastModifiedBy>
  <cp:revision>21</cp:revision>
  <dcterms:created xsi:type="dcterms:W3CDTF">2017-03-27T21:33:36Z</dcterms:created>
  <dcterms:modified xsi:type="dcterms:W3CDTF">2018-09-05T09:29:38Z</dcterms:modified>
</cp:coreProperties>
</file>