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7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7" r:id="rId10"/>
    <p:sldId id="264" r:id="rId11"/>
    <p:sldId id="265" r:id="rId12"/>
    <p:sldId id="266" r:id="rId13"/>
  </p:sldIdLst>
  <p:sldSz cx="9144000" cy="6858000" type="screen4x3"/>
  <p:notesSz cx="6858000" cy="9144000"/>
  <p:defaultTextStyle>
    <a:defPPr>
      <a:defRPr lang="pl-PL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 autoAdjust="0"/>
    <p:restoredTop sz="94705" autoAdjust="0"/>
  </p:normalViewPr>
  <p:slideViewPr>
    <p:cSldViewPr>
      <p:cViewPr varScale="1">
        <p:scale>
          <a:sx n="84" d="100"/>
          <a:sy n="84" d="100"/>
        </p:scale>
        <p:origin x="1426" y="8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990600"/>
            <a:ext cx="7772400" cy="1371600"/>
          </a:xfrm>
        </p:spPr>
        <p:txBody>
          <a:bodyPr/>
          <a:lstStyle>
            <a:lvl1pPr>
              <a:defRPr sz="4000"/>
            </a:lvl1pPr>
          </a:lstStyle>
          <a:p>
            <a:pPr lvl="0"/>
            <a:r>
              <a:rPr lang="pl-PL" altLang="pl-PL" noProof="0" smtClean="0"/>
              <a:t>Kliknij, aby edytować styl wzorca tytułu</a:t>
            </a:r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47800" y="3429000"/>
            <a:ext cx="7010400" cy="1600200"/>
          </a:xfrm>
        </p:spPr>
        <p:txBody>
          <a:bodyPr/>
          <a:lstStyle>
            <a:lvl1pPr marL="0" indent="0">
              <a:buFont typeface="Wingdings" panose="05000000000000000000" pitchFamily="2" charset="2"/>
              <a:buNone/>
              <a:defRPr sz="2800"/>
            </a:lvl1pPr>
          </a:lstStyle>
          <a:p>
            <a:pPr lvl="0"/>
            <a:r>
              <a:rPr lang="pl-PL" altLang="pl-PL" noProof="0" smtClean="0"/>
              <a:t>Kliknij, aby edytować styl wzorca podtytułu</a:t>
            </a:r>
          </a:p>
        </p:txBody>
      </p:sp>
      <p:sp>
        <p:nvSpPr>
          <p:cNvPr id="45060" name="Rectangle 4"/>
          <p:cNvSpPr>
            <a:spLocks noGrp="1" noChangeArrowheads="1"/>
          </p:cNvSpPr>
          <p:nvPr>
            <p:ph type="dt" sz="half" idx="2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pl-PL" altLang="pl-PL"/>
          </a:p>
        </p:txBody>
      </p:sp>
      <p:sp>
        <p:nvSpPr>
          <p:cNvPr id="45061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pl-PL" altLang="pl-PL"/>
          </a:p>
        </p:txBody>
      </p:sp>
      <p:sp>
        <p:nvSpPr>
          <p:cNvPr id="45062" name="Rectangle 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83264C05-DFD5-4192-B469-F9F47E0A71EF}" type="slidenum">
              <a:rPr lang="pl-PL" altLang="pl-PL"/>
              <a:pPr/>
              <a:t>‹#›</a:t>
            </a:fld>
            <a:endParaRPr lang="pl-PL" altLang="pl-PL"/>
          </a:p>
        </p:txBody>
      </p:sp>
      <p:sp>
        <p:nvSpPr>
          <p:cNvPr id="45063" name="AutoShape 7"/>
          <p:cNvSpPr>
            <a:spLocks noChangeArrowheads="1"/>
          </p:cNvSpPr>
          <p:nvPr/>
        </p:nvSpPr>
        <p:spPr bwMode="auto">
          <a:xfrm>
            <a:off x="685800" y="2393950"/>
            <a:ext cx="7772400" cy="109538"/>
          </a:xfrm>
          <a:custGeom>
            <a:avLst/>
            <a:gdLst>
              <a:gd name="G0" fmla="+- 618 0 0"/>
              <a:gd name="T0" fmla="*/ 0 w 1000"/>
              <a:gd name="T1" fmla="*/ 0 h 1000"/>
              <a:gd name="T2" fmla="*/ 618 w 1000"/>
              <a:gd name="T3" fmla="*/ 0 h 1000"/>
              <a:gd name="T4" fmla="*/ 618 w 1000"/>
              <a:gd name="T5" fmla="*/ 1000 h 1000"/>
              <a:gd name="T6" fmla="*/ 0 w 1000"/>
              <a:gd name="T7" fmla="*/ 1000 h 1000"/>
              <a:gd name="T8" fmla="*/ 0 w 1000"/>
              <a:gd name="T9" fmla="*/ 0 h 1000"/>
              <a:gd name="T10" fmla="*/ 1000 w 1000"/>
              <a:gd name="T11" fmla="*/ 0 h 10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618" y="0"/>
                </a:lnTo>
                <a:lnTo>
                  <a:pt x="618" y="1000"/>
                </a:lnTo>
                <a:lnTo>
                  <a:pt x="0" y="100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chemeClr val="accent2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endParaRPr lang="pl-PL" altLang="pl-PL" sz="240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l-PL" alt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l-PL" alt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742D427-ADE4-4465-880B-C81E7BF8A333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7022356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573838" y="304800"/>
            <a:ext cx="2001837" cy="5715000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566738" y="304800"/>
            <a:ext cx="5854700" cy="5715000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l-PL" alt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l-PL" alt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1CD9A9A-A83D-4D06-99E9-0B8B92BFFC9C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684268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l-PL" alt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l-PL" alt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D9A2044-0E14-4FF6-8978-5AB602F63820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0070129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/>
          <a:lstStyle>
            <a:lvl1pPr>
              <a:defRPr sz="6000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l-PL" alt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l-PL" alt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3B395C3-5717-4645-9162-C176E8777CB2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7465259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566738" y="1752600"/>
            <a:ext cx="3924300" cy="4267200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3438" y="1752600"/>
            <a:ext cx="3924300" cy="4267200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l-PL" alt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l-PL" alt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E6B7C1A-DA5E-45F3-8872-1D31F94D5011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1036506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l-PL" alt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l-PL" alt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A45FB14-9130-4AF8-A90D-F75F329DEA75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4965408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l-PL" alt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l-PL" alt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4DF4AF0-FD5A-49CB-A906-044E28506B82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6885498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l-PL" alt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l-PL" alt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6DEA87C-2736-492A-B1CA-071263D14575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6747984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l-PL" alt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l-PL" alt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B285388-712E-438B-8D5C-E727710674FF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603752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l-PL" alt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l-PL" alt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F7CD234-01ED-4283-89E4-B482B4897994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0355017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ltHorz">
          <a:fgClr>
            <a:schemeClr val="bg2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74675" y="304800"/>
            <a:ext cx="8001000" cy="1216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 smtClean="0"/>
              <a:t>Kliknij, aby edytować styl wzorca tytułu</a:t>
            </a:r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66738" y="1752600"/>
            <a:ext cx="8001000" cy="426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 smtClean="0"/>
              <a:t>Kliknij, aby edytować style wzorca tekstu</a:t>
            </a:r>
          </a:p>
          <a:p>
            <a:pPr lvl="1"/>
            <a:r>
              <a:rPr lang="pl-PL" altLang="pl-PL" smtClean="0"/>
              <a:t>Drugi poziom</a:t>
            </a:r>
          </a:p>
          <a:p>
            <a:pPr lvl="2"/>
            <a:r>
              <a:rPr lang="pl-PL" altLang="pl-PL" smtClean="0"/>
              <a:t>Trzeci poziom</a:t>
            </a:r>
          </a:p>
          <a:p>
            <a:pPr lvl="3"/>
            <a:r>
              <a:rPr lang="pl-PL" altLang="pl-PL" smtClean="0"/>
              <a:t>Czwarty poziom</a:t>
            </a:r>
          </a:p>
          <a:p>
            <a:pPr lvl="4"/>
            <a:r>
              <a:rPr lang="pl-PL" altLang="pl-PL" smtClean="0"/>
              <a:t>Piąty poziom</a:t>
            </a:r>
          </a:p>
        </p:txBody>
      </p:sp>
      <p:sp>
        <p:nvSpPr>
          <p:cNvPr id="44036" name="AutoShape 4"/>
          <p:cNvSpPr>
            <a:spLocks noChangeArrowheads="1"/>
          </p:cNvSpPr>
          <p:nvPr/>
        </p:nvSpPr>
        <p:spPr bwMode="auto">
          <a:xfrm>
            <a:off x="609600" y="1566863"/>
            <a:ext cx="7958138" cy="109537"/>
          </a:xfrm>
          <a:custGeom>
            <a:avLst/>
            <a:gdLst>
              <a:gd name="G0" fmla="+- 585 0 0"/>
              <a:gd name="T0" fmla="*/ 0 w 1000"/>
              <a:gd name="T1" fmla="*/ 0 h 1000"/>
              <a:gd name="T2" fmla="*/ 585 w 1000"/>
              <a:gd name="T3" fmla="*/ 0 h 1000"/>
              <a:gd name="T4" fmla="*/ 585 w 1000"/>
              <a:gd name="T5" fmla="*/ 1000 h 1000"/>
              <a:gd name="T6" fmla="*/ 0 w 1000"/>
              <a:gd name="T7" fmla="*/ 1000 h 1000"/>
              <a:gd name="T8" fmla="*/ 0 w 1000"/>
              <a:gd name="T9" fmla="*/ 0 h 1000"/>
              <a:gd name="T10" fmla="*/ 1000 w 1000"/>
              <a:gd name="T11" fmla="*/ 0 h 10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585" y="0"/>
                </a:lnTo>
                <a:lnTo>
                  <a:pt x="585" y="1000"/>
                </a:lnTo>
                <a:lnTo>
                  <a:pt x="0" y="100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chemeClr val="accent2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endParaRPr lang="pl-PL" altLang="pl-PL" sz="2400">
              <a:latin typeface="Times New Roman" panose="02020603050405020304" pitchFamily="18" charset="0"/>
            </a:endParaRPr>
          </a:p>
        </p:txBody>
      </p:sp>
      <p:sp>
        <p:nvSpPr>
          <p:cNvPr id="44037" name="Line 5"/>
          <p:cNvSpPr>
            <a:spLocks noChangeShapeType="1"/>
          </p:cNvSpPr>
          <p:nvPr/>
        </p:nvSpPr>
        <p:spPr bwMode="auto">
          <a:xfrm flipV="1">
            <a:off x="609600" y="6172200"/>
            <a:ext cx="7924800" cy="0"/>
          </a:xfrm>
          <a:prstGeom prst="line">
            <a:avLst/>
          </a:prstGeom>
          <a:noFill/>
          <a:ln w="3175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pl-PL"/>
          </a:p>
        </p:txBody>
      </p:sp>
      <p:sp>
        <p:nvSpPr>
          <p:cNvPr id="44038" name="Rectangle 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19812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pl-PL" altLang="pl-PL"/>
          </a:p>
        </p:txBody>
      </p:sp>
      <p:sp>
        <p:nvSpPr>
          <p:cNvPr id="44039" name="Rectangle 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200"/>
            </a:lvl1pPr>
          </a:lstStyle>
          <a:p>
            <a:endParaRPr lang="pl-PL" altLang="pl-PL"/>
          </a:p>
        </p:txBody>
      </p:sp>
      <p:sp>
        <p:nvSpPr>
          <p:cNvPr id="44040" name="Rectangle 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19812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810608AC-B884-4A1F-A96A-70A6E12C6A4E}" type="slidenum">
              <a:rPr lang="pl-PL" altLang="pl-PL"/>
              <a:pPr/>
              <a:t>‹#›</a:t>
            </a:fld>
            <a:endParaRPr lang="pl-PL" alt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8" r:id="rId1"/>
    <p:sldLayoutId id="2147483669" r:id="rId2"/>
    <p:sldLayoutId id="2147483670" r:id="rId3"/>
    <p:sldLayoutId id="2147483671" r:id="rId4"/>
    <p:sldLayoutId id="2147483672" r:id="rId5"/>
    <p:sldLayoutId id="2147483673" r:id="rId6"/>
    <p:sldLayoutId id="2147483674" r:id="rId7"/>
    <p:sldLayoutId id="2147483675" r:id="rId8"/>
    <p:sldLayoutId id="2147483676" r:id="rId9"/>
    <p:sldLayoutId id="2147483677" r:id="rId10"/>
    <p:sldLayoutId id="2147483678" r:id="rId11"/>
  </p:sldLayoutIdLst>
  <p:timing>
    <p:tnLst>
      <p:par>
        <p:cTn id="1" dur="indefinite" restart="never" nodeType="tmRoot"/>
      </p:par>
    </p:tnLst>
  </p:timing>
  <p:txStyles>
    <p:titleStyle>
      <a:lvl1pPr algn="l" rtl="0" fontAlgn="base">
        <a:spcBef>
          <a:spcPct val="0"/>
        </a:spcBef>
        <a:spcAft>
          <a:spcPct val="0"/>
        </a:spcAft>
        <a:defRPr sz="38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anose="020B0604030504040204" pitchFamily="34" charset="0"/>
          <a:cs typeface="Arial" panose="020B0604020202020204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anose="020B0604030504040204" pitchFamily="34" charset="0"/>
          <a:cs typeface="Arial" panose="020B0604020202020204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anose="020B0604030504040204" pitchFamily="34" charset="0"/>
          <a:cs typeface="Arial" panose="020B0604020202020204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anose="020B0604030504040204" pitchFamily="34" charset="0"/>
          <a:cs typeface="Arial" panose="020B060402020202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anose="020B0604030504040204" pitchFamily="34" charset="0"/>
          <a:cs typeface="Arial" panose="020B060402020202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anose="020B0604030504040204" pitchFamily="34" charset="0"/>
          <a:cs typeface="Arial" panose="020B060402020202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anose="020B0604030504040204" pitchFamily="34" charset="0"/>
          <a:cs typeface="Arial" panose="020B060402020202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anose="020B0604030504040204" pitchFamily="34" charset="0"/>
          <a:cs typeface="Arial" panose="020B0604020202020204" pitchFamily="34" charset="0"/>
        </a:defRPr>
      </a:lvl9pPr>
    </p:titleStyle>
    <p:bodyStyle>
      <a:lvl1pPr marL="469900" indent="-46990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buChar char="o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buChar char="n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304925" indent="-395288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buChar char="o"/>
        <a:defRPr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693863" indent="-38735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buChar char="n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939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68313" y="115888"/>
            <a:ext cx="7989887" cy="2089150"/>
          </a:xfrm>
        </p:spPr>
        <p:txBody>
          <a:bodyPr/>
          <a:lstStyle/>
          <a:p>
            <a:pPr algn="ctr">
              <a:lnSpc>
                <a:spcPct val="160000"/>
              </a:lnSpc>
            </a:pPr>
            <a:r>
              <a:rPr lang="pl-PL" altLang="pl-PL" sz="3200" b="1">
                <a:latin typeface="Arial" panose="020B0604020202020204" pitchFamily="34" charset="0"/>
              </a:rPr>
              <a:t>Kontrowersje dotyczące stosowania</a:t>
            </a:r>
            <a:br>
              <a:rPr lang="pl-PL" altLang="pl-PL" sz="3200" b="1">
                <a:latin typeface="Arial" panose="020B0604020202020204" pitchFamily="34" charset="0"/>
              </a:rPr>
            </a:br>
            <a:r>
              <a:rPr lang="pl-PL" altLang="pl-PL" sz="3200" b="1">
                <a:latin typeface="Arial" panose="020B0604020202020204" pitchFamily="34" charset="0"/>
              </a:rPr>
              <a:t> art. 199a Ordynacji podatkowej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835150" y="4724400"/>
            <a:ext cx="7010400" cy="1600200"/>
          </a:xfrm>
        </p:spPr>
        <p:txBody>
          <a:bodyPr/>
          <a:lstStyle/>
          <a:p>
            <a:endParaRPr lang="pl-PL" altLang="pl-PL" sz="1800" b="1">
              <a:latin typeface="Arial" panose="020B0604020202020204" pitchFamily="34" charset="0"/>
            </a:endParaRPr>
          </a:p>
          <a:p>
            <a:r>
              <a:rPr lang="pl-PL" altLang="pl-PL" sz="1800" b="1">
                <a:latin typeface="Arial" panose="020B0604020202020204" pitchFamily="34" charset="0"/>
              </a:rPr>
              <a:t>      Dr Krzysztof Winiarski Sędzia NSA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684213" y="304800"/>
            <a:ext cx="7891462" cy="747713"/>
          </a:xfrm>
        </p:spPr>
        <p:txBody>
          <a:bodyPr/>
          <a:lstStyle/>
          <a:p>
            <a:r>
              <a:rPr lang="pl-PL" altLang="pl-PL" sz="2100" b="1">
                <a:latin typeface="Arial" panose="020B0604020202020204" pitchFamily="34" charset="0"/>
              </a:rPr>
              <a:t>Ustawa kodeks postępowania cywilnego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pl-PL" altLang="pl-PL" sz="2100">
              <a:latin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None/>
            </a:pPr>
            <a:endParaRPr lang="pl-PL" altLang="pl-PL" sz="2100">
              <a:latin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pl-PL" altLang="pl-PL" sz="2100">
                <a:latin typeface="Arial" panose="020B0604020202020204" pitchFamily="34" charset="0"/>
              </a:rPr>
              <a:t>Art. 189. Powód może żądać ustalenia przez sąd istnienia lub nieistnienia stosunku prawnego lub prawa, gdy ma w tym interes prawny.</a:t>
            </a:r>
          </a:p>
          <a:p>
            <a:pPr>
              <a:lnSpc>
                <a:spcPct val="120000"/>
              </a:lnSpc>
            </a:pPr>
            <a:r>
              <a:rPr lang="pl-PL" altLang="pl-PL" sz="2100">
                <a:latin typeface="Arial" panose="020B0604020202020204" pitchFamily="34" charset="0"/>
              </a:rPr>
              <a:t>Art. 189</a:t>
            </a:r>
            <a:r>
              <a:rPr lang="pl-PL" altLang="pl-PL" sz="2100" baseline="30000">
                <a:latin typeface="Arial" panose="020B0604020202020204" pitchFamily="34" charset="0"/>
              </a:rPr>
              <a:t>1</a:t>
            </a:r>
            <a:r>
              <a:rPr lang="pl-PL" altLang="pl-PL" sz="2100">
                <a:latin typeface="Arial" panose="020B0604020202020204" pitchFamily="34" charset="0"/>
              </a:rPr>
              <a:t>. Uprawnienie, o którym mowa w art. 189, przysługuje również, w toku prowadzonego postępowania, organowi podatkowemu, jeżeli ustalenie istnienia lub nieistnienia stosunku prawnego lub prawa jest niezbędne dla oceny skutków podatkowych.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539750" y="304800"/>
            <a:ext cx="8035925" cy="676275"/>
          </a:xfrm>
        </p:spPr>
        <p:txBody>
          <a:bodyPr/>
          <a:lstStyle/>
          <a:p>
            <a:r>
              <a:rPr lang="pl-PL" altLang="pl-PL" sz="2100" b="1">
                <a:latin typeface="Arial" panose="020B0604020202020204" pitchFamily="34" charset="0"/>
              </a:rPr>
              <a:t>Ustawa kodeks postępowania cywilnego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pl-PL" altLang="pl-PL" sz="1900">
              <a:latin typeface="Arial" panose="020B0604020202020204" pitchFamily="34" charset="0"/>
            </a:endParaRPr>
          </a:p>
          <a:p>
            <a:endParaRPr lang="pl-PL" altLang="pl-PL" sz="1900">
              <a:latin typeface="Arial" panose="020B0604020202020204" pitchFamily="34" charset="0"/>
            </a:endParaRPr>
          </a:p>
          <a:p>
            <a:endParaRPr lang="pl-PL" altLang="pl-PL" sz="2000">
              <a:latin typeface="Arial" panose="020B0604020202020204" pitchFamily="34" charset="0"/>
            </a:endParaRPr>
          </a:p>
          <a:p>
            <a:pPr>
              <a:lnSpc>
                <a:spcPct val="130000"/>
              </a:lnSpc>
            </a:pPr>
            <a:r>
              <a:rPr lang="pl-PL" altLang="pl-PL" sz="2000">
                <a:latin typeface="Arial" panose="020B0604020202020204" pitchFamily="34" charset="0"/>
              </a:rPr>
              <a:t>Art. 365. § 1. Orzeczenie prawomocne wiąże nie tylko strony i sąd, który je wydał, lecz również inne sądy oraz inne organy państwowe i organy administracji publicznej, a w wypadkach w ustawie przewidzianych także inne osoby.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539750" y="304800"/>
            <a:ext cx="8035925" cy="747713"/>
          </a:xfrm>
        </p:spPr>
        <p:txBody>
          <a:bodyPr/>
          <a:lstStyle/>
          <a:p>
            <a:r>
              <a:rPr lang="pl-PL" altLang="pl-PL" sz="2100" b="1">
                <a:latin typeface="Arial" panose="020B0604020202020204" pitchFamily="34" charset="0"/>
              </a:rPr>
              <a:t>Ustawa kodeks postępowania cywilnego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endParaRPr lang="pl-PL" altLang="pl-PL" sz="2000" b="1">
              <a:latin typeface="Arial" panose="020B0604020202020204" pitchFamily="34" charset="0"/>
            </a:endParaRPr>
          </a:p>
          <a:p>
            <a:pPr>
              <a:lnSpc>
                <a:spcPct val="110000"/>
              </a:lnSpc>
            </a:pPr>
            <a:endParaRPr lang="pl-PL" altLang="pl-PL" sz="2000" b="1">
              <a:latin typeface="Arial" panose="020B0604020202020204" pitchFamily="34" charset="0"/>
            </a:endParaRPr>
          </a:p>
          <a:p>
            <a:pPr>
              <a:lnSpc>
                <a:spcPct val="110000"/>
              </a:lnSpc>
            </a:pPr>
            <a:r>
              <a:rPr lang="pl-PL" altLang="pl-PL" sz="2000" b="1">
                <a:latin typeface="Arial" panose="020B0604020202020204" pitchFamily="34" charset="0"/>
              </a:rPr>
              <a:t>Art. 75. </a:t>
            </a:r>
            <a:r>
              <a:rPr lang="pl-PL" altLang="pl-PL" sz="2000">
                <a:latin typeface="Arial" panose="020B0604020202020204" pitchFamily="34" charset="0"/>
              </a:rPr>
              <a:t>Kto występuje z roszczeniem o rzecz lub prawo, o które sprawa toczy się pomiędzy innymi osobami, może aż do zamknięcia rozprawy w pierwszej instancji wytoczyć powództwo o tę rzecz lub prawo przeciwko obu stronom przed sąd, w którym toczy się sprawa (interwencja główna).</a:t>
            </a:r>
            <a:endParaRPr lang="pl-PL" altLang="pl-PL" sz="2000" b="1">
              <a:latin typeface="Arial" panose="020B0604020202020204" pitchFamily="34" charset="0"/>
            </a:endParaRPr>
          </a:p>
          <a:p>
            <a:pPr>
              <a:lnSpc>
                <a:spcPct val="110000"/>
              </a:lnSpc>
            </a:pPr>
            <a:r>
              <a:rPr lang="pl-PL" altLang="pl-PL" sz="2000" b="1">
                <a:latin typeface="Arial" panose="020B0604020202020204" pitchFamily="34" charset="0"/>
              </a:rPr>
              <a:t>Art. 76.</a:t>
            </a:r>
            <a:r>
              <a:rPr lang="pl-PL" altLang="pl-PL" sz="2000">
                <a:latin typeface="Arial" panose="020B0604020202020204" pitchFamily="34" charset="0"/>
              </a:rPr>
              <a:t> Kto ma interes prawny w tym, aby sprawa została rozstrzygnięta na korzyść jednej ze stron, może w każdym stanie sprawy aż do zamknięcia rozprawy w drugiej instancji przystąpić do tej strony (interwencja uboczna).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539750" y="304800"/>
            <a:ext cx="8424863" cy="603250"/>
          </a:xfrm>
        </p:spPr>
        <p:txBody>
          <a:bodyPr/>
          <a:lstStyle/>
          <a:p>
            <a:r>
              <a:rPr lang="pl-PL" altLang="pl-PL" sz="2100" b="1">
                <a:latin typeface="Arial" panose="020B0604020202020204" pitchFamily="34" charset="0"/>
              </a:rPr>
              <a:t>Poza klauzulowe formy przeciwdziałania unikaniu opodatkowania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7950" y="1752600"/>
            <a:ext cx="8856663" cy="4700588"/>
          </a:xfrm>
        </p:spPr>
        <p:txBody>
          <a:bodyPr/>
          <a:lstStyle/>
          <a:p>
            <a:pPr marL="609600" indent="-609600">
              <a:lnSpc>
                <a:spcPct val="90000"/>
              </a:lnSpc>
            </a:pPr>
            <a:r>
              <a:rPr lang="pl-PL" altLang="pl-PL" sz="1900">
                <a:latin typeface="Arial" panose="020B0604020202020204" pitchFamily="34" charset="0"/>
              </a:rPr>
              <a:t>zasady ogólne dotyczące rozliczania kosztów uzyskania przychodów (art. 15 ust. 1 ustawy o CIT i art. 22 ust. 1 ustawy o PIT);</a:t>
            </a:r>
          </a:p>
          <a:p>
            <a:pPr marL="609600" indent="-609600">
              <a:lnSpc>
                <a:spcPct val="90000"/>
              </a:lnSpc>
            </a:pPr>
            <a:r>
              <a:rPr lang="pl-PL" altLang="pl-PL" sz="1900">
                <a:latin typeface="Arial" panose="020B0604020202020204" pitchFamily="34" charset="0"/>
              </a:rPr>
              <a:t>inne przepisy prawa podatkowego, zarówno materialnego jak i procesowego (w tym zawartych w wiążących Polskę umowach międzynarodowych), uzależniających powstanie korzystnych dla podatnika skutków podatkowych od spełnienia określonych warunków (por. np. wyrok NSA z dnia 18 listopada 2016 r., sygn. akt II FSK 2822/14);</a:t>
            </a:r>
          </a:p>
          <a:p>
            <a:pPr marL="609600" indent="-609600">
              <a:lnSpc>
                <a:spcPct val="90000"/>
              </a:lnSpc>
            </a:pPr>
            <a:r>
              <a:rPr lang="pl-PL" altLang="pl-PL" sz="1900">
                <a:latin typeface="Arial" panose="020B0604020202020204" pitchFamily="34" charset="0"/>
              </a:rPr>
              <a:t>instytucje regulowane w art. art. 199a ustawy  Ordynacja podatkowa;</a:t>
            </a:r>
          </a:p>
          <a:p>
            <a:pPr marL="609600" indent="-609600">
              <a:lnSpc>
                <a:spcPct val="90000"/>
              </a:lnSpc>
            </a:pPr>
            <a:r>
              <a:rPr lang="pl-PL" altLang="pl-PL" sz="1900">
                <a:latin typeface="Arial" panose="020B0604020202020204" pitchFamily="34" charset="0"/>
              </a:rPr>
              <a:t>przepisy dotyczące cen transferowych, regulujące skutki przerzucania dochodów do podmiotów powiązanych, zawarte m.in. w art. 25 ustawy o PIT, art. 11 ustawy o CIT, czy też w art. 32 ustawy o podatku od towarów i usług;</a:t>
            </a:r>
          </a:p>
          <a:p>
            <a:pPr marL="609600" indent="-609600">
              <a:lnSpc>
                <a:spcPct val="90000"/>
              </a:lnSpc>
            </a:pPr>
            <a:r>
              <a:rPr lang="pl-PL" altLang="pl-PL" sz="1900">
                <a:latin typeface="Arial" panose="020B0604020202020204" pitchFamily="34" charset="0"/>
              </a:rPr>
              <a:t>przepisy regulujące opodatkowanie zagranicznych spółek kontrolowanych (</a:t>
            </a:r>
            <a:r>
              <a:rPr lang="pl-PL" altLang="pl-PL" sz="1900" i="1">
                <a:latin typeface="Arial" panose="020B0604020202020204" pitchFamily="34" charset="0"/>
              </a:rPr>
              <a:t>Controlled Foreign Corporation</a:t>
            </a:r>
            <a:r>
              <a:rPr lang="pl-PL" altLang="pl-PL" sz="1900">
                <a:latin typeface="Arial" panose="020B0604020202020204" pitchFamily="34" charset="0"/>
              </a:rPr>
              <a:t> - CFC), tj. art. 24a ustawy o CIT i art. 30f ustawy o PIT.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684213" y="304800"/>
            <a:ext cx="7891462" cy="531813"/>
          </a:xfrm>
        </p:spPr>
        <p:txBody>
          <a:bodyPr/>
          <a:lstStyle/>
          <a:p>
            <a:r>
              <a:rPr lang="pl-PL" altLang="pl-PL" sz="2100" b="1">
                <a:latin typeface="Arial" panose="020B0604020202020204" pitchFamily="34" charset="0"/>
              </a:rPr>
              <a:t>Ustawa Ordynacja podatkowa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1752600"/>
            <a:ext cx="8785225" cy="4484688"/>
          </a:xfrm>
        </p:spPr>
        <p:txBody>
          <a:bodyPr/>
          <a:lstStyle/>
          <a:p>
            <a:r>
              <a:rPr lang="pl-PL" altLang="pl-PL" sz="1900" b="1">
                <a:latin typeface="Arial" panose="020B0604020202020204" pitchFamily="34" charset="0"/>
              </a:rPr>
              <a:t>Art. 199a.</a:t>
            </a:r>
            <a:r>
              <a:rPr lang="pl-PL" altLang="pl-PL" sz="1900">
                <a:latin typeface="Arial" panose="020B0604020202020204" pitchFamily="34" charset="0"/>
              </a:rPr>
              <a:t> § 1. Organ podatkowy dokonując ustalenia treści czynności prawnej, uwzględnia </a:t>
            </a:r>
            <a:r>
              <a:rPr lang="pl-PL" altLang="pl-PL" sz="1900" b="1">
                <a:latin typeface="Arial" panose="020B0604020202020204" pitchFamily="34" charset="0"/>
              </a:rPr>
              <a:t>zgodny zamiar stron i cel czynności, a nie tylko dosłowne brzmienie oświadczeń woli złożonych przez strony czynności.</a:t>
            </a:r>
            <a:endParaRPr lang="pl-PL" altLang="pl-PL" sz="1900">
              <a:latin typeface="Arial" panose="020B0604020202020204" pitchFamily="34" charset="0"/>
            </a:endParaRPr>
          </a:p>
          <a:p>
            <a:r>
              <a:rPr lang="pl-PL" altLang="pl-PL" sz="1900">
                <a:latin typeface="Arial" panose="020B0604020202020204" pitchFamily="34" charset="0"/>
              </a:rPr>
              <a:t>§ 2. Jeżeli pod pozorem dokonania czynności prawnej dokonano innej czynności prawnej, skutki podatkowe wywodzi się z tej ukrytej czynności prawnej.</a:t>
            </a:r>
          </a:p>
          <a:p>
            <a:r>
              <a:rPr lang="pl-PL" altLang="pl-PL" sz="1900">
                <a:latin typeface="Arial" panose="020B0604020202020204" pitchFamily="34" charset="0"/>
              </a:rPr>
              <a:t>§ 3. Jeżeli z dowodów zgromadzonych w toku postępowania, w szczególności zeznań strony, chyba że strona odmawia składania zeznań, wynikają wątpliwości co do istnienia lub nieistnienia stosunku prawnego lub prawa, z którym związane są skutki podatkowe, organ podatkowy występuje do sądu powszechnego o ustalenie istnienia lub nieistnienia tego stosunku prawnego lub prawa.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304800"/>
            <a:ext cx="8107362" cy="747713"/>
          </a:xfrm>
        </p:spPr>
        <p:txBody>
          <a:bodyPr/>
          <a:lstStyle/>
          <a:p>
            <a:r>
              <a:rPr lang="pl-PL" altLang="pl-PL" sz="2100" b="1">
                <a:latin typeface="Arial" panose="020B0604020202020204" pitchFamily="34" charset="0"/>
              </a:rPr>
              <a:t>Ustawa kodeks cywilny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pl-PL" altLang="pl-PL" sz="1900" b="1">
              <a:latin typeface="Arial" panose="020B0604020202020204" pitchFamily="34" charset="0"/>
            </a:endParaRPr>
          </a:p>
          <a:p>
            <a:endParaRPr lang="pl-PL" altLang="pl-PL" sz="1900" b="1">
              <a:latin typeface="Arial" panose="020B0604020202020204" pitchFamily="34" charset="0"/>
            </a:endParaRPr>
          </a:p>
          <a:p>
            <a:r>
              <a:rPr lang="pl-PL" altLang="pl-PL" sz="1900" b="1">
                <a:latin typeface="Arial" panose="020B0604020202020204" pitchFamily="34" charset="0"/>
              </a:rPr>
              <a:t>Art. 65.</a:t>
            </a:r>
            <a:r>
              <a:rPr lang="pl-PL" altLang="pl-PL" sz="1900">
                <a:latin typeface="Arial" panose="020B0604020202020204" pitchFamily="34" charset="0"/>
              </a:rPr>
              <a:t> § 1. Oświadczenie woli należy tak tłumaczyć, jak tego wymagają ze względu na okoliczności, w których złożone zostało, zasady współżycia społecznego oraz ustalone zwyczaje.</a:t>
            </a:r>
            <a:endParaRPr lang="pl-PL" altLang="pl-PL" sz="1900" b="1">
              <a:latin typeface="Arial" panose="020B0604020202020204" pitchFamily="34" charset="0"/>
            </a:endParaRPr>
          </a:p>
          <a:p>
            <a:r>
              <a:rPr lang="pl-PL" altLang="pl-PL" sz="1900" b="1">
                <a:latin typeface="Arial" panose="020B0604020202020204" pitchFamily="34" charset="0"/>
              </a:rPr>
              <a:t>§ 2. W umowach należy raczej badać, jaki był zgodny zamiar stron i cel umowy, aniżeli opierać się na jej dosłownym brzmieniu.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l-PL" altLang="pl-PL" sz="2100" b="1">
                <a:latin typeface="Arial" panose="020B0604020202020204" pitchFamily="34" charset="0"/>
              </a:rPr>
              <a:t>Wyrok NSA z dnia 19 października 2016 r.</a:t>
            </a:r>
            <a:br>
              <a:rPr lang="pl-PL" altLang="pl-PL" sz="2100" b="1">
                <a:latin typeface="Arial" panose="020B0604020202020204" pitchFamily="34" charset="0"/>
              </a:rPr>
            </a:br>
            <a:r>
              <a:rPr lang="pl-PL" altLang="pl-PL" sz="2100" b="1">
                <a:latin typeface="Arial" panose="020B0604020202020204" pitchFamily="34" charset="0"/>
              </a:rPr>
              <a:t>Sygn. akt II FSK 1969/16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752600"/>
            <a:ext cx="9036050" cy="4267200"/>
          </a:xfrm>
        </p:spPr>
        <p:txBody>
          <a:bodyPr/>
          <a:lstStyle/>
          <a:p>
            <a:pPr>
              <a:lnSpc>
                <a:spcPct val="120000"/>
              </a:lnSpc>
            </a:pPr>
            <a:r>
              <a:rPr lang="pl-PL" altLang="pl-PL" sz="2000">
                <a:latin typeface="Arial" panose="020B0604020202020204" pitchFamily="34" charset="0"/>
              </a:rPr>
              <a:t>Wprawdzie przepisy regulujące przeciwdziałanie unikaniu opodatkowania (Dział IIIa, art. 119a i nast.) zostały wprowadzone do ustawy z dnia 29 sierpnia 1997 r. Ordynacja podatkowa (Dz. U. z 2015 r., poz. 613 ze zm.) dopiero z dniem 15 lipca 2016 r. (przez art. 1 pkt 6 ustawy z dnia 13 maja 2016 r., Dz. U. poz. 846), to jednak w stanie prawnym obowiązującym przed tą datą organy podatkowe dysponowały możliwością przedefiniowania rodzaju czynności prawnej, w stosunku do wskazywanego przez podatnika, jeżeli odmienny charakter takiej operacji wynikał z jej treści, zamiaru stron oraz celu. Możliwości takie zapewniał i nadal zapewnia art. 199a § 1 Ordynacji podatkowej.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611188" y="304800"/>
            <a:ext cx="7964487" cy="676275"/>
          </a:xfrm>
        </p:spPr>
        <p:txBody>
          <a:bodyPr/>
          <a:lstStyle/>
          <a:p>
            <a:r>
              <a:rPr lang="pl-PL" altLang="pl-PL" sz="2400" b="1">
                <a:latin typeface="Arial" panose="020B0604020202020204" pitchFamily="34" charset="0"/>
              </a:rPr>
              <a:t>Wnioski: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752600"/>
            <a:ext cx="9144000" cy="4267200"/>
          </a:xfrm>
        </p:spPr>
        <p:txBody>
          <a:bodyPr/>
          <a:lstStyle/>
          <a:p>
            <a:pPr>
              <a:lnSpc>
                <a:spcPct val="130000"/>
              </a:lnSpc>
            </a:pPr>
            <a:r>
              <a:rPr lang="pl-PL" altLang="pl-PL" sz="2000">
                <a:latin typeface="Arial" panose="020B0604020202020204" pitchFamily="34" charset="0"/>
              </a:rPr>
              <a:t>Zakwalifikowanie, jakie znaczenie prawne przypisać oświadczeniom strony bądź stron czynności prawnej należy do sfery stosowania prawa materialnego, za pomocą reguł interpretacyjnych określonych w art. 199a § 1 O.p.</a:t>
            </a:r>
          </a:p>
          <a:p>
            <a:pPr>
              <a:lnSpc>
                <a:spcPct val="130000"/>
              </a:lnSpc>
            </a:pPr>
            <a:r>
              <a:rPr lang="pl-PL" altLang="pl-PL" sz="2000">
                <a:latin typeface="Arial" panose="020B0604020202020204" pitchFamily="34" charset="0"/>
              </a:rPr>
              <a:t>Z art. 199a § 1 O.p. wynika nakaz kierowania się przy tłumaczeniu treści czynności prawnej jej celem oraz rzeczywistym zamiarem stron.</a:t>
            </a:r>
            <a:endParaRPr lang="pl-PL" altLang="pl-PL" sz="2000" b="1">
              <a:latin typeface="Arial" panose="020B0604020202020204" pitchFamily="34" charset="0"/>
            </a:endParaRPr>
          </a:p>
          <a:p>
            <a:pPr>
              <a:lnSpc>
                <a:spcPct val="130000"/>
              </a:lnSpc>
            </a:pPr>
            <a:r>
              <a:rPr lang="pl-PL" altLang="pl-PL" sz="2000" b="1">
                <a:latin typeface="Arial" panose="020B0604020202020204" pitchFamily="34" charset="0"/>
              </a:rPr>
              <a:t> </a:t>
            </a:r>
            <a:r>
              <a:rPr lang="pl-PL" altLang="pl-PL" sz="2000">
                <a:latin typeface="Arial" panose="020B0604020202020204" pitchFamily="34" charset="0"/>
              </a:rPr>
              <a:t>Cel umowy (innej czynności prawnej) może zostać zrekonstruowany na podstawie zawartych w niej postanowień, jak i działań stron (strony) podejmowanych w trakcie i po dokonaniu czynności prawnej.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611188" y="304800"/>
            <a:ext cx="7964487" cy="676275"/>
          </a:xfrm>
        </p:spPr>
        <p:txBody>
          <a:bodyPr/>
          <a:lstStyle/>
          <a:p>
            <a:r>
              <a:rPr lang="pl-PL" altLang="pl-PL" sz="2100" b="1">
                <a:latin typeface="Arial" panose="020B0604020202020204" pitchFamily="34" charset="0"/>
              </a:rPr>
              <a:t>Ustawa kodeks cywilny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pl-PL" altLang="pl-PL" sz="1900" b="1">
              <a:latin typeface="Arial" panose="020B0604020202020204" pitchFamily="34" charset="0"/>
            </a:endParaRPr>
          </a:p>
          <a:p>
            <a:endParaRPr lang="pl-PL" altLang="pl-PL" sz="1900" b="1">
              <a:latin typeface="Arial" panose="020B0604020202020204" pitchFamily="34" charset="0"/>
            </a:endParaRPr>
          </a:p>
          <a:p>
            <a:endParaRPr lang="pl-PL" altLang="pl-PL" sz="1900" b="1">
              <a:latin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pl-PL" altLang="pl-PL" sz="2000" b="1">
                <a:latin typeface="Arial" panose="020B0604020202020204" pitchFamily="34" charset="0"/>
              </a:rPr>
              <a:t>Art. 83.</a:t>
            </a:r>
            <a:r>
              <a:rPr lang="pl-PL" altLang="pl-PL" sz="2000">
                <a:latin typeface="Arial" panose="020B0604020202020204" pitchFamily="34" charset="0"/>
              </a:rPr>
              <a:t> § 1. Nieważne jest oświadczenie woli złożone drugiej stronie za jej zgodą dla pozoru. Jeżeli oświadczenie takie zostało złożone dla ukrycia innej czynności prawnej, ważność oświadczenia ocenia się według właściwości tej czynności.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611188" y="188913"/>
            <a:ext cx="7929562" cy="1008062"/>
          </a:xfrm>
        </p:spPr>
        <p:txBody>
          <a:bodyPr/>
          <a:lstStyle/>
          <a:p>
            <a:r>
              <a:rPr lang="pl-PL" altLang="pl-PL" sz="2100" b="1">
                <a:latin typeface="Arial" panose="020B0604020202020204" pitchFamily="34" charset="0"/>
              </a:rPr>
              <a:t>Wyrok NSA z dnia 15 stycznia 2016 r.</a:t>
            </a:r>
            <a:br>
              <a:rPr lang="pl-PL" altLang="pl-PL" sz="2100" b="1">
                <a:latin typeface="Arial" panose="020B0604020202020204" pitchFamily="34" charset="0"/>
              </a:rPr>
            </a:br>
            <a:r>
              <a:rPr lang="pl-PL" altLang="pl-PL" sz="2100" b="1">
                <a:latin typeface="Arial" panose="020B0604020202020204" pitchFamily="34" charset="0"/>
              </a:rPr>
              <a:t>Sygn. akt II FSK 3162/13 (cz.1)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916113"/>
            <a:ext cx="9144000" cy="4941887"/>
          </a:xfrm>
        </p:spPr>
        <p:txBody>
          <a:bodyPr/>
          <a:lstStyle/>
          <a:p>
            <a:r>
              <a:rPr lang="pl-PL" altLang="pl-PL" sz="1900">
                <a:latin typeface="Arial" panose="020B0604020202020204" pitchFamily="34" charset="0"/>
              </a:rPr>
              <a:t>1. Analiza art. 199a § 2 o.p. prowadzi do wniosku, że przepis ten znajduje zastosowanie jedynie w przypadku stwierdzenia istnienia w obrocie pozornej czynności prawnej, a nie czynności prawnej dokonanej wyłącznie w celu osiągnięcia zamierzonego rezultatu podatkowego, nie mającej jednak cech czynności pozornej. O tym, czy czynność jest pozorna, decydują wprawdzie przepisy kodeksu cywilnego (tekst jedn.: art. 83 § 1 k.c.), należy jednak zauważyć, że według art. 199a § 2 o.p. tylko jedna z cech pozorności wymienionych w art. 83 § 1 k.c. (przepis ten nieco szerzej definiuje cechy czynności pozornej) ma zastosowanie, to znaczy, gdy strony dokonują czynności pozornej (symulowanej) w celu ukrycia innej czynności prawnej (dysymulowanej), której skutki prawne rzeczywiście chcą wywołać.</a:t>
            </a:r>
          </a:p>
          <a:p>
            <a:r>
              <a:rPr lang="pl-PL" altLang="pl-PL" sz="1900">
                <a:latin typeface="Arial" panose="020B0604020202020204" pitchFamily="34" charset="0"/>
              </a:rPr>
              <a:t>2. W przypadku pozorności musi jednak występować tożsamość stron czynności prawnej symulowanej i dysymulowanej. W rozpatrywanej sprawie, biorąc pod uwagę wielość transakcji, bez zakwestionowania każdej z nich oddzielnie, czego organ podatkowy nie uczynił, trudno mówić o tożsamości stron czynności prawnej symulowanej i dysymulowanej.</a:t>
            </a:r>
            <a:r>
              <a:rPr lang="pl-PL" altLang="pl-PL" sz="2000">
                <a:latin typeface="Arial" panose="020B0604020202020204" pitchFamily="34" charset="0"/>
              </a:rPr>
              <a:t> 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>
          <a:xfrm>
            <a:off x="574675" y="304800"/>
            <a:ext cx="8001000" cy="1036638"/>
          </a:xfrm>
        </p:spPr>
        <p:txBody>
          <a:bodyPr/>
          <a:lstStyle/>
          <a:p>
            <a:r>
              <a:rPr lang="pl-PL" altLang="pl-PL" sz="2100" b="1">
                <a:latin typeface="Arial" panose="020B0604020202020204" pitchFamily="34" charset="0"/>
              </a:rPr>
              <a:t>Wyrok NSA z dnia 15 stycznia 2016 r.</a:t>
            </a:r>
            <a:br>
              <a:rPr lang="pl-PL" altLang="pl-PL" sz="2100" b="1">
                <a:latin typeface="Arial" panose="020B0604020202020204" pitchFamily="34" charset="0"/>
              </a:rPr>
            </a:br>
            <a:r>
              <a:rPr lang="pl-PL" altLang="pl-PL" sz="2100" b="1">
                <a:latin typeface="Arial" panose="020B0604020202020204" pitchFamily="34" charset="0"/>
              </a:rPr>
              <a:t>Sygn. akt II FSK 3162/13 (cz.2)</a:t>
            </a:r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752600"/>
            <a:ext cx="9144000" cy="4556125"/>
          </a:xfrm>
        </p:spPr>
        <p:txBody>
          <a:bodyPr/>
          <a:lstStyle/>
          <a:p>
            <a:r>
              <a:rPr lang="pl-PL" altLang="pl-PL" sz="1900">
                <a:latin typeface="Arial" panose="020B0604020202020204" pitchFamily="34" charset="0"/>
              </a:rPr>
              <a:t>3. Pominięcie skutków prawnych tej czynności prawnej było możliwe w dawnym porządku prawnym, pod rządami art. 24b § 1 o.p., ale ten przepis już nie obowiązuje. Trybunał Konstytucyjny wyrokiem z dnia 11 maja 2004 r. o sygn. K 4/03 (Dz. U. z 2004 r. Nr 122, poz. 1288) uznał ten przepis za niezgodny z Konstytucją RP. Nie wprowadzono w to miejsce jednak jakiejkolwiek innej klauzuli zapobiegającej unikaniu opodatkowania, która pozwoliłaby na usunięcie skutków prawnych dokonanych tego rodzaju czynności. Tak więc ani organ odwoławczy, ani Sąd pierwszej instancji w rozpatrywanej sprawie nie mieli upoważnienia do użycia takiej argumentacji, jakby klauzula zapobiegająca unikaniu opodatkowania funkcjonowała w obrocie prawnym. W obowiązującym stanie prawnym, a mianowicie gdy uchylona została ogólna klauzula zakazująca unikania opodatkowania, stan ten jest bowiem równoznaczny z zakazem pomijania przez organy podatkowe skutków podatkowych czynności prawnej dokonanej wyłącznie w celu osiągnięcia korzyści podatkowej.”</a:t>
            </a:r>
          </a:p>
          <a:p>
            <a:pPr>
              <a:lnSpc>
                <a:spcPct val="80000"/>
              </a:lnSpc>
            </a:pPr>
            <a:endParaRPr lang="pl-PL" altLang="pl-PL" sz="19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Profil">
  <a:themeElements>
    <a:clrScheme name="Profil 9">
      <a:dk1>
        <a:srgbClr val="000000"/>
      </a:dk1>
      <a:lt1>
        <a:srgbClr val="FFFFFF"/>
      </a:lt1>
      <a:dk2>
        <a:srgbClr val="000000"/>
      </a:dk2>
      <a:lt2>
        <a:srgbClr val="DDDDDD"/>
      </a:lt2>
      <a:accent1>
        <a:srgbClr val="A3B2C1"/>
      </a:accent1>
      <a:accent2>
        <a:srgbClr val="CC0000"/>
      </a:accent2>
      <a:accent3>
        <a:srgbClr val="FFFFFF"/>
      </a:accent3>
      <a:accent4>
        <a:srgbClr val="000000"/>
      </a:accent4>
      <a:accent5>
        <a:srgbClr val="CED5DD"/>
      </a:accent5>
      <a:accent6>
        <a:srgbClr val="B90000"/>
      </a:accent6>
      <a:hlink>
        <a:srgbClr val="336699"/>
      </a:hlink>
      <a:folHlink>
        <a:srgbClr val="003366"/>
      </a:folHlink>
    </a:clrScheme>
    <a:fontScheme name="Profil">
      <a:majorFont>
        <a:latin typeface="Verdana"/>
        <a:ea typeface=""/>
        <a:cs typeface="Arial"/>
      </a:majorFont>
      <a:minorFont>
        <a:latin typeface="Verdana"/>
        <a:ea typeface=""/>
        <a:cs typeface="Arial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Profil 1">
        <a:dk1>
          <a:srgbClr val="A50021"/>
        </a:dk1>
        <a:lt1>
          <a:srgbClr val="FFFFFF"/>
        </a:lt1>
        <a:dk2>
          <a:srgbClr val="800000"/>
        </a:dk2>
        <a:lt2>
          <a:srgbClr val="FFFFFF"/>
        </a:lt2>
        <a:accent1>
          <a:srgbClr val="FF9900"/>
        </a:accent1>
        <a:accent2>
          <a:srgbClr val="FF33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E72D00"/>
        </a:accent6>
        <a:hlink>
          <a:srgbClr val="FFFFCC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 2">
        <a:dk1>
          <a:srgbClr val="3C001E"/>
        </a:dk1>
        <a:lt1>
          <a:srgbClr val="FFFFFF"/>
        </a:lt1>
        <a:dk2>
          <a:srgbClr val="51072E"/>
        </a:dk2>
        <a:lt2>
          <a:srgbClr val="FFFFFF"/>
        </a:lt2>
        <a:accent1>
          <a:srgbClr val="89A38F"/>
        </a:accent1>
        <a:accent2>
          <a:srgbClr val="666699"/>
        </a:accent2>
        <a:accent3>
          <a:srgbClr val="B3AAAD"/>
        </a:accent3>
        <a:accent4>
          <a:srgbClr val="DADADA"/>
        </a:accent4>
        <a:accent5>
          <a:srgbClr val="C4CEC6"/>
        </a:accent5>
        <a:accent6>
          <a:srgbClr val="5C5C8A"/>
        </a:accent6>
        <a:hlink>
          <a:srgbClr val="80800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 3">
        <a:dk1>
          <a:srgbClr val="333333"/>
        </a:dk1>
        <a:lt1>
          <a:srgbClr val="FFFFFF"/>
        </a:lt1>
        <a:dk2>
          <a:srgbClr val="000000"/>
        </a:dk2>
        <a:lt2>
          <a:srgbClr val="FFFFFF"/>
        </a:lt2>
        <a:accent1>
          <a:srgbClr val="3399FF"/>
        </a:accent1>
        <a:accent2>
          <a:srgbClr val="CC0000"/>
        </a:accent2>
        <a:accent3>
          <a:srgbClr val="AAAAAA"/>
        </a:accent3>
        <a:accent4>
          <a:srgbClr val="DADADA"/>
        </a:accent4>
        <a:accent5>
          <a:srgbClr val="ADCAFF"/>
        </a:accent5>
        <a:accent6>
          <a:srgbClr val="B90000"/>
        </a:accent6>
        <a:hlink>
          <a:srgbClr val="666699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 4">
        <a:dk1>
          <a:srgbClr val="4B3D1B"/>
        </a:dk1>
        <a:lt1>
          <a:srgbClr val="FFFFFF"/>
        </a:lt1>
        <a:dk2>
          <a:srgbClr val="330000"/>
        </a:dk2>
        <a:lt2>
          <a:srgbClr val="FFFFFF"/>
        </a:lt2>
        <a:accent1>
          <a:srgbClr val="CC9900"/>
        </a:accent1>
        <a:accent2>
          <a:srgbClr val="CC6600"/>
        </a:accent2>
        <a:accent3>
          <a:srgbClr val="ADAAAA"/>
        </a:accent3>
        <a:accent4>
          <a:srgbClr val="DADADA"/>
        </a:accent4>
        <a:accent5>
          <a:srgbClr val="E2CAAA"/>
        </a:accent5>
        <a:accent6>
          <a:srgbClr val="B95C00"/>
        </a:accent6>
        <a:hlink>
          <a:srgbClr val="6666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 5">
        <a:dk1>
          <a:srgbClr val="006666"/>
        </a:dk1>
        <a:lt1>
          <a:srgbClr val="FFFFFF"/>
        </a:lt1>
        <a:dk2>
          <a:srgbClr val="003366"/>
        </a:dk2>
        <a:lt2>
          <a:srgbClr val="FFFFFF"/>
        </a:lt2>
        <a:accent1>
          <a:srgbClr val="0099CC"/>
        </a:accent1>
        <a:accent2>
          <a:srgbClr val="6666FF"/>
        </a:accent2>
        <a:accent3>
          <a:srgbClr val="AAADB8"/>
        </a:accent3>
        <a:accent4>
          <a:srgbClr val="DADADA"/>
        </a:accent4>
        <a:accent5>
          <a:srgbClr val="AACAE2"/>
        </a:accent5>
        <a:accent6>
          <a:srgbClr val="5C5CE7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 6">
        <a:dk1>
          <a:srgbClr val="003366"/>
        </a:dk1>
        <a:lt1>
          <a:srgbClr val="FFFFFF"/>
        </a:lt1>
        <a:dk2>
          <a:srgbClr val="006666"/>
        </a:dk2>
        <a:lt2>
          <a:srgbClr val="FFFFFF"/>
        </a:lt2>
        <a:accent1>
          <a:srgbClr val="6699FF"/>
        </a:accent1>
        <a:accent2>
          <a:srgbClr val="00CCFF"/>
        </a:accent2>
        <a:accent3>
          <a:srgbClr val="AAB8B8"/>
        </a:accent3>
        <a:accent4>
          <a:srgbClr val="DADADA"/>
        </a:accent4>
        <a:accent5>
          <a:srgbClr val="B8CAFF"/>
        </a:accent5>
        <a:accent6>
          <a:srgbClr val="00B9E7"/>
        </a:accent6>
        <a:hlink>
          <a:srgbClr val="FFFFCC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 7">
        <a:dk1>
          <a:srgbClr val="000000"/>
        </a:dk1>
        <a:lt1>
          <a:srgbClr val="619CB1"/>
        </a:lt1>
        <a:dk2>
          <a:srgbClr val="FFFFFF"/>
        </a:dk2>
        <a:lt2>
          <a:srgbClr val="4E899E"/>
        </a:lt2>
        <a:accent1>
          <a:srgbClr val="FFCC00"/>
        </a:accent1>
        <a:accent2>
          <a:srgbClr val="B6523E"/>
        </a:accent2>
        <a:accent3>
          <a:srgbClr val="B7CBD5"/>
        </a:accent3>
        <a:accent4>
          <a:srgbClr val="000000"/>
        </a:accent4>
        <a:accent5>
          <a:srgbClr val="FFE2AA"/>
        </a:accent5>
        <a:accent6>
          <a:srgbClr val="A54937"/>
        </a:accent6>
        <a:hlink>
          <a:srgbClr val="99CC00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fil 8">
        <a:dk1>
          <a:srgbClr val="598600"/>
        </a:dk1>
        <a:lt1>
          <a:srgbClr val="FFFFFF"/>
        </a:lt1>
        <a:dk2>
          <a:srgbClr val="336600"/>
        </a:dk2>
        <a:lt2>
          <a:srgbClr val="FFFFFF"/>
        </a:lt2>
        <a:accent1>
          <a:srgbClr val="33CC33"/>
        </a:accent1>
        <a:accent2>
          <a:srgbClr val="99CC00"/>
        </a:accent2>
        <a:accent3>
          <a:srgbClr val="ADB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 9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A3B2C1"/>
        </a:accent1>
        <a:accent2>
          <a:srgbClr val="CC0000"/>
        </a:accent2>
        <a:accent3>
          <a:srgbClr val="FFFFFF"/>
        </a:accent3>
        <a:accent4>
          <a:srgbClr val="000000"/>
        </a:accent4>
        <a:accent5>
          <a:srgbClr val="CED5DD"/>
        </a:accent5>
        <a:accent6>
          <a:srgbClr val="B90000"/>
        </a:accent6>
        <a:hlink>
          <a:srgbClr val="336699"/>
        </a:hlink>
        <a:folHlink>
          <a:srgbClr val="00336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Profile</Template>
  <TotalTime>28</TotalTime>
  <Words>818</Words>
  <Application>Microsoft Office PowerPoint</Application>
  <PresentationFormat>Pokaz na ekranie (4:3)</PresentationFormat>
  <Paragraphs>49</Paragraphs>
  <Slides>12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12</vt:i4>
      </vt:variant>
    </vt:vector>
  </HeadingPairs>
  <TitlesOfParts>
    <vt:vector size="17" baseType="lpstr">
      <vt:lpstr>Arial</vt:lpstr>
      <vt:lpstr>Times New Roman</vt:lpstr>
      <vt:lpstr>Verdana</vt:lpstr>
      <vt:lpstr>Wingdings</vt:lpstr>
      <vt:lpstr>Profil</vt:lpstr>
      <vt:lpstr>Kontrowersje dotyczące stosowania  art. 199a Ordynacji podatkowej</vt:lpstr>
      <vt:lpstr>Poza klauzulowe formy przeciwdziałania unikaniu opodatkowania</vt:lpstr>
      <vt:lpstr>Ustawa Ordynacja podatkowa</vt:lpstr>
      <vt:lpstr>Ustawa kodeks cywilny</vt:lpstr>
      <vt:lpstr>Wyrok NSA z dnia 19 października 2016 r. Sygn. akt II FSK 1969/16</vt:lpstr>
      <vt:lpstr>Wnioski:</vt:lpstr>
      <vt:lpstr>Ustawa kodeks cywilny</vt:lpstr>
      <vt:lpstr>Wyrok NSA z dnia 15 stycznia 2016 r. Sygn. akt II FSK 3162/13 (cz.1)</vt:lpstr>
      <vt:lpstr>Wyrok NSA z dnia 15 stycznia 2016 r. Sygn. akt II FSK 3162/13 (cz.2)</vt:lpstr>
      <vt:lpstr>Ustawa kodeks postępowania cywilnego</vt:lpstr>
      <vt:lpstr>Ustawa kodeks postępowania cywilnego</vt:lpstr>
      <vt:lpstr>Ustawa kodeks postępowania cywilnego</vt:lpstr>
    </vt:vector>
  </TitlesOfParts>
  <Company>NSA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Slajd 1</dc:title>
  <dc:creator>wzorek</dc:creator>
  <cp:lastModifiedBy>Wojciech Morawski</cp:lastModifiedBy>
  <cp:revision>10</cp:revision>
  <dcterms:created xsi:type="dcterms:W3CDTF">2017-03-29T09:00:21Z</dcterms:created>
  <dcterms:modified xsi:type="dcterms:W3CDTF">2018-09-05T09:29:49Z</dcterms:modified>
</cp:coreProperties>
</file>