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59" r:id="rId5"/>
    <p:sldId id="264" r:id="rId6"/>
    <p:sldId id="267" r:id="rId7"/>
    <p:sldId id="266" r:id="rId8"/>
    <p:sldId id="261" r:id="rId9"/>
    <p:sldId id="269" r:id="rId10"/>
    <p:sldId id="271" r:id="rId11"/>
    <p:sldId id="273" r:id="rId12"/>
    <p:sldId id="274" r:id="rId13"/>
    <p:sldId id="275" r:id="rId14"/>
    <p:sldId id="27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589213" y="1639020"/>
            <a:ext cx="8915399" cy="3138362"/>
          </a:xfrm>
        </p:spPr>
        <p:txBody>
          <a:bodyPr>
            <a:normAutofit fontScale="90000"/>
          </a:bodyPr>
          <a:lstStyle/>
          <a:p>
            <a:r>
              <a:rPr lang="pl-PL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Skutki „niekompletności” opisu stanu faktycznego we wniosku o interpretacje indywidualną</a:t>
            </a:r>
            <a:br>
              <a:rPr lang="pl-PL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(wyrok NSA z 28 lipca 2017 r., II FSK 1959/15)</a:t>
            </a:r>
            <a:endParaRPr lang="pl-PL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Prof. UMK dr hab. Wojciech Morawski 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75983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Czego to organ nie wymyśli….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Tzw. real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/>
              <a:t>Czy centrum handlowe to zorganizowana część </a:t>
            </a:r>
            <a:r>
              <a:rPr lang="pl-PL" dirty="0" smtClean="0"/>
              <a:t>przedsiębiorstwa w </a:t>
            </a:r>
            <a:r>
              <a:rPr lang="pl-PL" dirty="0" err="1" smtClean="0"/>
              <a:t>u.p.t.u</a:t>
            </a:r>
            <a:r>
              <a:rPr lang="pl-PL" dirty="0" smtClean="0"/>
              <a:t>.?</a:t>
            </a:r>
            <a:endParaRPr lang="pl-PL" dirty="0"/>
          </a:p>
          <a:p>
            <a:r>
              <a:rPr lang="pl-PL" dirty="0"/>
              <a:t>Interpretacja – nie</a:t>
            </a:r>
          </a:p>
          <a:p>
            <a:r>
              <a:rPr lang="pl-PL" dirty="0"/>
              <a:t> organ podatkowy – interpretacja nie chroni podatnika, bo ….</a:t>
            </a:r>
          </a:p>
          <a:p>
            <a:pPr marL="0" indent="0">
              <a:buNone/>
            </a:pPr>
            <a:r>
              <a:rPr lang="pl-PL" dirty="0"/>
              <a:t>nie napisał, że kupującym galerię </a:t>
            </a:r>
            <a:r>
              <a:rPr lang="pl-PL" dirty="0" smtClean="0"/>
              <a:t>był </a:t>
            </a:r>
            <a:r>
              <a:rPr lang="pl-PL" dirty="0"/>
              <a:t>podmiot powiązany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dirty="0" smtClean="0"/>
              <a:t>A to przepisy</a:t>
            </a:r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„organizacyjnie i finansowo wyodrębniony w istniejącym przedsiębiorstwie zespół składników materialnych i niematerialnych, w tym zobowiązania, przeznaczonych do realizacji określonych zadań gospodarczych, który zarazem mógłby stanowić niezależne przedsiębiorstwo samodzielnie realizujące te zadania”</a:t>
            </a:r>
          </a:p>
          <a:p>
            <a:pPr marL="0" indent="0">
              <a:buNone/>
            </a:pPr>
            <a:r>
              <a:rPr lang="pl-PL" dirty="0" smtClean="0"/>
              <a:t>Art.. 2  pkt </a:t>
            </a:r>
            <a:r>
              <a:rPr lang="pl-PL" dirty="0"/>
              <a:t>27e </a:t>
            </a:r>
            <a:r>
              <a:rPr lang="pl-PL" dirty="0" err="1"/>
              <a:t>u.p.t.u</a:t>
            </a:r>
            <a:r>
              <a:rPr lang="pl-PL" dirty="0"/>
              <a:t>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16720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logika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Skoro organ wydaje interpretację bez dopytywania </a:t>
            </a:r>
          </a:p>
          <a:p>
            <a:pPr marL="0" indent="0">
              <a:buNone/>
            </a:pPr>
            <a:r>
              <a:rPr lang="pl-PL" dirty="0" smtClean="0"/>
              <a:t>- czego dotyczyła konwersja</a:t>
            </a:r>
          </a:p>
          <a:p>
            <a:pPr marL="0" indent="0">
              <a:buNone/>
            </a:pPr>
            <a:r>
              <a:rPr lang="pl-PL" dirty="0" smtClean="0"/>
              <a:t>- komu zamierzam sprzedać za 50 lat galerię</a:t>
            </a:r>
          </a:p>
          <a:p>
            <a:pPr marL="0" indent="0">
              <a:buNone/>
            </a:pPr>
            <a:r>
              <a:rPr lang="pl-PL" dirty="0" smtClean="0"/>
              <a:t>-  O numer buta prezesa</a:t>
            </a:r>
          </a:p>
          <a:p>
            <a:r>
              <a:rPr lang="pl-PL" dirty="0"/>
              <a:t>t</a:t>
            </a:r>
            <a:r>
              <a:rPr lang="pl-PL" dirty="0" smtClean="0"/>
              <a:t>o znaczy, że ocenia tę okoliczność za prawnie irrelewantną!!!!!</a:t>
            </a:r>
          </a:p>
        </p:txBody>
      </p:sp>
    </p:spTree>
    <p:extLst>
      <p:ext uri="{BB962C8B-B14F-4D97-AF65-F5344CB8AC3E}">
        <p14:creationId xmlns:p14="http://schemas.microsoft.com/office/powerpoint/2010/main" val="2432663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rzeczywistość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Piszemy coraz bardziej dokładne wnioski, </a:t>
            </a:r>
          </a:p>
          <a:p>
            <a:r>
              <a:rPr lang="pl-PL" dirty="0" smtClean="0"/>
              <a:t>A organ bada je jeszcze dokładniej i jakąś nieścisłość znajdzie</a:t>
            </a:r>
          </a:p>
          <a:p>
            <a:r>
              <a:rPr lang="pl-PL" dirty="0" smtClean="0"/>
              <a:t>To jeszcze szczegółowiej piszemy</a:t>
            </a:r>
          </a:p>
          <a:p>
            <a:r>
              <a:rPr lang="pl-PL" dirty="0" smtClean="0"/>
              <a:t>Więc wychodzi nam nieraz np. wniosek wielowariantowy</a:t>
            </a:r>
          </a:p>
          <a:p>
            <a:endParaRPr lang="pl-PL" dirty="0"/>
          </a:p>
          <a:p>
            <a:r>
              <a:rPr lang="pl-PL" dirty="0" smtClean="0"/>
              <a:t>Droga do </a:t>
            </a:r>
            <a:r>
              <a:rPr lang="pl-PL" dirty="0" err="1" smtClean="0"/>
              <a:t>nikąd</a:t>
            </a:r>
            <a:r>
              <a:rPr lang="pl-PL" dirty="0" smtClean="0"/>
              <a:t> ….</a:t>
            </a:r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69013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Wnioski/paradoksy/pytania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czy interpretacje są „skończone”?</a:t>
            </a:r>
          </a:p>
          <a:p>
            <a:r>
              <a:rPr lang="pl-PL" dirty="0"/>
              <a:t>c</a:t>
            </a:r>
            <a:r>
              <a:rPr lang="pl-PL" dirty="0" smtClean="0"/>
              <a:t>zy warto wydawać kasę na KIS, skoro interpretacje to tylko makulatura?</a:t>
            </a:r>
          </a:p>
          <a:p>
            <a:r>
              <a:rPr lang="pl-PL" dirty="0"/>
              <a:t>c</a:t>
            </a:r>
            <a:r>
              <a:rPr lang="pl-PL" dirty="0" smtClean="0"/>
              <a:t>zy wyrok NSA nie zmusza KIS do prowadzenia „normalnego” postępowania dowodowego?</a:t>
            </a:r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84312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Dziękuje za uwagę</a:t>
            </a:r>
            <a:endParaRPr lang="pl-PL" sz="4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97290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76886"/>
          </a:xfrm>
        </p:spPr>
        <p:txBody>
          <a:bodyPr/>
          <a:lstStyle/>
          <a:p>
            <a:r>
              <a:rPr lang="pl-PL" dirty="0" smtClean="0"/>
              <a:t>O co poszło?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1819" y="1500996"/>
            <a:ext cx="10322793" cy="4410226"/>
          </a:xfrm>
        </p:spPr>
        <p:txBody>
          <a:bodyPr/>
          <a:lstStyle/>
          <a:p>
            <a:r>
              <a:rPr lang="pl-PL" dirty="0" smtClean="0"/>
              <a:t>SSE do 1.1.2001 – nielimitowane zwolnienie podatkowe (pomoc publiczna) dla inwestorów </a:t>
            </a:r>
          </a:p>
          <a:p>
            <a:r>
              <a:rPr lang="pl-PL" dirty="0" smtClean="0"/>
              <a:t>SSE od 1.1.2001 – limitowana pomoc publiczna</a:t>
            </a:r>
          </a:p>
          <a:p>
            <a:r>
              <a:rPr lang="pl-PL" dirty="0" smtClean="0">
                <a:solidFill>
                  <a:srgbClr val="C00000"/>
                </a:solidFill>
              </a:rPr>
              <a:t>Konwersja – przejście inwestora na nowe zasady  - o to „poszło”</a:t>
            </a:r>
          </a:p>
          <a:p>
            <a:r>
              <a:rPr lang="pl-PL" dirty="0" smtClean="0"/>
              <a:t>Gdyby podatnik nie dokonał konwersji, to w 2011 nie miałby żadnego zwolnienia</a:t>
            </a:r>
          </a:p>
          <a:p>
            <a:endParaRPr lang="pl-PL" dirty="0"/>
          </a:p>
          <a:p>
            <a:r>
              <a:rPr lang="pl-PL" dirty="0" smtClean="0"/>
              <a:t>Podatnik pyta, jak liczyć zwolnienie od 2011 r. (czy uwzględniać stara pomoc publiczną)?</a:t>
            </a:r>
          </a:p>
          <a:p>
            <a:r>
              <a:rPr lang="pl-PL" dirty="0" smtClean="0"/>
              <a:t>A organ interpretacyjny mówi – zgadza się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71660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MF zmienia interpretację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Bo nie wiadomo, czy podatnik dokonał konwersji w zakresie wybrania nowych zasad zwolnienia</a:t>
            </a:r>
          </a:p>
          <a:p>
            <a:r>
              <a:rPr lang="pl-PL" sz="2400" dirty="0" smtClean="0"/>
              <a:t>A skoro z wniosku to nie wynika, to tego nie ma</a:t>
            </a:r>
            <a:endParaRPr lang="pl-PL" sz="2400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191375" y="2499423"/>
            <a:ext cx="4313238" cy="3030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888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Co podatnik napisał?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244155" y="2021456"/>
            <a:ext cx="8915400" cy="3777622"/>
          </a:xfrm>
        </p:spPr>
        <p:txBody>
          <a:bodyPr>
            <a:normAutofit/>
          </a:bodyPr>
          <a:lstStyle/>
          <a:p>
            <a:r>
              <a:rPr lang="pl-PL" sz="2400" dirty="0" smtClean="0"/>
              <a:t>Z wyroku NSA: &lt;&lt;We </a:t>
            </a:r>
            <a:r>
              <a:rPr lang="pl-PL" sz="2400" dirty="0"/>
              <a:t>wniosku skarżącej wskazano, że "</a:t>
            </a:r>
            <a:r>
              <a:rPr lang="pl-PL" sz="2400" i="1" dirty="0"/>
              <a:t>zezwolenie spółki zostało zmienione decyzją Ministra Gospodarki, Pracy i Polityki Społecznej nr [...] z dnia 12 stycznia 2004 r. (tzw. konwersja zezwolenia) oraz decyzją nr [...] z dnia 20 lipca 2006 r."</a:t>
            </a:r>
            <a:r>
              <a:rPr lang="pl-PL" sz="2400" dirty="0"/>
              <a:t> </a:t>
            </a:r>
            <a:r>
              <a:rPr lang="pl-PL" sz="2400" dirty="0" smtClean="0"/>
              <a:t>&gt;&gt;</a:t>
            </a:r>
          </a:p>
        </p:txBody>
      </p:sp>
    </p:spTree>
    <p:extLst>
      <p:ext uri="{BB962C8B-B14F-4D97-AF65-F5344CB8AC3E}">
        <p14:creationId xmlns:p14="http://schemas.microsoft.com/office/powerpoint/2010/main" val="1601389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Co z tego się da wyczytać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682151" y="1613140"/>
            <a:ext cx="4891177" cy="4298082"/>
          </a:xfrm>
        </p:spPr>
        <p:txBody>
          <a:bodyPr>
            <a:normAutofit/>
          </a:bodyPr>
          <a:lstStyle/>
          <a:p>
            <a:r>
              <a:rPr lang="pl-PL" sz="2000" dirty="0" smtClean="0"/>
              <a:t>MF </a:t>
            </a:r>
            <a:r>
              <a:rPr lang="pl-PL" sz="2000" dirty="0"/>
              <a:t>i </a:t>
            </a:r>
            <a:r>
              <a:rPr lang="pl-PL" sz="2000" dirty="0" smtClean="0"/>
              <a:t>WSA: nie </a:t>
            </a:r>
            <a:r>
              <a:rPr lang="pl-PL" sz="2000" dirty="0"/>
              <a:t>napisano, że chodziło o konwersje w zakresie pomocy publicznej, a nie np. o zmianę branży</a:t>
            </a:r>
            <a:r>
              <a:rPr lang="pl-PL" sz="2000" dirty="0" smtClean="0"/>
              <a:t>….</a:t>
            </a:r>
          </a:p>
          <a:p>
            <a:r>
              <a:rPr lang="pl-PL" sz="2000" dirty="0" smtClean="0"/>
              <a:t>MF i WSA: wniosek się tylko liczy!</a:t>
            </a:r>
          </a:p>
          <a:p>
            <a:r>
              <a:rPr lang="pl-PL" sz="2000" dirty="0" smtClean="0"/>
              <a:t>„Nie wiem, nie znam się, nie orientuję się, zarobiony jestem”</a:t>
            </a:r>
            <a:r>
              <a:rPr lang="pl-PL" sz="2000" dirty="0"/>
              <a:t> </a:t>
            </a:r>
            <a:endParaRPr lang="pl-PL" sz="2000" dirty="0" smtClean="0"/>
          </a:p>
          <a:p>
            <a:r>
              <a:rPr lang="pl-PL" sz="2000" dirty="0" smtClean="0"/>
              <a:t>In </a:t>
            </a:r>
            <a:r>
              <a:rPr lang="pl-PL" sz="2000" dirty="0"/>
              <a:t>dubio pro MF (KIP/KIS?) – art. 2a </a:t>
            </a:r>
            <a:r>
              <a:rPr lang="pl-PL" sz="2000" dirty="0" err="1"/>
              <a:t>o.p</a:t>
            </a:r>
            <a:r>
              <a:rPr lang="pl-PL" sz="2000" dirty="0" smtClean="0"/>
              <a:t>.</a:t>
            </a:r>
            <a:endParaRPr lang="pl-PL" sz="2000" dirty="0"/>
          </a:p>
        </p:txBody>
      </p:sp>
      <p:pic>
        <p:nvPicPr>
          <p:cNvPr id="9" name="Symbol zastępczy zawartości 8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49002" y="1613140"/>
            <a:ext cx="5236197" cy="392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945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NSA przeczytał wniosek, interpretacje i ….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800" dirty="0"/>
              <a:t>„takie nieprecyzyjne określenie mogło budzić wątpliwości co do podstawy prawnej i zakresu dokonanej zmiany zezwolenia na działanie w specjalnej strefie ekonomicznej. Nie dawało jednakże podstaw do kategorycznego stwierdzenia, jak to uczynił Minister Finansów, że spółka nie dokonała konwersji zezwolenia”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71374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Jak reagować na niejasny wniosek (o ile jest naprawdę niejasny)?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MF i WSA</a:t>
            </a:r>
            <a:endParaRPr lang="pl-PL" dirty="0"/>
          </a:p>
        </p:txBody>
      </p:sp>
      <p:pic>
        <p:nvPicPr>
          <p:cNvPr id="7" name="Symbol zastępczy zawartości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303174" y="2549525"/>
            <a:ext cx="2915478" cy="3352800"/>
          </a:xfrm>
          <a:prstGeom prst="rect">
            <a:avLst/>
          </a:prstGeom>
        </p:spPr>
      </p:pic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dirty="0" smtClean="0"/>
              <a:t>NSA</a:t>
            </a:r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800" dirty="0" smtClean="0"/>
              <a:t>Art. 169 par 1 </a:t>
            </a:r>
            <a:r>
              <a:rPr lang="pl-PL" sz="2800" dirty="0" err="1" smtClean="0"/>
              <a:t>o.p</a:t>
            </a:r>
            <a:r>
              <a:rPr lang="pl-PL" sz="2800" dirty="0" smtClean="0"/>
              <a:t>. w zw. z art. 14h </a:t>
            </a:r>
            <a:r>
              <a:rPr lang="pl-PL" sz="2800" dirty="0" err="1" smtClean="0"/>
              <a:t>o.p</a:t>
            </a:r>
            <a:r>
              <a:rPr lang="pl-PL" sz="2800" dirty="0" smtClean="0"/>
              <a:t>. ma zastosowanie także do zmiany/wydawania nowej interpretacji przez MF</a:t>
            </a:r>
          </a:p>
          <a:p>
            <a:pPr marL="0" indent="0">
              <a:buNone/>
            </a:pPr>
            <a:r>
              <a:rPr lang="pl-PL" sz="1100" dirty="0" smtClean="0"/>
              <a:t>Źródło: http</a:t>
            </a:r>
            <a:r>
              <a:rPr lang="pl-PL" sz="1100" dirty="0"/>
              <a:t>://memy.pl/mem_288102_kto_bladzi</a:t>
            </a:r>
          </a:p>
          <a:p>
            <a:pPr marL="0" indent="0">
              <a:buNone/>
            </a:pP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62706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Wnioski co do procedury interpretacyjnej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Zmiana interpretacji to nadal „czynność gabinetowa” (NSA tego nie neguje), ale… to też wydanie nowej interpretacji</a:t>
            </a:r>
          </a:p>
          <a:p>
            <a:r>
              <a:rPr lang="pl-PL" dirty="0" smtClean="0"/>
              <a:t>Wniosku nie można interpretować w złej wierze</a:t>
            </a:r>
          </a:p>
          <a:p>
            <a:r>
              <a:rPr lang="pl-PL" dirty="0" smtClean="0"/>
              <a:t>Procedura interpretacyjna delikatnie zbliża się do „normalnej” procedury podatkowej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87827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 mogło być jeszcze gorzej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400" dirty="0" smtClean="0"/>
              <a:t>Po dokładny zbadaniu sprawy organ doszedł do wniosku, że interpretacja nie chroni podatnika, gdyż istnieje rozbieżność między treścią wniosku, a zaistniałym stanem faktycznym</a:t>
            </a:r>
            <a:endParaRPr lang="pl-PL" sz="2400" dirty="0"/>
          </a:p>
          <a:p>
            <a:endParaRPr lang="pl-PL" dirty="0" smtClean="0"/>
          </a:p>
          <a:p>
            <a:pPr marL="0" indent="0">
              <a:buNone/>
            </a:pPr>
            <a:r>
              <a:rPr lang="pl-PL" sz="1200" dirty="0" smtClean="0"/>
              <a:t>Źródło: http</a:t>
            </a:r>
            <a:r>
              <a:rPr lang="pl-PL" sz="1200" dirty="0"/>
              <a:t>://www.dziennikzachodni.pl/tag/sredniowieczne-tortury-na-kobietach/</a:t>
            </a:r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180060" y="2725947"/>
            <a:ext cx="4469182" cy="2656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547287"/>
      </p:ext>
    </p:extLst>
  </p:cSld>
  <p:clrMapOvr>
    <a:masterClrMapping/>
  </p:clrMapOvr>
</p:sld>
</file>

<file path=ppt/theme/theme1.xml><?xml version="1.0" encoding="utf-8"?>
<a:theme xmlns:a="http://schemas.openxmlformats.org/drawingml/2006/main" name="Smug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124</TotalTime>
  <Words>615</Words>
  <Application>Microsoft Office PowerPoint</Application>
  <PresentationFormat>Panoramiczny</PresentationFormat>
  <Paragraphs>62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Smuga</vt:lpstr>
      <vt:lpstr>Skutki „niekompletności” opisu stanu faktycznego we wniosku o interpretacje indywidualną (wyrok NSA z 28 lipca 2017 r., II FSK 1959/15)</vt:lpstr>
      <vt:lpstr>O co poszło?</vt:lpstr>
      <vt:lpstr>MF zmienia interpretację</vt:lpstr>
      <vt:lpstr>Co podatnik napisał?</vt:lpstr>
      <vt:lpstr>Co z tego się da wyczytać</vt:lpstr>
      <vt:lpstr>NSA przeczytał wniosek, interpretacje i ….</vt:lpstr>
      <vt:lpstr>Jak reagować na niejasny wniosek (o ile jest naprawdę niejasny)?</vt:lpstr>
      <vt:lpstr>Wnioski co do procedury interpretacyjnej</vt:lpstr>
      <vt:lpstr>A mogło być jeszcze gorzej</vt:lpstr>
      <vt:lpstr>Czego to organ nie wymyśli….</vt:lpstr>
      <vt:lpstr>logika</vt:lpstr>
      <vt:lpstr>rzeczywistość</vt:lpstr>
      <vt:lpstr>Wnioski/paradoksy/pytania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Wojciech Morawski</dc:creator>
  <cp:lastModifiedBy>Wojciech Morawski</cp:lastModifiedBy>
  <cp:revision>12</cp:revision>
  <dcterms:created xsi:type="dcterms:W3CDTF">2018-03-08T21:27:58Z</dcterms:created>
  <dcterms:modified xsi:type="dcterms:W3CDTF">2018-03-08T23:32:15Z</dcterms:modified>
</cp:coreProperties>
</file>