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2" r:id="rId3"/>
    <p:sldId id="267" r:id="rId4"/>
    <p:sldId id="269" r:id="rId5"/>
    <p:sldId id="270" r:id="rId6"/>
    <p:sldId id="271" r:id="rId7"/>
    <p:sldId id="272" r:id="rId8"/>
    <p:sldId id="273" r:id="rId9"/>
    <p:sldId id="275" r:id="rId10"/>
    <p:sldId id="27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817ACA8-B367-4937-9670-B5DB6CAE288A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701CBF6-8725-4928-911F-EA8B30A41AF4}" type="slidenum">
              <a:rPr lang="pl-PL" smtClean="0"/>
              <a:t>‹#›</a:t>
            </a:fld>
            <a:endParaRPr lang="pl-PL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85120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ACA8-B367-4937-9670-B5DB6CAE288A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CBF6-8725-4928-911F-EA8B30A41A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9362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ACA8-B367-4937-9670-B5DB6CAE288A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CBF6-8725-4928-911F-EA8B30A41A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267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ACA8-B367-4937-9670-B5DB6CAE288A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CBF6-8725-4928-911F-EA8B30A41A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907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17ACA8-B367-4937-9670-B5DB6CAE288A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01CBF6-8725-4928-911F-EA8B30A41AF4}" type="slidenum">
              <a:rPr lang="pl-PL" smtClean="0"/>
              <a:t>‹#›</a:t>
            </a:fld>
            <a:endParaRPr lang="pl-PL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21737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ACA8-B367-4937-9670-B5DB6CAE288A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CBF6-8725-4928-911F-EA8B30A41A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170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ACA8-B367-4937-9670-B5DB6CAE288A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CBF6-8725-4928-911F-EA8B30A41A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957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ACA8-B367-4937-9670-B5DB6CAE288A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CBF6-8725-4928-911F-EA8B30A41A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070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ACA8-B367-4937-9670-B5DB6CAE288A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CBF6-8725-4928-911F-EA8B30A41A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202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17ACA8-B367-4937-9670-B5DB6CAE288A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01CBF6-8725-4928-911F-EA8B30A41AF4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834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17ACA8-B367-4937-9670-B5DB6CAE288A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01CBF6-8725-4928-911F-EA8B30A41AF4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6711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817ACA8-B367-4937-9670-B5DB6CAE288A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701CBF6-8725-4928-911F-EA8B30A41AF4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877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B80C4F-8F14-49FA-9B3E-FCFAA5756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600" b="1" i="1" dirty="0">
                <a:solidFill>
                  <a:srgbClr val="FF0000"/>
                </a:solidFill>
              </a:rPr>
              <a:t>Czy, aby uzyskać interpretację indywidualną „transgraniczną” trzeba być wróżką?</a:t>
            </a:r>
            <a:endParaRPr lang="pl-PL" sz="3600" dirty="0">
              <a:solidFill>
                <a:srgbClr val="FF0000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B09279F-541B-4FDF-82AF-142F2D665B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pl-PL" sz="7200" b="1" cap="all" dirty="0">
                <a:solidFill>
                  <a:srgbClr val="191B0E"/>
                </a:solidFill>
                <a:ea typeface="+mj-ea"/>
                <a:cs typeface="+mj-cs"/>
              </a:rPr>
              <a:t>dr hab. Wojciech Morawski, prof. UMK</a:t>
            </a:r>
            <a:br>
              <a:rPr lang="pl-PL" sz="7200" cap="all" dirty="0">
                <a:solidFill>
                  <a:srgbClr val="191B0E"/>
                </a:solidFill>
                <a:ea typeface="+mj-ea"/>
                <a:cs typeface="+mj-cs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4324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112656-C7DD-4DE0-A61B-0171D29D3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Problemy: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EB165A-2B17-4D6B-91C2-D1B0BF0DA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Czy istnieje prawo do interpretacji podatkowej zawsze i wszędzie dla każdego?</a:t>
            </a:r>
          </a:p>
          <a:p>
            <a:r>
              <a:rPr lang="pl-PL" dirty="0"/>
              <a:t> Dlaczego mamy odmawiać wydania interpretacji, gdy podatnik ma wielu kontrahentów, a jeden jest zagraniczny?</a:t>
            </a:r>
          </a:p>
          <a:p>
            <a:r>
              <a:rPr lang="pl-PL" dirty="0"/>
              <a:t>Czy da się zmienić polski system wydawania interpretacji, aby nadal był zgodny z dyrektywą, ale i był zgodny ze zdrowym rozsądkiem?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2686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A3C6D1-3512-490D-9BFC-328E40679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Wniosek o interpretację zaczynał się spokojnie…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FBB3E7-3A24-43E5-9EEE-9714164E8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We wniosku Bank podał, że rozważa wprowadzenie do oferty usługi polegającej na nabywaniu wierzytelności od podmiotów posiadających siedzibę lub zarząd na terytorium Rzeczypospolitej Polskiej, </a:t>
            </a:r>
            <a:r>
              <a:rPr lang="pl-PL" dirty="0">
                <a:solidFill>
                  <a:srgbClr val="FF0000"/>
                </a:solidFill>
              </a:rPr>
              <a:t>będących polskimi rezydentami podatkowymi </a:t>
            </a:r>
            <a:r>
              <a:rPr lang="pl-PL" dirty="0"/>
              <a:t>(dalej Wierzyciele). Wierzycielom z tytułu zawartych przez nich umów kredytu, względnie objętych lub nabytych przez nich obligacji, przysługują w stosunku do ich dłużników wierzytelności o spłatę kredytu lub obligacji (dalej Wierzytelności). Z kolei podmioty zobowiązane do spłaty Wierzytelności są z reguły polskimi rezydentami podatkowymi, jednak mogą zdarzyć się sytuacje, że są to zagraniczni rezydenci podatkowi (dalej Dłużnicy).</a:t>
            </a:r>
          </a:p>
        </p:txBody>
      </p:sp>
    </p:spTree>
    <p:extLst>
      <p:ext uri="{BB962C8B-B14F-4D97-AF65-F5344CB8AC3E}">
        <p14:creationId xmlns:p14="http://schemas.microsoft.com/office/powerpoint/2010/main" val="357891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56A012-0F25-4FDD-BAE9-ACCE25813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Nasz wyrok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8BFE8A0-89C1-4613-A51F-195FE60CE7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Zaczyna się dobrze..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0A01C05-FA13-404E-A30F-120E72E95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6300" y="3305207"/>
            <a:ext cx="4790688" cy="3276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We wniosku Bank podał, że rozważa wprowadzenie do oferty usługi polegającej na nabywaniu wierzytelności od podmiotów posiadających siedzibę lub zarząd na terytorium Rzeczypospolitej Polskiej, </a:t>
            </a:r>
            <a:r>
              <a:rPr lang="pl-PL" dirty="0">
                <a:solidFill>
                  <a:srgbClr val="FF0000"/>
                </a:solidFill>
              </a:rPr>
              <a:t>będących polskimi rezydentami podatkowymi </a:t>
            </a:r>
            <a:r>
              <a:rPr lang="pl-PL" dirty="0"/>
              <a:t>(dalej Wierzyciele).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3921459-6115-43F2-B7E5-7EF5BE4BDD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Az pada stwierdzenie...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202A986-2006-4270-8C10-ABEB85CF3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43600" y="3305207"/>
            <a:ext cx="5829300" cy="30670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Nabycie Wierzytelności przez Bank będzie finansowane w całości lub w części na podstawie umowy opartej o prawo inne niż polskie (dalej Umowa finansowania) zawartej przez Bank z </a:t>
            </a:r>
            <a:r>
              <a:rPr lang="pl-PL" dirty="0">
                <a:solidFill>
                  <a:srgbClr val="FF0000"/>
                </a:solidFill>
              </a:rPr>
              <a:t>podmiotem będącym nierezydentem podatkowym</a:t>
            </a:r>
            <a:r>
              <a:rPr lang="pl-PL" dirty="0"/>
              <a:t>, o którym mowa w art. 3 ust. 2 </a:t>
            </a:r>
            <a:r>
              <a:rPr lang="pl-PL" dirty="0" err="1"/>
              <a:t>u.p.d.o.p</a:t>
            </a:r>
            <a:r>
              <a:rPr lang="pl-PL" dirty="0"/>
              <a:t>., posiadającym zarząd lub siedzibę w państwie, z którym Rzeczpospolita Polska zawarła odpowiednią umowę o unikaniu podwójnego opodatkowania (dalej Finansujący). </a:t>
            </a:r>
          </a:p>
        </p:txBody>
      </p:sp>
    </p:spTree>
    <p:extLst>
      <p:ext uri="{BB962C8B-B14F-4D97-AF65-F5344CB8AC3E}">
        <p14:creationId xmlns:p14="http://schemas.microsoft.com/office/powerpoint/2010/main" val="2580526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C00417-BEC7-49B2-A3FB-D8DF49DE3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7650"/>
            <a:ext cx="9601200" cy="1295400"/>
          </a:xfrm>
        </p:spPr>
        <p:txBody>
          <a:bodyPr/>
          <a:lstStyle/>
          <a:p>
            <a:r>
              <a:rPr lang="pl-PL" dirty="0"/>
              <a:t>Z innego wyroku – WSA w  Rzeszowie z 25.01.2022, </a:t>
            </a:r>
            <a:r>
              <a:rPr lang="pl-PL" b="1" dirty="0"/>
              <a:t>I SA/</a:t>
            </a:r>
            <a:r>
              <a:rPr lang="pl-PL" b="1" dirty="0" err="1"/>
              <a:t>Rz</a:t>
            </a:r>
            <a:r>
              <a:rPr lang="pl-PL" b="1" dirty="0"/>
              <a:t> 755/21 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41B22EE-B717-4B9C-BFEF-708BF6CF8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543050"/>
            <a:ext cx="4443984" cy="704850"/>
          </a:xfrm>
        </p:spPr>
        <p:txBody>
          <a:bodyPr/>
          <a:lstStyle/>
          <a:p>
            <a:r>
              <a:rPr lang="pl-PL" dirty="0"/>
              <a:t>Pomysł na biznes: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0A94E94-9F3E-461E-9997-B886D0D17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1050" y="2247901"/>
            <a:ext cx="5034534" cy="436245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dirty="0"/>
              <a:t>Na serwisach internetowych utworzonych przez wnioskodawcę podmioty (osoby fizyczne/prawne) z całego świata - twórcy produkcji audiowizualnych, zwani dalej "</a:t>
            </a:r>
            <a:r>
              <a:rPr lang="pl-PL" dirty="0" err="1"/>
              <a:t>uploaderzy</a:t>
            </a:r>
            <a:r>
              <a:rPr lang="pl-PL" dirty="0"/>
              <a:t> lub webmasterzy" zamieszczają, na tym etapie nieodpłatnie, materiały, tj. także nabywają usługę hostingu. W zależności od ilości wyświetleń tych materiałów przez użytkowników serwisu wnioskodawca wypłacać będzie </a:t>
            </a:r>
            <a:r>
              <a:rPr lang="pl-PL" dirty="0" err="1"/>
              <a:t>uploaderom</a:t>
            </a:r>
            <a:r>
              <a:rPr lang="pl-PL" dirty="0"/>
              <a:t>/webmasterom wynagrodzenie, które związane będzie z należnościami, jakie otrzymuje od firm reklamowych. 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C88EDC0-E203-415B-B932-E5673BCB9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4" y="1466850"/>
            <a:ext cx="4443984" cy="704850"/>
          </a:xfrm>
        </p:spPr>
        <p:txBody>
          <a:bodyPr/>
          <a:lstStyle/>
          <a:p>
            <a:r>
              <a:rPr lang="pl-PL" dirty="0"/>
              <a:t>A KIS na to: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BAC6655-9340-4411-897F-2424811F8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10275" y="2314575"/>
            <a:ext cx="6029325" cy="44577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dirty="0"/>
              <a:t> Z uwagi na fakt, że w ocenie organu wniosek nie spełniał wymogów formalnych, o których mowa w art. 14b § 3 i 3a Ordynacji podatkowej, w tym tak istotnych, jak wyczerpujące przedstawienie opisu zdarzenia przyszłego, pismem z dnia 8 kwietnia 2021 r., na podstawie art. 13 § 2a, art. 169 § 1 i 2 w zw. z art. 14h Ordynacji podatkowej, wezwano wnioskodawcę do uzupełnienia opisu sprawy w zakresie podatku dochodowego od osób prawnych, poprzez wskazanie danych wszystkich zagranicznych "</a:t>
            </a:r>
            <a:r>
              <a:rPr lang="pl-PL" dirty="0" err="1"/>
              <a:t>uploaderów</a:t>
            </a:r>
            <a:r>
              <a:rPr lang="pl-PL" dirty="0"/>
              <a:t> i webmasterów", będących osobami prawnymi, na rzecz których wnioskodawca będzie wypłacał wynagrodzenie, o którym mowa we wniosku, niezbędnych w zakresie realizacji wymiany informacji podatkowych z innymi państwami (zgodnie z art. 14b § 3a - Ordynacji podatkowej), w tym: nazwy i adresu tych podmiotów, zagranicznych numerów identyfikacyjnych, rodzaju tego numeru wydanego przez kraj jurysdykcji podatkowej oraz nazwy kraju, który wydał ten numer.</a:t>
            </a:r>
          </a:p>
        </p:txBody>
      </p:sp>
    </p:spTree>
    <p:extLst>
      <p:ext uri="{BB962C8B-B14F-4D97-AF65-F5344CB8AC3E}">
        <p14:creationId xmlns:p14="http://schemas.microsoft.com/office/powerpoint/2010/main" val="2109667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47A19C-E3F0-438D-A45F-B5E19F62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52414"/>
            <a:ext cx="9601200" cy="823912"/>
          </a:xfrm>
        </p:spPr>
        <p:txBody>
          <a:bodyPr>
            <a:normAutofit/>
          </a:bodyPr>
          <a:lstStyle/>
          <a:p>
            <a:r>
              <a:rPr lang="pl-PL" dirty="0"/>
              <a:t>Dyskurs „partnerski”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8E1BD99-35E5-4501-8A65-E00F026AB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076327"/>
            <a:ext cx="4443984" cy="575776"/>
          </a:xfrm>
        </p:spPr>
        <p:txBody>
          <a:bodyPr/>
          <a:lstStyle/>
          <a:p>
            <a:r>
              <a:rPr lang="pl-PL" dirty="0"/>
              <a:t>Organ mówi: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9E495BD-0897-434C-97F9-F787EE664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2025" y="1752600"/>
            <a:ext cx="5424347" cy="501967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b="1" dirty="0"/>
              <a:t>Art. 14b §  3a.  Ordynacji podatkowej</a:t>
            </a:r>
          </a:p>
          <a:p>
            <a:pPr marL="0" indent="0" algn="just">
              <a:buNone/>
            </a:pPr>
            <a:r>
              <a:rPr lang="pl-PL" dirty="0"/>
              <a:t>W przypadku gdy przedstawiony we wniosku o wydanie interpretacji indywidualnej stan faktyczny lub zdarzenie przyszłe obejmuje transakcję, zespół transakcji lub inne zdarzenia:</a:t>
            </a:r>
          </a:p>
          <a:p>
            <a:pPr marL="457200" indent="-457200" algn="just">
              <a:buAutoNum type="arabicParenR"/>
            </a:pPr>
            <a:r>
              <a:rPr lang="pl-PL" dirty="0"/>
              <a:t>z udziałem osoby fizycznej, osoby prawnej lub jednostki organizacyjnej niemającej osobowości prawnej:</a:t>
            </a:r>
          </a:p>
          <a:p>
            <a:pPr marL="0" indent="0" algn="just">
              <a:buNone/>
            </a:pPr>
            <a:r>
              <a:rPr lang="pl-PL" dirty="0"/>
              <a:t>a) które mają miejsce zamieszkania, siedzibę lub zarząd poza terytorium Rzeczypospolitej Polskiej, lub</a:t>
            </a:r>
          </a:p>
          <a:p>
            <a:pPr marL="0" indent="0" algn="just">
              <a:buNone/>
            </a:pPr>
            <a:r>
              <a:rPr lang="pl-PL" dirty="0"/>
              <a:t>b) które prowadzą działalność gospodarczą poza terytorium Rzeczypospolitej Polskiej za pośrednictwem zagranicznego zakładu, a transakcja, zespół transakcji lub inne zdarzenia stanowią część lub całość działalności gospodarczej zagranicznego zakładu, lub</a:t>
            </a:r>
          </a:p>
          <a:p>
            <a:pPr marL="0" indent="0" algn="just">
              <a:buNone/>
            </a:pPr>
            <a:r>
              <a:rPr lang="pl-PL" dirty="0"/>
              <a:t>c) będących stronami transakcji, zespołu transakcji lub uczestnikami zdarzenia mającymi miejsce zamieszkania, siedzibę lub zarząd w więcej niż jednym państwie lub terytorium, lub</a:t>
            </a:r>
          </a:p>
          <a:p>
            <a:pPr marL="0" indent="0" algn="just">
              <a:buNone/>
            </a:pPr>
            <a:r>
              <a:rPr lang="pl-PL" dirty="0"/>
              <a:t>2) mające skutki transgraniczne</a:t>
            </a:r>
          </a:p>
          <a:p>
            <a:pPr marL="0" indent="0" algn="just">
              <a:buNone/>
            </a:pPr>
            <a:r>
              <a:rPr lang="pl-PL" dirty="0"/>
              <a:t>– składający wniosek o wydanie interpretacji indywidualnej jest obowiązany również do wskazania odpowiednio państwa lub terytorium miejsca zamieszkania tej osoby fizycznej, danych identyfikujących tę osobę prawną lub jednostkę organizacyjną niemającą osobowości prawnej, w tym państwa lub terytorium ich siedziby, zarządu lub położenia tego zagranicznego zakładu, lub państwa lub terytorium, w których te skutki transgraniczne wystąpiły lub mogą wystąpić.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9AC332F-9EC0-4D65-B260-C789522E2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4" y="1076328"/>
            <a:ext cx="4443984" cy="575776"/>
          </a:xfrm>
        </p:spPr>
        <p:txBody>
          <a:bodyPr/>
          <a:lstStyle/>
          <a:p>
            <a:r>
              <a:rPr lang="pl-PL" dirty="0"/>
              <a:t>Podatnik mówi: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3F6EA0B-A0A3-4858-9A5B-BE0B88F43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5014" y="1752600"/>
            <a:ext cx="4443984" cy="51054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b="1" dirty="0"/>
              <a:t>Nie wiem…., a co ja wróżka?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sz="1500" dirty="0"/>
              <a:t>https://lekarkabajkopisarka.pl/produkt/bajka-wrozka-zuzia-i-cudowne-dzieci-magdalena-kryger/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CD7118A-5A5C-4F10-B596-340C0C68B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982" y="2234101"/>
            <a:ext cx="3852374" cy="385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50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670228-B1E8-4CF1-A584-1DB29BCB7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00050"/>
            <a:ext cx="9601200" cy="9906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Wyrok NSA z 17 sierpnia 2022 r., II FSK 726/21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2DFD70-2A6B-4224-B5E1-1BBCB493DF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590675"/>
            <a:ext cx="4447786" cy="494347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dirty="0"/>
              <a:t>W przepisie art. 14b§3a Ordynacji podatkowej ustawodawca nie stawia bezwzględnego wymogu podania przez podatnika wnioskującego o wydanie interpretacji indywidualnej danych kontrahentów, których on nie zna, bo znać nie może. Wymóg ten dotyczy podania danych kontrahentów znanych wnioskującemu.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9876155-8807-4C04-8AA4-6BC18212E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403" y="1390650"/>
            <a:ext cx="4447786" cy="53530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Św. Jerzy pokonał smoka?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https://mityczne.pl/sw-jerzy/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056BFEB-BF15-4E5E-AC50-D5E78F881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750" y="1876425"/>
            <a:ext cx="3992349" cy="441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10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5B3F69-BD51-4BB2-A655-1DBF5ADF5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Skąd to </a:t>
            </a:r>
            <a:r>
              <a:rPr lang="pl-PL"/>
              <a:t>się wszystko wzięło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108706-5627-488C-B921-CE75EF0357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LUKSLEAKS! </a:t>
            </a:r>
          </a:p>
          <a:p>
            <a:pPr marL="0" indent="0">
              <a:buNone/>
            </a:pPr>
            <a:r>
              <a:rPr lang="pl-PL" dirty="0"/>
              <a:t>Czyli „przyjazny” system </a:t>
            </a:r>
            <a:r>
              <a:rPr lang="pl-PL" dirty="0" err="1"/>
              <a:t>rulingów</a:t>
            </a:r>
            <a:r>
              <a:rPr lang="pl-PL" dirty="0"/>
              <a:t> podatkowych w kulturalnym, praworządnym, europejskim kraju…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4EAF918-5008-4B64-BDCF-DB487BB60C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29490" y="2360527"/>
            <a:ext cx="4447786" cy="443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12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37CE43-8F69-48B1-833C-CA681670B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68300"/>
            <a:ext cx="9601200" cy="882650"/>
          </a:xfrm>
        </p:spPr>
        <p:txBody>
          <a:bodyPr/>
          <a:lstStyle/>
          <a:p>
            <a:r>
              <a:rPr lang="pl-PL" dirty="0"/>
              <a:t>reakcja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9222C2-6F78-494F-A713-3516C3770F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941832"/>
            <a:ext cx="2377440" cy="5547867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l-PL" b="1" dirty="0"/>
              <a:t>Dyrektywa Rady (UE) 2015/2376 z 8.12.2015 r. zmieniająca dyrektywę 2011/16/UE w zakresie obowiązkowej automatycznej wymiany informacji w dziedzinie opodatkowania (Dz. Urz. UE L 332, s. 1)</a:t>
            </a:r>
          </a:p>
          <a:p>
            <a:pPr algn="just"/>
            <a:endParaRPr lang="pl-PL" b="1" dirty="0"/>
          </a:p>
          <a:p>
            <a:pPr algn="just"/>
            <a:endParaRPr lang="pl-PL" dirty="0"/>
          </a:p>
          <a:p>
            <a:pPr marL="0" indent="0" algn="just">
              <a:buNone/>
            </a:pPr>
            <a:r>
              <a:rPr lang="pl-PL" b="1" dirty="0"/>
              <a:t>Preambuła</a:t>
            </a:r>
            <a:endParaRPr lang="pl-PL" dirty="0"/>
          </a:p>
          <a:p>
            <a:pPr marL="0" indent="0" algn="just">
              <a:buNone/>
            </a:pPr>
            <a:r>
              <a:rPr lang="pl-PL" dirty="0"/>
              <a:t>(18) Państwa członkowskie powinny zastosować </a:t>
            </a:r>
            <a:r>
              <a:rPr lang="pl-PL" b="1" dirty="0"/>
              <a:t>wszelkie racjonalne środki niezbędne do usunięcia każdej przeszkody, która mogłaby utrudniać skuteczną i możliwie jak najszerszą obowiązkową automatyczną wymianę informacji dotyczących interpretacji indywidualnych o wymiarze transgranicznym i uprzednich porozumień cenowych. (…)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EE69D34-4BEE-4889-A0BD-5A7E6CE04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18688" y="368300"/>
            <a:ext cx="8741664" cy="639825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l-PL" b="1" dirty="0"/>
              <a:t>Art. 8a </a:t>
            </a:r>
            <a:r>
              <a:rPr lang="pl-PL" dirty="0"/>
              <a:t>6. Informacje, które państwo członkowskie jest zobowiązane przekazywać na mocy ust. 1 i 2 niniejszego artykułu, obejmują następujące elementy:</a:t>
            </a:r>
          </a:p>
          <a:p>
            <a:pPr marL="0" indent="0" algn="just">
              <a:buNone/>
            </a:pPr>
            <a:r>
              <a:rPr lang="pl-PL" dirty="0"/>
              <a:t>a) dane identyfikacyjne osoby, innej niż osoba fizyczna, a w stosownych przypadkach również grupy osób, do której należy;</a:t>
            </a:r>
          </a:p>
          <a:p>
            <a:pPr marL="0" indent="0" algn="just">
              <a:buNone/>
            </a:pPr>
            <a:r>
              <a:rPr lang="pl-PL" dirty="0"/>
              <a:t>b) streszczenie interpretacji indywidualnej o wymiarze transgranicznym lub uprzedniego porozumienia cenowego, w tym opis stosownej działalności gospodarczej lub transakcji lub serii transakcji sformułowany w sposób abstrakcyjny i nieprowadzący do ujawnienia tajemnicy handlowej, przemysłowej lub zawodowej lub procesu produkcyjnego, lub do ujawnienia informacji, które byłoby sprzeczne z porządkiem publicznym;</a:t>
            </a:r>
          </a:p>
          <a:p>
            <a:pPr marL="0" indent="0" algn="just">
              <a:buNone/>
            </a:pPr>
            <a:r>
              <a:rPr lang="pl-PL" dirty="0"/>
              <a:t>c) daty wydania, zmiany lub odnowienia interpretacji indywidualnej o wymiarze transgranicznym lub uprzedniego porozumienia cenowego;</a:t>
            </a:r>
          </a:p>
          <a:p>
            <a:pPr marL="0" indent="0" algn="just">
              <a:buNone/>
            </a:pPr>
            <a:r>
              <a:rPr lang="pl-PL" dirty="0"/>
              <a:t>d) datę rozpoczęcia okresu ważności interpretacji indywidualnej o wymiarze transgranicznym lub uprzedniego porozumienia cenowego, o ile jest ona określona;</a:t>
            </a:r>
          </a:p>
          <a:p>
            <a:pPr marL="0" indent="0" algn="just">
              <a:buNone/>
            </a:pPr>
            <a:r>
              <a:rPr lang="pl-PL" dirty="0"/>
              <a:t>e) datę zakończenia okresu ważności interpretacji indywidualnej o wymiarze transgranicznym lub uprzedniego porozumienia cenowego, o ile jest ona określona;</a:t>
            </a:r>
          </a:p>
          <a:p>
            <a:pPr marL="0" indent="0" algn="just">
              <a:buNone/>
            </a:pPr>
            <a:r>
              <a:rPr lang="pl-PL" dirty="0"/>
              <a:t>f) rodzaj interpretacji indywidualnej o wymiarze transgranicznym lub uprzedniego porozumienia cenowego;</a:t>
            </a:r>
          </a:p>
          <a:p>
            <a:pPr marL="0" indent="0" algn="just">
              <a:buNone/>
            </a:pPr>
            <a:r>
              <a:rPr lang="pl-PL" dirty="0"/>
              <a:t>g) kwotę transakcji lub serii transakcji będących przedmiotem interpretacji indywidualnej o wymiarze transgranicznym lub uprzedniego porozumienia cenowego, o ile kwota ta jest w nich podana;</a:t>
            </a:r>
          </a:p>
          <a:p>
            <a:pPr marL="0" indent="0" algn="just">
              <a:buNone/>
            </a:pPr>
            <a:r>
              <a:rPr lang="pl-PL" dirty="0"/>
              <a:t>h) w przypadku uprzedniego porozumienia cenowego - opis zbioru kryteriów stosowanych do ustalenia cen transferowych lub samą cenę transferową;</a:t>
            </a:r>
          </a:p>
          <a:p>
            <a:pPr marL="0" indent="0" algn="just">
              <a:buNone/>
            </a:pPr>
            <a:r>
              <a:rPr lang="pl-PL" dirty="0"/>
              <a:t>i) w przypadku uprzedniego porozumienia cenowego - określenie metody zastosowanej do ustalenia cen transferowych lub samą cenę transferową;</a:t>
            </a:r>
          </a:p>
          <a:p>
            <a:pPr marL="0" indent="0" algn="just">
              <a:buNone/>
            </a:pPr>
            <a:r>
              <a:rPr lang="pl-PL" dirty="0"/>
              <a:t>j) określenie ewentualnych innych państw członkowskich, których mogą dotyczyć interpretacja indywidualna o wymiarze transgranicznym lub uprzednie porozumienie cenowe;</a:t>
            </a:r>
          </a:p>
          <a:p>
            <a:pPr marL="0" indent="0" algn="just">
              <a:buNone/>
            </a:pPr>
            <a:r>
              <a:rPr lang="pl-PL" dirty="0"/>
              <a:t>k) określenie wszelkich osób, innych niż osoby fizyczne, w ewentualnych innych państwach członkowskich, na które to osoby interpretacja indywidualna o wymiarze transgranicznym lub uprzednie porozumienie cenowe mogą mieć wpływ (ze wskazaniem państwa członkowskiego, z którym powiązana jest każda taka osoba); oraz</a:t>
            </a:r>
          </a:p>
          <a:p>
            <a:pPr marL="0" indent="0" algn="just">
              <a:buNone/>
            </a:pPr>
            <a:r>
              <a:rPr lang="pl-PL" dirty="0"/>
              <a:t>l) wskazanie, czy podstawą przekazywanych informacji jest sama interpretacja indywidualna o wymiarze transgranicznym lub samo uprzednie porozumienie cenowe, czy też wniosek, o którym mowa w ust. 3 akapit drugi niniejszego artykułu.</a:t>
            </a:r>
          </a:p>
        </p:txBody>
      </p:sp>
    </p:spTree>
    <p:extLst>
      <p:ext uri="{BB962C8B-B14F-4D97-AF65-F5344CB8AC3E}">
        <p14:creationId xmlns:p14="http://schemas.microsoft.com/office/powerpoint/2010/main" val="3146068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935AE1-990F-4F41-9E20-A44D2D1E5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podatnik wygrał?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B8410A-D2DD-4D4A-9DE4-3A83856A4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b="1" dirty="0"/>
              <a:t>Art. 14nb </a:t>
            </a:r>
            <a:r>
              <a:rPr lang="pl-PL" b="1" dirty="0" err="1"/>
              <a:t>o.p</a:t>
            </a:r>
            <a:r>
              <a:rPr lang="pl-PL" b="1" dirty="0"/>
              <a:t>. </a:t>
            </a:r>
            <a:endParaRPr lang="pl-PL" dirty="0"/>
          </a:p>
          <a:p>
            <a:pPr marL="0" indent="0" algn="just">
              <a:buNone/>
            </a:pPr>
            <a:r>
              <a:rPr lang="pl-PL" dirty="0"/>
              <a:t>W przypadku, o którym mowa w art. 14b § 3a, przepisy art. 14k-14n [dotyczą ochrony posiadacza interpretacji indywidualnej] stosuje się do transakcji, zespołu transakcji lub innego zdarzenia w zakresie, w jakim we wniosku o wydanie interpretacji indywidualnej zgodnie z art. 14b § 3a zostały wskazane państwa, terytoria i dane, o których mowa w tym przepisie.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0272675"/>
      </p:ext>
    </p:extLst>
  </p:cSld>
  <p:clrMapOvr>
    <a:masterClrMapping/>
  </p:clrMapOvr>
</p:sld>
</file>

<file path=ppt/theme/theme1.xml><?xml version="1.0" encoding="utf-8"?>
<a:theme xmlns:a="http://schemas.openxmlformats.org/drawingml/2006/main" name="Przycinanie">
  <a:themeElements>
    <a:clrScheme name="Przycinani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Przycinani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zycinani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Przycinanie</Template>
  <TotalTime>83</TotalTime>
  <Words>1403</Words>
  <Application>Microsoft Office PowerPoint</Application>
  <PresentationFormat>Panoramiczny</PresentationFormat>
  <Paragraphs>83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2" baseType="lpstr">
      <vt:lpstr>Franklin Gothic Book</vt:lpstr>
      <vt:lpstr>Przycinanie</vt:lpstr>
      <vt:lpstr>Czy, aby uzyskać interpretację indywidualną „transgraniczną” trzeba być wróżką?</vt:lpstr>
      <vt:lpstr>Wniosek o interpretację zaczynał się spokojnie…</vt:lpstr>
      <vt:lpstr>Nasz wyrok</vt:lpstr>
      <vt:lpstr>Z innego wyroku – WSA w  Rzeszowie z 25.01.2022, I SA/Rz 755/21 </vt:lpstr>
      <vt:lpstr>Dyskurs „partnerski”</vt:lpstr>
      <vt:lpstr>Wyrok NSA z 17 sierpnia 2022 r., II FSK 726/21</vt:lpstr>
      <vt:lpstr>Skąd to się wszystko wzięło?</vt:lpstr>
      <vt:lpstr>reakcja</vt:lpstr>
      <vt:lpstr>Czy podatnik wygrał?</vt:lpstr>
      <vt:lpstr>Problemy: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Czy, aby uzyskać interpretację indywidualną „transgraniczną” trzeba być wróżką?</dc:title>
  <dc:creator>Wojciech Morawski (wmoraw)</dc:creator>
  <cp:lastModifiedBy>Wojciech Morawski (wmoraw)</cp:lastModifiedBy>
  <cp:revision>8</cp:revision>
  <dcterms:created xsi:type="dcterms:W3CDTF">2023-03-08T19:37:23Z</dcterms:created>
  <dcterms:modified xsi:type="dcterms:W3CDTF">2023-03-09T17:33:41Z</dcterms:modified>
</cp:coreProperties>
</file>