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3"/>
  </p:notesMasterIdLst>
  <p:sldIdLst>
    <p:sldId id="257" r:id="rId2"/>
    <p:sldId id="275" r:id="rId3"/>
    <p:sldId id="457" r:id="rId4"/>
    <p:sldId id="469" r:id="rId5"/>
    <p:sldId id="501" r:id="rId6"/>
    <p:sldId id="415" r:id="rId7"/>
    <p:sldId id="416" r:id="rId8"/>
    <p:sldId id="420" r:id="rId9"/>
    <p:sldId id="417" r:id="rId10"/>
    <p:sldId id="418" r:id="rId11"/>
    <p:sldId id="461" r:id="rId12"/>
    <p:sldId id="454" r:id="rId13"/>
    <p:sldId id="471" r:id="rId14"/>
    <p:sldId id="472" r:id="rId15"/>
    <p:sldId id="473" r:id="rId16"/>
    <p:sldId id="282" r:id="rId17"/>
    <p:sldId id="333" r:id="rId18"/>
    <p:sldId id="459" r:id="rId19"/>
    <p:sldId id="286" r:id="rId20"/>
    <p:sldId id="455" r:id="rId21"/>
    <p:sldId id="456" r:id="rId22"/>
    <p:sldId id="460" r:id="rId23"/>
    <p:sldId id="287" r:id="rId24"/>
    <p:sldId id="288" r:id="rId25"/>
    <p:sldId id="290" r:id="rId26"/>
    <p:sldId id="292" r:id="rId27"/>
    <p:sldId id="434" r:id="rId28"/>
    <p:sldId id="294" r:id="rId29"/>
    <p:sldId id="300" r:id="rId30"/>
    <p:sldId id="424" r:id="rId31"/>
    <p:sldId id="295" r:id="rId32"/>
    <p:sldId id="491" r:id="rId33"/>
    <p:sldId id="297" r:id="rId34"/>
    <p:sldId id="452" r:id="rId35"/>
    <p:sldId id="298" r:id="rId36"/>
    <p:sldId id="447" r:id="rId37"/>
    <p:sldId id="470" r:id="rId38"/>
    <p:sldId id="433" r:id="rId39"/>
    <p:sldId id="285" r:id="rId40"/>
    <p:sldId id="302" r:id="rId41"/>
    <p:sldId id="306" r:id="rId42"/>
    <p:sldId id="284" r:id="rId43"/>
    <p:sldId id="361" r:id="rId44"/>
    <p:sldId id="304" r:id="rId45"/>
    <p:sldId id="305" r:id="rId46"/>
    <p:sldId id="357" r:id="rId47"/>
    <p:sldId id="360" r:id="rId48"/>
    <p:sldId id="307" r:id="rId49"/>
    <p:sldId id="499" r:id="rId50"/>
    <p:sldId id="353" r:id="rId51"/>
    <p:sldId id="354" r:id="rId52"/>
    <p:sldId id="345" r:id="rId53"/>
    <p:sldId id="346" r:id="rId54"/>
    <p:sldId id="496" r:id="rId55"/>
    <p:sldId id="497" r:id="rId56"/>
    <p:sldId id="498" r:id="rId57"/>
    <p:sldId id="426" r:id="rId58"/>
    <p:sldId id="427" r:id="rId59"/>
    <p:sldId id="364" r:id="rId60"/>
    <p:sldId id="363" r:id="rId61"/>
    <p:sldId id="365" r:id="rId62"/>
    <p:sldId id="366" r:id="rId63"/>
    <p:sldId id="348" r:id="rId64"/>
    <p:sldId id="349" r:id="rId65"/>
    <p:sldId id="367" r:id="rId66"/>
    <p:sldId id="351" r:id="rId67"/>
    <p:sldId id="368" r:id="rId68"/>
    <p:sldId id="369" r:id="rId69"/>
    <p:sldId id="370" r:id="rId70"/>
    <p:sldId id="442" r:id="rId71"/>
    <p:sldId id="482" r:id="rId72"/>
    <p:sldId id="446" r:id="rId73"/>
    <p:sldId id="453" r:id="rId74"/>
    <p:sldId id="449" r:id="rId75"/>
    <p:sldId id="492" r:id="rId76"/>
    <p:sldId id="493" r:id="rId77"/>
    <p:sldId id="494" r:id="rId78"/>
    <p:sldId id="495" r:id="rId79"/>
    <p:sldId id="477" r:id="rId80"/>
    <p:sldId id="478" r:id="rId81"/>
    <p:sldId id="444" r:id="rId82"/>
    <p:sldId id="451" r:id="rId83"/>
    <p:sldId id="430" r:id="rId84"/>
    <p:sldId id="431" r:id="rId85"/>
    <p:sldId id="500" r:id="rId86"/>
    <p:sldId id="489" r:id="rId87"/>
    <p:sldId id="490" r:id="rId88"/>
    <p:sldId id="488" r:id="rId89"/>
    <p:sldId id="483" r:id="rId90"/>
    <p:sldId id="484" r:id="rId91"/>
    <p:sldId id="485" r:id="rId92"/>
    <p:sldId id="487" r:id="rId93"/>
    <p:sldId id="309" r:id="rId94"/>
    <p:sldId id="310" r:id="rId95"/>
    <p:sldId id="312" r:id="rId96"/>
    <p:sldId id="313" r:id="rId97"/>
    <p:sldId id="314" r:id="rId98"/>
    <p:sldId id="315" r:id="rId99"/>
    <p:sldId id="316" r:id="rId100"/>
    <p:sldId id="268" r:id="rId101"/>
    <p:sldId id="344" r:id="rId102"/>
  </p:sldIdLst>
  <p:sldSz cx="12192000" cy="6858000"/>
  <p:notesSz cx="6797675" cy="9926638"/>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7" d="100"/>
          <a:sy n="67" d="100"/>
        </p:scale>
        <p:origin x="644"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46400" cy="49792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49688" y="0"/>
            <a:ext cx="2946400" cy="497928"/>
          </a:xfrm>
          <a:prstGeom prst="rect">
            <a:avLst/>
          </a:prstGeom>
        </p:spPr>
        <p:txBody>
          <a:bodyPr vert="horz" lIns="91440" tIns="45720" rIns="91440" bIns="45720" rtlCol="0"/>
          <a:lstStyle>
            <a:lvl1pPr algn="r">
              <a:defRPr sz="1200"/>
            </a:lvl1pPr>
          </a:lstStyle>
          <a:p>
            <a:fld id="{18BF8175-BF6A-4E1D-9E56-8112668E23CE}" type="datetimeFigureOut">
              <a:rPr lang="pl-PL" smtClean="0"/>
              <a:t>07.06.2023</a:t>
            </a:fld>
            <a:endParaRPr lang="pl-PL"/>
          </a:p>
        </p:txBody>
      </p:sp>
      <p:sp>
        <p:nvSpPr>
          <p:cNvPr id="4" name="Symbol zastępczy obrazu slajd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79450" y="4776597"/>
            <a:ext cx="5438775" cy="3910010"/>
          </a:xfrm>
          <a:prstGeom prst="rect">
            <a:avLst/>
          </a:prstGeom>
        </p:spPr>
        <p:txBody>
          <a:bodyPr vert="horz" lIns="91440" tIns="45720" rIns="91440" bIns="45720" rtlCol="0"/>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9428710"/>
            <a:ext cx="2946400" cy="497928"/>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49688" y="9428710"/>
            <a:ext cx="2946400" cy="497928"/>
          </a:xfrm>
          <a:prstGeom prst="rect">
            <a:avLst/>
          </a:prstGeom>
        </p:spPr>
        <p:txBody>
          <a:bodyPr vert="horz" lIns="91440" tIns="45720" rIns="91440" bIns="45720" rtlCol="0" anchor="b"/>
          <a:lstStyle>
            <a:lvl1pPr algn="r">
              <a:defRPr sz="1200"/>
            </a:lvl1pPr>
          </a:lstStyle>
          <a:p>
            <a:fld id="{8AADCEBF-263F-433C-AF0A-3FD3AE05649C}" type="slidenum">
              <a:rPr lang="pl-PL" smtClean="0"/>
              <a:t>‹#›</a:t>
            </a:fld>
            <a:endParaRPr lang="pl-PL"/>
          </a:p>
        </p:txBody>
      </p:sp>
    </p:spTree>
    <p:extLst>
      <p:ext uri="{BB962C8B-B14F-4D97-AF65-F5344CB8AC3E}">
        <p14:creationId xmlns:p14="http://schemas.microsoft.com/office/powerpoint/2010/main" val="19006837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p>
        </p:txBody>
      </p:sp>
      <p:sp>
        <p:nvSpPr>
          <p:cNvPr id="3" name="Podtytuł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p>
        </p:txBody>
      </p:sp>
      <p:sp>
        <p:nvSpPr>
          <p:cNvPr id="4" name="Symbol zastępczy daty 3"/>
          <p:cNvSpPr>
            <a:spLocks noGrp="1"/>
          </p:cNvSpPr>
          <p:nvPr>
            <p:ph type="dt" sz="half" idx="10"/>
          </p:nvPr>
        </p:nvSpPr>
        <p:spPr/>
        <p:txBody>
          <a:bodyPr/>
          <a:lstStyle/>
          <a:p>
            <a:fld id="{48844722-015A-49AE-99E2-67361DF2A2C2}" type="datetimeFigureOut">
              <a:rPr lang="pl-PL" smtClean="0"/>
              <a:t>07.06.2023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11777061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8844722-015A-49AE-99E2-67361DF2A2C2}" type="datetimeFigureOut">
              <a:rPr lang="pl-PL" smtClean="0"/>
              <a:t>07.06.2023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3405535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p:nvPr>
        </p:nvSpPr>
        <p:spPr>
          <a:xfrm>
            <a:off x="8724900" y="365125"/>
            <a:ext cx="2628900" cy="5811838"/>
          </a:xfrm>
        </p:spPr>
        <p:txBody>
          <a:bodyPr vert="eaVert"/>
          <a:lstStyle/>
          <a:p>
            <a:r>
              <a:rPr lang="pl-PL"/>
              <a:t>Kliknij, aby edytować styl</a:t>
            </a:r>
          </a:p>
        </p:txBody>
      </p:sp>
      <p:sp>
        <p:nvSpPr>
          <p:cNvPr id="3" name="Symbol zastępczy tytułu pionowego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8844722-015A-49AE-99E2-67361DF2A2C2}" type="datetimeFigureOut">
              <a:rPr lang="pl-PL" smtClean="0"/>
              <a:t>07.06.2023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21201013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p>
            <a:fld id="{48844722-015A-49AE-99E2-67361DF2A2C2}" type="datetimeFigureOut">
              <a:rPr lang="pl-PL" smtClean="0"/>
              <a:t>07.06.2023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27849921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831850" y="1709738"/>
            <a:ext cx="10515600" cy="2852737"/>
          </a:xfrm>
        </p:spPr>
        <p:txBody>
          <a:bodyPr anchor="b"/>
          <a:lstStyle>
            <a:lvl1pPr>
              <a:defRPr sz="6000"/>
            </a:lvl1pPr>
          </a:lstStyle>
          <a:p>
            <a:r>
              <a:rPr lang="pl-PL"/>
              <a:t>Kliknij, aby edytować styl</a:t>
            </a:r>
          </a:p>
        </p:txBody>
      </p:sp>
      <p:sp>
        <p:nvSpPr>
          <p:cNvPr id="3" name="Symbol zastępczy tekstu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Symbol zastępczy daty 3"/>
          <p:cNvSpPr>
            <a:spLocks noGrp="1"/>
          </p:cNvSpPr>
          <p:nvPr>
            <p:ph type="dt" sz="half" idx="10"/>
          </p:nvPr>
        </p:nvSpPr>
        <p:spPr/>
        <p:txBody>
          <a:bodyPr/>
          <a:lstStyle/>
          <a:p>
            <a:fld id="{48844722-015A-49AE-99E2-67361DF2A2C2}" type="datetimeFigureOut">
              <a:rPr lang="pl-PL" smtClean="0"/>
              <a:t>07.06.2023</a:t>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35430864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zawartości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daty 4"/>
          <p:cNvSpPr>
            <a:spLocks noGrp="1"/>
          </p:cNvSpPr>
          <p:nvPr>
            <p:ph type="dt" sz="half" idx="10"/>
          </p:nvPr>
        </p:nvSpPr>
        <p:spPr/>
        <p:txBody>
          <a:bodyPr/>
          <a:lstStyle/>
          <a:p>
            <a:fld id="{48844722-015A-49AE-99E2-67361DF2A2C2}" type="datetimeFigureOut">
              <a:rPr lang="pl-PL" smtClean="0"/>
              <a:t>07.06.2023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25954056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839788" y="365125"/>
            <a:ext cx="10515600" cy="1325563"/>
          </a:xfrm>
        </p:spPr>
        <p:txBody>
          <a:bodyPr/>
          <a:lstStyle/>
          <a:p>
            <a:r>
              <a:rPr lang="pl-PL"/>
              <a:t>Kliknij, aby edytować styl</a:t>
            </a:r>
          </a:p>
        </p:txBody>
      </p:sp>
      <p:sp>
        <p:nvSpPr>
          <p:cNvPr id="3" name="Symbol zastępczy tekstu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Symbol zastępczy zawartości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Symbol zastępczy zawartości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6"/>
          <p:cNvSpPr>
            <a:spLocks noGrp="1"/>
          </p:cNvSpPr>
          <p:nvPr>
            <p:ph type="dt" sz="half" idx="10"/>
          </p:nvPr>
        </p:nvSpPr>
        <p:spPr/>
        <p:txBody>
          <a:bodyPr/>
          <a:lstStyle/>
          <a:p>
            <a:fld id="{48844722-015A-49AE-99E2-67361DF2A2C2}" type="datetimeFigureOut">
              <a:rPr lang="pl-PL" smtClean="0"/>
              <a:t>07.06.2023</a:t>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1618075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2"/>
          <p:cNvSpPr>
            <a:spLocks noGrp="1"/>
          </p:cNvSpPr>
          <p:nvPr>
            <p:ph type="dt" sz="half" idx="10"/>
          </p:nvPr>
        </p:nvSpPr>
        <p:spPr/>
        <p:txBody>
          <a:bodyPr/>
          <a:lstStyle/>
          <a:p>
            <a:fld id="{48844722-015A-49AE-99E2-67361DF2A2C2}" type="datetimeFigureOut">
              <a:rPr lang="pl-PL" smtClean="0"/>
              <a:t>07.06.2023</a:t>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1380280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48844722-015A-49AE-99E2-67361DF2A2C2}" type="datetimeFigureOut">
              <a:rPr lang="pl-PL" smtClean="0"/>
              <a:t>07.06.2023</a:t>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14188962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zawartości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8844722-015A-49AE-99E2-67361DF2A2C2}" type="datetimeFigureOut">
              <a:rPr lang="pl-PL" smtClean="0"/>
              <a:t>07.06.2023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30325032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839788" y="457200"/>
            <a:ext cx="3932237" cy="1600200"/>
          </a:xfrm>
        </p:spPr>
        <p:txBody>
          <a:bodyPr anchor="b"/>
          <a:lstStyle>
            <a:lvl1pPr>
              <a:defRPr sz="3200"/>
            </a:lvl1pPr>
          </a:lstStyle>
          <a:p>
            <a:r>
              <a:rPr lang="pl-PL"/>
              <a:t>Kliknij, aby edytować styl</a:t>
            </a:r>
          </a:p>
        </p:txBody>
      </p:sp>
      <p:sp>
        <p:nvSpPr>
          <p:cNvPr id="3" name="Symbol zastępczy obrazu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Symbol zastępczy daty 4"/>
          <p:cNvSpPr>
            <a:spLocks noGrp="1"/>
          </p:cNvSpPr>
          <p:nvPr>
            <p:ph type="dt" sz="half" idx="10"/>
          </p:nvPr>
        </p:nvSpPr>
        <p:spPr/>
        <p:txBody>
          <a:bodyPr/>
          <a:lstStyle/>
          <a:p>
            <a:fld id="{48844722-015A-49AE-99E2-67361DF2A2C2}" type="datetimeFigureOut">
              <a:rPr lang="pl-PL" smtClean="0"/>
              <a:t>07.06.2023</a:t>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793B20ED-2D91-4EBA-AE0A-2E0D3300DB2A}" type="slidenum">
              <a:rPr lang="pl-PL" smtClean="0"/>
              <a:t>‹#›</a:t>
            </a:fld>
            <a:endParaRPr lang="pl-PL"/>
          </a:p>
        </p:txBody>
      </p:sp>
    </p:spTree>
    <p:extLst>
      <p:ext uri="{BB962C8B-B14F-4D97-AF65-F5344CB8AC3E}">
        <p14:creationId xmlns:p14="http://schemas.microsoft.com/office/powerpoint/2010/main" val="3722815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p>
        </p:txBody>
      </p:sp>
      <p:sp>
        <p:nvSpPr>
          <p:cNvPr id="3" name="Symbol zastępczy tekst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844722-015A-49AE-99E2-67361DF2A2C2}" type="datetimeFigureOut">
              <a:rPr lang="pl-PL" smtClean="0"/>
              <a:t>07.06.2023</a:t>
            </a:fld>
            <a:endParaRPr lang="pl-PL"/>
          </a:p>
        </p:txBody>
      </p:sp>
      <p:sp>
        <p:nvSpPr>
          <p:cNvPr id="5" name="Symbol zastępczy stopki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3B20ED-2D91-4EBA-AE0A-2E0D3300DB2A}" type="slidenum">
              <a:rPr lang="pl-PL" smtClean="0"/>
              <a:t>‹#›</a:t>
            </a:fld>
            <a:endParaRPr lang="pl-PL"/>
          </a:p>
        </p:txBody>
      </p:sp>
    </p:spTree>
    <p:extLst>
      <p:ext uri="{BB962C8B-B14F-4D97-AF65-F5344CB8AC3E}">
        <p14:creationId xmlns:p14="http://schemas.microsoft.com/office/powerpoint/2010/main" val="178361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ip.lex.pl/#/search-hypertext/16793992_art(1(a))_1?pit=2022-05-06" TargetMode="Externa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hyperlink" Target="https://sip.lex.pl/#/document/16796118?unitId=art(3)pkt(9)&amp;cm=DOCUMENT" TargetMode="External"/><Relationship Id="rId2" Type="http://schemas.openxmlformats.org/officeDocument/2006/relationships/hyperlink" Target="https://sip.lex.pl/#/document/16796118?unitId=art(3)pkt(1)lit(b)&amp;cm=DOCUMENT"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ip.lex.pl/#/search-hypertext/16793992_art(4)_1?pit=2022-05-06"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6.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5.jpeg"/></Relationships>
</file>

<file path=ppt/slides/_rels/slide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3" Type="http://schemas.openxmlformats.org/officeDocument/2006/relationships/hyperlink" Target="https://sip.lex.pl/#/search-hypertext/16793992_art(1(a))_2?pit=2022-09-28" TargetMode="External"/><Relationship Id="rId2" Type="http://schemas.openxmlformats.org/officeDocument/2006/relationships/hyperlink" Target="https://sip.lex.pl/#/search-hypertext/16793992_art(1(a))_1?pit=2022-09-28" TargetMode="Externa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sip.lex.pl/#/document/16796118?unitId=art(3)pkt(9)&amp;cm=DOCUMENT" TargetMode="Externa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jpg"/><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g"/><Relationship Id="rId1" Type="http://schemas.openxmlformats.org/officeDocument/2006/relationships/slideLayout" Target="../slideLayouts/slideLayout6.xml"/></Relationships>
</file>

<file path=ppt/slides/_rels/slide8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 name="Picture 2"/>
          <p:cNvPicPr>
            <a:picLocks noGrp="1" noChangeAspect="1" noChangeArrowheads="1"/>
          </p:cNvPicPr>
          <p:nvPr>
            <p:ph type="title"/>
          </p:nvPr>
        </p:nvPicPr>
        <p:blipFill>
          <a:blip r:embed="rId2">
            <a:extLst>
              <a:ext uri="{28A0092B-C50C-407E-A947-70E740481C1C}">
                <a14:useLocalDpi xmlns:a14="http://schemas.microsoft.com/office/drawing/2010/main" val="0"/>
              </a:ext>
            </a:extLst>
          </a:blip>
          <a:srcRect/>
          <a:stretch>
            <a:fillRect/>
          </a:stretch>
        </p:blipFill>
        <p:spPr>
          <a:xfrm>
            <a:off x="474276" y="350902"/>
            <a:ext cx="11243448" cy="1492186"/>
          </a:xfrm>
          <a:noFill/>
          <a:ln/>
        </p:spPr>
      </p:pic>
      <p:sp>
        <p:nvSpPr>
          <p:cNvPr id="5" name="Prostokąt 4"/>
          <p:cNvSpPr/>
          <p:nvPr/>
        </p:nvSpPr>
        <p:spPr>
          <a:xfrm>
            <a:off x="3048000" y="2835697"/>
            <a:ext cx="6096000" cy="3445046"/>
          </a:xfrm>
          <a:prstGeom prst="rect">
            <a:avLst/>
          </a:prstGeom>
        </p:spPr>
        <p:txBody>
          <a:bodyPr>
            <a:spAutoFit/>
          </a:bodyPr>
          <a:lstStyle/>
          <a:p>
            <a:pPr algn="ctr">
              <a:lnSpc>
                <a:spcPct val="107000"/>
              </a:lnSpc>
              <a:spcAft>
                <a:spcPts val="8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Wybrane problemy w  orzecznictwie</a:t>
            </a:r>
          </a:p>
          <a:p>
            <a:pPr algn="ctr">
              <a:lnSpc>
                <a:spcPct val="107000"/>
              </a:lnSpc>
              <a:spcAft>
                <a:spcPts val="8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Wydziału III Izby Finansowej</a:t>
            </a:r>
          </a:p>
          <a:p>
            <a:pPr algn="ctr">
              <a:lnSpc>
                <a:spcPct val="107000"/>
              </a:lnSpc>
              <a:spcAft>
                <a:spcPts val="800"/>
              </a:spcAft>
            </a:pPr>
            <a:r>
              <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 Naczelnego Sądu Administracyjnego</a:t>
            </a:r>
          </a:p>
          <a:p>
            <a:pPr algn="ctr">
              <a:lnSpc>
                <a:spcPct val="107000"/>
              </a:lnSpc>
              <a:spcAft>
                <a:spcPts val="800"/>
              </a:spcAft>
            </a:pPr>
            <a:endPar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sz="1200" dirty="0">
                <a:solidFill>
                  <a:srgbClr val="0070C0"/>
                </a:solidFill>
                <a:latin typeface="Arial" panose="020B0604020202020204" pitchFamily="34" charset="0"/>
                <a:ea typeface="Calibri" panose="020F0502020204030204" pitchFamily="34" charset="0"/>
                <a:cs typeface="Times New Roman" panose="02020603050405020304" pitchFamily="18" charset="0"/>
              </a:rPr>
              <a:t>dr Krzysztof Winiarski</a:t>
            </a:r>
          </a:p>
          <a:p>
            <a:pPr algn="just">
              <a:lnSpc>
                <a:spcPct val="107000"/>
              </a:lnSpc>
              <a:spcAft>
                <a:spcPts val="800"/>
              </a:spcAft>
            </a:pPr>
            <a:r>
              <a:rPr lang="pl-PL" sz="1200" dirty="0">
                <a:solidFill>
                  <a:srgbClr val="0070C0"/>
                </a:solidFill>
                <a:latin typeface="Arial" panose="020B0604020202020204" pitchFamily="34" charset="0"/>
                <a:ea typeface="Calibri" panose="020F0502020204030204" pitchFamily="34" charset="0"/>
                <a:cs typeface="Times New Roman" panose="02020603050405020304" pitchFamily="18" charset="0"/>
              </a:rPr>
              <a:t>Sędzia Wydziału III IF NSA</a:t>
            </a:r>
          </a:p>
          <a:p>
            <a:pPr algn="ctr">
              <a:lnSpc>
                <a:spcPct val="107000"/>
              </a:lnSpc>
              <a:spcAft>
                <a:spcPts val="800"/>
              </a:spcAft>
            </a:pPr>
            <a:endParaRPr lang="pl-PL" sz="2400" b="1" dirty="0">
              <a:solidFill>
                <a:srgbClr val="0070C0"/>
              </a:solidFill>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sz="1600" b="1" dirty="0">
                <a:solidFill>
                  <a:srgbClr val="0070C0"/>
                </a:solidFill>
                <a:latin typeface="Arial" panose="020B0604020202020204" pitchFamily="34" charset="0"/>
                <a:ea typeface="Calibri" panose="020F0502020204030204" pitchFamily="34" charset="0"/>
                <a:cs typeface="Times New Roman" panose="02020603050405020304" pitchFamily="18" charset="0"/>
              </a:rPr>
              <a:t>Toruń, 2023.06.01</a:t>
            </a:r>
          </a:p>
        </p:txBody>
      </p:sp>
    </p:spTree>
    <p:extLst>
      <p:ext uri="{BB962C8B-B14F-4D97-AF65-F5344CB8AC3E}">
        <p14:creationId xmlns:p14="http://schemas.microsoft.com/office/powerpoint/2010/main" val="17758148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941832" y="2916936"/>
            <a:ext cx="10524744" cy="3262432"/>
          </a:xfrm>
          <a:prstGeom prst="rect">
            <a:avLst/>
          </a:prstGeom>
        </p:spPr>
        <p:txBody>
          <a:bodyPr wrap="square">
            <a:spAutoFit/>
          </a:bodyPr>
          <a:lstStyle/>
          <a:p>
            <a:pPr algn="ctr"/>
            <a:r>
              <a:rPr lang="pl-PL" sz="2400" b="1" dirty="0">
                <a:solidFill>
                  <a:srgbClr val="000000"/>
                </a:solidFill>
                <a:latin typeface="arial" panose="020B0604020202020204" pitchFamily="34" charset="0"/>
              </a:rPr>
              <a:t>Wyrok NSA z dnia 28 listopada 2022 r.</a:t>
            </a:r>
          </a:p>
          <a:p>
            <a:pPr algn="ctr"/>
            <a:r>
              <a:rPr lang="pl-PL" sz="2400" b="1" dirty="0">
                <a:solidFill>
                  <a:srgbClr val="000000"/>
                </a:solidFill>
                <a:latin typeface="arial" panose="020B0604020202020204" pitchFamily="34" charset="0"/>
              </a:rPr>
              <a:t>Sygn. akt III FSK 934/22</a:t>
            </a:r>
          </a:p>
          <a:p>
            <a:endParaRPr lang="pl-PL" dirty="0">
              <a:solidFill>
                <a:srgbClr val="000000"/>
              </a:solidFill>
              <a:latin typeface="arial" panose="020B0604020202020204" pitchFamily="34" charset="0"/>
            </a:endParaRPr>
          </a:p>
          <a:p>
            <a:r>
              <a:rPr lang="pl-PL" sz="2000" dirty="0">
                <a:solidFill>
                  <a:srgbClr val="000000"/>
                </a:solidFill>
                <a:latin typeface="arial" panose="020B0604020202020204" pitchFamily="34" charset="0"/>
              </a:rPr>
              <a:t>	Stosownie do art. 12f ust. 1 ustawy z dnia </a:t>
            </a:r>
            <a:r>
              <a:rPr lang="pl-PL" sz="2000" dirty="0">
                <a:latin typeface="arial" panose="020B0604020202020204" pitchFamily="34" charset="0"/>
              </a:rPr>
              <a:t>11 września 2015 r.</a:t>
            </a:r>
            <a:r>
              <a:rPr lang="pl-PL" sz="2000" dirty="0">
                <a:solidFill>
                  <a:srgbClr val="000000"/>
                </a:solidFill>
                <a:latin typeface="arial" panose="020B0604020202020204" pitchFamily="34" charset="0"/>
              </a:rPr>
              <a:t> o zdrowiu publicznym, w związku z art. 12a oraz art. 12b ust. 1 tej ustawy, cukry występujące w napojach naturalnie nie są  objęte opłatą od środków spożywczych, a w efekcie ich ilość (zawartość) nie może wpływać na wysokość tej opłaty.</a:t>
            </a:r>
          </a:p>
          <a:p>
            <a:r>
              <a:rPr lang="pl-PL" sz="2000" dirty="0">
                <a:solidFill>
                  <a:srgbClr val="000000"/>
                </a:solidFill>
                <a:latin typeface="arial" panose="020B0604020202020204" pitchFamily="34" charset="0"/>
              </a:rPr>
              <a:t>	Błędne jest ustalenie podstawy opodatkowania  opłatą od środków spożywczych  wyłącznie na podstawie art. 12f ust. 1  </a:t>
            </a:r>
            <a:r>
              <a:rPr lang="pl-PL" sz="2000" dirty="0" err="1">
                <a:solidFill>
                  <a:srgbClr val="000000"/>
                </a:solidFill>
                <a:latin typeface="arial" panose="020B0604020202020204" pitchFamily="34" charset="0"/>
              </a:rPr>
              <a:t>u.z.p</a:t>
            </a:r>
            <a:r>
              <a:rPr lang="pl-PL" sz="2000" dirty="0">
                <a:solidFill>
                  <a:srgbClr val="000000"/>
                </a:solidFill>
                <a:latin typeface="arial" panose="020B0604020202020204" pitchFamily="34" charset="0"/>
              </a:rPr>
              <a:t>., w oderwaniu od zakresu przedmiotowego tej daniny wynikającego z art. 12a w zw. z art. 12b tej ustawy.</a:t>
            </a:r>
            <a:endParaRPr lang="pl-PL" sz="2000" b="0" i="0" dirty="0">
              <a:solidFill>
                <a:srgbClr val="000000"/>
              </a:solidFill>
              <a:effectLst/>
              <a:latin typeface="arial" panose="020B0604020202020204" pitchFamily="34" charset="0"/>
            </a:endParaRPr>
          </a:p>
        </p:txBody>
      </p:sp>
    </p:spTree>
    <p:extLst>
      <p:ext uri="{BB962C8B-B14F-4D97-AF65-F5344CB8AC3E}">
        <p14:creationId xmlns:p14="http://schemas.microsoft.com/office/powerpoint/2010/main" val="72201648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82396" y="146545"/>
            <a:ext cx="10890504" cy="1344118"/>
          </a:xfrm>
          <a:prstGeom prst="rect">
            <a:avLst/>
          </a:prstGeom>
          <a:noFill/>
          <a:ln/>
        </p:spPr>
      </p:pic>
      <p:sp>
        <p:nvSpPr>
          <p:cNvPr id="4" name="Prostokąt 3"/>
          <p:cNvSpPr/>
          <p:nvPr/>
        </p:nvSpPr>
        <p:spPr>
          <a:xfrm>
            <a:off x="256032" y="1457326"/>
            <a:ext cx="11935968" cy="5195974"/>
          </a:xfrm>
          <a:prstGeom prst="rect">
            <a:avLst/>
          </a:prstGeom>
        </p:spPr>
        <p:txBody>
          <a:bodyPr wrap="square">
            <a:spAutoFit/>
          </a:bodyPr>
          <a:lstStyle/>
          <a:p>
            <a:pPr algn="ctr">
              <a:lnSpc>
                <a:spcPct val="107000"/>
              </a:lnSpc>
              <a:spcAft>
                <a:spcPts val="800"/>
              </a:spcAft>
            </a:pPr>
            <a:r>
              <a:rPr lang="pl-PL" sz="1400" b="1" dirty="0">
                <a:effectLst/>
                <a:latin typeface="Arial" panose="020B0604020202020204" pitchFamily="34" charset="0"/>
                <a:ea typeface="Calibri" panose="020F0502020204030204" pitchFamily="34" charset="0"/>
                <a:cs typeface="Times New Roman" panose="02020603050405020304" pitchFamily="18" charset="0"/>
              </a:rPr>
              <a:t>Wyrok NSA z dnia 15 grudnia 2021 r.</a:t>
            </a:r>
            <a:r>
              <a:rPr lang="pl-PL" sz="1400" dirty="0">
                <a:latin typeface="Calibri" panose="020F0502020204030204" pitchFamily="34" charset="0"/>
                <a:ea typeface="Calibri" panose="020F0502020204030204" pitchFamily="34" charset="0"/>
                <a:cs typeface="Times New Roman" panose="02020603050405020304" pitchFamily="18" charset="0"/>
              </a:rPr>
              <a:t>, </a:t>
            </a:r>
            <a:r>
              <a:rPr lang="pl-PL" sz="1400" b="1" dirty="0">
                <a:effectLst/>
                <a:latin typeface="Arial" panose="020B0604020202020204" pitchFamily="34" charset="0"/>
                <a:ea typeface="Calibri" panose="020F0502020204030204" pitchFamily="34" charset="0"/>
                <a:cs typeface="Times New Roman" panose="02020603050405020304" pitchFamily="18" charset="0"/>
              </a:rPr>
              <a:t>Sygn. akt III FSK 4061/21</a:t>
            </a:r>
            <a:endParaRPr lang="pl-PL" sz="1400" dirty="0">
              <a:latin typeface="Calibri" panose="020F0502020204030204" pitchFamily="34" charset="0"/>
              <a:ea typeface="Calibri" panose="020F0502020204030204" pitchFamily="34" charset="0"/>
              <a:cs typeface="Times New Roman" panose="02020603050405020304" pitchFamily="18" charset="0"/>
            </a:endParaRPr>
          </a:p>
          <a:p>
            <a:pPr>
              <a:lnSpc>
                <a:spcPts val="1800"/>
              </a:lnSpc>
              <a:spcAft>
                <a:spcPts val="600"/>
              </a:spcAft>
            </a:pPr>
            <a:r>
              <a:rPr lang="pl-PL" sz="1400" b="1" dirty="0">
                <a:solidFill>
                  <a:srgbClr val="000000"/>
                </a:solidFill>
                <a:latin typeface="Arial" panose="020B0604020202020204" pitchFamily="34" charset="0"/>
                <a:ea typeface="Times New Roman" panose="02020603050405020304" pitchFamily="18" charset="0"/>
              </a:rPr>
              <a:t>Za związane z działalnością gospodarczą </a:t>
            </a:r>
            <a:r>
              <a:rPr lang="pl-PL" sz="1400" dirty="0">
                <a:solidFill>
                  <a:srgbClr val="000000"/>
                </a:solidFill>
                <a:latin typeface="Arial" panose="020B0604020202020204" pitchFamily="34" charset="0"/>
                <a:ea typeface="Times New Roman" panose="02020603050405020304" pitchFamily="18" charset="0"/>
              </a:rPr>
              <a:t>w rozumieniu art. 1a ust. 1 pkt 3 ustawy z dnia 12 stycznia 2021 r. o podatkach i opłatach lokalnych (Dz. U. z 2019 r. poz. 1170 ze zm.), można uznać nieruchomości stanowiące własność podatnika (znajdujące się w posiadaniu samoistnym albo użytkowaniu wieczystym), które są w posiadaniu przedsiębiorcy (innego podmiotu prowadzącego działalność gospodarczą) oraz jednocześnie:</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1) wchodzą w skład prowadzonego przez niego przedsiębiorstwa w rozumieniu art. 55(1) kodeksu cywilnego, w szczególności gdy podatnik ujął te składniki majątkowe w prowadzonej ewidencji środków trwałych wartości niematerialnych i prawnych, bez względu na to, czy nieruchomość jest wykorzystywana na prowadzenie działalności gospodarczej</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lub</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2) przedmiot działalności przedsiębiorcy obejmuje jedynie prowadzenie działalności gospodarczej, bez względu na to, czy nieruchomość jest wykorzystywana na prowadzenie działalności gospodarczej,</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lub</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3) nieruchomości są funkcjonalnie powiązane z przedsiębiorstwem prowadzonym przez podmiot, w którego posiadaniu się znajdują, nawet jeżeli nie zostały uwzględnione w ewidencji środków trwałych wartości niematerialnych i prawnych, tzn.:</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 są faktycznie wykorzystywane do prowadzenia działalności gospodarczej w znaczeniu zdefiniowanym w art. 1a ust. 1 pkt 4 </a:t>
            </a:r>
            <a:r>
              <a:rPr lang="pl-PL" sz="1400" dirty="0" err="1">
                <a:solidFill>
                  <a:srgbClr val="000000"/>
                </a:solidFill>
                <a:latin typeface="Arial" panose="020B0604020202020204" pitchFamily="34" charset="0"/>
                <a:ea typeface="Times New Roman" panose="02020603050405020304" pitchFamily="18" charset="0"/>
              </a:rPr>
              <a:t>u.p.o.l</a:t>
            </a:r>
            <a:r>
              <a:rPr lang="pl-PL" sz="1400" dirty="0">
                <a:solidFill>
                  <a:srgbClr val="000000"/>
                </a:solidFill>
                <a:latin typeface="Arial" panose="020B0604020202020204" pitchFamily="34" charset="0"/>
                <a:ea typeface="Times New Roman" panose="02020603050405020304" pitchFamily="18" charset="0"/>
              </a:rPr>
              <a:t>.</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albo</a:t>
            </a:r>
            <a:endParaRPr lang="pl-PL" sz="1400" dirty="0">
              <a:effectLst/>
              <a:latin typeface="Times New Roman" panose="02020603050405020304" pitchFamily="18" charset="0"/>
              <a:ea typeface="Times New Roman" panose="02020603050405020304" pitchFamily="18" charset="0"/>
            </a:endParaRPr>
          </a:p>
          <a:p>
            <a:pPr>
              <a:lnSpc>
                <a:spcPts val="1800"/>
              </a:lnSpc>
              <a:spcAft>
                <a:spcPts val="600"/>
              </a:spcAft>
            </a:pPr>
            <a:r>
              <a:rPr lang="pl-PL" sz="1400" dirty="0">
                <a:solidFill>
                  <a:srgbClr val="000000"/>
                </a:solidFill>
                <a:latin typeface="Arial" panose="020B0604020202020204" pitchFamily="34" charset="0"/>
                <a:ea typeface="Times New Roman" panose="02020603050405020304" pitchFamily="18" charset="0"/>
              </a:rPr>
              <a:t>- mogą być potencjalnie wykorzystywane do prowadzenia działalności gospodarczej w ww. rozumieniu, przez co należy rozumieć sytuację, w której przedsiębiorca podejmuje i realizuje zachowania kwalifikowane w obrębie przedmiotu opodatkowania jako czynności mające na celu przygotowanie, zachowanie lub zabezpieczenie nieruchomości do przyszłej (planowanej) działalności gospodarczej, bądź do kontynuacji przerwanej działalności gospodarczej, związane z ponoszeniem wydatków rozliczanych w kosztach uzyskania przychodów prowadzonej działalności gospodarczej</a:t>
            </a:r>
            <a:r>
              <a:rPr lang="pl-PL" dirty="0">
                <a:solidFill>
                  <a:srgbClr val="000000"/>
                </a:solidFill>
                <a:latin typeface="Arial" panose="020B0604020202020204" pitchFamily="34" charset="0"/>
                <a:ea typeface="Times New Roman" panose="02020603050405020304" pitchFamily="18" charset="0"/>
              </a:rPr>
              <a:t>.</a:t>
            </a:r>
            <a:endParaRPr lang="pl-PL" sz="20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9740721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630936" y="2075688"/>
            <a:ext cx="10917936" cy="4252831"/>
          </a:xfrm>
          <a:prstGeom prst="rect">
            <a:avLst/>
          </a:prstGeom>
        </p:spPr>
        <p:txBody>
          <a:bodyPr wrap="square">
            <a:spAutoFit/>
          </a:bodyPr>
          <a:lstStyle/>
          <a:p>
            <a:pPr algn="ctr">
              <a:lnSpc>
                <a:spcPct val="107000"/>
              </a:lnSpc>
              <a:spcAft>
                <a:spcPts val="800"/>
              </a:spcAft>
            </a:pPr>
            <a:r>
              <a:rPr lang="pl-PL" b="1" dirty="0">
                <a:latin typeface="Arial" panose="020B0604020202020204" pitchFamily="34" charset="0"/>
                <a:ea typeface="Calibri" panose="020F0502020204030204" pitchFamily="34" charset="0"/>
                <a:cs typeface="Times New Roman" panose="02020603050405020304" pitchFamily="18" charset="0"/>
              </a:rPr>
              <a:t>Wyrok NSA z dnia 15 grudnia 2021 r.</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pl-PL" b="1" dirty="0">
                <a:latin typeface="Arial" panose="020B0604020202020204" pitchFamily="34" charset="0"/>
                <a:ea typeface="Calibri" panose="020F0502020204030204" pitchFamily="34" charset="0"/>
                <a:cs typeface="Times New Roman" panose="02020603050405020304" pitchFamily="18" charset="0"/>
              </a:rPr>
              <a:t>Sygn. akt III FSK 4061/21</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Użyty  w wyroku Trybunału Konstytucyjnego z dnia 24 lutego 2021 r., sygn. SK 39/19, zwrot </a:t>
            </a:r>
            <a:r>
              <a:rPr lang="pl-PL" b="1" dirty="0">
                <a:solidFill>
                  <a:srgbClr val="C00000"/>
                </a:solidFill>
                <a:latin typeface="Arial" panose="020B0604020202020204" pitchFamily="34" charset="0"/>
                <a:ea typeface="Calibri" panose="020F0502020204030204" pitchFamily="34" charset="0"/>
                <a:cs typeface="Times New Roman" panose="02020603050405020304" pitchFamily="18" charset="0"/>
              </a:rPr>
              <a:t>"nie są wykorzystywane i nie mogą być potencjalnie wykorzystywane do prowadzenia działalności gospodarczej" </a:t>
            </a: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należy tłumaczyć w taki sposób, że podwyższona stawka opodatkowania nie będzie mogła znaleźć zastosowania w przypadku wystąpienia obiektywnej i niezależnej od przedsiębiorcy, a także niedającej się przewidzieć przeszkody całkowicie uniemożliwiającej prowadzenie lub kontynuowanie działalności gospodarczej.</a:t>
            </a:r>
          </a:p>
          <a:p>
            <a:pPr algn="just">
              <a:lnSpc>
                <a:spcPct val="107000"/>
              </a:lnSpc>
              <a:spcAft>
                <a:spcPts val="800"/>
              </a:spcAft>
            </a:pP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 Nie dotyczy to sytuacji, gdy w czasie trwania takiej przeszkody przedsiębiorca, w posiadaniu którego znajduje się nieruchomość (jej część), samodzielnie podejmuje czynności mające na celu jej przygotowanie do przyszłej (planowanej) działalności gospodarczej, podnosi dla celów wykonywanej działalności gospodarczej walory użytkowe nieruchomości, funkcjonalnie wiążąc ją z prowadzonym przedsiębiorstwem, lub rozlicza w ramach działalności gospodarczej inne koszty z nią związane.</a:t>
            </a:r>
            <a:endParaRPr lang="pl-PL"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35463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05256" y="2542032"/>
            <a:ext cx="10448544" cy="3877985"/>
          </a:xfrm>
          <a:prstGeom prst="rect">
            <a:avLst/>
          </a:prstGeom>
        </p:spPr>
        <p:txBody>
          <a:bodyPr wrap="square">
            <a:spAutoFit/>
          </a:bodyPr>
          <a:lstStyle/>
          <a:p>
            <a:pPr algn="ctr"/>
            <a:r>
              <a:rPr lang="pl-PL" sz="2400" b="1" dirty="0">
                <a:latin typeface="Arial" panose="020B0604020202020204" pitchFamily="34" charset="0"/>
                <a:ea typeface="Times New Roman" panose="02020603050405020304" pitchFamily="18" charset="0"/>
              </a:rPr>
              <a:t>Postanowienie NSA z dnia 18 kwietnia 2023 r.,</a:t>
            </a:r>
          </a:p>
          <a:p>
            <a:pPr algn="ctr"/>
            <a:r>
              <a:rPr lang="pl-PL" sz="2400" b="1" dirty="0">
                <a:latin typeface="Arial" panose="020B0604020202020204" pitchFamily="34" charset="0"/>
                <a:ea typeface="Times New Roman" panose="02020603050405020304" pitchFamily="18" charset="0"/>
              </a:rPr>
              <a:t>Sygn. akt III FSK  4842/22</a:t>
            </a:r>
          </a:p>
          <a:p>
            <a:endParaRPr lang="pl-PL" b="1" dirty="0">
              <a:latin typeface="Arial" panose="020B0604020202020204" pitchFamily="34" charset="0"/>
              <a:ea typeface="Times New Roman" panose="02020603050405020304" pitchFamily="18" charset="0"/>
            </a:endParaRPr>
          </a:p>
          <a:p>
            <a:pPr algn="just"/>
            <a:r>
              <a:rPr lang="pl-PL" sz="2000" dirty="0">
                <a:latin typeface="Arial" panose="020B0604020202020204" pitchFamily="34" charset="0"/>
                <a:ea typeface="Times New Roman" panose="02020603050405020304" pitchFamily="18" charset="0"/>
              </a:rPr>
              <a:t>Czy w świetle art. 149 ust. 1-3 związku </a:t>
            </a:r>
            <a:r>
              <a:rPr lang="pl-PL" sz="2000" b="1" dirty="0">
                <a:latin typeface="Arial" panose="020B0604020202020204" pitchFamily="34" charset="0"/>
                <a:ea typeface="Times New Roman" panose="02020603050405020304" pitchFamily="18" charset="0"/>
              </a:rPr>
              <a:t>z art. 283 ust. 1 </a:t>
            </a:r>
            <a:r>
              <a:rPr lang="pl-PL" sz="2000" dirty="0">
                <a:latin typeface="Arial" panose="020B0604020202020204" pitchFamily="34" charset="0"/>
                <a:ea typeface="Times New Roman" panose="02020603050405020304" pitchFamily="18" charset="0"/>
              </a:rPr>
              <a:t>ustawy  z dnia 22 marca 2018 r</a:t>
            </a:r>
            <a:r>
              <a:rPr lang="pl-PL" sz="2000" b="1" dirty="0">
                <a:latin typeface="Arial" panose="020B0604020202020204" pitchFamily="34" charset="0"/>
                <a:ea typeface="Times New Roman" panose="02020603050405020304" pitchFamily="18" charset="0"/>
              </a:rPr>
              <a:t>. o komornikach sądowych </a:t>
            </a:r>
            <a:r>
              <a:rPr lang="pl-PL" sz="2000" dirty="0">
                <a:latin typeface="Arial" panose="020B0604020202020204" pitchFamily="34" charset="0"/>
                <a:ea typeface="Times New Roman" panose="02020603050405020304" pitchFamily="18" charset="0"/>
              </a:rPr>
              <a:t>(Dz. U. z  2023 r. poz. 590 z </a:t>
            </a:r>
            <a:r>
              <a:rPr lang="pl-PL" sz="2000" dirty="0" err="1">
                <a:latin typeface="Arial" panose="020B0604020202020204" pitchFamily="34" charset="0"/>
                <a:ea typeface="Times New Roman" panose="02020603050405020304" pitchFamily="18" charset="0"/>
              </a:rPr>
              <a:t>późn</a:t>
            </a:r>
            <a:r>
              <a:rPr lang="pl-PL" sz="2000" dirty="0">
                <a:latin typeface="Arial" panose="020B0604020202020204" pitchFamily="34" charset="0"/>
                <a:ea typeface="Times New Roman" panose="02020603050405020304" pitchFamily="18" charset="0"/>
              </a:rPr>
              <a:t>. zm.), daninami publicznymi są jedynie </a:t>
            </a:r>
            <a:r>
              <a:rPr lang="pl-PL" sz="2000" b="1" dirty="0">
                <a:latin typeface="Arial" panose="020B0604020202020204" pitchFamily="34" charset="0"/>
                <a:ea typeface="Times New Roman" panose="02020603050405020304" pitchFamily="18" charset="0"/>
              </a:rPr>
              <a:t>opłaty egzekucyjne </a:t>
            </a:r>
            <a:r>
              <a:rPr lang="pl-PL" sz="2000" dirty="0">
                <a:latin typeface="Arial" panose="020B0604020202020204" pitchFamily="34" charset="0"/>
                <a:ea typeface="Times New Roman" panose="02020603050405020304" pitchFamily="18" charset="0"/>
              </a:rPr>
              <a:t>pobierane na podstawie ustawy z dnia 28 lutego 2018 r. </a:t>
            </a:r>
            <a:r>
              <a:rPr lang="pl-PL" sz="2000" b="1" dirty="0">
                <a:latin typeface="Arial" panose="020B0604020202020204" pitchFamily="34" charset="0"/>
                <a:ea typeface="Times New Roman" panose="02020603050405020304" pitchFamily="18" charset="0"/>
              </a:rPr>
              <a:t>o kosztach komorniczych </a:t>
            </a:r>
            <a:r>
              <a:rPr lang="pl-PL" sz="2000" dirty="0">
                <a:latin typeface="Arial" panose="020B0604020202020204" pitchFamily="34" charset="0"/>
                <a:ea typeface="Times New Roman" panose="02020603050405020304" pitchFamily="18" charset="0"/>
              </a:rPr>
              <a:t>(Dz. U.  2021 r. poz. 210 z </a:t>
            </a:r>
            <a:r>
              <a:rPr lang="pl-PL" sz="2000" dirty="0" err="1">
                <a:latin typeface="Arial" panose="020B0604020202020204" pitchFamily="34" charset="0"/>
                <a:ea typeface="Times New Roman" panose="02020603050405020304" pitchFamily="18" charset="0"/>
              </a:rPr>
              <a:t>późn</a:t>
            </a:r>
            <a:r>
              <a:rPr lang="pl-PL" sz="2000" dirty="0">
                <a:latin typeface="Arial" panose="020B0604020202020204" pitchFamily="34" charset="0"/>
                <a:ea typeface="Times New Roman" panose="02020603050405020304" pitchFamily="18" charset="0"/>
              </a:rPr>
              <a:t>. zm.), a nie są nimi opłaty egzekucyjne pobierane od 1 stycznia  2019 r. na podstawie ustawy z dnia 29 sierpnia 1997 r. </a:t>
            </a:r>
            <a:r>
              <a:rPr lang="pl-PL" sz="2000" b="1" dirty="0">
                <a:latin typeface="Arial" panose="020B0604020202020204" pitchFamily="34" charset="0"/>
                <a:ea typeface="Times New Roman" panose="02020603050405020304" pitchFamily="18" charset="0"/>
              </a:rPr>
              <a:t>o kosztach sądowych i egzekucji </a:t>
            </a:r>
            <a:r>
              <a:rPr lang="pl-PL" sz="2000" dirty="0">
                <a:latin typeface="Arial" panose="020B0604020202020204" pitchFamily="34" charset="0"/>
                <a:ea typeface="Times New Roman" panose="02020603050405020304" pitchFamily="18" charset="0"/>
              </a:rPr>
              <a:t>(Dz. U. 2018 r. poz. 1309 z </a:t>
            </a:r>
            <a:r>
              <a:rPr lang="pl-PL" sz="2000" dirty="0" err="1">
                <a:latin typeface="Arial" panose="020B0604020202020204" pitchFamily="34" charset="0"/>
                <a:ea typeface="Times New Roman" panose="02020603050405020304" pitchFamily="18" charset="0"/>
              </a:rPr>
              <a:t>późn</a:t>
            </a:r>
            <a:r>
              <a:rPr lang="pl-PL" sz="2000" dirty="0">
                <a:latin typeface="Arial" panose="020B0604020202020204" pitchFamily="34" charset="0"/>
                <a:ea typeface="Times New Roman" panose="02020603050405020304" pitchFamily="18" charset="0"/>
              </a:rPr>
              <a:t>. </a:t>
            </a:r>
            <a:r>
              <a:rPr lang="pl-PL" sz="2000" dirty="0" err="1">
                <a:latin typeface="Arial" panose="020B0604020202020204" pitchFamily="34" charset="0"/>
                <a:ea typeface="Times New Roman" panose="02020603050405020304" pitchFamily="18" charset="0"/>
              </a:rPr>
              <a:t>zm</a:t>
            </a:r>
            <a:r>
              <a:rPr lang="pl-PL" sz="2000" dirty="0">
                <a:latin typeface="Arial" panose="020B0604020202020204" pitchFamily="34" charset="0"/>
                <a:ea typeface="Times New Roman" panose="02020603050405020304" pitchFamily="18" charset="0"/>
              </a:rPr>
              <a:t>), czy też od 1 stycznia 2019 r. daninami publicznymi stały się wszystkie pobierane od tego dnia opłaty egzekucyjne, w tym również na podstawie cyt. ustawy z dnia 29 sierpnia 1997 r. o komornikach sądowych i egzekucji?</a:t>
            </a:r>
            <a:endParaRPr lang="pl-PL"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14203222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838198" y="1844297"/>
            <a:ext cx="10515601" cy="4801314"/>
          </a:xfrm>
          <a:prstGeom prst="rect">
            <a:avLst/>
          </a:prstGeom>
        </p:spPr>
        <p:txBody>
          <a:bodyPr wrap="square">
            <a:spAutoFit/>
          </a:bodyPr>
          <a:lstStyle/>
          <a:p>
            <a:pPr algn="ctr" fontAlgn="base"/>
            <a:r>
              <a:rPr lang="pl-PL" b="1" dirty="0">
                <a:solidFill>
                  <a:srgbClr val="111111"/>
                </a:solidFill>
                <a:latin typeface="Arial" panose="020B0604020202020204" pitchFamily="34" charset="0"/>
              </a:rPr>
              <a:t>Postanowienie NSA z dnia 19 kwietnia 2023 r. </a:t>
            </a:r>
          </a:p>
          <a:p>
            <a:pPr algn="ctr" fontAlgn="base"/>
            <a:r>
              <a:rPr lang="pl-PL" b="1" dirty="0">
                <a:solidFill>
                  <a:srgbClr val="111111"/>
                </a:solidFill>
                <a:latin typeface="Arial" panose="020B0604020202020204" pitchFamily="34" charset="0"/>
              </a:rPr>
              <a:t>sygn. akt III FSK 3/22</a:t>
            </a:r>
          </a:p>
          <a:p>
            <a:pPr algn="ctr" fontAlgn="base"/>
            <a:endParaRPr lang="pl-PL" b="1" dirty="0">
              <a:solidFill>
                <a:srgbClr val="111111"/>
              </a:solidFill>
              <a:latin typeface="Arial" panose="020B0604020202020204" pitchFamily="34" charset="0"/>
            </a:endParaRPr>
          </a:p>
          <a:p>
            <a:pPr algn="just" fontAlgn="base"/>
            <a:r>
              <a:rPr lang="pl-PL" dirty="0">
                <a:solidFill>
                  <a:srgbClr val="111111"/>
                </a:solidFill>
                <a:latin typeface="Arial" panose="020B0604020202020204" pitchFamily="34" charset="0"/>
              </a:rPr>
              <a:t>1) Czy w świetle art. 107 ust. 1 Traktatu o funkcjonowaniu Unii Europejskiej (wersja skonsolidowana: Dz. Urz. UE C 202 z 7.06.2016 r., s. 47) </a:t>
            </a:r>
            <a:r>
              <a:rPr lang="pl-PL" b="1" dirty="0">
                <a:solidFill>
                  <a:srgbClr val="111111"/>
                </a:solidFill>
                <a:latin typeface="Arial" panose="020B0604020202020204" pitchFamily="34" charset="0"/>
              </a:rPr>
              <a:t>zakłóca lub grozi zakłóceniem konkurencji przyznanie przez kraj członkowski adresowanej do wszystkich przedsiębiorców ulgi podatkowej, takiej jak w art. 7 ust. 1 pkt 1 lit. a) ustawy z dnia 12 stycznia 1991 r. o podatkach i opłatach lokalnych </a:t>
            </a:r>
            <a:r>
              <a:rPr lang="pl-PL" dirty="0">
                <a:solidFill>
                  <a:srgbClr val="111111"/>
                </a:solidFill>
                <a:latin typeface="Arial" panose="020B0604020202020204" pitchFamily="34" charset="0"/>
              </a:rPr>
              <a:t>(Dz. U. z 2019 r. poz. 1170 ze zm.), polegającej na zwolnieniu od podatku od nieruchomości gruntów, budynków i budowli wchodzących w skład infrastruktury kolejowej w rozumieniu przepisów o transporcie kolejowym, która jest udostępniana przewoźnikom kolejowym?</a:t>
            </a:r>
          </a:p>
          <a:p>
            <a:pPr algn="just" fontAlgn="base"/>
            <a:r>
              <a:rPr lang="pl-PL" dirty="0">
                <a:solidFill>
                  <a:srgbClr val="111111"/>
                </a:solidFill>
                <a:latin typeface="Arial" panose="020B0604020202020204" pitchFamily="34" charset="0"/>
              </a:rPr>
              <a:t>2) Czy w przypadku odpowiedzi pozytywnej na pytanie 1 przedsiębiorca, który skorzystał ze zwolnienia od podatku na podstawie ww. przepisu krajowego, wprowadzonego bez zachowania wymaganej procedury, określonej w art. 108 ust. 3 Traktatu o funkcjonowaniu Unii Europejskiej (wersja skonsolidowana: Dz. Urz. UE C 202 z 7.06.2016 r., s. 47) w związku z art. 2 Rozporządzenia Rady (UE) 2015/1589 z dnia 13 lipca 2015 r. ustanawiającego szczegółowe zasady stosowania art. 108 Traktatu o funkcjonowaniu Unii Europejskiej (tekst jednolity) (Tekst mający znaczenie dla EOG), Dz. U. UE L 248/9 z 24.09.2015 r., jest zobowiązany do zapłaty zaległego podatku wraz z odsetkami?</a:t>
            </a:r>
            <a:endParaRPr lang="pl-PL" i="0" dirty="0">
              <a:solidFill>
                <a:srgbClr val="111111"/>
              </a:solidFill>
              <a:effectLst/>
              <a:latin typeface="Arial" panose="020B0604020202020204" pitchFamily="34"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31224242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007390" y="2464231"/>
            <a:ext cx="10346410" cy="4247317"/>
          </a:xfrm>
          <a:prstGeom prst="rect">
            <a:avLst/>
          </a:prstGeom>
        </p:spPr>
        <p:txBody>
          <a:bodyPr wrap="square">
            <a:spAutoFit/>
          </a:bodyPr>
          <a:lstStyle/>
          <a:p>
            <a:pPr algn="ctr"/>
            <a:r>
              <a:rPr lang="pl-PL" b="1" dirty="0">
                <a:solidFill>
                  <a:srgbClr val="000000"/>
                </a:solidFill>
                <a:latin typeface="Arial" panose="020B0604020202020204" pitchFamily="34" charset="0"/>
              </a:rPr>
              <a:t>Wyrok NSA z 18 stycznia 2023 r.</a:t>
            </a:r>
          </a:p>
          <a:p>
            <a:pPr algn="ctr"/>
            <a:r>
              <a:rPr lang="pl-PL" b="1" dirty="0">
                <a:solidFill>
                  <a:srgbClr val="000000"/>
                </a:solidFill>
                <a:latin typeface="Arial" panose="020B0604020202020204" pitchFamily="34" charset="0"/>
              </a:rPr>
              <a:t>Sygn. akt III FSK 181/22</a:t>
            </a:r>
          </a:p>
          <a:p>
            <a:endParaRPr lang="pl-PL" dirty="0">
              <a:solidFill>
                <a:srgbClr val="000000"/>
              </a:solidFill>
              <a:latin typeface="Arial" panose="020B0604020202020204" pitchFamily="34" charset="0"/>
            </a:endParaRPr>
          </a:p>
          <a:p>
            <a:r>
              <a:rPr lang="pl-PL" dirty="0">
                <a:solidFill>
                  <a:srgbClr val="000000"/>
                </a:solidFill>
                <a:latin typeface="Arial" panose="020B0604020202020204" pitchFamily="34" charset="0"/>
              </a:rPr>
              <a:t>Z uwagi na specyfikę celu i podstaw udzielania przedsiębiorcom pomocy w ramach zasady de </a:t>
            </a:r>
            <a:r>
              <a:rPr lang="pl-PL" dirty="0" err="1">
                <a:solidFill>
                  <a:srgbClr val="000000"/>
                </a:solidFill>
                <a:latin typeface="Arial" panose="020B0604020202020204" pitchFamily="34" charset="0"/>
              </a:rPr>
              <a:t>minimis</a:t>
            </a:r>
            <a:r>
              <a:rPr lang="pl-PL" dirty="0">
                <a:solidFill>
                  <a:srgbClr val="000000"/>
                </a:solidFill>
                <a:latin typeface="Arial" panose="020B0604020202020204" pitchFamily="34" charset="0"/>
              </a:rPr>
              <a:t>, przyznanie takiemu podatnikowi przewidzianej w art. 67a ustawy z dnia 29 sierpnia 1997 r. – Ordynacja podatkowa (Dz. U. z 2018 r. poz. 800 ze zm.) ulgi w spłacie zobowiązań podatkowych wymaga przede wszystkim oceny, czy spełnione są warunki udzielenia pomocy wynikające z Rozporządzenia Komisji (UE) nr 1407/2013 z dnia 18 grudnia 2013 r. w sprawie stosowania art. 107 i 108 Traktatu do pomocy de </a:t>
            </a:r>
            <a:r>
              <a:rPr lang="pl-PL" dirty="0" err="1">
                <a:solidFill>
                  <a:srgbClr val="000000"/>
                </a:solidFill>
                <a:latin typeface="Arial" panose="020B0604020202020204" pitchFamily="34" charset="0"/>
              </a:rPr>
              <a:t>minimis</a:t>
            </a:r>
            <a:r>
              <a:rPr lang="pl-PL" dirty="0">
                <a:solidFill>
                  <a:srgbClr val="000000"/>
                </a:solidFill>
                <a:latin typeface="Arial" panose="020B0604020202020204" pitchFamily="34" charset="0"/>
              </a:rPr>
              <a:t> (Dz. Urz. UE L nr 352 s. 1 ze zm.), do którego odsyła art. 67b § 1 pkt 2 </a:t>
            </a:r>
            <a:r>
              <a:rPr lang="pl-PL" dirty="0" err="1">
                <a:solidFill>
                  <a:srgbClr val="000000"/>
                </a:solidFill>
                <a:latin typeface="Arial" panose="020B0604020202020204" pitchFamily="34" charset="0"/>
              </a:rPr>
              <a:t>O.p</a:t>
            </a:r>
            <a:r>
              <a:rPr lang="pl-PL" dirty="0">
                <a:solidFill>
                  <a:srgbClr val="000000"/>
                </a:solidFill>
                <a:latin typeface="Arial" panose="020B0604020202020204" pitchFamily="34" charset="0"/>
              </a:rPr>
              <a:t>.</a:t>
            </a:r>
          </a:p>
          <a:p>
            <a:r>
              <a:rPr lang="pl-PL" dirty="0">
                <a:solidFill>
                  <a:srgbClr val="000000"/>
                </a:solidFill>
                <a:latin typeface="Arial" panose="020B0604020202020204" pitchFamily="34" charset="0"/>
              </a:rPr>
              <a:t>Dopiero w przypadku potwierdzenia dopuszczalności udzielenia pomocy de </a:t>
            </a:r>
            <a:r>
              <a:rPr lang="pl-PL" dirty="0" err="1">
                <a:solidFill>
                  <a:srgbClr val="000000"/>
                </a:solidFill>
                <a:latin typeface="Arial" panose="020B0604020202020204" pitchFamily="34" charset="0"/>
              </a:rPr>
              <a:t>minimis</a:t>
            </a:r>
            <a:r>
              <a:rPr lang="pl-PL" dirty="0">
                <a:solidFill>
                  <a:srgbClr val="000000"/>
                </a:solidFill>
                <a:latin typeface="Arial" panose="020B0604020202020204" pitchFamily="34" charset="0"/>
              </a:rPr>
              <a:t> na podstawie wskazanego aktu prawa europejskiego organ podatkowy może dokonać wyboru alternatywy decyzyjnej (tzn. przyznać pomoc albo odmówić jej przyznania), kierując się pomocniczo przesłankami wymienionymi w art. 67a </a:t>
            </a:r>
            <a:r>
              <a:rPr lang="pl-PL" dirty="0" err="1">
                <a:solidFill>
                  <a:srgbClr val="000000"/>
                </a:solidFill>
                <a:latin typeface="Arial" panose="020B0604020202020204" pitchFamily="34" charset="0"/>
              </a:rPr>
              <a:t>O.p</a:t>
            </a:r>
            <a:r>
              <a:rPr lang="pl-PL" dirty="0">
                <a:solidFill>
                  <a:srgbClr val="000000"/>
                </a:solidFill>
                <a:latin typeface="Arial" panose="020B0604020202020204" pitchFamily="34" charset="0"/>
              </a:rPr>
              <a:t>., które wszakże oceniać należy z perspektywy odmiennych funkcji tej formy pomocy.</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15845603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4" name="Prostokąt 3"/>
          <p:cNvSpPr/>
          <p:nvPr/>
        </p:nvSpPr>
        <p:spPr>
          <a:xfrm>
            <a:off x="1025316" y="1690688"/>
            <a:ext cx="10723536" cy="4816703"/>
          </a:xfrm>
          <a:prstGeom prst="rect">
            <a:avLst/>
          </a:prstGeom>
        </p:spPr>
        <p:txBody>
          <a:bodyPr wrap="square">
            <a:spAutoFit/>
          </a:bodyPr>
          <a:lstStyle/>
          <a:p>
            <a:pPr algn="ctr">
              <a:lnSpc>
                <a:spcPct val="150000"/>
              </a:lnSpc>
              <a:spcAft>
                <a:spcPts val="600"/>
              </a:spcAft>
            </a:pPr>
            <a:r>
              <a:rPr lang="pl-PL" b="1" dirty="0">
                <a:latin typeface="Arial" panose="020B0604020202020204" pitchFamily="34" charset="0"/>
                <a:ea typeface="Times New Roman" panose="02020603050405020304" pitchFamily="18" charset="0"/>
                <a:cs typeface="Times New Roman" panose="02020603050405020304" pitchFamily="18" charset="0"/>
              </a:rPr>
              <a:t>Postanowienie NSA z 31 maja 2023 r.</a:t>
            </a:r>
          </a:p>
          <a:p>
            <a:pPr algn="ctr">
              <a:lnSpc>
                <a:spcPct val="150000"/>
              </a:lnSpc>
              <a:spcAft>
                <a:spcPts val="600"/>
              </a:spcAft>
            </a:pPr>
            <a:r>
              <a:rPr lang="pl-PL" b="1" dirty="0">
                <a:latin typeface="Arial" panose="020B0604020202020204" pitchFamily="34" charset="0"/>
                <a:ea typeface="Times New Roman" panose="02020603050405020304" pitchFamily="18" charset="0"/>
                <a:cs typeface="Times New Roman" panose="02020603050405020304" pitchFamily="18" charset="0"/>
              </a:rPr>
              <a:t>Sygn. akt III FSK 228/22</a:t>
            </a:r>
          </a:p>
          <a:p>
            <a:pPr algn="just">
              <a:lnSpc>
                <a:spcPct val="150000"/>
              </a:lnSpc>
              <a:spcAft>
                <a:spcPts val="600"/>
              </a:spcAft>
            </a:pPr>
            <a:r>
              <a:rPr lang="pl-PL" b="1" dirty="0">
                <a:latin typeface="Arial" panose="020B0604020202020204" pitchFamily="34" charset="0"/>
                <a:ea typeface="Times New Roman" panose="02020603050405020304" pitchFamily="18" charset="0"/>
                <a:cs typeface="Times New Roman" panose="02020603050405020304" pitchFamily="18" charset="0"/>
              </a:rPr>
              <a:t>Czy na podstawie art. 116 § 1 pkt 1 lit. b w zw. z lit. a oraz § 2 i 4 ustawy z dnia 29 sierpnia 1997 r. - Ordynacja podatkowa </a:t>
            </a:r>
            <a:r>
              <a:rPr lang="pl-PL" dirty="0">
                <a:latin typeface="Arial" panose="020B0604020202020204" pitchFamily="34" charset="0"/>
                <a:ea typeface="Times New Roman" panose="02020603050405020304" pitchFamily="18" charset="0"/>
                <a:cs typeface="Times New Roman" panose="02020603050405020304" pitchFamily="18" charset="0"/>
              </a:rPr>
              <a:t>(Dz.U. z 2018 r. poz. 800 ze zm.) w zw. z art. 11 ust. 1 i 2 oraz art. 21 ust. 1 i 2 ustawy z dnia 28 lutego 2003 r. - Prawo upadłościowe i naprawcze (Dz.U. 2012 r. poz. 1112 ze zm.) </a:t>
            </a:r>
            <a:r>
              <a:rPr lang="pl-PL" b="1" dirty="0">
                <a:latin typeface="Arial" panose="020B0604020202020204" pitchFamily="34" charset="0"/>
                <a:ea typeface="Times New Roman" panose="02020603050405020304" pitchFamily="18" charset="0"/>
                <a:cs typeface="Times New Roman" panose="02020603050405020304" pitchFamily="18" charset="0"/>
              </a:rPr>
              <a:t>członkom zarządu spółki można przypisać winę w niezgłoszeniu wniosku o ogłoszenie  upadłości we właściwym czasie, jeżeli w czasie pełnienia tej funkcji nie istniały nadające się do egzekucji zaległości podatkowe spółki będącej podatnikiem, a w toku prowadzonego w okresie późniejszym w stosunku do spółki postępowania wymiarowego nie zostało wykazane, że zaniżona w deklaracji podatkowej wysokość zobowiązania podatkowego spółki była wynikiem zawinienia członków zarządu postrzeganego jako niedochowanie należytej staranności</a:t>
            </a:r>
            <a:r>
              <a:rPr lang="pl-PL" dirty="0">
                <a:latin typeface="Arial" panose="020B0604020202020204" pitchFamily="34" charset="0"/>
                <a:ea typeface="Times New Roman" panose="02020603050405020304" pitchFamily="18" charset="0"/>
                <a:cs typeface="Times New Roman" panose="02020603050405020304" pitchFamily="18" charset="0"/>
              </a:rPr>
              <a:t>?</a:t>
            </a:r>
            <a:endParaRPr lang="pl-PL" sz="1200" dirty="0">
              <a:effectLst/>
              <a:latin typeface="Courier New" panose="02070309020205020404" pitchFamily="49" charset="0"/>
              <a:ea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39782497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14399" y="3045417"/>
            <a:ext cx="10337369" cy="2585323"/>
          </a:xfrm>
          <a:prstGeom prst="rect">
            <a:avLst/>
          </a:prstGeom>
        </p:spPr>
        <p:txBody>
          <a:bodyPr wrap="square">
            <a:spAutoFit/>
          </a:bodyPr>
          <a:lstStyle/>
          <a:p>
            <a:pPr algn="ctr">
              <a:spcAft>
                <a:spcPts val="0"/>
              </a:spcAft>
            </a:pPr>
            <a:r>
              <a:rPr lang="pl-PL" b="1" dirty="0">
                <a:latin typeface="Arial" panose="020B0604020202020204" pitchFamily="34" charset="0"/>
                <a:ea typeface="Times New Roman" panose="02020603050405020304" pitchFamily="18" charset="0"/>
              </a:rPr>
              <a:t>Wyrok NSA z 30 maja 2023 r.</a:t>
            </a:r>
          </a:p>
          <a:p>
            <a:pPr algn="ctr">
              <a:spcAft>
                <a:spcPts val="0"/>
              </a:spcAft>
            </a:pPr>
            <a:r>
              <a:rPr lang="pl-PL" b="1" dirty="0">
                <a:latin typeface="Arial" panose="020B0604020202020204" pitchFamily="34" charset="0"/>
                <a:ea typeface="Times New Roman" panose="02020603050405020304" pitchFamily="18" charset="0"/>
              </a:rPr>
              <a:t>Sygn. akt III FSK 25/23</a:t>
            </a:r>
          </a:p>
          <a:p>
            <a:pPr algn="just">
              <a:spcAft>
                <a:spcPts val="0"/>
              </a:spcAft>
            </a:pPr>
            <a:endParaRPr lang="pl-PL" dirty="0">
              <a:latin typeface="Arial" panose="020B0604020202020204" pitchFamily="34" charset="0"/>
              <a:ea typeface="Times New Roman" panose="02020603050405020304" pitchFamily="18" charset="0"/>
            </a:endParaRPr>
          </a:p>
          <a:p>
            <a:pPr algn="just">
              <a:spcAft>
                <a:spcPts val="0"/>
              </a:spcAft>
            </a:pPr>
            <a:r>
              <a:rPr lang="pl-PL" dirty="0">
                <a:latin typeface="Arial" panose="020B0604020202020204" pitchFamily="34" charset="0"/>
                <a:ea typeface="Times New Roman" panose="02020603050405020304" pitchFamily="18" charset="0"/>
              </a:rPr>
              <a:t>Wynikająca z konstytucyjnej zasady proporcjonalności (art. 31 ust. 3 Konstytucji) klauzula </a:t>
            </a:r>
            <a:r>
              <a:rPr lang="pl-PL" dirty="0" err="1">
                <a:latin typeface="Arial" panose="020B0604020202020204" pitchFamily="34" charset="0"/>
                <a:ea typeface="Times New Roman" panose="02020603050405020304" pitchFamily="18" charset="0"/>
              </a:rPr>
              <a:t>limitacyjna</a:t>
            </a:r>
            <a:r>
              <a:rPr lang="pl-PL" dirty="0">
                <a:latin typeface="Arial" panose="020B0604020202020204" pitchFamily="34" charset="0"/>
                <a:ea typeface="Times New Roman" panose="02020603050405020304" pitchFamily="18" charset="0"/>
              </a:rPr>
              <a:t>, sprzeciwia się nakładaniu opłaty dodatkowej przewidzianej w art. 12i ust. 1 </a:t>
            </a:r>
            <a:r>
              <a:rPr lang="pl-PL" dirty="0" err="1">
                <a:latin typeface="Arial" panose="020B0604020202020204" pitchFamily="34" charset="0"/>
                <a:ea typeface="Times New Roman" panose="02020603050405020304" pitchFamily="18" charset="0"/>
              </a:rPr>
              <a:t>u.z.p</a:t>
            </a:r>
            <a:r>
              <a:rPr lang="pl-PL" dirty="0">
                <a:latin typeface="Arial" panose="020B0604020202020204" pitchFamily="34" charset="0"/>
                <a:ea typeface="Times New Roman" panose="02020603050405020304" pitchFamily="18" charset="0"/>
              </a:rPr>
              <a:t>., bez możliwości  miarkowania lub nawet odstąpienia od jej nałożenia, jeżeli nie jest to niezbędne dla realizacji celów wprowadzenia odpłaty od środków spożywczych, a nieterminowa zapłata tej daniny nie wynika z przesłanek wskazujących na oszustwo i zamiar uszczuplenia wpływów beneficjenta.</a:t>
            </a:r>
          </a:p>
          <a:p>
            <a:pPr>
              <a:spcAft>
                <a:spcPts val="0"/>
              </a:spcAft>
            </a:pPr>
            <a:r>
              <a:rPr lang="pl-PL" dirty="0">
                <a:solidFill>
                  <a:srgbClr val="333333"/>
                </a:solidFill>
                <a:latin typeface="Arial" panose="020B0604020202020204" pitchFamily="34" charset="0"/>
                <a:ea typeface="Times New Roman" panose="02020603050405020304" pitchFamily="18" charset="0"/>
              </a:rPr>
              <a:t> </a:t>
            </a:r>
            <a:endParaRPr lang="pl-PL" sz="1400" dirty="0">
              <a:effectLst/>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18766307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4" name="Prostokąt 3"/>
          <p:cNvSpPr/>
          <p:nvPr/>
        </p:nvSpPr>
        <p:spPr>
          <a:xfrm>
            <a:off x="2642616" y="2450592"/>
            <a:ext cx="6766560" cy="530145"/>
          </a:xfrm>
          <a:prstGeom prst="rect">
            <a:avLst/>
          </a:prstGeom>
        </p:spPr>
        <p:txBody>
          <a:bodyPr wrap="square">
            <a:spAutoFit/>
          </a:bodyPr>
          <a:lstStyle/>
          <a:p>
            <a:pPr algn="ctr">
              <a:lnSpc>
                <a:spcPct val="107000"/>
              </a:lnSpc>
              <a:spcAft>
                <a:spcPts val="800"/>
              </a:spcAft>
            </a:pPr>
            <a:r>
              <a:rPr lang="pl-PL" sz="2800" b="1" dirty="0">
                <a:latin typeface="Arial" panose="020B0604020202020204" pitchFamily="34" charset="0"/>
                <a:ea typeface="Calibri" panose="020F0502020204030204" pitchFamily="34" charset="0"/>
                <a:cs typeface="Times New Roman" panose="02020603050405020304" pitchFamily="18" charset="0"/>
              </a:rPr>
              <a:t>BUDYNEK A BUDOWLA</a:t>
            </a:r>
            <a:endParaRPr lang="pl-PL"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4469470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ytuł 1"/>
          <p:cNvSpPr>
            <a:spLocks noGrp="1"/>
          </p:cNvSpPr>
          <p:nvPr>
            <p:ph type="title"/>
          </p:nvPr>
        </p:nvSpPr>
        <p:spPr/>
        <p:txBody>
          <a:bodyPr/>
          <a:lstStyle/>
          <a:p>
            <a:endParaRPr lang="pl-PL" altLang="pl-PL"/>
          </a:p>
        </p:txBody>
      </p:sp>
      <p:sp>
        <p:nvSpPr>
          <p:cNvPr id="8195" name="Prostokąt 2"/>
          <p:cNvSpPr>
            <a:spLocks noChangeArrowheads="1"/>
          </p:cNvSpPr>
          <p:nvPr/>
        </p:nvSpPr>
        <p:spPr bwMode="auto">
          <a:xfrm>
            <a:off x="2208213" y="1752601"/>
            <a:ext cx="8280400" cy="415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ct val="107000"/>
              </a:lnSpc>
              <a:spcBef>
                <a:spcPct val="0"/>
              </a:spcBef>
              <a:spcAft>
                <a:spcPts val="800"/>
              </a:spcAft>
              <a:buNone/>
            </a:pPr>
            <a:r>
              <a:rPr lang="pl-PL" altLang="pl-PL" sz="2400" b="1" dirty="0">
                <a:solidFill>
                  <a:srgbClr val="C00000"/>
                </a:solidFill>
                <a:ea typeface="Calibri" panose="020F0502020204030204" pitchFamily="34" charset="0"/>
                <a:cs typeface="Times New Roman" panose="02020603050405020304" pitchFamily="18" charset="0"/>
              </a:rPr>
              <a:t>Zasadniczy problem prawny:</a:t>
            </a:r>
            <a:endParaRPr lang="pl-PL" altLang="pl-PL" sz="1800" dirty="0">
              <a:ea typeface="Calibri" panose="020F0502020204030204" pitchFamily="34" charset="0"/>
              <a:cs typeface="Times New Roman" panose="02020603050405020304" pitchFamily="18" charset="0"/>
            </a:endParaRPr>
          </a:p>
          <a:p>
            <a:pPr algn="just">
              <a:lnSpc>
                <a:spcPct val="107000"/>
              </a:lnSpc>
              <a:spcBef>
                <a:spcPct val="0"/>
              </a:spcBef>
              <a:spcAft>
                <a:spcPts val="800"/>
              </a:spcAft>
              <a:buNone/>
            </a:pPr>
            <a:r>
              <a:rPr lang="pl-PL" altLang="pl-PL" sz="2400" dirty="0">
                <a:ea typeface="Calibri" panose="020F0502020204030204" pitchFamily="34" charset="0"/>
                <a:cs typeface="Times New Roman" panose="02020603050405020304" pitchFamily="18" charset="0"/>
              </a:rPr>
              <a:t>Czy obiekt budowlany w rozumieniu art. 3 pkt 1 </a:t>
            </a:r>
            <a:r>
              <a:rPr lang="pl-PL" altLang="pl-PL" sz="2400" dirty="0" err="1">
                <a:ea typeface="Calibri" panose="020F0502020204030204" pitchFamily="34" charset="0"/>
                <a:cs typeface="Times New Roman" panose="02020603050405020304" pitchFamily="18" charset="0"/>
              </a:rPr>
              <a:t>u.P.b</a:t>
            </a:r>
            <a:r>
              <a:rPr lang="pl-PL" altLang="pl-PL" sz="2400" dirty="0">
                <a:ea typeface="Calibri" panose="020F0502020204030204" pitchFamily="34" charset="0"/>
                <a:cs typeface="Times New Roman" panose="02020603050405020304" pitchFamily="18" charset="0"/>
              </a:rPr>
              <a:t>., posiadający  cechy budynku, o których mowa w art. 3 pkt 2 </a:t>
            </a:r>
            <a:r>
              <a:rPr lang="pl-PL" altLang="pl-PL" sz="2400" dirty="0" err="1">
                <a:ea typeface="Calibri" panose="020F0502020204030204" pitchFamily="34" charset="0"/>
                <a:cs typeface="Times New Roman" panose="02020603050405020304" pitchFamily="18" charset="0"/>
              </a:rPr>
              <a:t>u.P.b</a:t>
            </a:r>
            <a:r>
              <a:rPr lang="pl-PL" altLang="pl-PL" sz="2400" dirty="0">
                <a:ea typeface="Calibri" panose="020F0502020204030204" pitchFamily="34" charset="0"/>
                <a:cs typeface="Times New Roman" panose="02020603050405020304" pitchFamily="18" charset="0"/>
              </a:rPr>
              <a:t>., może być dla celów opodatkowania podatkiem od nieruchomości traktowany jako budowla.</a:t>
            </a:r>
          </a:p>
          <a:p>
            <a:pPr algn="just">
              <a:lnSpc>
                <a:spcPct val="107000"/>
              </a:lnSpc>
              <a:spcBef>
                <a:spcPct val="0"/>
              </a:spcBef>
              <a:spcAft>
                <a:spcPts val="800"/>
              </a:spcAft>
              <a:buNone/>
            </a:pPr>
            <a:endParaRPr lang="pl-PL" altLang="pl-PL" sz="2400" dirty="0">
              <a:ea typeface="Calibri" panose="020F0502020204030204" pitchFamily="34" charset="0"/>
              <a:cs typeface="Times New Roman" panose="02020603050405020304" pitchFamily="18" charset="0"/>
            </a:endParaRPr>
          </a:p>
          <a:p>
            <a:pPr algn="ctr">
              <a:lnSpc>
                <a:spcPct val="107000"/>
              </a:lnSpc>
              <a:spcBef>
                <a:spcPct val="0"/>
              </a:spcBef>
              <a:spcAft>
                <a:spcPts val="800"/>
              </a:spcAft>
              <a:buNone/>
            </a:pPr>
            <a:r>
              <a:rPr lang="pl-PL" altLang="pl-PL" sz="2800" b="1" dirty="0">
                <a:solidFill>
                  <a:srgbClr val="C00000"/>
                </a:solidFill>
                <a:ea typeface="Calibri" panose="020F0502020204030204" pitchFamily="34" charset="0"/>
                <a:cs typeface="Times New Roman" panose="02020603050405020304" pitchFamily="18" charset="0"/>
              </a:rPr>
              <a:t>Problem relacji regulacji zawartych w </a:t>
            </a:r>
            <a:r>
              <a:rPr lang="pl-PL" altLang="pl-PL" sz="2800" b="1" dirty="0" err="1">
                <a:solidFill>
                  <a:srgbClr val="C00000"/>
                </a:solidFill>
                <a:ea typeface="Calibri" panose="020F0502020204030204" pitchFamily="34" charset="0"/>
                <a:cs typeface="Times New Roman" panose="02020603050405020304" pitchFamily="18" charset="0"/>
              </a:rPr>
              <a:t>u.P.b</a:t>
            </a:r>
            <a:r>
              <a:rPr lang="pl-PL" altLang="pl-PL" sz="2800" b="1" dirty="0">
                <a:solidFill>
                  <a:srgbClr val="C00000"/>
                </a:solidFill>
                <a:ea typeface="Calibri" panose="020F0502020204030204" pitchFamily="34" charset="0"/>
                <a:cs typeface="Times New Roman" panose="02020603050405020304" pitchFamily="18" charset="0"/>
              </a:rPr>
              <a:t>. (na potrzeby prawa budowlanego) do rozwiązań i celów ustawy podatkowej </a:t>
            </a:r>
            <a:r>
              <a:rPr lang="pl-PL" altLang="pl-PL" sz="2400" dirty="0">
                <a:ea typeface="Calibri" panose="020F0502020204030204" pitchFamily="34" charset="0"/>
                <a:cs typeface="Times New Roman" panose="02020603050405020304" pitchFamily="18" charset="0"/>
              </a:rPr>
              <a:t> </a:t>
            </a:r>
            <a:endParaRPr lang="pl-PL" altLang="pl-PL" sz="2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819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340" y="443706"/>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84668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014984" y="2450592"/>
            <a:ext cx="10625328" cy="4524315"/>
          </a:xfrm>
          <a:prstGeom prst="rect">
            <a:avLst/>
          </a:prstGeom>
        </p:spPr>
        <p:txBody>
          <a:bodyPr wrap="square">
            <a:spAutoFit/>
          </a:bodyPr>
          <a:lstStyle/>
          <a:p>
            <a:r>
              <a:rPr lang="pl-PL" sz="2400" b="1" dirty="0">
                <a:latin typeface="Open Sans"/>
              </a:rPr>
              <a:t>Art.  1a.  </a:t>
            </a:r>
            <a:r>
              <a:rPr lang="pl-PL" sz="2400" b="1" dirty="0" err="1">
                <a:latin typeface="Open Sans"/>
              </a:rPr>
              <a:t>u.p.o.l</a:t>
            </a:r>
            <a:r>
              <a:rPr lang="pl-PL" sz="2400" b="1" dirty="0">
                <a:latin typeface="Open Sans"/>
              </a:rPr>
              <a:t>.</a:t>
            </a:r>
          </a:p>
          <a:p>
            <a:r>
              <a:rPr lang="pl-PL" sz="2400" dirty="0">
                <a:latin typeface="Open Sans"/>
              </a:rPr>
              <a:t>1. Użyte w ustawie określenia oznaczają:</a:t>
            </a:r>
          </a:p>
          <a:p>
            <a:pPr marL="457200" indent="-457200">
              <a:buAutoNum type="arabicParenR"/>
            </a:pPr>
            <a:r>
              <a:rPr lang="pl-PL" sz="2400" dirty="0">
                <a:latin typeface="Open Sans"/>
              </a:rPr>
              <a:t>budynek - obiekt budowlany w rozumieniu </a:t>
            </a:r>
            <a:r>
              <a:rPr lang="pl-PL" sz="2400" u="sng" dirty="0">
                <a:latin typeface="Open Sans"/>
                <a:hlinkClick r:id="rId2"/>
              </a:rPr>
              <a:t>przepisów</a:t>
            </a:r>
            <a:r>
              <a:rPr lang="pl-PL" sz="2400" dirty="0">
                <a:latin typeface="Open Sans"/>
              </a:rPr>
              <a:t> prawa budowlanego, który jest trwale związany z gruntem, wydzielony z przestrzeni za pomocą przegród budowlanych oraz posiada fundamenty i dach</a:t>
            </a:r>
          </a:p>
          <a:p>
            <a:r>
              <a:rPr lang="pl-PL" sz="2400" b="1" dirty="0">
                <a:latin typeface="Open Sans"/>
              </a:rPr>
              <a:t>Art. 3 pkt 2 </a:t>
            </a:r>
            <a:r>
              <a:rPr lang="pl-PL" sz="2400" b="1" dirty="0" err="1">
                <a:latin typeface="Open Sans"/>
              </a:rPr>
              <a:t>u.P.b</a:t>
            </a:r>
            <a:r>
              <a:rPr lang="pl-PL" sz="2400" b="1" dirty="0">
                <a:latin typeface="Open Sans"/>
              </a:rPr>
              <a:t>.</a:t>
            </a:r>
            <a:endParaRPr lang="pl-PL" dirty="0"/>
          </a:p>
          <a:p>
            <a:r>
              <a:rPr lang="pl-PL" sz="2400" dirty="0"/>
              <a:t>Ilekroć w ustawie jest mowa o:</a:t>
            </a:r>
          </a:p>
          <a:p>
            <a:r>
              <a:rPr lang="pl-PL" sz="2400" dirty="0"/>
              <a:t>2)budynku - należy przez to rozumieć taki obiekt budowlany, który jest trwale związany z gruntem, wydzielony z przestrzeni za pomocą przegród budowlanych oraz posiada fundamenty i dach</a:t>
            </a:r>
          </a:p>
          <a:p>
            <a:endParaRPr lang="pl-PL" sz="2400" b="1" i="0" dirty="0">
              <a:effectLst/>
              <a:latin typeface="Open San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40209453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ytuł 1"/>
          <p:cNvSpPr>
            <a:spLocks noGrp="1"/>
          </p:cNvSpPr>
          <p:nvPr>
            <p:ph type="title"/>
          </p:nvPr>
        </p:nvSpPr>
        <p:spPr>
          <a:xfrm>
            <a:off x="909638" y="631825"/>
            <a:ext cx="10515600" cy="1325563"/>
          </a:xfrm>
        </p:spPr>
        <p:txBody>
          <a:bodyPr/>
          <a:lstStyle/>
          <a:p>
            <a:endParaRPr lang="pl-PL" altLang="pl-PL" dirty="0"/>
          </a:p>
        </p:txBody>
      </p:sp>
      <p:sp>
        <p:nvSpPr>
          <p:cNvPr id="5123" name="Symbol zastępczy zawartości 2"/>
          <p:cNvSpPr>
            <a:spLocks noGrp="1"/>
          </p:cNvSpPr>
          <p:nvPr>
            <p:ph idx="1"/>
          </p:nvPr>
        </p:nvSpPr>
        <p:spPr>
          <a:xfrm>
            <a:off x="1981200" y="2148840"/>
            <a:ext cx="8229600" cy="3977324"/>
          </a:xfrm>
        </p:spPr>
        <p:txBody>
          <a:bodyPr/>
          <a:lstStyle/>
          <a:p>
            <a:pPr marL="0" indent="0" algn="just">
              <a:buNone/>
            </a:pPr>
            <a:r>
              <a:rPr lang="pl-PL" altLang="pl-PL" dirty="0"/>
              <a:t>Art. 1a ust. 1 pkt 2 </a:t>
            </a:r>
            <a:r>
              <a:rPr lang="pl-PL" altLang="pl-PL" dirty="0" err="1"/>
              <a:t>u.p.o.l</a:t>
            </a:r>
            <a:r>
              <a:rPr lang="pl-PL" altLang="pl-PL" dirty="0"/>
              <a:t>.</a:t>
            </a:r>
          </a:p>
        </p:txBody>
      </p:sp>
      <p:pic>
        <p:nvPicPr>
          <p:cNvPr id="512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707231"/>
            <a:ext cx="9874442"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2351088" y="2420938"/>
            <a:ext cx="7632700" cy="2308324"/>
          </a:xfrm>
          <a:prstGeom prst="rect">
            <a:avLst/>
          </a:prstGeom>
        </p:spPr>
        <p:txBody>
          <a:bodyPr>
            <a:spAutoFit/>
          </a:bodyPr>
          <a:lstStyle/>
          <a:p>
            <a:pPr algn="just">
              <a:defRPr/>
            </a:pPr>
            <a:r>
              <a:rPr lang="pl-PL" sz="2400" dirty="0">
                <a:solidFill>
                  <a:srgbClr val="333333"/>
                </a:solidFill>
              </a:rPr>
              <a:t>2) </a:t>
            </a:r>
            <a:r>
              <a:rPr lang="pl-PL" sz="2400" dirty="0"/>
              <a:t>budowla - obiekt budowlany w rozumieniu przepisów prawa budowlanego </a:t>
            </a:r>
            <a:r>
              <a:rPr lang="pl-PL" sz="2400" b="1" dirty="0"/>
              <a:t>niebędący budynkiem lub obiektem małej architektury</a:t>
            </a:r>
            <a:r>
              <a:rPr lang="pl-PL" sz="2400" dirty="0"/>
              <a:t>, a także urządzenie budowlane w rozumieniu przepisów prawa budowlanego związane z obiektem budowlanym, które zapewnia możliwość użytkowania obiektu zgodnie z jego przeznaczeniem</a:t>
            </a:r>
            <a:r>
              <a:rPr lang="pl-PL" sz="2400" dirty="0">
                <a:solidFill>
                  <a:srgbClr val="333333"/>
                </a:solidFill>
              </a:rPr>
              <a:t>;</a:t>
            </a:r>
            <a:endParaRPr lang="pl-PL" sz="2400" dirty="0"/>
          </a:p>
        </p:txBody>
      </p:sp>
    </p:spTree>
    <p:extLst>
      <p:ext uri="{BB962C8B-B14F-4D97-AF65-F5344CB8AC3E}">
        <p14:creationId xmlns:p14="http://schemas.microsoft.com/office/powerpoint/2010/main" val="1900215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3048000" y="2986700"/>
            <a:ext cx="6096000" cy="884601"/>
          </a:xfrm>
          <a:prstGeom prst="rect">
            <a:avLst/>
          </a:prstGeom>
        </p:spPr>
        <p:txBody>
          <a:bodyPr>
            <a:spAutoFit/>
          </a:bodyPr>
          <a:lstStyle/>
          <a:p>
            <a:pPr algn="ctr">
              <a:lnSpc>
                <a:spcPct val="107000"/>
              </a:lnSpc>
              <a:spcAft>
                <a:spcPts val="800"/>
              </a:spcAft>
            </a:pPr>
            <a:r>
              <a:rPr lang="pl-PL" b="1" dirty="0">
                <a:latin typeface="Arial" panose="020B0604020202020204" pitchFamily="34" charset="0"/>
                <a:ea typeface="Calibri" panose="020F0502020204030204" pitchFamily="34" charset="0"/>
                <a:cs typeface="Times New Roman" panose="02020603050405020304" pitchFamily="18" charset="0"/>
              </a:rPr>
              <a:t>Sprawy objęte właściwością Wydziału III</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740410" marR="4445" algn="ctr">
              <a:lnSpc>
                <a:spcPct val="142000"/>
              </a:lnSpc>
              <a:spcAft>
                <a:spcPts val="175"/>
              </a:spcAft>
            </a:pPr>
            <a:r>
              <a:rPr lang="pl-PL" b="1" dirty="0">
                <a:latin typeface="Arial" panose="020B0604020202020204" pitchFamily="34" charset="0"/>
                <a:ea typeface="Calibri" panose="020F0502020204030204" pitchFamily="34" charset="0"/>
                <a:cs typeface="Times New Roman" panose="02020603050405020304" pitchFamily="18" charset="0"/>
              </a:rPr>
              <a:t>Izby Finansowej NSA</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21644946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1069848" y="2331720"/>
            <a:ext cx="10460736" cy="3600986"/>
          </a:xfrm>
          <a:prstGeom prst="rect">
            <a:avLst/>
          </a:prstGeom>
        </p:spPr>
        <p:txBody>
          <a:bodyPr wrap="square">
            <a:spAutoFit/>
          </a:bodyPr>
          <a:lstStyle/>
          <a:p>
            <a:r>
              <a:rPr lang="pl-PL" sz="2400" b="1" dirty="0">
                <a:solidFill>
                  <a:srgbClr val="333333"/>
                </a:solidFill>
                <a:latin typeface="Open Sans"/>
              </a:rPr>
              <a:t>Art. 3 </a:t>
            </a:r>
            <a:r>
              <a:rPr lang="pl-PL" sz="2400" b="1" dirty="0" err="1">
                <a:solidFill>
                  <a:srgbClr val="333333"/>
                </a:solidFill>
                <a:latin typeface="Open Sans"/>
              </a:rPr>
              <a:t>u.P.b</a:t>
            </a:r>
            <a:r>
              <a:rPr lang="pl-PL" sz="2400" b="1" dirty="0">
                <a:solidFill>
                  <a:srgbClr val="333333"/>
                </a:solidFill>
                <a:latin typeface="Open Sans"/>
              </a:rPr>
              <a:t>.</a:t>
            </a:r>
          </a:p>
          <a:p>
            <a:r>
              <a:rPr lang="pl-PL" dirty="0">
                <a:solidFill>
                  <a:srgbClr val="333333"/>
                </a:solidFill>
                <a:latin typeface="Open Sans"/>
              </a:rPr>
              <a:t>3)budowli - należy przez to rozumieć </a:t>
            </a:r>
            <a:r>
              <a:rPr lang="pl-PL" b="1" dirty="0">
                <a:solidFill>
                  <a:srgbClr val="002060"/>
                </a:solidFill>
                <a:latin typeface="Open Sans"/>
              </a:rPr>
              <a:t>każdy obiekt budowlany niebędący budynkiem lub obiektem małej architektury</a:t>
            </a:r>
            <a:r>
              <a:rPr lang="pl-PL" dirty="0">
                <a:solidFill>
                  <a:srgbClr val="333333"/>
                </a:solidFill>
                <a:latin typeface="Open Sans"/>
              </a:rPr>
              <a:t>, </a:t>
            </a:r>
            <a:r>
              <a:rPr lang="pl-PL" b="1" dirty="0">
                <a:solidFill>
                  <a:srgbClr val="C00000"/>
                </a:solidFill>
                <a:latin typeface="Open Sans"/>
              </a:rPr>
              <a:t>jak:</a:t>
            </a:r>
            <a:r>
              <a:rPr lang="pl-PL" dirty="0">
                <a:solidFill>
                  <a:srgbClr val="333333"/>
                </a:solidFill>
                <a:latin typeface="Open Sans"/>
              </a:rPr>
              <a:t> obiekty liniowe, lotniska, mosty, wiadukty, estakady, tunele, przepusty, sieci techniczne, wolno stojące maszty antenowe, </a:t>
            </a:r>
            <a:r>
              <a:rPr lang="pl-PL" b="1" dirty="0">
                <a:solidFill>
                  <a:srgbClr val="333333"/>
                </a:solidFill>
                <a:latin typeface="Open Sans"/>
              </a:rPr>
              <a:t>wolno stojące trwale związane z gruntem tablice reklamowe i urządzenia reklamowe</a:t>
            </a:r>
            <a:r>
              <a:rPr lang="pl-PL" dirty="0">
                <a:solidFill>
                  <a:srgbClr val="333333"/>
                </a:solidFill>
                <a:latin typeface="Open Sans"/>
              </a:rPr>
              <a:t>, budowle ziemne, obronne (fortyfikacje), ochronne, hydrotechniczne, </a:t>
            </a:r>
            <a:r>
              <a:rPr lang="pl-PL" sz="2400" b="1" dirty="0">
                <a:solidFill>
                  <a:srgbClr val="C00000"/>
                </a:solidFill>
                <a:latin typeface="Open Sans"/>
              </a:rPr>
              <a:t>zbiorniki</a:t>
            </a:r>
            <a:r>
              <a:rPr lang="pl-PL" dirty="0">
                <a:solidFill>
                  <a:srgbClr val="333333"/>
                </a:solidFill>
                <a:latin typeface="Open Sans"/>
              </a:rPr>
              <a:t>, </a:t>
            </a:r>
            <a:r>
              <a:rPr lang="pl-PL" b="1" dirty="0">
                <a:solidFill>
                  <a:srgbClr val="333333"/>
                </a:solidFill>
                <a:latin typeface="Open Sans"/>
              </a:rPr>
              <a:t>wolno stojące instalacje przemysłowe lub urządzenia techniczne</a:t>
            </a:r>
            <a:r>
              <a:rPr lang="pl-PL" dirty="0">
                <a:solidFill>
                  <a:srgbClr val="333333"/>
                </a:solidFill>
                <a:latin typeface="Open Sans"/>
              </a:rPr>
              <a:t>, oczyszczalnie ścieków, składowiska odpadów, stacje uzdatniania wody, konstrukcje oporowe, nadziemne i podziemne przejścia dla pieszych, sieci uzbrojenia terenu, budowle sportowe, cmentarze, pomniki, </a:t>
            </a:r>
            <a:r>
              <a:rPr lang="pl-PL" b="1" dirty="0">
                <a:solidFill>
                  <a:srgbClr val="333333"/>
                </a:solidFill>
                <a:latin typeface="Open Sans"/>
              </a:rPr>
              <a:t>a także części budowlane urządzeń technicznych (kotłów, pieców przemysłowych, elektrowni jądrowych, elektrowni wiatrowych, morskich turbin wiatrowych </a:t>
            </a:r>
            <a:r>
              <a:rPr lang="pl-PL" b="1" u="sng" dirty="0">
                <a:solidFill>
                  <a:srgbClr val="333333"/>
                </a:solidFill>
                <a:latin typeface="Open Sans"/>
              </a:rPr>
              <a:t>i innych urządzeń</a:t>
            </a:r>
            <a:r>
              <a:rPr lang="pl-PL" dirty="0">
                <a:solidFill>
                  <a:srgbClr val="333333"/>
                </a:solidFill>
                <a:latin typeface="Open Sans"/>
              </a:rPr>
              <a:t>) oraz fundamenty pod maszyny i urządzenia, jako odrębne pod względem technicznym części przedmiotów składających się na całość użytkową;</a:t>
            </a:r>
            <a:endParaRPr lang="pl-PL" dirty="0"/>
          </a:p>
        </p:txBody>
      </p:sp>
    </p:spTree>
    <p:extLst>
      <p:ext uri="{BB962C8B-B14F-4D97-AF65-F5344CB8AC3E}">
        <p14:creationId xmlns:p14="http://schemas.microsoft.com/office/powerpoint/2010/main" val="38433239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821051" y="2274838"/>
            <a:ext cx="9345478" cy="3342453"/>
          </a:xfrm>
          <a:prstGeom prst="rect">
            <a:avLst/>
          </a:prstGeom>
        </p:spPr>
        <p:txBody>
          <a:bodyPr wrap="square">
            <a:spAutoFit/>
          </a:bodyPr>
          <a:lstStyle/>
          <a:p>
            <a:pPr>
              <a:lnSpc>
                <a:spcPct val="90000"/>
              </a:lnSpc>
              <a:spcBef>
                <a:spcPct val="0"/>
              </a:spcBef>
            </a:pPr>
            <a:r>
              <a:rPr lang="pl-PL" altLang="pl-PL" sz="2400" b="1" dirty="0">
                <a:latin typeface="Arial" panose="020B0604020202020204" pitchFamily="34" charset="0"/>
                <a:cs typeface="Arial" panose="020B0604020202020204" pitchFamily="34" charset="0"/>
              </a:rPr>
              <a:t>Art.  3.  </a:t>
            </a:r>
            <a:r>
              <a:rPr lang="pl-PL" altLang="pl-PL" sz="2400" b="1" dirty="0" err="1">
                <a:latin typeface="Arial" panose="020B0604020202020204" pitchFamily="34" charset="0"/>
                <a:cs typeface="Arial" panose="020B0604020202020204" pitchFamily="34" charset="0"/>
              </a:rPr>
              <a:t>u.P.b</a:t>
            </a:r>
            <a:r>
              <a:rPr lang="pl-PL" altLang="pl-PL" sz="2400" b="1" dirty="0">
                <a:latin typeface="Arial" panose="020B0604020202020204" pitchFamily="34" charset="0"/>
                <a:cs typeface="Arial" panose="020B0604020202020204" pitchFamily="34" charset="0"/>
              </a:rPr>
              <a:t>.</a:t>
            </a:r>
          </a:p>
          <a:p>
            <a:pPr>
              <a:lnSpc>
                <a:spcPct val="90000"/>
              </a:lnSpc>
              <a:spcBef>
                <a:spcPct val="0"/>
              </a:spcBef>
            </a:pPr>
            <a:r>
              <a:rPr lang="pl-PL" altLang="pl-PL" sz="2400" dirty="0">
                <a:latin typeface="Arial" panose="020B0604020202020204" pitchFamily="34" charset="0"/>
                <a:cs typeface="Arial" panose="020B0604020202020204" pitchFamily="34" charset="0"/>
              </a:rPr>
              <a:t> Ilekroć w ustawie jest mowa o:</a:t>
            </a:r>
          </a:p>
          <a:p>
            <a:endParaRPr lang="pl-PL" sz="2400" dirty="0">
              <a:solidFill>
                <a:srgbClr val="333333"/>
              </a:solidFill>
              <a:latin typeface="Arial" panose="020B0604020202020204" pitchFamily="34" charset="0"/>
              <a:cs typeface="Arial" panose="020B0604020202020204" pitchFamily="34" charset="0"/>
            </a:endParaRPr>
          </a:p>
          <a:p>
            <a:r>
              <a:rPr lang="pl-PL" sz="2400" dirty="0">
                <a:solidFill>
                  <a:srgbClr val="333333"/>
                </a:solidFill>
                <a:latin typeface="Open Sans"/>
              </a:rPr>
              <a:t>9) urządzeniach budowlanych - należy przez to rozumieć </a:t>
            </a:r>
            <a:r>
              <a:rPr lang="pl-PL" sz="2400" b="1" dirty="0">
                <a:solidFill>
                  <a:srgbClr val="333333"/>
                </a:solidFill>
                <a:latin typeface="Open Sans"/>
              </a:rPr>
              <a:t>urządzenia techniczne związane z obiektem budowlanym, zapewniające możliwość użytkowania obiektu zgodnie z jego przeznaczeniem</a:t>
            </a:r>
            <a:r>
              <a:rPr lang="pl-PL" sz="2400" dirty="0">
                <a:solidFill>
                  <a:srgbClr val="333333"/>
                </a:solidFill>
                <a:latin typeface="Open Sans"/>
              </a:rPr>
              <a:t>, jak przyłącza i urządzenia instalacyjne, w tym służące oczyszczaniu lub gromadzeniu ścieków, a także przejazdy, ogrodzenia, place postojowe i place pod śmietniki;</a:t>
            </a:r>
            <a:endParaRPr lang="pl-P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88"/>
            <a:ext cx="9940871"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52243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p:txBody>
          <a:bodyPr/>
          <a:lstStyle/>
          <a:p>
            <a:endParaRPr lang="pl-PL" altLang="pl-PL"/>
          </a:p>
        </p:txBody>
      </p:sp>
      <p:sp>
        <p:nvSpPr>
          <p:cNvPr id="24579" name="Prostokąt 2"/>
          <p:cNvSpPr>
            <a:spLocks noChangeArrowheads="1"/>
          </p:cNvSpPr>
          <p:nvPr/>
        </p:nvSpPr>
        <p:spPr bwMode="auto">
          <a:xfrm>
            <a:off x="1888210" y="1807369"/>
            <a:ext cx="8415580" cy="4815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ts val="1800"/>
              </a:lnSpc>
              <a:spcBef>
                <a:spcPts val="600"/>
              </a:spcBef>
              <a:spcAft>
                <a:spcPts val="750"/>
              </a:spcAft>
              <a:buNone/>
            </a:pPr>
            <a:r>
              <a:rPr lang="pl-PL" altLang="pl-PL" sz="1800" b="1" dirty="0">
                <a:solidFill>
                  <a:srgbClr val="333333"/>
                </a:solidFill>
                <a:cs typeface="Times New Roman" panose="02020603050405020304" pitchFamily="18" charset="0"/>
              </a:rPr>
              <a:t>Z uzasadnienia wyroku TK z dnia 13 września 2011 r.</a:t>
            </a:r>
            <a:endParaRPr lang="pl-PL" altLang="pl-PL" sz="1600" dirty="0">
              <a:latin typeface="Calibri" panose="020F0502020204030204" pitchFamily="34" charset="0"/>
              <a:ea typeface="Calibri" panose="020F0502020204030204" pitchFamily="34" charset="0"/>
              <a:cs typeface="Times New Roman" panose="02020603050405020304" pitchFamily="18" charset="0"/>
            </a:endParaRPr>
          </a:p>
          <a:p>
            <a:pPr algn="ctr">
              <a:lnSpc>
                <a:spcPts val="1800"/>
              </a:lnSpc>
              <a:spcBef>
                <a:spcPts val="600"/>
              </a:spcBef>
              <a:spcAft>
                <a:spcPts val="750"/>
              </a:spcAft>
              <a:buNone/>
            </a:pPr>
            <a:r>
              <a:rPr lang="pl-PL" altLang="pl-PL" sz="1800" b="1" dirty="0">
                <a:solidFill>
                  <a:srgbClr val="333333"/>
                </a:solidFill>
                <a:cs typeface="Times New Roman" panose="02020603050405020304" pitchFamily="18" charset="0"/>
              </a:rPr>
              <a:t>Sygn. akt P 33/09</a:t>
            </a:r>
            <a:endParaRPr lang="pl-PL" altLang="pl-PL" sz="1600" dirty="0">
              <a:latin typeface="Calibri" panose="020F0502020204030204" pitchFamily="34" charset="0"/>
              <a:cs typeface="Calibri" panose="020F0502020204030204" pitchFamily="34" charset="0"/>
            </a:endParaRPr>
          </a:p>
          <a:p>
            <a:pPr>
              <a:lnSpc>
                <a:spcPts val="1800"/>
              </a:lnSpc>
              <a:spcBef>
                <a:spcPts val="600"/>
              </a:spcBef>
              <a:spcAft>
                <a:spcPts val="750"/>
              </a:spcAft>
              <a:buNone/>
            </a:pPr>
            <a:r>
              <a:rPr lang="pl-PL" altLang="pl-PL" sz="1800" dirty="0">
                <a:solidFill>
                  <a:srgbClr val="333333"/>
                </a:solidFill>
                <a:cs typeface="Times New Roman" panose="02020603050405020304" pitchFamily="18" charset="0"/>
              </a:rPr>
              <a:t>Za budowle w rozumieniu </a:t>
            </a:r>
            <a:r>
              <a:rPr lang="pl-PL" altLang="pl-PL" sz="1800" dirty="0" err="1">
                <a:solidFill>
                  <a:srgbClr val="333333"/>
                </a:solidFill>
                <a:cs typeface="Times New Roman" panose="02020603050405020304" pitchFamily="18" charset="0"/>
              </a:rPr>
              <a:t>u.p.o.l</a:t>
            </a:r>
            <a:r>
              <a:rPr lang="pl-PL" altLang="pl-PL" sz="1800" dirty="0">
                <a:solidFill>
                  <a:srgbClr val="333333"/>
                </a:solidFill>
                <a:cs typeface="Times New Roman" panose="02020603050405020304" pitchFamily="18" charset="0"/>
              </a:rPr>
              <a:t>. można uznać:</a:t>
            </a:r>
            <a:endParaRPr lang="pl-PL" altLang="pl-PL" sz="1600" dirty="0">
              <a:latin typeface="Calibri" panose="020F0502020204030204" pitchFamily="34" charset="0"/>
              <a:cs typeface="Calibri" panose="020F0502020204030204" pitchFamily="34" charset="0"/>
            </a:endParaRPr>
          </a:p>
          <a:p>
            <a:pPr algn="just">
              <a:lnSpc>
                <a:spcPct val="107000"/>
              </a:lnSpc>
              <a:spcBef>
                <a:spcPct val="0"/>
              </a:spcBef>
              <a:buFontTx/>
              <a:buNone/>
            </a:pPr>
            <a:r>
              <a:rPr lang="pl-PL" altLang="pl-PL" sz="1800" dirty="0">
                <a:solidFill>
                  <a:srgbClr val="333333"/>
                </a:solidFill>
                <a:cs typeface="Times New Roman" panose="02020603050405020304" pitchFamily="18" charset="0"/>
              </a:rPr>
              <a:t>1) jedynie budowle wymienione expressis verbis </a:t>
            </a:r>
            <a:r>
              <a:rPr lang="pl-PL" altLang="pl-PL" sz="1800" dirty="0">
                <a:solidFill>
                  <a:srgbClr val="000000"/>
                </a:solidFill>
                <a:cs typeface="Times New Roman" panose="02020603050405020304" pitchFamily="18" charset="0"/>
              </a:rPr>
              <a:t>w art. 3 pkt 3 </a:t>
            </a:r>
            <a:r>
              <a:rPr lang="pl-PL" altLang="pl-PL" sz="1800" dirty="0" err="1">
                <a:solidFill>
                  <a:srgbClr val="000000"/>
                </a:solidFill>
                <a:cs typeface="Times New Roman" panose="02020603050405020304" pitchFamily="18" charset="0"/>
              </a:rPr>
              <a:t>u.p.b</a:t>
            </a:r>
            <a:r>
              <a:rPr lang="pl-PL" altLang="pl-PL" sz="1800" dirty="0">
                <a:solidFill>
                  <a:srgbClr val="000000"/>
                </a:solidFill>
                <a:cs typeface="Times New Roman" panose="02020603050405020304" pitchFamily="18" charset="0"/>
              </a:rPr>
              <a:t>., w innych przepisach tej ustawy lub w załączniku do niej, będące wraz z instalacjami i urządzeniami obiektem budowlanym, o którym mowa w</a:t>
            </a:r>
            <a:r>
              <a:rPr lang="pl-PL" altLang="pl-PL" sz="1800" dirty="0">
                <a:cs typeface="Times New Roman" panose="02020603050405020304" pitchFamily="18" charset="0"/>
              </a:rPr>
              <a:t> </a:t>
            </a:r>
            <a:r>
              <a:rPr lang="pl-PL" altLang="pl-PL" sz="1800" dirty="0">
                <a:cs typeface="Times New Roman" panose="02020603050405020304" pitchFamily="18" charset="0"/>
                <a:hlinkClick r:id="rId2"/>
              </a:rPr>
              <a:t>art. 3 pkt 1 lit. b</a:t>
            </a:r>
            <a:r>
              <a:rPr lang="pl-PL" altLang="pl-PL" sz="1800" dirty="0">
                <a:cs typeface="Times New Roman" panose="02020603050405020304" pitchFamily="18" charset="0"/>
              </a:rPr>
              <a:t> </a:t>
            </a:r>
            <a:r>
              <a:rPr lang="pl-PL" altLang="pl-PL" sz="1800" dirty="0" err="1">
                <a:cs typeface="Times New Roman" panose="02020603050405020304" pitchFamily="18" charset="0"/>
              </a:rPr>
              <a:t>u.p.b</a:t>
            </a:r>
            <a:r>
              <a:rPr lang="pl-PL" altLang="pl-PL" sz="1800" dirty="0">
                <a:cs typeface="Times New Roman" panose="02020603050405020304" pitchFamily="18" charset="0"/>
              </a:rPr>
              <a:t>., czyli pod warunkiem, że stanowią one całość techniczno-użytkową,</a:t>
            </a:r>
            <a:endParaRPr lang="pl-PL" altLang="pl-PL" sz="1600" dirty="0">
              <a:latin typeface="Calibri" panose="020F0502020204030204" pitchFamily="34" charset="0"/>
              <a:cs typeface="Calibri" panose="020F0502020204030204" pitchFamily="34" charset="0"/>
            </a:endParaRPr>
          </a:p>
          <a:p>
            <a:pPr algn="just">
              <a:lnSpc>
                <a:spcPct val="107000"/>
              </a:lnSpc>
              <a:spcBef>
                <a:spcPct val="0"/>
              </a:spcBef>
              <a:buFontTx/>
              <a:buNone/>
            </a:pPr>
            <a:r>
              <a:rPr lang="pl-PL" altLang="pl-PL" sz="1200" dirty="0">
                <a:cs typeface="Times New Roman" panose="02020603050405020304" pitchFamily="18" charset="0"/>
              </a:rPr>
              <a:t>2) jedynie urządzenia techniczne scharakteryzowane w </a:t>
            </a:r>
            <a:r>
              <a:rPr lang="pl-PL" altLang="pl-PL" sz="1200" dirty="0">
                <a:cs typeface="Times New Roman" panose="02020603050405020304" pitchFamily="18" charset="0"/>
                <a:hlinkClick r:id="rId3"/>
              </a:rPr>
              <a:t>art. 3 pkt 9</a:t>
            </a:r>
            <a:r>
              <a:rPr lang="pl-PL" altLang="pl-PL" sz="1200" dirty="0">
                <a:cs typeface="Times New Roman" panose="02020603050405020304" pitchFamily="18" charset="0"/>
              </a:rPr>
              <a:t> </a:t>
            </a:r>
            <a:r>
              <a:rPr lang="pl-PL" altLang="pl-PL" sz="1200" dirty="0" err="1">
                <a:cs typeface="Times New Roman" panose="02020603050405020304" pitchFamily="18" charset="0"/>
              </a:rPr>
              <a:t>u.p.b</a:t>
            </a:r>
            <a:r>
              <a:rPr lang="pl-PL" altLang="pl-PL" sz="1200" dirty="0">
                <a:cs typeface="Times New Roman" panose="02020603050405020304" pitchFamily="18" charset="0"/>
              </a:rPr>
              <a:t>. lub w innych przepis</a:t>
            </a:r>
            <a:r>
              <a:rPr lang="pl-PL" altLang="pl-PL" sz="1200" dirty="0">
                <a:solidFill>
                  <a:srgbClr val="000000"/>
                </a:solidFill>
                <a:cs typeface="Times New Roman" panose="02020603050405020304" pitchFamily="18" charset="0"/>
              </a:rPr>
              <a:t>ach tej ustawy albo w załączniku do niej, co - jeżeli omawiane </a:t>
            </a:r>
            <a:r>
              <a:rPr lang="pl-PL" altLang="pl-PL" sz="1200" dirty="0">
                <a:solidFill>
                  <a:srgbClr val="333333"/>
                </a:solidFill>
                <a:cs typeface="Times New Roman" panose="02020603050405020304" pitchFamily="18" charset="0"/>
              </a:rPr>
              <a:t>urządzenia nie zostały wskazane expressis verbis - wymaga wykazania, że zapewniają one możliwość użytkowania obiektu budowlanego zgodnie z jego przeznaczeniem, z wyłączeniem jednak: (1) urządzeń budowlanych związanych z obiektami budowlanymi w postaci budowli w rozumieniu </a:t>
            </a:r>
            <a:r>
              <a:rPr lang="pl-PL" altLang="pl-PL" sz="1200" dirty="0" err="1">
                <a:solidFill>
                  <a:srgbClr val="333333"/>
                </a:solidFill>
                <a:cs typeface="Times New Roman" panose="02020603050405020304" pitchFamily="18" charset="0"/>
              </a:rPr>
              <a:t>u.p.b</a:t>
            </a:r>
            <a:r>
              <a:rPr lang="pl-PL" altLang="pl-PL" sz="1200" dirty="0">
                <a:solidFill>
                  <a:srgbClr val="333333"/>
                </a:solidFill>
                <a:cs typeface="Times New Roman" panose="02020603050405020304" pitchFamily="18" charset="0"/>
              </a:rPr>
              <a:t>., które to obiekty budowlane nie dają się zakwalifikować jako budowle w ujęciu </a:t>
            </a:r>
            <a:r>
              <a:rPr lang="pl-PL" altLang="pl-PL" sz="1200" dirty="0" err="1">
                <a:solidFill>
                  <a:srgbClr val="333333"/>
                </a:solidFill>
                <a:cs typeface="Times New Roman" panose="02020603050405020304" pitchFamily="18" charset="0"/>
              </a:rPr>
              <a:t>u.p.o.l</a:t>
            </a:r>
            <a:r>
              <a:rPr lang="pl-PL" altLang="pl-PL" sz="1200" dirty="0">
                <a:solidFill>
                  <a:srgbClr val="333333"/>
                </a:solidFill>
                <a:cs typeface="Times New Roman" panose="02020603050405020304" pitchFamily="18" charset="0"/>
              </a:rPr>
              <a:t>., oraz (2) urządzeń budowlanych związanych z obiektami budowlanymi w postaci obiektów małej architektury, przy zastrzeżeniu, że urządzeniami budowlanymi w rozumieniu </a:t>
            </a:r>
            <a:r>
              <a:rPr lang="pl-PL" altLang="pl-PL" sz="1200" dirty="0" err="1">
                <a:solidFill>
                  <a:srgbClr val="333333"/>
                </a:solidFill>
                <a:cs typeface="Times New Roman" panose="02020603050405020304" pitchFamily="18" charset="0"/>
              </a:rPr>
              <a:t>u.p.b</a:t>
            </a:r>
            <a:r>
              <a:rPr lang="pl-PL" altLang="pl-PL" sz="1200" dirty="0">
                <a:solidFill>
                  <a:srgbClr val="333333"/>
                </a:solidFill>
                <a:cs typeface="Times New Roman" panose="02020603050405020304" pitchFamily="18" charset="0"/>
              </a:rPr>
              <a:t>. nie są instalacje;</a:t>
            </a:r>
            <a:endParaRPr lang="pl-PL" altLang="pl-PL" sz="1200" dirty="0">
              <a:latin typeface="Calibri" panose="020F0502020204030204" pitchFamily="34" charset="0"/>
              <a:cs typeface="Calibri" panose="020F0502020204030204" pitchFamily="34" charset="0"/>
            </a:endParaRPr>
          </a:p>
          <a:p>
            <a:pPr algn="just">
              <a:lnSpc>
                <a:spcPts val="1800"/>
              </a:lnSpc>
              <a:spcBef>
                <a:spcPts val="600"/>
              </a:spcBef>
              <a:spcAft>
                <a:spcPts val="750"/>
              </a:spcAft>
              <a:buNone/>
            </a:pPr>
            <a:r>
              <a:rPr lang="pl-PL" altLang="pl-PL" sz="1800" dirty="0">
                <a:solidFill>
                  <a:srgbClr val="333333"/>
                </a:solidFill>
                <a:cs typeface="Times New Roman" panose="02020603050405020304" pitchFamily="18" charset="0"/>
              </a:rPr>
              <a:t>mając zarazem na uwadze, iż nie jest wykluczone, że o statusie poszczególnych obiektów i urządzeń współdecydować będą również inne przepisy rangi ustawowej, uzupełniające, modyfikujące czy doprecyzowujące prawo budowlane.</a:t>
            </a:r>
            <a:endParaRPr lang="pl-PL" altLang="pl-PL" sz="1600" dirty="0">
              <a:latin typeface="Calibri" panose="020F0502020204030204" pitchFamily="34" charset="0"/>
              <a:cs typeface="Calibri" panose="020F0502020204030204" pitchFamily="34" charset="0"/>
            </a:endParaRPr>
          </a:p>
        </p:txBody>
      </p:sp>
      <p:pic>
        <p:nvPicPr>
          <p:cNvPr id="24580" name="Picture 2"/>
          <p:cNvPicPr>
            <a:picLocks noGrp="1" noChangeAspect="1" noChangeArrowheads="1"/>
          </p:cNvPicPr>
          <p:nvPr>
            <p:ph type="title"/>
          </p:nvPr>
        </p:nvPicPr>
        <p:blipFill>
          <a:blip r:embed="rId4">
            <a:extLst>
              <a:ext uri="{28A0092B-C50C-407E-A947-70E740481C1C}">
                <a14:useLocalDpi xmlns:a14="http://schemas.microsoft.com/office/drawing/2010/main" val="0"/>
              </a:ext>
            </a:extLst>
          </a:blip>
          <a:srcRect/>
          <a:stretch>
            <a:fillRect/>
          </a:stretch>
        </p:blipFill>
        <p:spPr>
          <a:xfrm>
            <a:off x="838200" y="481806"/>
            <a:ext cx="8229600" cy="1208882"/>
          </a:xfrm>
          <a:noFill/>
        </p:spPr>
      </p:pic>
    </p:spTree>
    <p:extLst>
      <p:ext uri="{BB962C8B-B14F-4D97-AF65-F5344CB8AC3E}">
        <p14:creationId xmlns:p14="http://schemas.microsoft.com/office/powerpoint/2010/main" val="251460152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ytuł 1"/>
          <p:cNvSpPr>
            <a:spLocks noGrp="1"/>
          </p:cNvSpPr>
          <p:nvPr>
            <p:ph type="title"/>
          </p:nvPr>
        </p:nvSpPr>
        <p:spPr/>
        <p:txBody>
          <a:bodyPr/>
          <a:lstStyle/>
          <a:p>
            <a:endParaRPr lang="pl-PL" altLang="pl-PL"/>
          </a:p>
        </p:txBody>
      </p:sp>
      <p:pic>
        <p:nvPicPr>
          <p:cNvPr id="2048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4" name="Prostokąt 3"/>
          <p:cNvSpPr>
            <a:spLocks noChangeArrowheads="1"/>
          </p:cNvSpPr>
          <p:nvPr/>
        </p:nvSpPr>
        <p:spPr bwMode="auto">
          <a:xfrm>
            <a:off x="2351089" y="2276475"/>
            <a:ext cx="8137525" cy="2419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lnSpc>
                <a:spcPct val="90000"/>
              </a:lnSpc>
              <a:spcBef>
                <a:spcPct val="0"/>
              </a:spcBef>
              <a:buFontTx/>
              <a:buNone/>
            </a:pPr>
            <a:r>
              <a:rPr lang="pl-PL" altLang="pl-PL" sz="2400" b="1" dirty="0"/>
              <a:t>Art.  3.  </a:t>
            </a:r>
            <a:r>
              <a:rPr lang="pl-PL" altLang="pl-PL" sz="2400" b="1" dirty="0" err="1"/>
              <a:t>u.P.b</a:t>
            </a:r>
            <a:r>
              <a:rPr lang="pl-PL" altLang="pl-PL" sz="2400" b="1" dirty="0"/>
              <a:t>.</a:t>
            </a:r>
          </a:p>
          <a:p>
            <a:pPr eaLnBrk="1" hangingPunct="1">
              <a:lnSpc>
                <a:spcPct val="90000"/>
              </a:lnSpc>
              <a:spcBef>
                <a:spcPct val="0"/>
              </a:spcBef>
              <a:buFontTx/>
              <a:buNone/>
            </a:pPr>
            <a:r>
              <a:rPr lang="pl-PL" altLang="pl-PL" sz="2400" dirty="0"/>
              <a:t> Ilekroć w ustawie jest mowa o:</a:t>
            </a:r>
          </a:p>
          <a:p>
            <a:pPr eaLnBrk="1" hangingPunct="1">
              <a:lnSpc>
                <a:spcPct val="90000"/>
              </a:lnSpc>
              <a:spcBef>
                <a:spcPct val="0"/>
              </a:spcBef>
              <a:buFontTx/>
              <a:buNone/>
            </a:pPr>
            <a:r>
              <a:rPr lang="pl-PL" altLang="pl-PL" sz="2400" dirty="0"/>
              <a:t>1) obiekcie budowlanym - należy przez to rozumieć </a:t>
            </a:r>
            <a:r>
              <a:rPr lang="pl-PL" altLang="pl-PL" sz="2400" b="1" dirty="0"/>
              <a:t>budynek</a:t>
            </a:r>
            <a:r>
              <a:rPr lang="pl-PL" altLang="pl-PL" sz="2400" dirty="0"/>
              <a:t>, budowlę bądź obiekt małej architektury, </a:t>
            </a:r>
            <a:r>
              <a:rPr lang="pl-PL" altLang="pl-PL" sz="2400" b="1" dirty="0"/>
              <a:t>wraz z instalacjami zapewniającymi możliwość użytkowania obiektu zgodnie z jego przeznaczeniem,</a:t>
            </a:r>
            <a:r>
              <a:rPr lang="pl-PL" altLang="pl-PL" sz="2400" dirty="0"/>
              <a:t> wzniesiony z użyciem wyrobów budowlanych;</a:t>
            </a:r>
          </a:p>
        </p:txBody>
      </p:sp>
    </p:spTree>
    <p:extLst>
      <p:ext uri="{BB962C8B-B14F-4D97-AF65-F5344CB8AC3E}">
        <p14:creationId xmlns:p14="http://schemas.microsoft.com/office/powerpoint/2010/main" val="28405651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ytuł 1"/>
          <p:cNvSpPr>
            <a:spLocks noGrp="1"/>
          </p:cNvSpPr>
          <p:nvPr>
            <p:ph type="title"/>
          </p:nvPr>
        </p:nvSpPr>
        <p:spPr/>
        <p:txBody>
          <a:bodyPr/>
          <a:lstStyle/>
          <a:p>
            <a:endParaRPr lang="pl-PL" altLang="pl-PL"/>
          </a:p>
        </p:txBody>
      </p:sp>
      <p:pic>
        <p:nvPicPr>
          <p:cNvPr id="2150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97"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8" name="Prostokąt 3"/>
          <p:cNvSpPr>
            <a:spLocks noChangeArrowheads="1"/>
          </p:cNvSpPr>
          <p:nvPr/>
        </p:nvSpPr>
        <p:spPr bwMode="auto">
          <a:xfrm>
            <a:off x="1533526" y="1916113"/>
            <a:ext cx="820896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pl-PL" altLang="pl-PL" sz="2400" b="1"/>
              <a:t>Art.  3.  u.P.b. – stan sprzed 28 czerwca 2015 r.</a:t>
            </a:r>
          </a:p>
          <a:p>
            <a:pPr eaLnBrk="1" hangingPunct="1">
              <a:spcBef>
                <a:spcPct val="0"/>
              </a:spcBef>
              <a:buFontTx/>
              <a:buNone/>
            </a:pPr>
            <a:r>
              <a:rPr lang="pl-PL" altLang="pl-PL" sz="1800"/>
              <a:t> </a:t>
            </a:r>
            <a:r>
              <a:rPr lang="pl-PL" altLang="pl-PL" sz="2400"/>
              <a:t>Ilekroć w ustawie jest mowa o:</a:t>
            </a:r>
          </a:p>
          <a:p>
            <a:pPr eaLnBrk="1" hangingPunct="1">
              <a:spcBef>
                <a:spcPct val="0"/>
              </a:spcBef>
              <a:buFontTx/>
              <a:buNone/>
            </a:pPr>
            <a:r>
              <a:rPr lang="pl-PL" altLang="pl-PL" sz="2400"/>
              <a:t>1) obiekcie budowlanym - należy przez to rozumieć:</a:t>
            </a:r>
          </a:p>
          <a:p>
            <a:pPr eaLnBrk="1" hangingPunct="1">
              <a:spcBef>
                <a:spcPct val="0"/>
              </a:spcBef>
              <a:buFontTx/>
              <a:buNone/>
            </a:pPr>
            <a:r>
              <a:rPr lang="pl-PL" altLang="pl-PL" sz="2400"/>
              <a:t>a) </a:t>
            </a:r>
            <a:r>
              <a:rPr lang="pl-PL" altLang="pl-PL" sz="2400" b="1"/>
              <a:t>budynek wraz z instalacjami i urządzeniami technicznymi,</a:t>
            </a:r>
          </a:p>
          <a:p>
            <a:pPr eaLnBrk="1" hangingPunct="1">
              <a:spcBef>
                <a:spcPct val="0"/>
              </a:spcBef>
              <a:buFontTx/>
              <a:buNone/>
            </a:pPr>
            <a:r>
              <a:rPr lang="pl-PL" altLang="pl-PL" sz="2400"/>
              <a:t>b) budowlę stanowiącą całość techniczno-użytkową wraz z instalacjami i urządzeniami,</a:t>
            </a:r>
          </a:p>
          <a:p>
            <a:pPr eaLnBrk="1" hangingPunct="1">
              <a:spcBef>
                <a:spcPct val="0"/>
              </a:spcBef>
              <a:buFontTx/>
              <a:buNone/>
            </a:pPr>
            <a:r>
              <a:rPr lang="pl-PL" altLang="pl-PL" sz="2400"/>
              <a:t>c) obiekt małej architektury;</a:t>
            </a:r>
          </a:p>
        </p:txBody>
      </p:sp>
    </p:spTree>
    <p:extLst>
      <p:ext uri="{BB962C8B-B14F-4D97-AF65-F5344CB8AC3E}">
        <p14:creationId xmlns:p14="http://schemas.microsoft.com/office/powerpoint/2010/main" val="2655415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ytuł 1"/>
          <p:cNvSpPr>
            <a:spLocks noGrp="1"/>
          </p:cNvSpPr>
          <p:nvPr>
            <p:ph type="title"/>
          </p:nvPr>
        </p:nvSpPr>
        <p:spPr/>
        <p:txBody>
          <a:bodyPr/>
          <a:lstStyle/>
          <a:p>
            <a:endParaRPr lang="pl-PL" altLang="pl-PL"/>
          </a:p>
        </p:txBody>
      </p:sp>
      <p:sp>
        <p:nvSpPr>
          <p:cNvPr id="3" name="Prostokąt 2"/>
          <p:cNvSpPr/>
          <p:nvPr/>
        </p:nvSpPr>
        <p:spPr>
          <a:xfrm>
            <a:off x="2351088" y="1989138"/>
            <a:ext cx="6400800" cy="3970318"/>
          </a:xfrm>
          <a:prstGeom prst="rect">
            <a:avLst/>
          </a:prstGeom>
        </p:spPr>
        <p:txBody>
          <a:bodyPr>
            <a:spAutoFit/>
          </a:bodyPr>
          <a:lstStyle/>
          <a:p>
            <a:pPr>
              <a:defRPr/>
            </a:pPr>
            <a:r>
              <a:rPr lang="pl-PL" altLang="pl-PL" b="1" dirty="0"/>
              <a:t>Z art. 1a ust. 1 pkt 1 </a:t>
            </a:r>
            <a:r>
              <a:rPr lang="pl-PL" altLang="pl-PL" b="1" dirty="0" err="1"/>
              <a:t>u.p.o.l</a:t>
            </a:r>
            <a:r>
              <a:rPr lang="pl-PL" altLang="pl-PL" b="1" dirty="0"/>
              <a:t>. w zw. z art. 3 pkt 1 </a:t>
            </a:r>
            <a:r>
              <a:rPr lang="pl-PL" altLang="pl-PL" b="1" dirty="0" err="1"/>
              <a:t>u.P.b</a:t>
            </a:r>
            <a:r>
              <a:rPr lang="pl-PL" altLang="pl-PL" b="1" dirty="0"/>
              <a:t>. wynika, że budynek to:</a:t>
            </a:r>
          </a:p>
          <a:p>
            <a:pPr>
              <a:defRPr/>
            </a:pPr>
            <a:endParaRPr lang="pl-PL" altLang="pl-PL" b="1" dirty="0"/>
          </a:p>
          <a:p>
            <a:pPr marL="342900" indent="-342900" algn="just">
              <a:buFontTx/>
              <a:buAutoNum type="arabicParenR"/>
              <a:defRPr/>
            </a:pPr>
            <a:r>
              <a:rPr lang="pl-PL" altLang="pl-PL" dirty="0"/>
              <a:t>obiekt budowlany wzniesiony z użyciem wyrobów budowlanych;</a:t>
            </a:r>
          </a:p>
          <a:p>
            <a:pPr marL="342900" indent="-342900" algn="just">
              <a:buFontTx/>
              <a:buAutoNum type="arabicParenR"/>
              <a:defRPr/>
            </a:pPr>
            <a:r>
              <a:rPr lang="pl-PL" altLang="pl-PL" dirty="0"/>
              <a:t>jest trwale związany z gruntem;</a:t>
            </a:r>
          </a:p>
          <a:p>
            <a:pPr marL="342900" indent="-342900" algn="just">
              <a:buFontTx/>
              <a:buAutoNum type="arabicParenR"/>
              <a:defRPr/>
            </a:pPr>
            <a:r>
              <a:rPr lang="pl-PL" altLang="pl-PL" dirty="0"/>
              <a:t>wydzielony z przestrzeni za pomocą przegród budowlanych;</a:t>
            </a:r>
          </a:p>
          <a:p>
            <a:pPr marL="342900" indent="-342900" algn="just">
              <a:buFontTx/>
              <a:buAutoNum type="arabicParenR"/>
              <a:defRPr/>
            </a:pPr>
            <a:r>
              <a:rPr lang="pl-PL" altLang="pl-PL" dirty="0"/>
              <a:t>posiada fundamenty i dach;</a:t>
            </a:r>
          </a:p>
          <a:p>
            <a:pPr algn="just">
              <a:defRPr/>
            </a:pPr>
            <a:r>
              <a:rPr lang="pl-PL" altLang="pl-PL" dirty="0"/>
              <a:t>a nadto</a:t>
            </a:r>
          </a:p>
          <a:p>
            <a:pPr algn="just">
              <a:defRPr/>
            </a:pPr>
            <a:r>
              <a:rPr lang="pl-PL" altLang="pl-PL" dirty="0"/>
              <a:t>5) obejmuje instalacje zapewniające możliwość użytkowania tego obiektu zgodnie z jego przeznaczeniem.</a:t>
            </a:r>
          </a:p>
          <a:p>
            <a:pPr algn="just">
              <a:defRPr/>
            </a:pPr>
            <a:endParaRPr lang="pl-PL" altLang="pl-PL" dirty="0"/>
          </a:p>
          <a:p>
            <a:pPr marL="342900" indent="-342900" algn="just">
              <a:buFontTx/>
              <a:buAutoNum type="arabicParenR"/>
              <a:defRPr/>
            </a:pPr>
            <a:endParaRPr lang="pl-PL" altLang="pl-PL" dirty="0"/>
          </a:p>
          <a:p>
            <a:pPr marL="342900" indent="-342900" algn="just">
              <a:buFontTx/>
              <a:buAutoNum type="arabicParenR"/>
              <a:defRPr/>
            </a:pPr>
            <a:endParaRPr lang="pl-PL" dirty="0"/>
          </a:p>
        </p:txBody>
      </p:sp>
      <p:pic>
        <p:nvPicPr>
          <p:cNvPr id="2355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97"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17670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ytuł 1"/>
          <p:cNvSpPr>
            <a:spLocks noGrp="1"/>
          </p:cNvSpPr>
          <p:nvPr>
            <p:ph type="title"/>
          </p:nvPr>
        </p:nvSpPr>
        <p:spPr/>
        <p:txBody>
          <a:bodyPr/>
          <a:lstStyle/>
          <a:p>
            <a:endParaRPr lang="pl-PL" altLang="pl-PL"/>
          </a:p>
        </p:txBody>
      </p:sp>
      <p:pic>
        <p:nvPicPr>
          <p:cNvPr id="2560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81806"/>
            <a:ext cx="8229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5604" name="Prostokąt 3"/>
          <p:cNvSpPr>
            <a:spLocks noChangeArrowheads="1"/>
          </p:cNvSpPr>
          <p:nvPr/>
        </p:nvSpPr>
        <p:spPr bwMode="auto">
          <a:xfrm>
            <a:off x="1847850" y="1916113"/>
            <a:ext cx="8496300" cy="2862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l-PL" altLang="pl-PL" sz="1800" b="1">
                <a:solidFill>
                  <a:srgbClr val="000000"/>
                </a:solidFill>
                <a:cs typeface="Times New Roman" panose="02020603050405020304" pitchFamily="18" charset="0"/>
              </a:rPr>
              <a:t>Wyrok TK z dnia 13 grudnia 2017 r.  </a:t>
            </a:r>
          </a:p>
          <a:p>
            <a:pPr algn="ctr">
              <a:spcBef>
                <a:spcPct val="0"/>
              </a:spcBef>
              <a:buFontTx/>
              <a:buNone/>
            </a:pPr>
            <a:r>
              <a:rPr lang="pl-PL" altLang="pl-PL" sz="1800" b="1">
                <a:solidFill>
                  <a:srgbClr val="000000"/>
                </a:solidFill>
                <a:cs typeface="Times New Roman" panose="02020603050405020304" pitchFamily="18" charset="0"/>
              </a:rPr>
              <a:t>Sygn. akt SK 48/15</a:t>
            </a:r>
          </a:p>
          <a:p>
            <a:pPr algn="ctr">
              <a:spcBef>
                <a:spcPct val="0"/>
              </a:spcBef>
              <a:buFontTx/>
              <a:buNone/>
            </a:pPr>
            <a:endParaRPr lang="pl-PL" altLang="pl-PL" sz="1800" b="1">
              <a:solidFill>
                <a:srgbClr val="000000"/>
              </a:solidFill>
            </a:endParaRPr>
          </a:p>
          <a:p>
            <a:pPr algn="just">
              <a:spcBef>
                <a:spcPct val="0"/>
              </a:spcBef>
              <a:buFontTx/>
              <a:buNone/>
            </a:pPr>
            <a:r>
              <a:rPr lang="pl-PL" altLang="pl-PL" sz="1800"/>
              <a:t>Art. 1a ust. 1 pkt 2 ustawy z dnia 12 stycznia 1991 r. o podatkach i opłatach lokalnych (Dz. U. z 2017 r. poz. 1785 i 2141) </a:t>
            </a:r>
            <a:r>
              <a:rPr lang="pl-PL" altLang="pl-PL" sz="1800" b="1"/>
              <a:t>w zakresie, w jakim umożliwia uznanie za budowlę obiektu budowlanego, który spełnia kryteria bycia budynkiem</a:t>
            </a:r>
            <a:r>
              <a:rPr lang="pl-PL" altLang="pl-PL" sz="1800"/>
              <a:t>, przewidziane w art. 1a ust. 1 pkt 1 powołanej ustawy, jest niezgodny z zasadą szczególnej określoności regulacji daninowych, wywodzoną z art. 84 w związku z art. 217, w związku z art. 64 ust. 3 Konstytucji Rzeczypospolitej Polskiej.</a:t>
            </a:r>
            <a:endParaRPr lang="pl-PL" altLang="pl-PL" sz="1800" b="1"/>
          </a:p>
        </p:txBody>
      </p:sp>
    </p:spTree>
    <p:extLst>
      <p:ext uri="{BB962C8B-B14F-4D97-AF65-F5344CB8AC3E}">
        <p14:creationId xmlns:p14="http://schemas.microsoft.com/office/powerpoint/2010/main" val="86290799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ytuł 1"/>
          <p:cNvSpPr>
            <a:spLocks noGrp="1"/>
          </p:cNvSpPr>
          <p:nvPr>
            <p:ph type="title"/>
          </p:nvPr>
        </p:nvSpPr>
        <p:spPr/>
        <p:txBody>
          <a:bodyPr/>
          <a:lstStyle/>
          <a:p>
            <a:endParaRPr lang="pl-PL" altLang="pl-PL"/>
          </a:p>
        </p:txBody>
      </p:sp>
      <p:sp>
        <p:nvSpPr>
          <p:cNvPr id="82947" name="Prostokąt 2"/>
          <p:cNvSpPr>
            <a:spLocks noChangeArrowheads="1"/>
          </p:cNvSpPr>
          <p:nvPr/>
        </p:nvSpPr>
        <p:spPr bwMode="auto">
          <a:xfrm>
            <a:off x="2135189" y="2205038"/>
            <a:ext cx="8137525" cy="2678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just"/>
            <a:r>
              <a:rPr lang="pl-PL" altLang="pl-PL" sz="2400" b="1" dirty="0">
                <a:solidFill>
                  <a:srgbClr val="00B050"/>
                </a:solidFill>
              </a:rPr>
              <a:t>Czy wykładnia przepisu może prowadzić do absurdalnych wniosków (całkowicie niedorzecznego rezultatu interpretacyjnego, w kontekście  ustalonych realiów faktycznych)</a:t>
            </a:r>
          </a:p>
          <a:p>
            <a:pPr algn="just"/>
            <a:endParaRPr lang="pl-PL" altLang="pl-PL" sz="2400" b="1" dirty="0">
              <a:solidFill>
                <a:srgbClr val="00B050"/>
              </a:solidFill>
            </a:endParaRPr>
          </a:p>
          <a:p>
            <a:pPr algn="just"/>
            <a:r>
              <a:rPr lang="pl-PL" altLang="pl-PL" sz="2400" b="1" i="1" dirty="0">
                <a:solidFill>
                  <a:srgbClr val="00B050"/>
                </a:solidFill>
              </a:rPr>
              <a:t>np. uznanie za budynek obiektu, który w powszechnym rozumieniu absolutnie nim nie jest </a:t>
            </a:r>
          </a:p>
        </p:txBody>
      </p:sp>
      <p:pic>
        <p:nvPicPr>
          <p:cNvPr id="8294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9566" y="598488"/>
            <a:ext cx="8229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27279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640080" y="1965960"/>
            <a:ext cx="10543032" cy="4495718"/>
          </a:xfrm>
          <a:prstGeom prst="rect">
            <a:avLst/>
          </a:prstGeom>
        </p:spPr>
        <p:txBody>
          <a:bodyPr wrap="square">
            <a:spAutoFit/>
          </a:bodyPr>
          <a:lstStyle/>
          <a:p>
            <a:pPr marL="740410" marR="4445" algn="ctr">
              <a:lnSpc>
                <a:spcPct val="142000"/>
              </a:lnSpc>
              <a:spcAft>
                <a:spcPts val="175"/>
              </a:spcAft>
            </a:pPr>
            <a:r>
              <a:rPr lang="pl-PL" b="1" dirty="0">
                <a:solidFill>
                  <a:srgbClr val="000000"/>
                </a:solidFill>
                <a:latin typeface="Arial" panose="020B0604020202020204" pitchFamily="34" charset="0"/>
                <a:ea typeface="Calibri" panose="020F0502020204030204" pitchFamily="34" charset="0"/>
                <a:cs typeface="Times New Roman" panose="02020603050405020304" pitchFamily="18" charset="0"/>
              </a:rPr>
              <a:t>Uchwała NSA z dnia 29 września 2021 r.</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740410" marR="4445" algn="ctr">
              <a:lnSpc>
                <a:spcPct val="142000"/>
              </a:lnSpc>
              <a:spcAft>
                <a:spcPts val="175"/>
              </a:spcAft>
            </a:pPr>
            <a:r>
              <a:rPr lang="pl-PL" b="1" dirty="0">
                <a:solidFill>
                  <a:srgbClr val="000000"/>
                </a:solidFill>
                <a:latin typeface="Arial" panose="020B0604020202020204" pitchFamily="34" charset="0"/>
                <a:ea typeface="Calibri" panose="020F0502020204030204" pitchFamily="34" charset="0"/>
                <a:cs typeface="Times New Roman" panose="02020603050405020304" pitchFamily="18" charset="0"/>
              </a:rPr>
              <a:t>Sygn. akt III FPS 1/21</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R="4445" algn="just">
              <a:lnSpc>
                <a:spcPct val="142000"/>
              </a:lnSpc>
              <a:spcAft>
                <a:spcPts val="175"/>
              </a:spcAft>
            </a:pP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740410" marR="4445" algn="just">
              <a:lnSpc>
                <a:spcPct val="142000"/>
              </a:lnSpc>
              <a:spcAft>
                <a:spcPts val="175"/>
              </a:spcAft>
            </a:pP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Obiekt budowlany, będący budowlą w rozumieniu art. 3 pkt 3 ustawy z dnia 7 lipca 1994 r. Prawo budowlane (Dz.U. z 2010 r. Nr 243, poz. 1623 ze zm.) w związku z art. 1a ust. 1 pkt 2 ustawy z dnia 12 stycznia 1991 r. o podatkach i opłatach lokalnych (Dz.U. z 2010 r., Nr 63, poz. 613 ze zm.), może być dla celów opodatkowania podatkiem od nieruchomości uznany za budynek w rozumieniu art. 1a ust. 1 pkt 1 ustawy o podatkach i opłatach lokalnych, jeżeli spełnia kryteria bycia budynkiem wymienione w tym przepisie, </a:t>
            </a:r>
            <a:r>
              <a:rPr lang="pl-PL" b="1" dirty="0">
                <a:solidFill>
                  <a:srgbClr val="000000"/>
                </a:solidFill>
                <a:latin typeface="Arial" panose="020B0604020202020204" pitchFamily="34" charset="0"/>
                <a:ea typeface="Calibri" panose="020F0502020204030204" pitchFamily="34" charset="0"/>
                <a:cs typeface="Times New Roman" panose="02020603050405020304" pitchFamily="18" charset="0"/>
              </a:rPr>
              <a:t>a jego wyróżniającą cechą jest powierzchnia użytkowa, o której mowa w art. 4 ust. 1 pkt 2 ustawy o podatkach i opłatach lokalnych.</a:t>
            </a:r>
            <a:endParaRPr lang="pl-PL" b="1" dirty="0">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6" name="Prostokąt 5"/>
          <p:cNvSpPr/>
          <p:nvPr/>
        </p:nvSpPr>
        <p:spPr>
          <a:xfrm>
            <a:off x="4105656" y="694945"/>
            <a:ext cx="5038344" cy="369332"/>
          </a:xfrm>
          <a:prstGeom prst="rect">
            <a:avLst/>
          </a:prstGeom>
        </p:spPr>
        <p:txBody>
          <a:bodyPr wrap="square">
            <a:spAutoFit/>
          </a:bodyPr>
          <a:lstStyle/>
          <a:p>
            <a:r>
              <a:rPr lang="pl-PL" dirty="0">
                <a:solidFill>
                  <a:srgbClr val="000000"/>
                </a:solidFill>
                <a:latin typeface="Arial" panose="020B0604020202020204" pitchFamily="34" charset="0"/>
              </a:rPr>
              <a:t>.</a:t>
            </a:r>
            <a:endParaRPr lang="pl-PL" dirty="0"/>
          </a:p>
        </p:txBody>
      </p:sp>
    </p:spTree>
    <p:extLst>
      <p:ext uri="{BB962C8B-B14F-4D97-AF65-F5344CB8AC3E}">
        <p14:creationId xmlns:p14="http://schemas.microsoft.com/office/powerpoint/2010/main" val="6139039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1152144" y="2304288"/>
            <a:ext cx="8084820" cy="3139321"/>
          </a:xfrm>
          <a:prstGeom prst="rect">
            <a:avLst/>
          </a:prstGeom>
        </p:spPr>
        <p:txBody>
          <a:bodyPr wrap="square">
            <a:spAutoFit/>
          </a:bodyPr>
          <a:lstStyle/>
          <a:p>
            <a:r>
              <a:rPr lang="pl-PL" b="1" dirty="0">
                <a:solidFill>
                  <a:srgbClr val="333333"/>
                </a:solidFill>
                <a:latin typeface="Open Sans"/>
              </a:rPr>
              <a:t>Art.  4. </a:t>
            </a:r>
            <a:r>
              <a:rPr lang="pl-PL" b="1" dirty="0" err="1">
                <a:solidFill>
                  <a:srgbClr val="333333"/>
                </a:solidFill>
                <a:latin typeface="Open Sans"/>
              </a:rPr>
              <a:t>U.p.o.l</a:t>
            </a:r>
            <a:r>
              <a:rPr lang="pl-PL" b="1" dirty="0">
                <a:solidFill>
                  <a:srgbClr val="333333"/>
                </a:solidFill>
                <a:latin typeface="Open Sans"/>
              </a:rPr>
              <a:t>.</a:t>
            </a:r>
          </a:p>
          <a:p>
            <a:r>
              <a:rPr lang="pl-PL" b="1" dirty="0">
                <a:solidFill>
                  <a:srgbClr val="333333"/>
                </a:solidFill>
                <a:latin typeface="Open Sans"/>
              </a:rPr>
              <a:t>1. Podstawę opodatkowania stanowi:</a:t>
            </a:r>
          </a:p>
          <a:p>
            <a:r>
              <a:rPr lang="pl-PL" dirty="0">
                <a:solidFill>
                  <a:srgbClr val="333333"/>
                </a:solidFill>
                <a:latin typeface="Open Sans"/>
              </a:rPr>
              <a:t>1) dla gruntów - powierzchnia;</a:t>
            </a:r>
          </a:p>
          <a:p>
            <a:r>
              <a:rPr lang="pl-PL" b="1" dirty="0">
                <a:solidFill>
                  <a:srgbClr val="333333"/>
                </a:solidFill>
                <a:latin typeface="Open Sans"/>
              </a:rPr>
              <a:t>2) dla budynków lub ich części - powierzchnia użytkowa;</a:t>
            </a:r>
          </a:p>
          <a:p>
            <a:pPr algn="just"/>
            <a:r>
              <a:rPr lang="pl-PL" dirty="0">
                <a:solidFill>
                  <a:srgbClr val="333333"/>
                </a:solidFill>
                <a:latin typeface="Open Sans"/>
              </a:rPr>
              <a:t>3) dla budowli lub ich części związanych z prowadzeniem działalności gospodarczej, z zastrzeżeniem ust. 4-6 - wartość, o której mowa w </a:t>
            </a:r>
            <a:r>
              <a:rPr lang="pl-PL" dirty="0">
                <a:solidFill>
                  <a:srgbClr val="1B7AB8"/>
                </a:solidFill>
                <a:latin typeface="Open Sans"/>
                <a:hlinkClick r:id="rId2"/>
              </a:rPr>
              <a:t>przepisach</a:t>
            </a:r>
            <a:r>
              <a:rPr lang="pl-PL" dirty="0">
                <a:solidFill>
                  <a:srgbClr val="333333"/>
                </a:solidFill>
                <a:latin typeface="Open Sans"/>
              </a:rPr>
              <a:t> o podatkach dochodowych, ustalona na dzień 1 stycznia roku podatkowego, stanowiąca podstawę obliczania amortyzacji w tym roku, niepomniejszona o odpisy amortyzacyjne, a w przypadku budowli całkowicie zamortyzowanych - ich wartość z dnia 1 stycznia roku, w którym dokonano ostatniego odpisu amortyzacyjnego.</a:t>
            </a:r>
            <a:endParaRPr lang="pl-PL" b="0" i="0" dirty="0">
              <a:solidFill>
                <a:srgbClr val="333333"/>
              </a:solidFill>
              <a:effectLst/>
              <a:latin typeface="Open San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20593043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graphicFrame>
        <p:nvGraphicFramePr>
          <p:cNvPr id="3" name="Tabela 2"/>
          <p:cNvGraphicFramePr>
            <a:graphicFrameLocks noGrp="1"/>
          </p:cNvGraphicFramePr>
          <p:nvPr>
            <p:extLst>
              <p:ext uri="{D42A27DB-BD31-4B8C-83A1-F6EECF244321}">
                <p14:modId xmlns:p14="http://schemas.microsoft.com/office/powerpoint/2010/main" val="2774602962"/>
              </p:ext>
            </p:extLst>
          </p:nvPr>
        </p:nvGraphicFramePr>
        <p:xfrm>
          <a:off x="1914040" y="1774554"/>
          <a:ext cx="7322950" cy="4402412"/>
        </p:xfrm>
        <a:graphic>
          <a:graphicData uri="http://schemas.openxmlformats.org/drawingml/2006/table">
            <a:tbl>
              <a:tblPr/>
              <a:tblGrid>
                <a:gridCol w="870532">
                  <a:extLst>
                    <a:ext uri="{9D8B030D-6E8A-4147-A177-3AD203B41FA5}">
                      <a16:colId xmlns:a16="http://schemas.microsoft.com/office/drawing/2014/main" val="3123266280"/>
                    </a:ext>
                  </a:extLst>
                </a:gridCol>
                <a:gridCol w="3852912">
                  <a:extLst>
                    <a:ext uri="{9D8B030D-6E8A-4147-A177-3AD203B41FA5}">
                      <a16:colId xmlns:a16="http://schemas.microsoft.com/office/drawing/2014/main" val="2840143169"/>
                    </a:ext>
                  </a:extLst>
                </a:gridCol>
                <a:gridCol w="2599506">
                  <a:extLst>
                    <a:ext uri="{9D8B030D-6E8A-4147-A177-3AD203B41FA5}">
                      <a16:colId xmlns:a16="http://schemas.microsoft.com/office/drawing/2014/main" val="2526757594"/>
                    </a:ext>
                  </a:extLst>
                </a:gridCol>
              </a:tblGrid>
              <a:tr h="144642">
                <a:tc>
                  <a:txBody>
                    <a:bodyPr/>
                    <a:lstStyle/>
                    <a:p>
                      <a:pPr algn="l" fontAlgn="b"/>
                      <a:endParaRPr lang="pl-PL" sz="800" b="0" i="0" u="none" strike="noStrike">
                        <a:solidFill>
                          <a:srgbClr val="000000"/>
                        </a:solidFill>
                        <a:effectLst/>
                        <a:latin typeface="Calibri" panose="020F0502020204030204" pitchFamily="34" charset="0"/>
                      </a:endParaRPr>
                    </a:p>
                  </a:txBody>
                  <a:tcPr marL="7148" marR="7148" marT="7148" marB="0" anchor="b">
                    <a:lnL>
                      <a:noFill/>
                    </a:lnL>
                    <a:lnR>
                      <a:noFill/>
                    </a:lnR>
                    <a:lnT>
                      <a:noFill/>
                    </a:lnT>
                    <a:lnB>
                      <a:noFill/>
                    </a:lnB>
                  </a:tcPr>
                </a:tc>
                <a:tc>
                  <a:txBody>
                    <a:bodyPr/>
                    <a:lstStyle/>
                    <a:p>
                      <a:pPr algn="l" fontAlgn="b"/>
                      <a:endParaRPr lang="pl-PL" sz="800" b="0" i="0" u="none" strike="noStrike">
                        <a:solidFill>
                          <a:srgbClr val="000000"/>
                        </a:solidFill>
                        <a:effectLst/>
                        <a:latin typeface="Calibri" panose="020F0502020204030204" pitchFamily="34" charset="0"/>
                      </a:endParaRPr>
                    </a:p>
                  </a:txBody>
                  <a:tcPr marL="7148" marR="7148" marT="7148" marB="0" anchor="b">
                    <a:lnL>
                      <a:noFill/>
                    </a:lnL>
                    <a:lnR>
                      <a:noFill/>
                    </a:lnR>
                    <a:lnT>
                      <a:noFill/>
                    </a:lnT>
                    <a:lnB>
                      <a:noFill/>
                    </a:lnB>
                  </a:tcPr>
                </a:tc>
                <a:tc>
                  <a:txBody>
                    <a:bodyPr/>
                    <a:lstStyle/>
                    <a:p>
                      <a:pPr algn="l" fontAlgn="b"/>
                      <a:endParaRPr lang="pl-PL" sz="800" b="0" i="0" u="none" strike="noStrike">
                        <a:solidFill>
                          <a:srgbClr val="000000"/>
                        </a:solidFill>
                        <a:effectLst/>
                        <a:latin typeface="Calibri" panose="020F0502020204030204" pitchFamily="34" charset="0"/>
                      </a:endParaRPr>
                    </a:p>
                  </a:txBody>
                  <a:tcPr marL="7148" marR="7148" marT="7148" marB="0" anchor="b">
                    <a:lnL>
                      <a:noFill/>
                    </a:lnL>
                    <a:lnR>
                      <a:noFill/>
                    </a:lnR>
                    <a:lnT>
                      <a:noFill/>
                    </a:lnT>
                    <a:lnB>
                      <a:noFill/>
                    </a:lnB>
                  </a:tcPr>
                </a:tc>
                <a:extLst>
                  <a:ext uri="{0D108BD9-81ED-4DB2-BD59-A6C34878D82A}">
                    <a16:rowId xmlns:a16="http://schemas.microsoft.com/office/drawing/2014/main" val="3565270119"/>
                  </a:ext>
                </a:extLst>
              </a:tr>
              <a:tr h="404996">
                <a:tc gridSpan="3">
                  <a:txBody>
                    <a:bodyPr/>
                    <a:lstStyle/>
                    <a:p>
                      <a:pPr algn="ctr" fontAlgn="ctr"/>
                      <a:r>
                        <a:rPr lang="pl-PL" sz="1100" b="1" i="0" u="none" strike="noStrike">
                          <a:solidFill>
                            <a:srgbClr val="000000"/>
                          </a:solidFill>
                          <a:effectLst/>
                          <a:latin typeface="Calibri" panose="020F0502020204030204" pitchFamily="34" charset="0"/>
                        </a:rPr>
                        <a:t>SKARGI KASACYJNE niezamknięte (stan 30.04.2023 r.)                                                       Wydział III Izby Finansowej</a:t>
                      </a:r>
                    </a:p>
                  </a:txBody>
                  <a:tcPr marL="7148" marR="7148" marT="7148" marB="0" anchor="ctr">
                    <a:lnL>
                      <a:noFill/>
                    </a:lnL>
                    <a:lnR>
                      <a:noFill/>
                    </a:lnR>
                    <a:lnT>
                      <a:noFill/>
                    </a:lnT>
                    <a:lnB>
                      <a:noFill/>
                    </a:lnB>
                  </a:tcPr>
                </a:tc>
                <a:tc hMerge="1">
                  <a:txBody>
                    <a:bodyPr/>
                    <a:lstStyle/>
                    <a:p>
                      <a:endParaRPr lang="pl-PL"/>
                    </a:p>
                  </a:txBody>
                  <a:tcPr/>
                </a:tc>
                <a:tc hMerge="1">
                  <a:txBody>
                    <a:bodyPr/>
                    <a:lstStyle/>
                    <a:p>
                      <a:endParaRPr lang="pl-PL"/>
                    </a:p>
                  </a:txBody>
                  <a:tcPr/>
                </a:tc>
                <a:extLst>
                  <a:ext uri="{0D108BD9-81ED-4DB2-BD59-A6C34878D82A}">
                    <a16:rowId xmlns:a16="http://schemas.microsoft.com/office/drawing/2014/main" val="1099951211"/>
                  </a:ext>
                </a:extLst>
              </a:tr>
              <a:tr h="144642">
                <a:tc>
                  <a:txBody>
                    <a:bodyPr/>
                    <a:lstStyle/>
                    <a:p>
                      <a:pPr algn="l" fontAlgn="b"/>
                      <a:endParaRPr lang="pl-PL" sz="800" b="0" i="0" u="none" strike="noStrike">
                        <a:solidFill>
                          <a:srgbClr val="000000"/>
                        </a:solidFill>
                        <a:effectLst/>
                        <a:latin typeface="Calibri" panose="020F0502020204030204" pitchFamily="34" charset="0"/>
                      </a:endParaRPr>
                    </a:p>
                  </a:txBody>
                  <a:tcPr marL="7148" marR="7148" marT="71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pl-PL" sz="800" b="0" i="0" u="none" strike="noStrike">
                        <a:solidFill>
                          <a:srgbClr val="000000"/>
                        </a:solidFill>
                        <a:effectLst/>
                        <a:latin typeface="Calibri" panose="020F0502020204030204" pitchFamily="34" charset="0"/>
                      </a:endParaRPr>
                    </a:p>
                  </a:txBody>
                  <a:tcPr marL="7148" marR="7148" marT="7148"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endParaRPr lang="pl-PL" sz="800" b="0" i="0" u="none" strike="noStrike">
                        <a:solidFill>
                          <a:srgbClr val="000000"/>
                        </a:solidFill>
                        <a:effectLst/>
                        <a:latin typeface="Calibri" panose="020F0502020204030204" pitchFamily="34" charset="0"/>
                      </a:endParaRPr>
                    </a:p>
                  </a:txBody>
                  <a:tcPr marL="7148" marR="7148" marT="7148"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884313"/>
                  </a:ext>
                </a:extLst>
              </a:tr>
              <a:tr h="484549">
                <a:tc>
                  <a:txBody>
                    <a:bodyPr/>
                    <a:lstStyle/>
                    <a:p>
                      <a:pPr algn="ctr" fontAlgn="ctr"/>
                      <a:r>
                        <a:rPr lang="pl-PL" sz="800" b="1" i="0" u="none" strike="noStrike">
                          <a:solidFill>
                            <a:srgbClr val="000000"/>
                          </a:solidFill>
                          <a:effectLst/>
                          <a:latin typeface="Arial" panose="020B0604020202020204" pitchFamily="34" charset="0"/>
                        </a:rPr>
                        <a:t>Symbol sprawy</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800" b="1" i="0" u="none" strike="noStrike">
                          <a:solidFill>
                            <a:srgbClr val="000000"/>
                          </a:solidFill>
                          <a:effectLst/>
                          <a:latin typeface="Arial" panose="020B0604020202020204" pitchFamily="34" charset="0"/>
                        </a:rPr>
                        <a:t>Opis symbolu, przedmioty spraw w ramach symbolu</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800" b="1" i="0" u="none" strike="noStrike">
                          <a:solidFill>
                            <a:srgbClr val="000000"/>
                          </a:solidFill>
                          <a:effectLst/>
                          <a:latin typeface="Arial" panose="020B0604020202020204" pitchFamily="34" charset="0"/>
                        </a:rPr>
                        <a:t>skargi kasacyjne niezamknięte                     (stan 30.04.2023 r.)</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3287534"/>
                  </a:ext>
                </a:extLst>
              </a:tr>
              <a:tr h="481175">
                <a:tc>
                  <a:txBody>
                    <a:bodyPr/>
                    <a:lstStyle/>
                    <a:p>
                      <a:pPr algn="ctr" fontAlgn="ctr"/>
                      <a:r>
                        <a:rPr lang="pl-PL" sz="900" b="0" i="0" u="none" strike="noStrike">
                          <a:solidFill>
                            <a:srgbClr val="000000"/>
                          </a:solidFill>
                          <a:effectLst/>
                          <a:latin typeface="Arial" panose="020B0604020202020204" pitchFamily="34" charset="0"/>
                        </a:rPr>
                        <a:t>6 114</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900" b="0" i="0" u="none" strike="noStrike">
                          <a:solidFill>
                            <a:srgbClr val="000000"/>
                          </a:solidFill>
                          <a:effectLst/>
                          <a:latin typeface="Arial" panose="020B0604020202020204" pitchFamily="34" charset="0"/>
                        </a:rPr>
                        <a:t>Podatek od spadków i darowizn</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117</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8930037"/>
                  </a:ext>
                </a:extLst>
              </a:tr>
              <a:tr h="481175">
                <a:tc>
                  <a:txBody>
                    <a:bodyPr/>
                    <a:lstStyle/>
                    <a:p>
                      <a:pPr algn="ctr" fontAlgn="ctr"/>
                      <a:r>
                        <a:rPr lang="pl-PL" sz="900" b="0" i="0" u="none" strike="noStrike">
                          <a:solidFill>
                            <a:srgbClr val="000000"/>
                          </a:solidFill>
                          <a:effectLst/>
                          <a:latin typeface="Arial" panose="020B0604020202020204" pitchFamily="34" charset="0"/>
                        </a:rPr>
                        <a:t>6 115</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900" b="0" i="0" u="none" strike="noStrike">
                          <a:solidFill>
                            <a:srgbClr val="000000"/>
                          </a:solidFill>
                          <a:effectLst/>
                          <a:latin typeface="Arial" panose="020B0604020202020204" pitchFamily="34" charset="0"/>
                        </a:rPr>
                        <a:t>Podatki od nieruchomości, w tym podatek rolny, podatek leśny oraz łączne zobowiązanie pieniężne</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860</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6836065"/>
                  </a:ext>
                </a:extLst>
              </a:tr>
              <a:tr h="481175">
                <a:tc>
                  <a:txBody>
                    <a:bodyPr/>
                    <a:lstStyle/>
                    <a:p>
                      <a:pPr algn="ctr" fontAlgn="ctr"/>
                      <a:r>
                        <a:rPr lang="pl-PL" sz="900" b="0" i="0" u="none" strike="noStrike">
                          <a:solidFill>
                            <a:srgbClr val="000000"/>
                          </a:solidFill>
                          <a:effectLst/>
                          <a:latin typeface="Arial" panose="020B0604020202020204" pitchFamily="34" charset="0"/>
                        </a:rPr>
                        <a:t>6 116</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900" b="0" i="0" u="none" strike="noStrike">
                          <a:solidFill>
                            <a:srgbClr val="000000"/>
                          </a:solidFill>
                          <a:effectLst/>
                          <a:latin typeface="Arial" panose="020B0604020202020204" pitchFamily="34" charset="0"/>
                        </a:rPr>
                        <a:t>Podatek od czynności cywilnoprawnych, opłata skarbowa oraz inne podatki i opłaty</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153</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7846676"/>
                  </a:ext>
                </a:extLst>
              </a:tr>
              <a:tr h="481175">
                <a:tc>
                  <a:txBody>
                    <a:bodyPr/>
                    <a:lstStyle/>
                    <a:p>
                      <a:pPr algn="ctr" fontAlgn="ctr"/>
                      <a:r>
                        <a:rPr lang="pl-PL" sz="900" b="0" i="0" u="none" strike="noStrike">
                          <a:solidFill>
                            <a:srgbClr val="000000"/>
                          </a:solidFill>
                          <a:effectLst/>
                          <a:latin typeface="Arial" panose="020B0604020202020204" pitchFamily="34" charset="0"/>
                        </a:rPr>
                        <a:t>6 117</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900" b="0" i="0" u="none" strike="noStrike">
                          <a:solidFill>
                            <a:srgbClr val="000000"/>
                          </a:solidFill>
                          <a:effectLst/>
                          <a:latin typeface="Arial" panose="020B0604020202020204" pitchFamily="34" charset="0"/>
                        </a:rPr>
                        <a:t>Odpowiedzialność podatkowa osób trzecich, ulgi płatnicze (umorzenie, odroczenie, rozłożenie na raty itp.)</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712</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55819840"/>
                  </a:ext>
                </a:extLst>
              </a:tr>
              <a:tr h="481175">
                <a:tc>
                  <a:txBody>
                    <a:bodyPr/>
                    <a:lstStyle/>
                    <a:p>
                      <a:pPr algn="ctr" fontAlgn="ctr"/>
                      <a:r>
                        <a:rPr lang="pl-PL" sz="900" b="0" i="0" u="none" strike="noStrike">
                          <a:solidFill>
                            <a:srgbClr val="000000"/>
                          </a:solidFill>
                          <a:effectLst/>
                          <a:latin typeface="Arial" panose="020B0604020202020204" pitchFamily="34" charset="0"/>
                        </a:rPr>
                        <a:t>6 118</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900" b="0" i="0" u="none" strike="noStrike">
                          <a:solidFill>
                            <a:srgbClr val="000000"/>
                          </a:solidFill>
                          <a:effectLst/>
                          <a:latin typeface="Arial" panose="020B0604020202020204" pitchFamily="34" charset="0"/>
                        </a:rPr>
                        <a:t>Egzekucja świadczeń pieniężnych, zabezpieczenie zobowiązań podatkowych</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487</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6503452"/>
                  </a:ext>
                </a:extLst>
              </a:tr>
              <a:tr h="481175">
                <a:tc>
                  <a:txBody>
                    <a:bodyPr/>
                    <a:lstStyle/>
                    <a:p>
                      <a:pPr algn="ctr" fontAlgn="ctr"/>
                      <a:r>
                        <a:rPr lang="pl-PL" sz="900" b="0" i="0" u="none" strike="noStrike">
                          <a:solidFill>
                            <a:srgbClr val="000000"/>
                          </a:solidFill>
                          <a:effectLst/>
                          <a:latin typeface="Arial" panose="020B0604020202020204" pitchFamily="34" charset="0"/>
                        </a:rPr>
                        <a:t>6 119</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pl-PL" sz="900" b="0" i="0" u="none" strike="noStrike">
                          <a:solidFill>
                            <a:srgbClr val="000000"/>
                          </a:solidFill>
                          <a:effectLst/>
                          <a:latin typeface="Arial" panose="020B0604020202020204" pitchFamily="34" charset="0"/>
                        </a:rPr>
                        <a:t>Inne o symbolu podstawowym 611</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0" i="0" u="none" strike="noStrike">
                          <a:solidFill>
                            <a:srgbClr val="000000"/>
                          </a:solidFill>
                          <a:effectLst/>
                          <a:latin typeface="Arial" panose="020B0604020202020204" pitchFamily="34" charset="0"/>
                        </a:rPr>
                        <a:t>157</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19066046"/>
                  </a:ext>
                </a:extLst>
              </a:tr>
              <a:tr h="336533">
                <a:tc>
                  <a:txBody>
                    <a:bodyPr/>
                    <a:lstStyle/>
                    <a:p>
                      <a:pPr algn="l" fontAlgn="b"/>
                      <a:r>
                        <a:rPr lang="pl-PL" sz="800" b="0" i="0" u="none" strike="noStrike">
                          <a:solidFill>
                            <a:srgbClr val="000000"/>
                          </a:solidFill>
                          <a:effectLst/>
                          <a:latin typeface="Calibri" panose="020F0502020204030204" pitchFamily="34" charset="0"/>
                        </a:rPr>
                        <a:t> </a:t>
                      </a:r>
                    </a:p>
                  </a:txBody>
                  <a:tcPr marL="7148" marR="7148" marT="7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pl-PL" sz="800" b="0" i="0" u="none" strike="noStrike">
                          <a:solidFill>
                            <a:srgbClr val="000000"/>
                          </a:solidFill>
                          <a:effectLst/>
                          <a:latin typeface="Calibri" panose="020F0502020204030204" pitchFamily="34" charset="0"/>
                        </a:rPr>
                        <a:t> </a:t>
                      </a:r>
                    </a:p>
                  </a:txBody>
                  <a:tcPr marL="7148" marR="7148" marT="714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l-PL" sz="900" b="1" i="0" u="none" strike="noStrike" dirty="0">
                          <a:solidFill>
                            <a:srgbClr val="000000"/>
                          </a:solidFill>
                          <a:effectLst/>
                          <a:latin typeface="Arial" panose="020B0604020202020204" pitchFamily="34" charset="0"/>
                        </a:rPr>
                        <a:t>2486</a:t>
                      </a:r>
                    </a:p>
                  </a:txBody>
                  <a:tcPr marL="7148" marR="7148" marT="7148"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3416974"/>
                  </a:ext>
                </a:extLst>
              </a:tr>
            </a:tbl>
          </a:graphicData>
        </a:graphic>
      </p:graphicFrame>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31980926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41832" y="2505456"/>
            <a:ext cx="10588752" cy="2308324"/>
          </a:xfrm>
          <a:prstGeom prst="rect">
            <a:avLst/>
          </a:prstGeom>
        </p:spPr>
        <p:txBody>
          <a:bodyPr wrap="square">
            <a:spAutoFit/>
          </a:bodyPr>
          <a:lstStyle/>
          <a:p>
            <a:r>
              <a:rPr lang="pl-PL" sz="2400" b="1" dirty="0">
                <a:solidFill>
                  <a:srgbClr val="333333"/>
                </a:solidFill>
                <a:latin typeface="Open Sans"/>
              </a:rPr>
              <a:t>Art. 1a ust. 1 </a:t>
            </a:r>
            <a:r>
              <a:rPr lang="pl-PL" sz="2400" b="1" dirty="0" err="1">
                <a:solidFill>
                  <a:srgbClr val="333333"/>
                </a:solidFill>
                <a:latin typeface="Open Sans"/>
              </a:rPr>
              <a:t>u.p.o.l</a:t>
            </a:r>
            <a:r>
              <a:rPr lang="pl-PL" sz="2400" b="1" dirty="0">
                <a:solidFill>
                  <a:srgbClr val="333333"/>
                </a:solidFill>
                <a:latin typeface="Open Sans"/>
              </a:rPr>
              <a:t>.</a:t>
            </a:r>
            <a:br>
              <a:rPr lang="pl-PL" sz="2400" dirty="0">
                <a:solidFill>
                  <a:srgbClr val="333333"/>
                </a:solidFill>
                <a:latin typeface="Open Sans"/>
              </a:rPr>
            </a:br>
            <a:r>
              <a:rPr lang="pl-PL" sz="2400" dirty="0">
                <a:solidFill>
                  <a:srgbClr val="333333"/>
                </a:solidFill>
                <a:latin typeface="Open Sans"/>
              </a:rPr>
              <a:t>5) powierzchnia użytkowa budynku lub jego części - </a:t>
            </a:r>
            <a:r>
              <a:rPr lang="pl-PL" sz="2400" b="1" dirty="0">
                <a:solidFill>
                  <a:srgbClr val="C00000"/>
                </a:solidFill>
                <a:latin typeface="Open Sans"/>
              </a:rPr>
              <a:t>powierzchnię mierzoną po wewnętrznej długości ścian na wszystkich kondygnacjach</a:t>
            </a:r>
            <a:r>
              <a:rPr lang="pl-PL" sz="2400" dirty="0">
                <a:solidFill>
                  <a:srgbClr val="333333"/>
                </a:solidFill>
                <a:latin typeface="Open Sans"/>
              </a:rPr>
              <a:t>, z wyjątkiem powierzchni klatek schodowych oraz szybów dźwigowych; za kondygnację uważa się również garaże podziemne, piwnice, sutereny i poddasza użytkowe;</a:t>
            </a:r>
            <a:endParaRPr lang="pl-PL" sz="24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16664864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758952" y="2377440"/>
            <a:ext cx="10689336" cy="3970318"/>
          </a:xfrm>
          <a:prstGeom prst="rect">
            <a:avLst/>
          </a:prstGeom>
        </p:spPr>
        <p:txBody>
          <a:bodyPr wrap="square">
            <a:spAutoFit/>
          </a:bodyPr>
          <a:lstStyle/>
          <a:p>
            <a:r>
              <a:rPr lang="pl-PL" dirty="0">
                <a:solidFill>
                  <a:srgbClr val="000000"/>
                </a:solidFill>
                <a:latin typeface="Arial" panose="020B0604020202020204" pitchFamily="34" charset="0"/>
              </a:rPr>
              <a:t>Uchwała III FPS 1/21 cd</a:t>
            </a:r>
          </a:p>
          <a:p>
            <a:endParaRPr lang="pl-PL" dirty="0">
              <a:solidFill>
                <a:srgbClr val="000000"/>
              </a:solidFill>
              <a:latin typeface="Arial" panose="020B0604020202020204" pitchFamily="34" charset="0"/>
            </a:endParaRPr>
          </a:p>
          <a:p>
            <a:r>
              <a:rPr lang="pl-PL" dirty="0">
                <a:solidFill>
                  <a:srgbClr val="000000"/>
                </a:solidFill>
                <a:latin typeface="Arial" panose="020B0604020202020204" pitchFamily="34" charset="0"/>
              </a:rPr>
              <a:t>Skoro już z samej nazwy "zbiornik" wynika jego funkcja użytkowa, za zasadny uznać należy wniosek, że obiekt budowlany, posiadający cechy budynku, o których mowa w art. 1a ust. 1 pkt 1 </a:t>
            </a:r>
            <a:r>
              <a:rPr lang="pl-PL" dirty="0" err="1">
                <a:solidFill>
                  <a:srgbClr val="000000"/>
                </a:solidFill>
                <a:latin typeface="Arial" panose="020B0604020202020204" pitchFamily="34" charset="0"/>
              </a:rPr>
              <a:t>u.p.o.l</a:t>
            </a:r>
            <a:r>
              <a:rPr lang="pl-PL" dirty="0">
                <a:solidFill>
                  <a:srgbClr val="000000"/>
                </a:solidFill>
                <a:latin typeface="Arial" panose="020B0604020202020204" pitchFamily="34" charset="0"/>
              </a:rPr>
              <a:t>., jest zbiornikiem w rozumieniu art. 3 pkt 3 </a:t>
            </a:r>
            <a:r>
              <a:rPr lang="pl-PL" dirty="0" err="1">
                <a:solidFill>
                  <a:srgbClr val="000000"/>
                </a:solidFill>
                <a:latin typeface="Arial" panose="020B0604020202020204" pitchFamily="34" charset="0"/>
              </a:rPr>
              <a:t>u.P.b</a:t>
            </a:r>
            <a:r>
              <a:rPr lang="pl-PL" dirty="0">
                <a:solidFill>
                  <a:srgbClr val="000000"/>
                </a:solidFill>
                <a:latin typeface="Arial" panose="020B0604020202020204" pitchFamily="34" charset="0"/>
              </a:rPr>
              <a:t>., jeżeli został wytworzony (wzniesiony) dla realizacji takich celów gospodarczych i jednocześnie jego zasadnicze parametry techniczne od samego początku są wyznaczone przez pojemność (przestrzeń), a nie powierzchnię użytkową.</a:t>
            </a:r>
          </a:p>
          <a:p>
            <a:endParaRPr lang="pl-PL" dirty="0">
              <a:solidFill>
                <a:srgbClr val="000000"/>
              </a:solidFill>
              <a:latin typeface="Arial" panose="020B0604020202020204" pitchFamily="34" charset="0"/>
            </a:endParaRPr>
          </a:p>
          <a:p>
            <a:r>
              <a:rPr lang="pl-PL" dirty="0"/>
              <a:t>Dla celów opodatkowania podatkiem od nieruchomości inaczej postrzegać należy, jako przedmiot opodatkowania, klasyczny budynek magazynowy, który wykorzystywany jest w praktyce gospodarczej jako zbiornik (np. zboża i innych materiałów sypkich), lecz jego wyróżniającą cechą techniczną jest powierzchnia użytkowa (podlegać on winien opodatkowaniu jako budynek), a odmiennie obiekt budowlany, który zaprojektowany został i zrealizowany wyłącznie jako pojemnik (zbiornik) określonych produktów sypkich, ciekłych bądź gazowych.</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36591096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23544" y="2542032"/>
            <a:ext cx="10543032" cy="3970318"/>
          </a:xfrm>
          <a:prstGeom prst="rect">
            <a:avLst/>
          </a:prstGeom>
        </p:spPr>
        <p:txBody>
          <a:bodyPr wrap="square">
            <a:spAutoFit/>
          </a:bodyPr>
          <a:lstStyle/>
          <a:p>
            <a:pPr algn="ctr"/>
            <a:r>
              <a:rPr lang="pl-PL" b="1" dirty="0">
                <a:solidFill>
                  <a:srgbClr val="000000"/>
                </a:solidFill>
                <a:latin typeface="Arial" panose="020B0604020202020204" pitchFamily="34" charset="0"/>
              </a:rPr>
              <a:t>Wyrok NSA z dnia 26 stycznia 2022 r.</a:t>
            </a:r>
          </a:p>
          <a:p>
            <a:pPr algn="ctr"/>
            <a:r>
              <a:rPr lang="pl-PL" b="1" dirty="0">
                <a:solidFill>
                  <a:srgbClr val="000000"/>
                </a:solidFill>
                <a:latin typeface="Arial" panose="020B0604020202020204" pitchFamily="34" charset="0"/>
              </a:rPr>
              <a:t>Sygn. akt III FSK 1432/21</a:t>
            </a:r>
          </a:p>
          <a:p>
            <a:pPr algn="ctr"/>
            <a:endParaRPr lang="pl-PL" b="1" dirty="0">
              <a:solidFill>
                <a:srgbClr val="000000"/>
              </a:solidFill>
              <a:latin typeface="Arial" panose="020B0604020202020204" pitchFamily="34" charset="0"/>
            </a:endParaRPr>
          </a:p>
          <a:p>
            <a:r>
              <a:rPr lang="pl-PL" dirty="0">
                <a:solidFill>
                  <a:srgbClr val="000000"/>
                </a:solidFill>
                <a:latin typeface="Arial" panose="020B0604020202020204" pitchFamily="34" charset="0"/>
              </a:rPr>
              <a:t>Obiekt budowlany będący zbiornikiem, posiadający zarazem cechy budynku, o których mowa w art. 1a ust. 1 pkt 1 ustawy z dnia 12 stycznia 1991 r. o podatkach i opłatach lokalnych (Dz. U. z 2019 r. poz. 1170 ze zm.), stanowi budowlę w rozumieniu art. 1a ust. 1 pkt 2 w związku z art. 4 ust. 1 pkt 2 tej ustawy oraz art. 3 pkt 3 ustawy z dnia 7 lipca 1994 r. – Prawo budowlane (Dz. U. z 2021 r. poz. 2351 ze zm.), jeżeli:</a:t>
            </a:r>
          </a:p>
          <a:p>
            <a:r>
              <a:rPr lang="pl-PL" dirty="0">
                <a:solidFill>
                  <a:srgbClr val="000000"/>
                </a:solidFill>
                <a:latin typeface="Arial" panose="020B0604020202020204" pitchFamily="34" charset="0"/>
              </a:rPr>
              <a:t>- nie da się ustalić jego powierzchni użytkowej</a:t>
            </a:r>
          </a:p>
          <a:p>
            <a:r>
              <a:rPr lang="pl-PL" dirty="0">
                <a:solidFill>
                  <a:srgbClr val="000000"/>
                </a:solidFill>
                <a:latin typeface="Arial" panose="020B0604020202020204" pitchFamily="34" charset="0"/>
              </a:rPr>
              <a:t>albo</a:t>
            </a:r>
          </a:p>
          <a:p>
            <a:r>
              <a:rPr lang="pl-PL" dirty="0">
                <a:solidFill>
                  <a:srgbClr val="000000"/>
                </a:solidFill>
                <a:latin typeface="Arial" panose="020B0604020202020204" pitchFamily="34" charset="0"/>
              </a:rPr>
              <a:t>- powierzchnia ta jest znikoma z perspektywy relacji tego wyróżnika do innych parametrów technicznych obiektu (np. wysokości, kubatury, braku kondygnacji itp.) i nieistotna z uwagi na cel jego wzniesienia, tzn. zadań gospodarczych, jakie ma i może spełniać, ponieważ podstawowe właściwości techniczne i znaczenie gospodarcze wyznacza pojemność.</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481603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ytuł 1"/>
          <p:cNvSpPr>
            <a:spLocks noGrp="1"/>
          </p:cNvSpPr>
          <p:nvPr>
            <p:ph type="title"/>
          </p:nvPr>
        </p:nvSpPr>
        <p:spPr/>
        <p:txBody>
          <a:bodyPr/>
          <a:lstStyle/>
          <a:p>
            <a:pPr eaLnBrk="1" hangingPunct="1"/>
            <a:endParaRPr lang="pl-PL" altLang="pl-PL"/>
          </a:p>
        </p:txBody>
      </p:sp>
      <p:pic>
        <p:nvPicPr>
          <p:cNvPr id="14339"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398964" y="1600201"/>
            <a:ext cx="3394075" cy="4525963"/>
          </a:xfrm>
        </p:spPr>
      </p:pic>
      <p:pic>
        <p:nvPicPr>
          <p:cNvPr id="14340"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981200" y="300038"/>
            <a:ext cx="8229600" cy="1092200"/>
          </a:xfrm>
          <a:noFill/>
        </p:spPr>
      </p:pic>
      <p:pic>
        <p:nvPicPr>
          <p:cNvPr id="1434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737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07711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2050" name="Picture 2" descr="zbiorniki magazynowe gazu o zachodzie słońca. - zbiornik na benzynę zdjęcia i obrazy z banku zdjęć"/>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5240" y="2121537"/>
            <a:ext cx="8544828" cy="390730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8737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Prostokąt 2"/>
          <p:cNvSpPr/>
          <p:nvPr/>
        </p:nvSpPr>
        <p:spPr>
          <a:xfrm>
            <a:off x="4754881" y="2304288"/>
            <a:ext cx="2382430" cy="646331"/>
          </a:xfrm>
          <a:prstGeom prst="rect">
            <a:avLst/>
          </a:prstGeom>
        </p:spPr>
        <p:txBody>
          <a:bodyPr wrap="square">
            <a:spAutoFit/>
          </a:bodyPr>
          <a:lstStyle/>
          <a:p>
            <a:r>
              <a:rPr lang="pl-PL" dirty="0">
                <a:solidFill>
                  <a:srgbClr val="000000"/>
                </a:solidFill>
                <a:latin typeface="Arial" panose="020B0604020202020204" pitchFamily="34" charset="0"/>
              </a:rPr>
              <a:t>Czy to są budynki?</a:t>
            </a:r>
          </a:p>
          <a:p>
            <a:r>
              <a:rPr lang="pl-PL" sz="800" dirty="0">
                <a:solidFill>
                  <a:srgbClr val="000000"/>
                </a:solidFill>
                <a:latin typeface="Arial" panose="020B0604020202020204" pitchFamily="34" charset="0"/>
              </a:rPr>
              <a:t>(źródło: gogle.pl)</a:t>
            </a:r>
            <a:r>
              <a:rPr lang="pl-PL" dirty="0">
                <a:solidFill>
                  <a:srgbClr val="000000"/>
                </a:solidFill>
                <a:latin typeface="Arial" panose="020B0604020202020204" pitchFamily="34" charset="0"/>
              </a:rPr>
              <a:t> </a:t>
            </a:r>
            <a:endParaRPr lang="pl-PL" dirty="0"/>
          </a:p>
        </p:txBody>
      </p:sp>
    </p:spTree>
    <p:extLst>
      <p:ext uri="{BB962C8B-B14F-4D97-AF65-F5344CB8AC3E}">
        <p14:creationId xmlns:p14="http://schemas.microsoft.com/office/powerpoint/2010/main" val="364159671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ytuł 1"/>
          <p:cNvSpPr>
            <a:spLocks noGrp="1"/>
          </p:cNvSpPr>
          <p:nvPr>
            <p:ph type="title"/>
          </p:nvPr>
        </p:nvSpPr>
        <p:spPr/>
        <p:txBody>
          <a:bodyPr/>
          <a:lstStyle/>
          <a:p>
            <a:pPr eaLnBrk="1" hangingPunct="1"/>
            <a:endParaRPr lang="pl-PL" altLang="pl-PL"/>
          </a:p>
        </p:txBody>
      </p:sp>
      <p:pic>
        <p:nvPicPr>
          <p:cNvPr id="15363" name="Symbol zastępczy zawartości 4"/>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3146993" y="1755775"/>
            <a:ext cx="4726921" cy="6423667"/>
          </a:xfrm>
        </p:spPr>
      </p:pic>
      <p:pic>
        <p:nvPicPr>
          <p:cNvPr id="15364"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1981200" y="300038"/>
            <a:ext cx="8229600" cy="1092200"/>
          </a:xfrm>
          <a:noFill/>
        </p:spPr>
      </p:pic>
      <p:pic>
        <p:nvPicPr>
          <p:cNvPr id="1536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Prostokąt 1"/>
          <p:cNvSpPr/>
          <p:nvPr/>
        </p:nvSpPr>
        <p:spPr>
          <a:xfrm>
            <a:off x="4069081" y="2020824"/>
            <a:ext cx="3068230" cy="646331"/>
          </a:xfrm>
          <a:prstGeom prst="rect">
            <a:avLst/>
          </a:prstGeom>
        </p:spPr>
        <p:txBody>
          <a:bodyPr wrap="square">
            <a:spAutoFit/>
          </a:bodyPr>
          <a:lstStyle/>
          <a:p>
            <a:r>
              <a:rPr lang="pl-PL" dirty="0">
                <a:solidFill>
                  <a:srgbClr val="000000"/>
                </a:solidFill>
                <a:latin typeface="Arial" panose="020B0604020202020204" pitchFamily="34" charset="0"/>
              </a:rPr>
              <a:t>Czy to kompleks budynków w zabudowie szeregowej? </a:t>
            </a:r>
            <a:endParaRPr lang="pl-PL" dirty="0"/>
          </a:p>
        </p:txBody>
      </p:sp>
      <p:sp>
        <p:nvSpPr>
          <p:cNvPr id="3" name="Prostokąt 2"/>
          <p:cNvSpPr/>
          <p:nvPr/>
        </p:nvSpPr>
        <p:spPr>
          <a:xfrm>
            <a:off x="5112397" y="3244334"/>
            <a:ext cx="1593706" cy="307777"/>
          </a:xfrm>
          <a:prstGeom prst="rect">
            <a:avLst/>
          </a:prstGeom>
        </p:spPr>
        <p:txBody>
          <a:bodyPr wrap="none">
            <a:spAutoFit/>
          </a:bodyPr>
          <a:lstStyle/>
          <a:p>
            <a:r>
              <a:rPr lang="pl-PL" sz="800" dirty="0">
                <a:solidFill>
                  <a:srgbClr val="000000"/>
                </a:solidFill>
                <a:latin typeface="Arial" panose="020B0604020202020204" pitchFamily="34" charset="0"/>
              </a:rPr>
              <a:t>(</a:t>
            </a:r>
            <a:r>
              <a:rPr lang="pl-PL" sz="1400" dirty="0">
                <a:solidFill>
                  <a:srgbClr val="000000"/>
                </a:solidFill>
                <a:latin typeface="Arial" panose="020B0604020202020204" pitchFamily="34" charset="0"/>
              </a:rPr>
              <a:t>źródło: google.pl</a:t>
            </a:r>
            <a:r>
              <a:rPr lang="pl-PL" sz="800" dirty="0">
                <a:solidFill>
                  <a:srgbClr val="000000"/>
                </a:solidFill>
                <a:latin typeface="Arial" panose="020B0604020202020204" pitchFamily="34" charset="0"/>
              </a:rPr>
              <a:t>) </a:t>
            </a:r>
            <a:endParaRPr lang="pl-PL" sz="800" dirty="0"/>
          </a:p>
        </p:txBody>
      </p:sp>
    </p:spTree>
    <p:extLst>
      <p:ext uri="{BB962C8B-B14F-4D97-AF65-F5344CB8AC3E}">
        <p14:creationId xmlns:p14="http://schemas.microsoft.com/office/powerpoint/2010/main" val="34167251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6"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Symbol zastępczy zawartości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196763" y="1847851"/>
            <a:ext cx="7946458" cy="53123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Symbol zastępczy zawartości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3221" y="1847851"/>
            <a:ext cx="1046135" cy="5010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Prostokąt 5"/>
          <p:cNvSpPr/>
          <p:nvPr/>
        </p:nvSpPr>
        <p:spPr>
          <a:xfrm>
            <a:off x="1271016" y="3982998"/>
            <a:ext cx="5596128" cy="369332"/>
          </a:xfrm>
          <a:prstGeom prst="rect">
            <a:avLst/>
          </a:prstGeom>
        </p:spPr>
        <p:txBody>
          <a:bodyPr wrap="square">
            <a:spAutoFit/>
          </a:bodyPr>
          <a:lstStyle/>
          <a:p>
            <a:r>
              <a:rPr lang="pl-PL" dirty="0">
                <a:solidFill>
                  <a:srgbClr val="000000"/>
                </a:solidFill>
                <a:latin typeface="Arial" panose="020B0604020202020204" pitchFamily="34" charset="0"/>
              </a:rPr>
              <a:t>(</a:t>
            </a:r>
            <a:r>
              <a:rPr lang="pl-PL" sz="800" dirty="0">
                <a:solidFill>
                  <a:srgbClr val="000000"/>
                </a:solidFill>
                <a:latin typeface="Arial" panose="020B0604020202020204" pitchFamily="34" charset="0"/>
              </a:rPr>
              <a:t>źródło: google.pl</a:t>
            </a:r>
            <a:r>
              <a:rPr lang="pl-PL" dirty="0">
                <a:solidFill>
                  <a:srgbClr val="000000"/>
                </a:solidFill>
                <a:latin typeface="Arial" panose="020B0604020202020204" pitchFamily="34" charset="0"/>
              </a:rPr>
              <a:t>) </a:t>
            </a:r>
            <a:endParaRPr lang="pl-PL" dirty="0"/>
          </a:p>
        </p:txBody>
      </p:sp>
    </p:spTree>
    <p:extLst>
      <p:ext uri="{BB962C8B-B14F-4D97-AF65-F5344CB8AC3E}">
        <p14:creationId xmlns:p14="http://schemas.microsoft.com/office/powerpoint/2010/main" val="40470329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AutoShape 2" descr="https://poczta.nsa.gov.pl/service/home/~/?auth=co&amp;loc=pl&amp;id=61959&amp;part=2"/>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pl-PL"/>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81"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1847850"/>
            <a:ext cx="8611016" cy="4777802"/>
          </a:xfrm>
          <a:prstGeom prst="rect">
            <a:avLst/>
          </a:prstGeom>
        </p:spPr>
      </p:pic>
      <p:sp>
        <p:nvSpPr>
          <p:cNvPr id="4" name="Prostokąt 3"/>
          <p:cNvSpPr/>
          <p:nvPr/>
        </p:nvSpPr>
        <p:spPr>
          <a:xfrm>
            <a:off x="6409944" y="1993392"/>
            <a:ext cx="2103119" cy="923330"/>
          </a:xfrm>
          <a:prstGeom prst="rect">
            <a:avLst/>
          </a:prstGeom>
        </p:spPr>
        <p:txBody>
          <a:bodyPr wrap="square">
            <a:spAutoFit/>
          </a:bodyPr>
          <a:lstStyle/>
          <a:p>
            <a:r>
              <a:rPr lang="pl-PL" dirty="0">
                <a:solidFill>
                  <a:srgbClr val="C00000"/>
                </a:solidFill>
                <a:latin typeface="Arial" panose="020B0604020202020204" pitchFamily="34" charset="0"/>
              </a:rPr>
              <a:t>Czym różni się ten obiekt od poprzednich? </a:t>
            </a:r>
            <a:endParaRPr lang="pl-PL" dirty="0">
              <a:solidFill>
                <a:srgbClr val="C00000"/>
              </a:solidFill>
            </a:endParaRPr>
          </a:p>
        </p:txBody>
      </p:sp>
      <p:sp>
        <p:nvSpPr>
          <p:cNvPr id="7" name="Prostokąt 6"/>
          <p:cNvSpPr/>
          <p:nvPr/>
        </p:nvSpPr>
        <p:spPr>
          <a:xfrm flipH="1">
            <a:off x="7143722" y="3244334"/>
            <a:ext cx="2146582" cy="246221"/>
          </a:xfrm>
          <a:prstGeom prst="rect">
            <a:avLst/>
          </a:prstGeom>
        </p:spPr>
        <p:txBody>
          <a:bodyPr wrap="square">
            <a:spAutoFit/>
          </a:bodyPr>
          <a:lstStyle/>
          <a:p>
            <a:r>
              <a:rPr lang="pl-PL" sz="1000" dirty="0">
                <a:solidFill>
                  <a:srgbClr val="000000"/>
                </a:solidFill>
                <a:latin typeface="Arial" panose="020B0604020202020204" pitchFamily="34" charset="0"/>
              </a:rPr>
              <a:t>(źródło: google.pl) </a:t>
            </a:r>
            <a:endParaRPr lang="pl-PL" sz="1000" dirty="0"/>
          </a:p>
        </p:txBody>
      </p:sp>
    </p:spTree>
    <p:extLst>
      <p:ext uri="{BB962C8B-B14F-4D97-AF65-F5344CB8AC3E}">
        <p14:creationId xmlns:p14="http://schemas.microsoft.com/office/powerpoint/2010/main" val="38612596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ytuł 1"/>
          <p:cNvSpPr>
            <a:spLocks noGrp="1"/>
          </p:cNvSpPr>
          <p:nvPr>
            <p:ph type="title"/>
          </p:nvPr>
        </p:nvSpPr>
        <p:spPr/>
        <p:txBody>
          <a:bodyPr/>
          <a:lstStyle/>
          <a:p>
            <a:endParaRPr lang="pl-PL" altLang="pl-PL"/>
          </a:p>
        </p:txBody>
      </p:sp>
      <p:pic>
        <p:nvPicPr>
          <p:cNvPr id="614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881"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Symbol zastępczy zawartości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4114" y="2103439"/>
            <a:ext cx="2879725" cy="211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Symbol zastępczy zawartości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188" y="4724401"/>
            <a:ext cx="31686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Symbol zastępczy zawartości 4"/>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35638" y="2428407"/>
            <a:ext cx="4032250" cy="20086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Symbol zastępczy zawartości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3338" y="4632325"/>
            <a:ext cx="3313112" cy="2109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Prostokąt 7"/>
          <p:cNvSpPr>
            <a:spLocks noChangeArrowheads="1"/>
          </p:cNvSpPr>
          <p:nvPr/>
        </p:nvSpPr>
        <p:spPr bwMode="auto">
          <a:xfrm>
            <a:off x="3648075" y="1417638"/>
            <a:ext cx="489585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a:lnSpc>
                <a:spcPct val="107000"/>
              </a:lnSpc>
              <a:spcAft>
                <a:spcPts val="800"/>
              </a:spcAft>
            </a:pPr>
            <a:r>
              <a:rPr lang="pl-PL" altLang="pl-PL" b="1" dirty="0">
                <a:solidFill>
                  <a:srgbClr val="C00000"/>
                </a:solidFill>
                <a:ea typeface="Calibri" panose="020F0502020204030204" pitchFamily="34" charset="0"/>
                <a:cs typeface="Times New Roman" panose="02020603050405020304" pitchFamily="18" charset="0"/>
              </a:rPr>
              <a:t>Jaka jest różnica między tymi obiektami z perspektywy regulacji </a:t>
            </a:r>
            <a:r>
              <a:rPr lang="pl-PL" altLang="pl-PL" b="1" dirty="0" err="1">
                <a:solidFill>
                  <a:srgbClr val="C00000"/>
                </a:solidFill>
                <a:ea typeface="Calibri" panose="020F0502020204030204" pitchFamily="34" charset="0"/>
                <a:cs typeface="Times New Roman" panose="02020603050405020304" pitchFamily="18" charset="0"/>
              </a:rPr>
              <a:t>u.p.o.l</a:t>
            </a:r>
            <a:r>
              <a:rPr lang="pl-PL" altLang="pl-PL" b="1" dirty="0">
                <a:solidFill>
                  <a:srgbClr val="C00000"/>
                </a:solidFill>
                <a:ea typeface="Calibri" panose="020F0502020204030204" pitchFamily="34" charset="0"/>
                <a:cs typeface="Times New Roman" panose="02020603050405020304" pitchFamily="18" charset="0"/>
              </a:rPr>
              <a:t>. i </a:t>
            </a:r>
            <a:r>
              <a:rPr lang="pl-PL" altLang="pl-PL" b="1" dirty="0" err="1">
                <a:solidFill>
                  <a:srgbClr val="C00000"/>
                </a:solidFill>
                <a:ea typeface="Calibri" panose="020F0502020204030204" pitchFamily="34" charset="0"/>
                <a:cs typeface="Times New Roman" panose="02020603050405020304" pitchFamily="18" charset="0"/>
              </a:rPr>
              <a:t>u.P.b</a:t>
            </a:r>
            <a:r>
              <a:rPr lang="pl-PL" altLang="pl-PL" b="1" dirty="0">
                <a:solidFill>
                  <a:srgbClr val="C00000"/>
                </a:solidFill>
                <a:ea typeface="Calibri" panose="020F0502020204030204" pitchFamily="34" charset="0"/>
                <a:cs typeface="Times New Roman" panose="02020603050405020304" pitchFamily="18" charset="0"/>
              </a:rPr>
              <a:t>.?</a:t>
            </a:r>
            <a:endParaRPr lang="pl-PL" altLang="pl-PL" sz="1400" dirty="0">
              <a:latin typeface="Calibri" panose="020F0502020204030204" pitchFamily="34" charset="0"/>
              <a:ea typeface="Calibri" panose="020F0502020204030204" pitchFamily="34" charset="0"/>
              <a:cs typeface="Times New Roman" panose="02020603050405020304" pitchFamily="18" charset="0"/>
            </a:endParaRPr>
          </a:p>
        </p:txBody>
      </p:sp>
      <p:pic>
        <p:nvPicPr>
          <p:cNvPr id="9" name="Symbol zastępczy zawartości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5189" y="4724401"/>
            <a:ext cx="3168650" cy="1584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489905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638" y="707231"/>
            <a:ext cx="9874442"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4039411" y="3234652"/>
            <a:ext cx="4113177" cy="388696"/>
          </a:xfrm>
          <a:prstGeom prst="rect">
            <a:avLst/>
          </a:prstGeom>
        </p:spPr>
        <p:txBody>
          <a:bodyPr wrap="none">
            <a:spAutoFit/>
          </a:bodyPr>
          <a:lstStyle/>
          <a:p>
            <a:pPr algn="ctr">
              <a:lnSpc>
                <a:spcPct val="107000"/>
              </a:lnSpc>
              <a:spcAft>
                <a:spcPts val="800"/>
              </a:spcAft>
            </a:pPr>
            <a:r>
              <a:rPr lang="pl-PL" b="1" dirty="0">
                <a:latin typeface="Arial" panose="020B0604020202020204" pitchFamily="34" charset="0"/>
                <a:ea typeface="Calibri" panose="020F0502020204030204" pitchFamily="34" charset="0"/>
                <a:cs typeface="Times New Roman" panose="02020603050405020304" pitchFamily="18" charset="0"/>
              </a:rPr>
              <a:t>POZOSTAŁE ELEMENTY BUDYNKU</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8510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2066544" y="2578608"/>
            <a:ext cx="7077456" cy="3255635"/>
          </a:xfrm>
          <a:prstGeom prst="rect">
            <a:avLst/>
          </a:prstGeom>
        </p:spPr>
        <p:txBody>
          <a:bodyPr wrap="square">
            <a:spAutoFit/>
          </a:bodyPr>
          <a:lstStyle/>
          <a:p>
            <a:pPr lvl="1" fontAlgn="base"/>
            <a:r>
              <a:rPr lang="pl-PL" dirty="0"/>
              <a:t>symbol 6119  - inne o symbolu podstawowym 611 – zobowiązania podatkowe,</a:t>
            </a:r>
          </a:p>
          <a:p>
            <a:r>
              <a:rPr lang="pl-PL" dirty="0"/>
              <a:t>                         w tym:</a:t>
            </a:r>
          </a:p>
          <a:p>
            <a:r>
              <a:rPr lang="pl-PL" dirty="0"/>
              <a:t>                        - kary porządkowe,</a:t>
            </a:r>
          </a:p>
          <a:p>
            <a:r>
              <a:rPr lang="pl-PL" dirty="0"/>
              <a:t>                        - wpłaty na rzecz PFRON,</a:t>
            </a:r>
          </a:p>
          <a:p>
            <a:r>
              <a:rPr lang="pl-PL" dirty="0"/>
              <a:t>                        -  podatek od niektórych instytucji finansowych,</a:t>
            </a:r>
          </a:p>
          <a:p>
            <a:r>
              <a:rPr lang="pl-PL" dirty="0"/>
              <a:t>                        - podatek od wydobycia niektórych kopalin,</a:t>
            </a:r>
          </a:p>
          <a:p>
            <a:r>
              <a:rPr lang="pl-PL" dirty="0"/>
              <a:t>                        - podatek węglowodorowy, </a:t>
            </a:r>
          </a:p>
          <a:p>
            <a:r>
              <a:rPr lang="pl-PL" dirty="0"/>
              <a:t>                        - opłata od środków spożywczych (tzw. „opłata cukrowa”),</a:t>
            </a:r>
          </a:p>
          <a:p>
            <a:r>
              <a:rPr lang="pl-PL" dirty="0"/>
              <a:t>                        - MDR-y (schematy podatkowe)</a:t>
            </a:r>
          </a:p>
          <a:p>
            <a:pPr marL="740410" marR="4445" algn="just">
              <a:lnSpc>
                <a:spcPct val="142000"/>
              </a:lnSpc>
              <a:spcAft>
                <a:spcPts val="175"/>
              </a:spcAft>
            </a:pPr>
            <a:endParaRPr lang="pl-PL" dirty="0"/>
          </a:p>
        </p:txBody>
      </p:sp>
    </p:spTree>
    <p:extLst>
      <p:ext uri="{BB962C8B-B14F-4D97-AF65-F5344CB8AC3E}">
        <p14:creationId xmlns:p14="http://schemas.microsoft.com/office/powerpoint/2010/main" val="7848334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941832" y="1778274"/>
            <a:ext cx="10411968" cy="4758354"/>
          </a:xfrm>
          <a:prstGeom prst="rect">
            <a:avLst/>
          </a:prstGeom>
        </p:spPr>
        <p:txBody>
          <a:bodyPr wrap="square">
            <a:spAutoFit/>
          </a:bodyPr>
          <a:lstStyle/>
          <a:p>
            <a:pPr marL="740410" marR="4445" algn="ctr">
              <a:lnSpc>
                <a:spcPct val="142000"/>
              </a:lnSpc>
              <a:spcAft>
                <a:spcPts val="175"/>
              </a:spcAft>
            </a:pPr>
            <a:r>
              <a:rPr lang="pl-PL" b="1" dirty="0">
                <a:solidFill>
                  <a:srgbClr val="000000"/>
                </a:solidFill>
                <a:latin typeface="Arial" panose="020B0604020202020204" pitchFamily="34" charset="0"/>
                <a:ea typeface="Calibri" panose="020F0502020204030204" pitchFamily="34" charset="0"/>
                <a:cs typeface="Times New Roman" panose="02020603050405020304" pitchFamily="18" charset="0"/>
              </a:rPr>
              <a:t>Z uzasadnienia Uchwały III FPS 1/21</a:t>
            </a:r>
            <a:endParaRPr lang="pl-PL" dirty="0">
              <a:latin typeface="Calibri" panose="020F0502020204030204" pitchFamily="34" charset="0"/>
              <a:ea typeface="Calibri" panose="020F0502020204030204" pitchFamily="34" charset="0"/>
              <a:cs typeface="Times New Roman" panose="02020603050405020304" pitchFamily="18" charset="0"/>
            </a:endParaRPr>
          </a:p>
          <a:p>
            <a:pPr marL="740410" marR="4445" algn="just">
              <a:lnSpc>
                <a:spcPct val="142000"/>
              </a:lnSpc>
              <a:spcAft>
                <a:spcPts val="175"/>
              </a:spcAft>
            </a:pPr>
            <a:r>
              <a:rPr lang="pl-PL"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Pojęcie </a:t>
            </a:r>
            <a:r>
              <a:rPr lang="pl-PL" sz="1600" b="1" dirty="0">
                <a:solidFill>
                  <a:srgbClr val="000000"/>
                </a:solidFill>
                <a:latin typeface="Arial" panose="020B0604020202020204" pitchFamily="34" charset="0"/>
                <a:ea typeface="Calibri" panose="020F0502020204030204" pitchFamily="34" charset="0"/>
                <a:cs typeface="Times New Roman" panose="02020603050405020304" pitchFamily="18" charset="0"/>
              </a:rPr>
              <a:t>"trwałego związania z gruntem" oznacza zarówno posiadanie przez budynek fundamentów</a:t>
            </a:r>
            <a:r>
              <a:rPr lang="pl-PL"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które są usytuowane poniżej poziomu terenu (wkopane w grunt), jak i trwałego (sztywnego , stabilnego, ciągłego, niezmiennego) powiązania obiektu z tymi fundamentami.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740410" marR="4445" algn="just">
              <a:lnSpc>
                <a:spcPct val="142000"/>
              </a:lnSpc>
              <a:spcAft>
                <a:spcPts val="175"/>
              </a:spcAft>
            </a:pPr>
            <a:r>
              <a:rPr lang="pl-PL"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Nie będzie trwale związany z gruntem taki obiekt budowlany, w którym dolna płaszczyzna postumentu (podbudowy) znajduje się na poziomie terenu, a jego przeniesienie lub rozebranie nie wiąże się z wykonaniem robót ziemnych. Odłączenie obiektu budowlanego od fundamentów, prowadząc do istotnej zmiany całości, a czasem również do uszkodzenia lub zniszczenia części budowlanej położonej ponad fundamentami, niweczy możliwość traktowania odłączanego fragmentu (bez fundamentu stanowiącego część składową obiektu budowlanego), jako budynek. </a:t>
            </a:r>
            <a:endParaRPr lang="pl-PL" sz="1600" dirty="0">
              <a:latin typeface="Calibri" panose="020F0502020204030204" pitchFamily="34" charset="0"/>
              <a:ea typeface="Calibri" panose="020F0502020204030204" pitchFamily="34" charset="0"/>
              <a:cs typeface="Times New Roman" panose="02020603050405020304" pitchFamily="18" charset="0"/>
            </a:endParaRPr>
          </a:p>
          <a:p>
            <a:pPr marL="740410" marR="4445" algn="just">
              <a:lnSpc>
                <a:spcPct val="142000"/>
              </a:lnSpc>
              <a:spcAft>
                <a:spcPts val="175"/>
              </a:spcAft>
            </a:pPr>
            <a:r>
              <a:rPr lang="pl-PL"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W efekcie nie jest budynkiem tymczasowy obiekt budowlany (art. 3 pkt 5 </a:t>
            </a:r>
            <a:r>
              <a:rPr lang="pl-PL" sz="1600"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u.P.b</a:t>
            </a:r>
            <a:r>
              <a:rPr lang="pl-PL" sz="1600" dirty="0">
                <a:solidFill>
                  <a:srgbClr val="000000"/>
                </a:solidFill>
                <a:latin typeface="Arial" panose="020B0604020202020204" pitchFamily="34" charset="0"/>
                <a:ea typeface="Calibri" panose="020F0502020204030204" pitchFamily="34" charset="0"/>
                <a:cs typeface="Times New Roman" panose="02020603050405020304" pitchFamily="18" charset="0"/>
              </a:rPr>
              <a:t>.), który nie jest trwale związany z gruntem albo jest przewidziany do przeniesienia. Może być budynkiem tymczasowy obiekt budowlany przeznaczony do rozbiórki, do czasu tej czynności.</a:t>
            </a:r>
            <a:endParaRPr lang="pl-PL" sz="1600"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1929066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216152" y="2843784"/>
            <a:ext cx="10067544" cy="2308324"/>
          </a:xfrm>
          <a:prstGeom prst="rect">
            <a:avLst/>
          </a:prstGeom>
        </p:spPr>
        <p:txBody>
          <a:bodyPr wrap="square">
            <a:spAutoFit/>
          </a:bodyPr>
          <a:lstStyle/>
          <a:p>
            <a:pPr algn="ctr"/>
            <a:r>
              <a:rPr lang="pl-PL" b="1" dirty="0">
                <a:solidFill>
                  <a:srgbClr val="000000"/>
                </a:solidFill>
                <a:latin typeface="Arial" panose="020B0604020202020204" pitchFamily="34" charset="0"/>
              </a:rPr>
              <a:t>Wyrok NSA z dnia 26 stycznia 2022 r.</a:t>
            </a:r>
          </a:p>
          <a:p>
            <a:pPr algn="ctr"/>
            <a:r>
              <a:rPr lang="pl-PL" b="1" dirty="0">
                <a:solidFill>
                  <a:srgbClr val="000000"/>
                </a:solidFill>
                <a:latin typeface="Arial" panose="020B0604020202020204" pitchFamily="34" charset="0"/>
              </a:rPr>
              <a:t>Sygn. akt III FSK 957/21</a:t>
            </a:r>
          </a:p>
          <a:p>
            <a:pPr algn="just"/>
            <a:r>
              <a:rPr lang="pl-PL" dirty="0">
                <a:solidFill>
                  <a:srgbClr val="000000"/>
                </a:solidFill>
                <a:latin typeface="Arial" panose="020B0604020202020204" pitchFamily="34" charset="0"/>
              </a:rPr>
              <a:t>W świetle art. 1a ust. 1 pkt 1 ustawy z dnia 12 stycznia 1991 r. o podatkach i opłatach lokalnych (Dz. U. z 2019 r. poz. 1170 ze zm.) w związku z art. 3 pkt 1 ustawy Prawo budowlane</a:t>
            </a:r>
            <a:r>
              <a:rPr lang="pl-PL" b="1" dirty="0">
                <a:solidFill>
                  <a:srgbClr val="000000"/>
                </a:solidFill>
                <a:latin typeface="Arial" panose="020B0604020202020204" pitchFamily="34" charset="0"/>
              </a:rPr>
              <a:t>, fundament, wydzielone z przestrzeni przegrody budowlane i dach stanowią zespół nierozłącznie powiązanych ze sobą elementów, wzniesionych z materiałów budowlanych, tworzących trwale związaną z gruntem i jednolitą konstrukcyjnie całość, jaką jest budynek, którego cechą wyróżniającą jest istnienie powierzchni użytkowej.</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22860567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4" name="Prostokąt 3"/>
          <p:cNvSpPr/>
          <p:nvPr/>
        </p:nvSpPr>
        <p:spPr>
          <a:xfrm>
            <a:off x="838200" y="2331720"/>
            <a:ext cx="9838944" cy="3970318"/>
          </a:xfrm>
          <a:prstGeom prst="rect">
            <a:avLst/>
          </a:prstGeom>
        </p:spPr>
        <p:txBody>
          <a:bodyPr wrap="square">
            <a:spAutoFit/>
          </a:bodyPr>
          <a:lstStyle/>
          <a:p>
            <a:pPr algn="ctr"/>
            <a:r>
              <a:rPr lang="pl-PL" b="1" dirty="0">
                <a:solidFill>
                  <a:srgbClr val="000000"/>
                </a:solidFill>
                <a:latin typeface="Arial" panose="020B0604020202020204" pitchFamily="34" charset="0"/>
              </a:rPr>
              <a:t>Wyrok NSA z dnia 26 stycznia 2022 r.</a:t>
            </a:r>
          </a:p>
          <a:p>
            <a:pPr algn="ctr"/>
            <a:r>
              <a:rPr lang="pl-PL" b="1" dirty="0">
                <a:solidFill>
                  <a:srgbClr val="000000"/>
                </a:solidFill>
                <a:latin typeface="Arial" panose="020B0604020202020204" pitchFamily="34" charset="0"/>
              </a:rPr>
              <a:t>Sygn. akt III FSK 957/21</a:t>
            </a:r>
          </a:p>
          <a:p>
            <a:r>
              <a:rPr lang="pl-PL" b="1" dirty="0">
                <a:solidFill>
                  <a:srgbClr val="C00000"/>
                </a:solidFill>
                <a:latin typeface="Arial" panose="020B0604020202020204" pitchFamily="34" charset="0"/>
              </a:rPr>
              <a:t>„Dach”,</a:t>
            </a:r>
            <a:r>
              <a:rPr lang="pl-PL" dirty="0">
                <a:solidFill>
                  <a:srgbClr val="000000"/>
                </a:solidFill>
                <a:latin typeface="Arial" panose="020B0604020202020204" pitchFamily="34" charset="0"/>
              </a:rPr>
              <a:t> w rozumieniu art. 1a ust. 1 pkt 1 ustawy z dnia 12 stycznia 1991 r. o podatkach i opłatach lokalnych (Dz. U. z 2019 r. poz. 1170 ze zm.) winien stanowić integralną i trwałą część konstrukcji budynku, całkowicie pokrywającą powierzchnię wewnętrzną takiego obiektu budowlanego, zaliczaną do powierzchni użytkowej, o której mowa w art. 4 ust. 1 pkt 2 </a:t>
            </a:r>
            <a:r>
              <a:rPr lang="pl-PL" dirty="0" err="1">
                <a:solidFill>
                  <a:srgbClr val="000000"/>
                </a:solidFill>
                <a:latin typeface="Arial" panose="020B0604020202020204" pitchFamily="34" charset="0"/>
              </a:rPr>
              <a:t>u.p.o.l</a:t>
            </a:r>
            <a:r>
              <a:rPr lang="pl-PL" dirty="0">
                <a:solidFill>
                  <a:srgbClr val="000000"/>
                </a:solidFill>
                <a:latin typeface="Arial" panose="020B0604020202020204" pitchFamily="34" charset="0"/>
              </a:rPr>
              <a:t>., a jednocześnie zabezpieczającą całość przed negatywnym oddziaływaniem czynników atmosferycznych. </a:t>
            </a:r>
          </a:p>
          <a:p>
            <a:r>
              <a:rPr lang="pl-PL" dirty="0">
                <a:solidFill>
                  <a:srgbClr val="000000"/>
                </a:solidFill>
                <a:latin typeface="Arial" panose="020B0604020202020204" pitchFamily="34" charset="0"/>
              </a:rPr>
              <a:t>Bez wpływu na taką ocenę pozostaje kształt dachu, jego niewielkie, nadające się do usunięcia uszkodzenia, a także okoliczność, że fragment tej konstrukcji może stanowić również zadaszenie powierzchni (np. tarasu), która nie jest wyposażona w przegrody budowlane w znaczeniu wynikającym z art. 1a ust. 1 pkt 1 </a:t>
            </a:r>
            <a:r>
              <a:rPr lang="pl-PL" dirty="0" err="1">
                <a:solidFill>
                  <a:srgbClr val="000000"/>
                </a:solidFill>
                <a:latin typeface="Arial" panose="020B0604020202020204" pitchFamily="34" charset="0"/>
              </a:rPr>
              <a:t>u.p.o.l</a:t>
            </a:r>
            <a:r>
              <a:rPr lang="pl-PL" dirty="0">
                <a:solidFill>
                  <a:srgbClr val="000000"/>
                </a:solidFill>
                <a:latin typeface="Arial" panose="020B0604020202020204" pitchFamily="34" charset="0"/>
              </a:rPr>
              <a:t>. i w związku z tym nie jest zaliczana do powierzchni użytkowej budynku.</a:t>
            </a:r>
          </a:p>
          <a:p>
            <a:endParaRPr lang="pl-PL" dirty="0">
              <a:solidFill>
                <a:srgbClr val="000000"/>
              </a:solidFill>
              <a:latin typeface="Arial" panose="020B0604020202020204" pitchFamily="34" charset="0"/>
            </a:endParaRPr>
          </a:p>
        </p:txBody>
      </p:sp>
    </p:spTree>
    <p:extLst>
      <p:ext uri="{BB962C8B-B14F-4D97-AF65-F5344CB8AC3E}">
        <p14:creationId xmlns:p14="http://schemas.microsoft.com/office/powerpoint/2010/main" val="16820985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ytuł 1"/>
          <p:cNvSpPr>
            <a:spLocks noGrp="1"/>
          </p:cNvSpPr>
          <p:nvPr>
            <p:ph type="title"/>
          </p:nvPr>
        </p:nvSpPr>
        <p:spPr/>
        <p:txBody>
          <a:bodyPr/>
          <a:lstStyle/>
          <a:p>
            <a:endParaRPr lang="pl-PL" altLang="pl-PL"/>
          </a:p>
        </p:txBody>
      </p:sp>
      <p:pic>
        <p:nvPicPr>
          <p:cNvPr id="5837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8372"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8214" y="1773239"/>
            <a:ext cx="7920037" cy="4968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Prostokąt 1"/>
          <p:cNvSpPr/>
          <p:nvPr/>
        </p:nvSpPr>
        <p:spPr>
          <a:xfrm>
            <a:off x="2999233" y="1773239"/>
            <a:ext cx="4138078" cy="369332"/>
          </a:xfrm>
          <a:prstGeom prst="rect">
            <a:avLst/>
          </a:prstGeom>
        </p:spPr>
        <p:txBody>
          <a:bodyPr wrap="square">
            <a:spAutoFit/>
          </a:bodyPr>
          <a:lstStyle/>
          <a:p>
            <a:r>
              <a:rPr lang="pl-PL" dirty="0">
                <a:solidFill>
                  <a:srgbClr val="000000"/>
                </a:solidFill>
                <a:latin typeface="Arial" panose="020B0604020202020204" pitchFamily="34" charset="0"/>
              </a:rPr>
              <a:t>„Dach” w tym ujęciu </a:t>
            </a:r>
            <a:endParaRPr lang="pl-PL" dirty="0"/>
          </a:p>
        </p:txBody>
      </p:sp>
      <p:sp>
        <p:nvSpPr>
          <p:cNvPr id="3" name="Prostokąt 2"/>
          <p:cNvSpPr/>
          <p:nvPr/>
        </p:nvSpPr>
        <p:spPr>
          <a:xfrm>
            <a:off x="2999233" y="2142571"/>
            <a:ext cx="4473674" cy="369332"/>
          </a:xfrm>
          <a:prstGeom prst="rect">
            <a:avLst/>
          </a:prstGeom>
        </p:spPr>
        <p:txBody>
          <a:bodyPr wrap="square">
            <a:spAutoFit/>
          </a:bodyPr>
          <a:lstStyle/>
          <a:p>
            <a:r>
              <a:rPr lang="pl-PL" sz="1000" dirty="0">
                <a:solidFill>
                  <a:srgbClr val="000000"/>
                </a:solidFill>
                <a:latin typeface="Arial" panose="020B0604020202020204" pitchFamily="34" charset="0"/>
              </a:rPr>
              <a:t>(źródło: google.pl</a:t>
            </a:r>
            <a:r>
              <a:rPr lang="pl-PL" dirty="0">
                <a:solidFill>
                  <a:srgbClr val="000000"/>
                </a:solidFill>
                <a:latin typeface="Arial" panose="020B0604020202020204" pitchFamily="34" charset="0"/>
              </a:rPr>
              <a:t>) </a:t>
            </a:r>
            <a:endParaRPr lang="pl-PL" dirty="0"/>
          </a:p>
        </p:txBody>
      </p:sp>
    </p:spTree>
    <p:extLst>
      <p:ext uri="{BB962C8B-B14F-4D97-AF65-F5344CB8AC3E}">
        <p14:creationId xmlns:p14="http://schemas.microsoft.com/office/powerpoint/2010/main" val="346442836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4" name="Prostokąt 3"/>
          <p:cNvSpPr/>
          <p:nvPr/>
        </p:nvSpPr>
        <p:spPr>
          <a:xfrm>
            <a:off x="1112520" y="1976933"/>
            <a:ext cx="9838944" cy="2031325"/>
          </a:xfrm>
          <a:prstGeom prst="rect">
            <a:avLst/>
          </a:prstGeom>
        </p:spPr>
        <p:txBody>
          <a:bodyPr wrap="square">
            <a:spAutoFit/>
          </a:bodyPr>
          <a:lstStyle/>
          <a:p>
            <a:pPr algn="ctr"/>
            <a:r>
              <a:rPr lang="pl-PL" b="1" dirty="0">
                <a:solidFill>
                  <a:srgbClr val="000000"/>
                </a:solidFill>
                <a:latin typeface="Arial" panose="020B0604020202020204" pitchFamily="34" charset="0"/>
              </a:rPr>
              <a:t>Wyrok NSA z dnia 26 stycznia 2022 r.</a:t>
            </a:r>
          </a:p>
          <a:p>
            <a:pPr algn="ctr"/>
            <a:r>
              <a:rPr lang="pl-PL" b="1" dirty="0">
                <a:solidFill>
                  <a:srgbClr val="000000"/>
                </a:solidFill>
                <a:latin typeface="Arial" panose="020B0604020202020204" pitchFamily="34" charset="0"/>
              </a:rPr>
              <a:t>Sygn. akt III FSK 957/21</a:t>
            </a:r>
          </a:p>
          <a:p>
            <a:r>
              <a:rPr lang="pl-PL" dirty="0">
                <a:solidFill>
                  <a:srgbClr val="000000"/>
                </a:solidFill>
                <a:latin typeface="Arial" panose="020B0604020202020204" pitchFamily="34" charset="0"/>
              </a:rPr>
              <a:t>Niewymagająca nadzwyczajnych zabiegów budowlano-technologicznych, możliwość odłączenia obiektu budowlanego od podłoża, bez naruszenia jego dotychczasowej struktury i konstrukcji, a w konsekwencji możność przeniesienia go w inne miejsce w tej samej postaci, wyklucza kwalifikację takiego obiektu do kategorii budynków w rozumieniu art. 1a ust. 1 pkt 1 </a:t>
            </a:r>
            <a:r>
              <a:rPr lang="pl-PL" dirty="0" err="1">
                <a:solidFill>
                  <a:srgbClr val="000000"/>
                </a:solidFill>
                <a:latin typeface="Arial" panose="020B0604020202020204" pitchFamily="34" charset="0"/>
              </a:rPr>
              <a:t>u.p.o.l</a:t>
            </a:r>
            <a:r>
              <a:rPr lang="pl-PL" dirty="0">
                <a:solidFill>
                  <a:srgbClr val="000000"/>
                </a:solidFill>
                <a:latin typeface="Arial" panose="020B0604020202020204" pitchFamily="34" charset="0"/>
              </a:rPr>
              <a:t>. z uwagi na to, że nie spełnienia on warunku trwałego związania z gruntem.</a:t>
            </a:r>
          </a:p>
        </p:txBody>
      </p:sp>
    </p:spTree>
    <p:extLst>
      <p:ext uri="{BB962C8B-B14F-4D97-AF65-F5344CB8AC3E}">
        <p14:creationId xmlns:p14="http://schemas.microsoft.com/office/powerpoint/2010/main" val="238101240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838200" y="2304288"/>
            <a:ext cx="10515600" cy="3693319"/>
          </a:xfrm>
          <a:prstGeom prst="rect">
            <a:avLst/>
          </a:prstGeom>
        </p:spPr>
        <p:txBody>
          <a:bodyPr wrap="square">
            <a:spAutoFit/>
          </a:bodyPr>
          <a:lstStyle/>
          <a:p>
            <a:pPr algn="ctr"/>
            <a:r>
              <a:rPr lang="pl-PL" b="1" dirty="0">
                <a:solidFill>
                  <a:srgbClr val="000000"/>
                </a:solidFill>
                <a:latin typeface="Arial" panose="020B0604020202020204" pitchFamily="34" charset="0"/>
              </a:rPr>
              <a:t>Wyrok NSA z 30 lipca 2020 r.</a:t>
            </a:r>
          </a:p>
          <a:p>
            <a:pPr algn="ctr"/>
            <a:r>
              <a:rPr lang="pl-PL" b="1" dirty="0">
                <a:solidFill>
                  <a:srgbClr val="000000"/>
                </a:solidFill>
                <a:latin typeface="Arial" panose="020B0604020202020204" pitchFamily="34" charset="0"/>
              </a:rPr>
              <a:t>Sygn. akt II FSK 2872/18</a:t>
            </a:r>
          </a:p>
          <a:p>
            <a:endParaRPr lang="pl-PL" dirty="0">
              <a:solidFill>
                <a:srgbClr val="000000"/>
              </a:solidFill>
              <a:latin typeface="Arial" panose="020B0604020202020204" pitchFamily="34" charset="0"/>
            </a:endParaRPr>
          </a:p>
          <a:p>
            <a:r>
              <a:rPr lang="pl-PL" b="1" dirty="0">
                <a:solidFill>
                  <a:srgbClr val="C00000"/>
                </a:solidFill>
                <a:latin typeface="Arial" panose="020B0604020202020204" pitchFamily="34" charset="0"/>
              </a:rPr>
              <a:t>„Przegroda budowlana</a:t>
            </a:r>
            <a:r>
              <a:rPr lang="pl-PL" b="1" dirty="0">
                <a:solidFill>
                  <a:srgbClr val="000000"/>
                </a:solidFill>
                <a:latin typeface="Arial" panose="020B0604020202020204" pitchFamily="34" charset="0"/>
              </a:rPr>
              <a:t>", o której mowa w art. 1a ust. 1 pkt 1 </a:t>
            </a:r>
            <a:r>
              <a:rPr lang="pl-PL" b="1" dirty="0" err="1">
                <a:solidFill>
                  <a:srgbClr val="000000"/>
                </a:solidFill>
                <a:latin typeface="Arial" panose="020B0604020202020204" pitchFamily="34" charset="0"/>
              </a:rPr>
              <a:t>u.p.o.l</a:t>
            </a:r>
            <a:r>
              <a:rPr lang="pl-PL" b="1" dirty="0">
                <a:solidFill>
                  <a:srgbClr val="000000"/>
                </a:solidFill>
                <a:latin typeface="Arial" panose="020B0604020202020204" pitchFamily="34" charset="0"/>
              </a:rPr>
              <a:t>., nawet jeśli nie stanowi jednolitej powierzchni, powinna móc strukturalnie pełnić rolę ściany, a zatem musi stanowić integralną część konstrukcji budynku</a:t>
            </a:r>
            <a:r>
              <a:rPr lang="pl-PL" dirty="0">
                <a:solidFill>
                  <a:srgbClr val="000000"/>
                </a:solidFill>
                <a:latin typeface="Arial" panose="020B0604020202020204" pitchFamily="34" charset="0"/>
              </a:rPr>
              <a:t>. </a:t>
            </a:r>
          </a:p>
          <a:p>
            <a:r>
              <a:rPr lang="pl-PL" dirty="0">
                <a:solidFill>
                  <a:srgbClr val="000000"/>
                </a:solidFill>
                <a:latin typeface="Arial" panose="020B0604020202020204" pitchFamily="34" charset="0"/>
              </a:rPr>
              <a:t>W efekcie sam fakt zarysowania bryły obiektu przez blachę falistą, siatkę, filary, bramy czy też drzwi nie spełnia warunku istnienia przegrody budowlanej, albowiem wskazane elementy nie wypełniają kryterium trwałego wydzielenia obiektu z przestrzeni. Takie ujęcie przegrody budowlanej wynika bowiem z istoty podatkowej definicji budynku, a zatem z zespołu nierozłącznie (trwale) powiązanych ze sobą elementów.</a:t>
            </a:r>
          </a:p>
          <a:p>
            <a:endParaRPr lang="pl-PL" dirty="0">
              <a:solidFill>
                <a:srgbClr val="000000"/>
              </a:solidFill>
              <a:latin typeface="Arial" panose="020B0604020202020204" pitchFamily="34" charset="0"/>
            </a:endParaRPr>
          </a:p>
          <a:p>
            <a:pPr algn="ctr"/>
            <a:r>
              <a:rPr lang="pl-PL" b="1" dirty="0">
                <a:solidFill>
                  <a:srgbClr val="000000"/>
                </a:solidFill>
                <a:latin typeface="Arial" panose="020B0604020202020204" pitchFamily="34" charset="0"/>
              </a:rPr>
              <a:t>Pogląd ten podzielił NSA m.in. w ww. wyroku z 26 stycznia 2022 r. </a:t>
            </a:r>
            <a:endParaRPr lang="pl-PL"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21399590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239864" y="2468879"/>
            <a:ext cx="9440328" cy="4137415"/>
          </a:xfrm>
          <a:prstGeom prst="rect">
            <a:avLst/>
          </a:prstGeom>
        </p:spPr>
        <p:txBody>
          <a:bodyPr wrap="square">
            <a:spAutoFit/>
          </a:bodyPr>
          <a:lstStyle/>
          <a:p>
            <a:pPr algn="ctr">
              <a:lnSpc>
                <a:spcPct val="107000"/>
              </a:lnSpc>
              <a:spcAft>
                <a:spcPts val="0"/>
              </a:spcAft>
            </a:pPr>
            <a:r>
              <a:rPr lang="pl-PL" b="1" dirty="0">
                <a:latin typeface="Arial" panose="020B0604020202020204" pitchFamily="34" charset="0"/>
                <a:ea typeface="Times New Roman" panose="02020603050405020304" pitchFamily="18" charset="0"/>
                <a:cs typeface="Times New Roman" panose="02020603050405020304" pitchFamily="18" charset="0"/>
              </a:rPr>
              <a:t>Wyrok NSA </a:t>
            </a:r>
            <a:r>
              <a:rPr lang="pl-PL"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 z dnia 24 lutego 2022 r.</a:t>
            </a:r>
            <a:endParaRPr lang="pl-PL" sz="11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07000"/>
              </a:lnSpc>
              <a:spcAft>
                <a:spcPts val="0"/>
              </a:spcAft>
            </a:pPr>
            <a:r>
              <a:rPr lang="pl-PL" b="1" dirty="0">
                <a:solidFill>
                  <a:srgbClr val="333333"/>
                </a:solidFill>
                <a:latin typeface="Arial" panose="020B0604020202020204" pitchFamily="34" charset="0"/>
                <a:ea typeface="Times New Roman" panose="02020603050405020304" pitchFamily="18" charset="0"/>
                <a:cs typeface="Times New Roman" panose="02020603050405020304" pitchFamily="18" charset="0"/>
              </a:rPr>
              <a:t>III FSK 4994/21</a:t>
            </a:r>
            <a:endParaRPr lang="pl-PL" sz="11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450"/>
              </a:spcAft>
            </a:pPr>
            <a:r>
              <a:rPr lang="pl-PL" dirty="0">
                <a:latin typeface="Arial" panose="020B0604020202020204" pitchFamily="34" charset="0"/>
                <a:ea typeface="Times New Roman" panose="02020603050405020304" pitchFamily="18" charset="0"/>
                <a:cs typeface="Arial" panose="020B0604020202020204" pitchFamily="34" charset="0"/>
              </a:rPr>
              <a:t>Spełnienie przesłanki "wydzielenia z przestrzeni" oznacza zakreślenie granic obiektu poprzez istniejące przegrody budowlane, przy uwzględnieniu wszystkich kondygnacji budynku</a:t>
            </a:r>
            <a:r>
              <a:rPr lang="pl-PL" b="1" dirty="0">
                <a:latin typeface="Arial" panose="020B0604020202020204" pitchFamily="34" charset="0"/>
                <a:ea typeface="Times New Roman" panose="02020603050405020304" pitchFamily="18" charset="0"/>
                <a:cs typeface="Arial" panose="020B0604020202020204" pitchFamily="34" charset="0"/>
              </a:rPr>
              <a:t>. Pojęcia przegrody nie zawęża się przy tym do pojęcia ściany w tradycyjnym rozumieniu tego słowa, ale należy objąć tą kategorią także takie elementy struktury budynku, jak filary, słupy czy kolumny, które w sensie konstrukcyjnym mogą spełnić tę samą funkcję co ściana i które strukturalnie wydzielają budynek lub jego część z przestrzeni.</a:t>
            </a:r>
          </a:p>
          <a:p>
            <a:pPr algn="just">
              <a:lnSpc>
                <a:spcPct val="107000"/>
              </a:lnSpc>
              <a:spcAft>
                <a:spcPts val="450"/>
              </a:spcAft>
            </a:pPr>
            <a:endParaRPr lang="pl-PL" b="1" dirty="0">
              <a:latin typeface="Arial" panose="020B0604020202020204" pitchFamily="34" charset="0"/>
              <a:ea typeface="Calibri" panose="020F0502020204030204" pitchFamily="34" charset="0"/>
              <a:cs typeface="Arial" panose="020B0604020202020204" pitchFamily="34" charset="0"/>
            </a:endParaRPr>
          </a:p>
          <a:p>
            <a:pPr algn="ctr">
              <a:lnSpc>
                <a:spcPct val="107000"/>
              </a:lnSpc>
              <a:spcAft>
                <a:spcPts val="450"/>
              </a:spcAft>
            </a:pPr>
            <a:r>
              <a:rPr lang="pl-PL" b="1" dirty="0">
                <a:solidFill>
                  <a:srgbClr val="C00000"/>
                </a:solidFill>
                <a:latin typeface="Arial" panose="020B0604020202020204" pitchFamily="34" charset="0"/>
                <a:ea typeface="Calibri" panose="020F0502020204030204" pitchFamily="34" charset="0"/>
                <a:cs typeface="Arial" panose="020B0604020202020204" pitchFamily="34" charset="0"/>
              </a:rPr>
              <a:t>CZY PRZESTRZEŃ MIĘDZY FILARAMI MOŻNA UZNAĆ ZA „WYDZIELONĄ Z PRZESTRZENI PRZEGRODĘ BUDOWLANĄ”</a:t>
            </a:r>
          </a:p>
          <a:p>
            <a:pPr>
              <a:lnSpc>
                <a:spcPct val="107000"/>
              </a:lnSpc>
              <a:spcAft>
                <a:spcPts val="800"/>
              </a:spcAft>
            </a:pPr>
            <a:r>
              <a:rPr lang="pl-PL" dirty="0">
                <a:latin typeface="Calibri" panose="020F0502020204030204" pitchFamily="34" charset="0"/>
                <a:ea typeface="Calibri" panose="020F0502020204030204" pitchFamily="34" charset="0"/>
                <a:cs typeface="Times New Roman" panose="02020603050405020304" pitchFamily="18" charset="0"/>
              </a:rPr>
              <a:t> </a:t>
            </a:r>
            <a:endParaRPr lang="pl-PL"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62640940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516975" y="1483213"/>
            <a:ext cx="10515600" cy="5262979"/>
          </a:xfrm>
          <a:prstGeom prst="rect">
            <a:avLst/>
          </a:prstGeom>
        </p:spPr>
        <p:txBody>
          <a:bodyPr wrap="square">
            <a:spAutoFit/>
          </a:bodyPr>
          <a:lstStyle/>
          <a:p>
            <a:pPr algn="ctr"/>
            <a:r>
              <a:rPr lang="pl-PL" sz="2400" b="1" dirty="0">
                <a:solidFill>
                  <a:srgbClr val="000000"/>
                </a:solidFill>
                <a:latin typeface="Arial" panose="020B0604020202020204" pitchFamily="34" charset="0"/>
              </a:rPr>
              <a:t>Wyrok NSA z dnia 3 listopada 2022 r.</a:t>
            </a:r>
          </a:p>
          <a:p>
            <a:pPr algn="ctr"/>
            <a:r>
              <a:rPr lang="pl-PL" sz="2400" b="1" dirty="0">
                <a:solidFill>
                  <a:srgbClr val="000000"/>
                </a:solidFill>
                <a:latin typeface="Arial" panose="020B0604020202020204" pitchFamily="34" charset="0"/>
              </a:rPr>
              <a:t>Sygn. akt III FSK 814/21 </a:t>
            </a:r>
          </a:p>
          <a:p>
            <a:pPr algn="just"/>
            <a:endParaRPr lang="pl-PL" sz="2400" dirty="0">
              <a:solidFill>
                <a:srgbClr val="000000"/>
              </a:solidFill>
              <a:latin typeface="Arial" panose="020B0604020202020204" pitchFamily="34" charset="0"/>
            </a:endParaRPr>
          </a:p>
          <a:p>
            <a:pPr algn="just"/>
            <a:r>
              <a:rPr lang="pl-PL" sz="24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Przegroda</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budowlana</a:t>
            </a:r>
            <a:r>
              <a:rPr lang="pl-PL" sz="2000" dirty="0">
                <a:solidFill>
                  <a:srgbClr val="000000"/>
                </a:solidFill>
                <a:latin typeface="Arial" panose="020B0604020202020204" pitchFamily="34" charset="0"/>
              </a:rPr>
              <a:t>", jako jeden z elementów budynku w rozumieniu art. 1a ust. 1 pkt 1 </a:t>
            </a:r>
            <a:r>
              <a:rPr lang="pl-PL" sz="2000" dirty="0" err="1">
                <a:solidFill>
                  <a:srgbClr val="000000"/>
                </a:solidFill>
                <a:latin typeface="Arial" panose="020B0604020202020204" pitchFamily="34" charset="0"/>
              </a:rPr>
              <a:t>u.p.o.l</a:t>
            </a:r>
            <a:r>
              <a:rPr lang="pl-PL" sz="2000" dirty="0">
                <a:solidFill>
                  <a:srgbClr val="000000"/>
                </a:solidFill>
                <a:latin typeface="Arial" panose="020B0604020202020204" pitchFamily="34" charset="0"/>
              </a:rPr>
              <a:t>., musi stanowić fizyczną barierę (płaszczyznę), pozwalającą na wydzielenie budynku w przestrzeni. Cechą "</a:t>
            </a:r>
            <a:r>
              <a:rPr lang="pl-PL" sz="2000" b="1" dirty="0">
                <a:solidFill>
                  <a:srgbClr val="000000"/>
                </a:solidFill>
                <a:latin typeface="Arial" panose="020B0604020202020204" pitchFamily="34" charset="0"/>
              </a:rPr>
              <a:t>przegrody</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budowlanej</a:t>
            </a:r>
            <a:r>
              <a:rPr lang="pl-PL" sz="2000" dirty="0">
                <a:solidFill>
                  <a:srgbClr val="000000"/>
                </a:solidFill>
                <a:latin typeface="Arial" panose="020B0604020202020204" pitchFamily="34" charset="0"/>
              </a:rPr>
              <a:t>" jest faktyczne, a nie iluzoryczne wydzielenie obiektu. </a:t>
            </a:r>
          </a:p>
          <a:p>
            <a:pPr algn="just"/>
            <a:r>
              <a:rPr lang="pl-PL" sz="2000" b="1" dirty="0">
                <a:solidFill>
                  <a:srgbClr val="000000"/>
                </a:solidFill>
                <a:latin typeface="Arial" panose="020B0604020202020204" pitchFamily="34" charset="0"/>
              </a:rPr>
              <a:t>	Przegroda</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budowlana</a:t>
            </a:r>
            <a:r>
              <a:rPr lang="pl-PL" sz="2000" dirty="0">
                <a:solidFill>
                  <a:srgbClr val="000000"/>
                </a:solidFill>
                <a:latin typeface="Arial" panose="020B0604020202020204" pitchFamily="34" charset="0"/>
              </a:rPr>
              <a:t> musi mieść charakter trwały i musi być konstrukcyjne powiązana z innymi elementami budynku (dachem i fundamentami). </a:t>
            </a:r>
          </a:p>
          <a:p>
            <a:pPr algn="just"/>
            <a:r>
              <a:rPr lang="pl-PL" sz="2000" b="1" dirty="0">
                <a:solidFill>
                  <a:srgbClr val="000000"/>
                </a:solidFill>
                <a:latin typeface="Arial" panose="020B0604020202020204" pitchFamily="34" charset="0"/>
              </a:rPr>
              <a:t>	Przegroda</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budowlana</a:t>
            </a:r>
            <a:r>
              <a:rPr lang="pl-PL" sz="2000" dirty="0">
                <a:solidFill>
                  <a:srgbClr val="000000"/>
                </a:solidFill>
                <a:latin typeface="Arial" panose="020B0604020202020204" pitchFamily="34" charset="0"/>
              </a:rPr>
              <a:t> nie musi być oczywiście litą ścianą. Cechy </a:t>
            </a:r>
            <a:r>
              <a:rPr lang="pl-PL" sz="2000" b="1" dirty="0">
                <a:solidFill>
                  <a:srgbClr val="000000"/>
                </a:solidFill>
                <a:latin typeface="Arial" panose="020B0604020202020204" pitchFamily="34" charset="0"/>
              </a:rPr>
              <a:t>przegrody</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budowlanej</a:t>
            </a:r>
            <a:r>
              <a:rPr lang="pl-PL" sz="2000" dirty="0">
                <a:solidFill>
                  <a:srgbClr val="000000"/>
                </a:solidFill>
                <a:latin typeface="Arial" panose="020B0604020202020204" pitchFamily="34" charset="0"/>
              </a:rPr>
              <a:t> spełnia również ściana z otworami okiennymi, drzwiami lub bramą. </a:t>
            </a:r>
          </a:p>
          <a:p>
            <a:pPr algn="just"/>
            <a:r>
              <a:rPr lang="pl-PL" sz="2000" dirty="0">
                <a:solidFill>
                  <a:srgbClr val="000000"/>
                </a:solidFill>
                <a:latin typeface="Arial" panose="020B0604020202020204" pitchFamily="34" charset="0"/>
              </a:rPr>
              <a:t>	Za </a:t>
            </a:r>
            <a:r>
              <a:rPr lang="pl-PL" sz="2000" b="1" dirty="0">
                <a:solidFill>
                  <a:srgbClr val="000000"/>
                </a:solidFill>
                <a:latin typeface="Arial" panose="020B0604020202020204" pitchFamily="34" charset="0"/>
              </a:rPr>
              <a:t>przegrodę</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budowlaną</a:t>
            </a:r>
            <a:r>
              <a:rPr lang="pl-PL" sz="2000" dirty="0">
                <a:solidFill>
                  <a:srgbClr val="000000"/>
                </a:solidFill>
                <a:latin typeface="Arial" panose="020B0604020202020204" pitchFamily="34" charset="0"/>
              </a:rPr>
              <a:t> nie można jednak uznać otwartej przestrzeni pomiędzy słupami lub filarami. Wyznaczona teoretycznie linia między słupami lub filarami nie stanowi fizycznej bariery. Sam fakt zarysowania bryły obiektu przez słupy lub filary nie spełnia warunku istnienia </a:t>
            </a:r>
            <a:r>
              <a:rPr lang="pl-PL" sz="2000" b="1" dirty="0">
                <a:solidFill>
                  <a:srgbClr val="000000"/>
                </a:solidFill>
                <a:latin typeface="Arial" panose="020B0604020202020204" pitchFamily="34" charset="0"/>
              </a:rPr>
              <a:t>przegrody</a:t>
            </a:r>
            <a:r>
              <a:rPr lang="pl-PL" sz="2000" dirty="0">
                <a:solidFill>
                  <a:srgbClr val="000000"/>
                </a:solidFill>
                <a:latin typeface="Arial" panose="020B0604020202020204" pitchFamily="34" charset="0"/>
              </a:rPr>
              <a:t> </a:t>
            </a:r>
            <a:r>
              <a:rPr lang="pl-PL" sz="2000" b="1" dirty="0">
                <a:solidFill>
                  <a:srgbClr val="000000"/>
                </a:solidFill>
                <a:latin typeface="Arial" panose="020B0604020202020204" pitchFamily="34" charset="0"/>
              </a:rPr>
              <a:t>budowlanej</a:t>
            </a:r>
            <a:r>
              <a:rPr lang="pl-PL" sz="2000" dirty="0">
                <a:solidFill>
                  <a:srgbClr val="000000"/>
                </a:solidFill>
                <a:latin typeface="Arial" panose="020B0604020202020204" pitchFamily="34" charset="0"/>
              </a:rPr>
              <a:t>.</a:t>
            </a:r>
            <a:endParaRPr lang="pl-PL"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239834"/>
            <a:ext cx="11146536" cy="1344118"/>
          </a:xfrm>
          <a:prstGeom prst="rect">
            <a:avLst/>
          </a:prstGeom>
          <a:noFill/>
          <a:ln/>
        </p:spPr>
      </p:pic>
    </p:spTree>
    <p:extLst>
      <p:ext uri="{BB962C8B-B14F-4D97-AF65-F5344CB8AC3E}">
        <p14:creationId xmlns:p14="http://schemas.microsoft.com/office/powerpoint/2010/main" val="4011866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838200" y="2761488"/>
            <a:ext cx="10774680" cy="2585323"/>
          </a:xfrm>
          <a:prstGeom prst="rect">
            <a:avLst/>
          </a:prstGeom>
        </p:spPr>
        <p:txBody>
          <a:bodyPr wrap="square">
            <a:spAutoFit/>
          </a:bodyPr>
          <a:lstStyle/>
          <a:p>
            <a:pPr algn="ctr"/>
            <a:r>
              <a:rPr lang="pl-PL" b="1" dirty="0">
                <a:solidFill>
                  <a:srgbClr val="000000"/>
                </a:solidFill>
                <a:latin typeface="Arial" panose="020B0604020202020204" pitchFamily="34" charset="0"/>
              </a:rPr>
              <a:t>Wyrok NSA z dnia 26 stycznia 2022 r.</a:t>
            </a:r>
          </a:p>
          <a:p>
            <a:pPr algn="ctr"/>
            <a:r>
              <a:rPr lang="pl-PL" b="1" dirty="0">
                <a:solidFill>
                  <a:srgbClr val="000000"/>
                </a:solidFill>
                <a:latin typeface="Arial" panose="020B0604020202020204" pitchFamily="34" charset="0"/>
              </a:rPr>
              <a:t>Sygn. akt III FSK 2124/21</a:t>
            </a:r>
          </a:p>
          <a:p>
            <a:endParaRPr lang="pl-PL" dirty="0">
              <a:solidFill>
                <a:srgbClr val="000000"/>
              </a:solidFill>
              <a:latin typeface="Arial" panose="020B0604020202020204" pitchFamily="34" charset="0"/>
            </a:endParaRPr>
          </a:p>
          <a:p>
            <a:r>
              <a:rPr lang="pl-PL" dirty="0">
                <a:solidFill>
                  <a:srgbClr val="000000"/>
                </a:solidFill>
                <a:latin typeface="Arial" panose="020B0604020202020204" pitchFamily="34" charset="0"/>
              </a:rPr>
              <a:t>Nawet jeżeli poszczególne pod względem fizycznym obiekty, z których każdy spełnia cechy pozwalające uznać go za odrębny przedmiot opodatkowania, są wykorzystywane do osiągnięcia konkretnego celu gospodarczego i z tego powodu zostały funkcjonalnie połączone (np. za pomocą rur, kabli, szyn, taśmociągów), </a:t>
            </a:r>
            <a:r>
              <a:rPr lang="pl-PL" b="1" dirty="0">
                <a:solidFill>
                  <a:srgbClr val="000000"/>
                </a:solidFill>
                <a:latin typeface="Arial" panose="020B0604020202020204" pitchFamily="34" charset="0"/>
              </a:rPr>
              <a:t>nie można tworzyć z ich sumy jednego przedmiotu opodatkowania</a:t>
            </a:r>
            <a:r>
              <a:rPr lang="pl-PL" dirty="0">
                <a:solidFill>
                  <a:srgbClr val="000000"/>
                </a:solidFill>
                <a:latin typeface="Arial" panose="020B0604020202020204" pitchFamily="34" charset="0"/>
              </a:rPr>
              <a:t>, w rozumieniu art. 2 ust. 1 ustawy z dnia 12 stycznia 1991 r. o podatkach i opłatach lokalnych (Dz. U. z 2019 r. poz. 1170 ze zm.).</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9545237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3748242" y="3244334"/>
            <a:ext cx="5160388" cy="646331"/>
          </a:xfrm>
          <a:prstGeom prst="rect">
            <a:avLst/>
          </a:prstGeom>
        </p:spPr>
        <p:txBody>
          <a:bodyPr wrap="none">
            <a:spAutoFit/>
          </a:bodyPr>
          <a:lstStyle/>
          <a:p>
            <a:pPr algn="r"/>
            <a:r>
              <a:rPr lang="pl-PL" sz="3600" b="1" dirty="0">
                <a:solidFill>
                  <a:srgbClr val="C00000"/>
                </a:solidFill>
                <a:latin typeface="Arial" panose="020B0604020202020204" pitchFamily="34" charset="0"/>
                <a:ea typeface="Times New Roman" panose="02020603050405020304" pitchFamily="18" charset="0"/>
              </a:rPr>
              <a:t>Urządzenia budowlane</a:t>
            </a:r>
            <a:endParaRPr lang="pl-PL" sz="3600" b="1" dirty="0">
              <a:solidFill>
                <a:srgbClr val="C00000"/>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41014648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1481329" y="3255264"/>
            <a:ext cx="11669904" cy="954107"/>
          </a:xfrm>
          <a:prstGeom prst="rect">
            <a:avLst/>
          </a:prstGeom>
        </p:spPr>
        <p:txBody>
          <a:bodyPr wrap="square">
            <a:spAutoFit/>
          </a:bodyPr>
          <a:lstStyle/>
          <a:p>
            <a:pPr algn="ctr"/>
            <a:r>
              <a:rPr lang="pl-PL" dirty="0"/>
              <a:t> </a:t>
            </a:r>
            <a:r>
              <a:rPr lang="pl-PL" sz="2800" b="1" dirty="0">
                <a:latin typeface="Arial" panose="020B0604020202020204" pitchFamily="34" charset="0"/>
                <a:cs typeface="Arial" panose="020B0604020202020204" pitchFamily="34" charset="0"/>
              </a:rPr>
              <a:t>Ciekawsze rozstrzygnięcia składów orzekających</a:t>
            </a:r>
          </a:p>
          <a:p>
            <a:pPr algn="ctr"/>
            <a:r>
              <a:rPr lang="pl-PL" sz="2800" b="1" dirty="0">
                <a:latin typeface="Arial" panose="020B0604020202020204" pitchFamily="34" charset="0"/>
                <a:cs typeface="Arial" panose="020B0604020202020204" pitchFamily="34" charset="0"/>
              </a:rPr>
              <a:t>Wydziału III IF</a:t>
            </a:r>
            <a:endParaRPr lang="pl-PL" dirty="0"/>
          </a:p>
        </p:txBody>
      </p:sp>
    </p:spTree>
    <p:extLst>
      <p:ext uri="{BB962C8B-B14F-4D97-AF65-F5344CB8AC3E}">
        <p14:creationId xmlns:p14="http://schemas.microsoft.com/office/powerpoint/2010/main" val="290508876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3048000" y="2485152"/>
            <a:ext cx="6096000" cy="2400657"/>
          </a:xfrm>
          <a:prstGeom prst="rect">
            <a:avLst/>
          </a:prstGeom>
        </p:spPr>
        <p:txBody>
          <a:bodyPr>
            <a:spAutoFit/>
          </a:bodyPr>
          <a:lstStyle/>
          <a:p>
            <a:pPr>
              <a:lnSpc>
                <a:spcPts val="1980"/>
              </a:lnSpc>
              <a:spcAft>
                <a:spcPts val="0"/>
              </a:spcAft>
            </a:pPr>
            <a:r>
              <a:rPr lang="pl-PL" dirty="0">
                <a:solidFill>
                  <a:srgbClr val="333333"/>
                </a:solidFill>
                <a:latin typeface="Open Sans"/>
                <a:ea typeface="Times New Roman" panose="02020603050405020304" pitchFamily="18" charset="0"/>
                <a:cs typeface="Times New Roman" panose="02020603050405020304" pitchFamily="18" charset="0"/>
              </a:rPr>
              <a:t>Art. 1a ust. 1 </a:t>
            </a:r>
            <a:r>
              <a:rPr lang="pl-PL" dirty="0" err="1">
                <a:solidFill>
                  <a:srgbClr val="333333"/>
                </a:solidFill>
                <a:latin typeface="Open Sans"/>
                <a:ea typeface="Times New Roman" panose="02020603050405020304" pitchFamily="18" charset="0"/>
                <a:cs typeface="Times New Roman" panose="02020603050405020304" pitchFamily="18" charset="0"/>
              </a:rPr>
              <a:t>u.p.o.l</a:t>
            </a:r>
            <a:r>
              <a:rPr lang="pl-PL" dirty="0">
                <a:solidFill>
                  <a:srgbClr val="333333"/>
                </a:solidFill>
                <a:latin typeface="Open Sans"/>
                <a:ea typeface="Times New Roman" panose="02020603050405020304" pitchFamily="18" charset="0"/>
                <a:cs typeface="Times New Roman" panose="02020603050405020304" pitchFamily="18" charset="0"/>
              </a:rPr>
              <a:t>. </a:t>
            </a:r>
          </a:p>
          <a:p>
            <a:pPr algn="just">
              <a:lnSpc>
                <a:spcPts val="1980"/>
              </a:lnSpc>
              <a:spcAft>
                <a:spcPts val="0"/>
              </a:spcAft>
            </a:pPr>
            <a:r>
              <a:rPr lang="pl-PL" dirty="0">
                <a:solidFill>
                  <a:srgbClr val="333333"/>
                </a:solidFill>
                <a:latin typeface="Open Sans"/>
                <a:ea typeface="Times New Roman" panose="02020603050405020304" pitchFamily="18" charset="0"/>
                <a:cs typeface="Times New Roman" panose="02020603050405020304" pitchFamily="18" charset="0"/>
              </a:rPr>
              <a:t>2) budowla </a:t>
            </a:r>
          </a:p>
          <a:p>
            <a:pPr algn="just">
              <a:lnSpc>
                <a:spcPts val="1980"/>
              </a:lnSpc>
              <a:spcAft>
                <a:spcPts val="0"/>
              </a:spcAft>
            </a:pPr>
            <a:r>
              <a:rPr lang="pl-PL" dirty="0">
                <a:solidFill>
                  <a:srgbClr val="333333"/>
                </a:solidFill>
                <a:latin typeface="Open Sans"/>
                <a:ea typeface="Times New Roman" panose="02020603050405020304" pitchFamily="18" charset="0"/>
                <a:cs typeface="Times New Roman" panose="02020603050405020304" pitchFamily="18" charset="0"/>
              </a:rPr>
              <a:t>	- obiekt budowlany w rozumieniu </a:t>
            </a:r>
            <a:r>
              <a:rPr lang="pl-PL" dirty="0">
                <a:solidFill>
                  <a:srgbClr val="1B7AB8"/>
                </a:solidFill>
                <a:latin typeface="Open Sans"/>
                <a:ea typeface="Times New Roman" panose="02020603050405020304" pitchFamily="18" charset="0"/>
                <a:cs typeface="Times New Roman" panose="02020603050405020304" pitchFamily="18" charset="0"/>
                <a:hlinkClick r:id="rId2"/>
              </a:rPr>
              <a:t>przepisów</a:t>
            </a:r>
            <a:r>
              <a:rPr lang="pl-PL" dirty="0">
                <a:solidFill>
                  <a:srgbClr val="333333"/>
                </a:solidFill>
                <a:latin typeface="Open Sans"/>
                <a:ea typeface="Times New Roman" panose="02020603050405020304" pitchFamily="18" charset="0"/>
                <a:cs typeface="Times New Roman" panose="02020603050405020304" pitchFamily="18" charset="0"/>
              </a:rPr>
              <a:t> prawa budowlanego niebędący budynkiem lub obiektem małej architektury, </a:t>
            </a:r>
            <a:r>
              <a:rPr lang="pl-PL" b="1" dirty="0">
                <a:solidFill>
                  <a:srgbClr val="C00000"/>
                </a:solidFill>
                <a:latin typeface="Open Sans"/>
                <a:ea typeface="Times New Roman" panose="02020603050405020304" pitchFamily="18" charset="0"/>
                <a:cs typeface="Times New Roman" panose="02020603050405020304" pitchFamily="18" charset="0"/>
              </a:rPr>
              <a:t>a także </a:t>
            </a:r>
          </a:p>
          <a:p>
            <a:pPr algn="just">
              <a:lnSpc>
                <a:spcPts val="1980"/>
              </a:lnSpc>
              <a:spcAft>
                <a:spcPts val="0"/>
              </a:spcAft>
            </a:pPr>
            <a:r>
              <a:rPr lang="pl-PL" b="1" dirty="0">
                <a:solidFill>
                  <a:srgbClr val="C00000"/>
                </a:solidFill>
                <a:latin typeface="Open Sans"/>
                <a:ea typeface="Times New Roman" panose="02020603050405020304" pitchFamily="18" charset="0"/>
                <a:cs typeface="Times New Roman" panose="02020603050405020304" pitchFamily="18" charset="0"/>
              </a:rPr>
              <a:t>	- urządzenie budowlane w rozumieniu </a:t>
            </a:r>
            <a:r>
              <a:rPr lang="pl-PL" b="1" dirty="0">
                <a:solidFill>
                  <a:srgbClr val="C00000"/>
                </a:solidFill>
                <a:latin typeface="Open Sans"/>
                <a:ea typeface="Times New Roman" panose="02020603050405020304" pitchFamily="18" charset="0"/>
                <a:cs typeface="Times New Roman" panose="02020603050405020304" pitchFamily="18" charset="0"/>
                <a:hlinkClick r:id="rId3"/>
              </a:rPr>
              <a:t>przepisów</a:t>
            </a:r>
            <a:r>
              <a:rPr lang="pl-PL" b="1" dirty="0">
                <a:solidFill>
                  <a:srgbClr val="C00000"/>
                </a:solidFill>
                <a:latin typeface="Open Sans"/>
                <a:ea typeface="Times New Roman" panose="02020603050405020304" pitchFamily="18" charset="0"/>
                <a:cs typeface="Times New Roman" panose="02020603050405020304" pitchFamily="18" charset="0"/>
              </a:rPr>
              <a:t> prawa budowlanego związane z obiektem budowlanym, które zapewnia możliwość użytkowania obiektu zgodnie z jego przeznaczeniem</a:t>
            </a:r>
            <a:r>
              <a:rPr lang="pl-PL" dirty="0">
                <a:solidFill>
                  <a:srgbClr val="333333"/>
                </a:solidFill>
                <a:latin typeface="Open Sans"/>
                <a:ea typeface="Times New Roman" panose="02020603050405020304" pitchFamily="18" charset="0"/>
                <a:cs typeface="Times New Roman" panose="02020603050405020304" pitchFamily="18" charset="0"/>
              </a:rPr>
              <a:t>;</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35465994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3048000" y="2274838"/>
            <a:ext cx="6096000" cy="2308324"/>
          </a:xfrm>
          <a:prstGeom prst="rect">
            <a:avLst/>
          </a:prstGeom>
        </p:spPr>
        <p:txBody>
          <a:bodyPr>
            <a:spAutoFit/>
          </a:bodyPr>
          <a:lstStyle/>
          <a:p>
            <a:r>
              <a:rPr lang="pl-PL" dirty="0">
                <a:solidFill>
                  <a:srgbClr val="333333"/>
                </a:solidFill>
                <a:latin typeface="Open Sans"/>
              </a:rPr>
              <a:t>Art. 3 pkt 9 </a:t>
            </a:r>
            <a:r>
              <a:rPr lang="pl-PL" dirty="0" err="1">
                <a:solidFill>
                  <a:srgbClr val="333333"/>
                </a:solidFill>
                <a:latin typeface="Open Sans"/>
              </a:rPr>
              <a:t>u.P.b</a:t>
            </a:r>
            <a:r>
              <a:rPr lang="pl-PL" dirty="0">
                <a:solidFill>
                  <a:srgbClr val="333333"/>
                </a:solidFill>
                <a:latin typeface="Open Sans"/>
              </a:rPr>
              <a:t>.</a:t>
            </a:r>
          </a:p>
          <a:p>
            <a:pPr algn="just"/>
            <a:r>
              <a:rPr lang="pl-PL" dirty="0">
                <a:solidFill>
                  <a:srgbClr val="333333"/>
                </a:solidFill>
                <a:latin typeface="Open Sans"/>
              </a:rPr>
              <a:t>urządzeniach budowlanych - należy przez to rozumieć </a:t>
            </a:r>
            <a:r>
              <a:rPr lang="pl-PL" b="1" dirty="0">
                <a:solidFill>
                  <a:srgbClr val="C00000"/>
                </a:solidFill>
                <a:latin typeface="Open Sans"/>
              </a:rPr>
              <a:t>urządzenia techniczne związane z obiektem budowlanym, zapewniające możliwość użytkowania obiektu zgodnie z jego przeznaczeniem</a:t>
            </a:r>
            <a:r>
              <a:rPr lang="pl-PL" dirty="0">
                <a:solidFill>
                  <a:srgbClr val="333333"/>
                </a:solidFill>
                <a:latin typeface="Open Sans"/>
              </a:rPr>
              <a:t>, jak </a:t>
            </a:r>
            <a:r>
              <a:rPr lang="pl-PL" dirty="0">
                <a:solidFill>
                  <a:srgbClr val="0070C0"/>
                </a:solidFill>
                <a:latin typeface="Open Sans"/>
              </a:rPr>
              <a:t>przyłącza i urządzenia instalacyjne, </a:t>
            </a:r>
            <a:r>
              <a:rPr lang="pl-PL" b="1" u="sng" dirty="0">
                <a:solidFill>
                  <a:srgbClr val="0070C0"/>
                </a:solidFill>
                <a:latin typeface="Open Sans"/>
              </a:rPr>
              <a:t>w tym </a:t>
            </a:r>
            <a:r>
              <a:rPr lang="pl-PL" dirty="0">
                <a:solidFill>
                  <a:srgbClr val="0070C0"/>
                </a:solidFill>
                <a:latin typeface="Open Sans"/>
              </a:rPr>
              <a:t>służące oczyszczaniu lub gromadzeniu ścieków, a także przejazdy, ogrodzenia, place postojowe i place pod śmietniki</a:t>
            </a:r>
            <a:r>
              <a:rPr lang="pl-PL" dirty="0">
                <a:solidFill>
                  <a:srgbClr val="333333"/>
                </a:solidFill>
                <a:latin typeface="Open Sans"/>
              </a:rPr>
              <a:t>;</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322886417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ytuł 1"/>
          <p:cNvSpPr>
            <a:spLocks noGrp="1"/>
          </p:cNvSpPr>
          <p:nvPr>
            <p:ph type="title"/>
          </p:nvPr>
        </p:nvSpPr>
        <p:spPr/>
        <p:txBody>
          <a:bodyPr/>
          <a:lstStyle/>
          <a:p>
            <a:endParaRPr lang="pl-PL" altLang="pl-PL"/>
          </a:p>
        </p:txBody>
      </p:sp>
      <p:sp>
        <p:nvSpPr>
          <p:cNvPr id="24579" name="Prostokąt 2"/>
          <p:cNvSpPr>
            <a:spLocks noChangeArrowheads="1"/>
          </p:cNvSpPr>
          <p:nvPr/>
        </p:nvSpPr>
        <p:spPr bwMode="auto">
          <a:xfrm>
            <a:off x="1952786" y="2022530"/>
            <a:ext cx="8415580" cy="4354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indent="449263">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lnSpc>
                <a:spcPts val="1800"/>
              </a:lnSpc>
              <a:spcBef>
                <a:spcPts val="600"/>
              </a:spcBef>
              <a:spcAft>
                <a:spcPts val="750"/>
              </a:spcAft>
              <a:buNone/>
            </a:pPr>
            <a:r>
              <a:rPr lang="pl-PL" altLang="pl-PL" sz="1800" b="1" dirty="0">
                <a:solidFill>
                  <a:srgbClr val="333333"/>
                </a:solidFill>
                <a:cs typeface="Times New Roman" panose="02020603050405020304" pitchFamily="18" charset="0"/>
              </a:rPr>
              <a:t>Z uzasadnienia wyroku TK z dnia 13 września 2011 r.</a:t>
            </a:r>
            <a:endParaRPr lang="pl-PL" altLang="pl-PL" sz="1600" dirty="0">
              <a:latin typeface="Calibri" panose="020F0502020204030204" pitchFamily="34" charset="0"/>
              <a:ea typeface="Calibri" panose="020F0502020204030204" pitchFamily="34" charset="0"/>
              <a:cs typeface="Times New Roman" panose="02020603050405020304" pitchFamily="18" charset="0"/>
            </a:endParaRPr>
          </a:p>
          <a:p>
            <a:pPr algn="ctr">
              <a:lnSpc>
                <a:spcPts val="1800"/>
              </a:lnSpc>
              <a:spcBef>
                <a:spcPts val="600"/>
              </a:spcBef>
              <a:spcAft>
                <a:spcPts val="750"/>
              </a:spcAft>
              <a:buNone/>
            </a:pPr>
            <a:r>
              <a:rPr lang="pl-PL" altLang="pl-PL" sz="1800" b="1" dirty="0">
                <a:solidFill>
                  <a:srgbClr val="333333"/>
                </a:solidFill>
                <a:cs typeface="Times New Roman" panose="02020603050405020304" pitchFamily="18" charset="0"/>
              </a:rPr>
              <a:t>Sygn. akt P 33/09</a:t>
            </a:r>
            <a:endParaRPr lang="pl-PL" altLang="pl-PL" sz="1600" dirty="0">
              <a:latin typeface="Calibri" panose="020F0502020204030204" pitchFamily="34" charset="0"/>
              <a:cs typeface="Calibri" panose="020F0502020204030204" pitchFamily="34" charset="0"/>
            </a:endParaRPr>
          </a:p>
          <a:p>
            <a:pPr>
              <a:lnSpc>
                <a:spcPts val="1800"/>
              </a:lnSpc>
              <a:spcBef>
                <a:spcPts val="600"/>
              </a:spcBef>
              <a:spcAft>
                <a:spcPts val="750"/>
              </a:spcAft>
              <a:buNone/>
            </a:pPr>
            <a:r>
              <a:rPr lang="pl-PL" altLang="pl-PL" sz="1800" dirty="0">
                <a:solidFill>
                  <a:srgbClr val="333333"/>
                </a:solidFill>
                <a:cs typeface="Times New Roman" panose="02020603050405020304" pitchFamily="18" charset="0"/>
              </a:rPr>
              <a:t>Za budowle w rozumieniu </a:t>
            </a:r>
            <a:r>
              <a:rPr lang="pl-PL" altLang="pl-PL" sz="1800" dirty="0" err="1">
                <a:solidFill>
                  <a:srgbClr val="333333"/>
                </a:solidFill>
                <a:cs typeface="Times New Roman" panose="02020603050405020304" pitchFamily="18" charset="0"/>
              </a:rPr>
              <a:t>u.p.o.l</a:t>
            </a:r>
            <a:r>
              <a:rPr lang="pl-PL" altLang="pl-PL" sz="1800" dirty="0">
                <a:solidFill>
                  <a:srgbClr val="333333"/>
                </a:solidFill>
                <a:cs typeface="Times New Roman" panose="02020603050405020304" pitchFamily="18" charset="0"/>
              </a:rPr>
              <a:t>. można uznać:</a:t>
            </a:r>
            <a:endParaRPr lang="pl-PL" altLang="pl-PL" sz="1600" dirty="0">
              <a:latin typeface="Calibri" panose="020F0502020204030204" pitchFamily="34" charset="0"/>
              <a:cs typeface="Calibri" panose="020F0502020204030204" pitchFamily="34" charset="0"/>
            </a:endParaRPr>
          </a:p>
          <a:p>
            <a:pPr algn="just">
              <a:lnSpc>
                <a:spcPct val="107000"/>
              </a:lnSpc>
              <a:spcBef>
                <a:spcPct val="0"/>
              </a:spcBef>
              <a:buFontTx/>
              <a:buNone/>
            </a:pPr>
            <a:endParaRPr lang="pl-PL" altLang="pl-PL" sz="1600" dirty="0">
              <a:latin typeface="Calibri" panose="020F0502020204030204" pitchFamily="34" charset="0"/>
              <a:cs typeface="Calibri" panose="020F0502020204030204" pitchFamily="34" charset="0"/>
            </a:endParaRPr>
          </a:p>
          <a:p>
            <a:pPr algn="just">
              <a:lnSpc>
                <a:spcPct val="107000"/>
              </a:lnSpc>
              <a:spcBef>
                <a:spcPct val="0"/>
              </a:spcBef>
              <a:buFontTx/>
              <a:buNone/>
            </a:pPr>
            <a:r>
              <a:rPr lang="pl-PL" altLang="pl-PL" sz="1400" dirty="0">
                <a:cs typeface="Times New Roman" panose="02020603050405020304" pitchFamily="18" charset="0"/>
              </a:rPr>
              <a:t>2) jedynie urządzenia techniczne scharakteryzowane w </a:t>
            </a:r>
            <a:r>
              <a:rPr lang="pl-PL" altLang="pl-PL" sz="1400" dirty="0">
                <a:cs typeface="Times New Roman" panose="02020603050405020304" pitchFamily="18" charset="0"/>
                <a:hlinkClick r:id="rId2"/>
              </a:rPr>
              <a:t>art. 3 pkt 9</a:t>
            </a:r>
            <a:r>
              <a:rPr lang="pl-PL" altLang="pl-PL" sz="1400" dirty="0">
                <a:cs typeface="Times New Roman" panose="02020603050405020304" pitchFamily="18" charset="0"/>
              </a:rPr>
              <a:t> </a:t>
            </a:r>
            <a:r>
              <a:rPr lang="pl-PL" altLang="pl-PL" sz="1400" dirty="0" err="1">
                <a:cs typeface="Times New Roman" panose="02020603050405020304" pitchFamily="18" charset="0"/>
              </a:rPr>
              <a:t>u.p.b</a:t>
            </a:r>
            <a:r>
              <a:rPr lang="pl-PL" altLang="pl-PL" sz="1400" dirty="0">
                <a:cs typeface="Times New Roman" panose="02020603050405020304" pitchFamily="18" charset="0"/>
              </a:rPr>
              <a:t>. lub w innych przepis</a:t>
            </a:r>
            <a:r>
              <a:rPr lang="pl-PL" altLang="pl-PL" sz="1400" dirty="0">
                <a:solidFill>
                  <a:srgbClr val="000000"/>
                </a:solidFill>
                <a:cs typeface="Times New Roman" panose="02020603050405020304" pitchFamily="18" charset="0"/>
              </a:rPr>
              <a:t>ach tej ustawy albo w załączniku do niej, co - jeżeli omawiane </a:t>
            </a:r>
            <a:r>
              <a:rPr lang="pl-PL" altLang="pl-PL" sz="1400" dirty="0">
                <a:solidFill>
                  <a:srgbClr val="333333"/>
                </a:solidFill>
                <a:cs typeface="Times New Roman" panose="02020603050405020304" pitchFamily="18" charset="0"/>
              </a:rPr>
              <a:t>urządzenia nie zostały wskazane expressis verbis - wymaga wykazania, że zapewniają one możliwość użytkowania obiektu budowlanego zgodnie z jego przeznaczeniem, z wyłączeniem jednak: (1) urządzeń budowlanych związanych z obiektami budowlanymi w postaci budowli w rozumieniu </a:t>
            </a:r>
            <a:r>
              <a:rPr lang="pl-PL" altLang="pl-PL" sz="1400" dirty="0" err="1">
                <a:solidFill>
                  <a:srgbClr val="333333"/>
                </a:solidFill>
                <a:cs typeface="Times New Roman" panose="02020603050405020304" pitchFamily="18" charset="0"/>
              </a:rPr>
              <a:t>u.p.b</a:t>
            </a:r>
            <a:r>
              <a:rPr lang="pl-PL" altLang="pl-PL" sz="1400" dirty="0">
                <a:solidFill>
                  <a:srgbClr val="333333"/>
                </a:solidFill>
                <a:cs typeface="Times New Roman" panose="02020603050405020304" pitchFamily="18" charset="0"/>
              </a:rPr>
              <a:t>., które to obiekty budowlane nie dają się zakwalifikować jako budowle w ujęciu </a:t>
            </a:r>
            <a:r>
              <a:rPr lang="pl-PL" altLang="pl-PL" sz="1400" dirty="0" err="1">
                <a:solidFill>
                  <a:srgbClr val="333333"/>
                </a:solidFill>
                <a:cs typeface="Times New Roman" panose="02020603050405020304" pitchFamily="18" charset="0"/>
              </a:rPr>
              <a:t>u.p.o.l</a:t>
            </a:r>
            <a:r>
              <a:rPr lang="pl-PL" altLang="pl-PL" sz="1400" dirty="0">
                <a:solidFill>
                  <a:srgbClr val="333333"/>
                </a:solidFill>
                <a:cs typeface="Times New Roman" panose="02020603050405020304" pitchFamily="18" charset="0"/>
              </a:rPr>
              <a:t>., oraz (2) urządzeń budowlanych związanych z obiektami budowlanymi w postaci obiektów małej architektury, przy zastrzeżeniu, że urządzeniami budowlanymi w rozumieniu </a:t>
            </a:r>
            <a:r>
              <a:rPr lang="pl-PL" altLang="pl-PL" sz="1400" dirty="0" err="1">
                <a:solidFill>
                  <a:srgbClr val="333333"/>
                </a:solidFill>
                <a:cs typeface="Times New Roman" panose="02020603050405020304" pitchFamily="18" charset="0"/>
              </a:rPr>
              <a:t>u.p.b</a:t>
            </a:r>
            <a:r>
              <a:rPr lang="pl-PL" altLang="pl-PL" sz="1400" dirty="0">
                <a:solidFill>
                  <a:srgbClr val="333333"/>
                </a:solidFill>
                <a:cs typeface="Times New Roman" panose="02020603050405020304" pitchFamily="18" charset="0"/>
              </a:rPr>
              <a:t>. nie są instalacje;</a:t>
            </a:r>
            <a:endParaRPr lang="pl-PL" altLang="pl-PL" sz="1400" dirty="0">
              <a:latin typeface="Calibri" panose="020F0502020204030204" pitchFamily="34" charset="0"/>
              <a:cs typeface="Calibri" panose="020F0502020204030204" pitchFamily="34" charset="0"/>
            </a:endParaRPr>
          </a:p>
          <a:p>
            <a:pPr algn="just">
              <a:lnSpc>
                <a:spcPts val="1800"/>
              </a:lnSpc>
              <a:spcBef>
                <a:spcPts val="600"/>
              </a:spcBef>
              <a:spcAft>
                <a:spcPts val="750"/>
              </a:spcAft>
              <a:buNone/>
            </a:pPr>
            <a:r>
              <a:rPr lang="pl-PL" altLang="pl-PL" sz="1800" dirty="0">
                <a:solidFill>
                  <a:srgbClr val="333333"/>
                </a:solidFill>
                <a:cs typeface="Times New Roman" panose="02020603050405020304" pitchFamily="18" charset="0"/>
              </a:rPr>
              <a:t>mając zarazem na uwadze, iż nie jest wykluczone, że o statusie poszczególnych obiektów i urządzeń współdecydować będą również inne przepisy rangi ustawowej, uzupełniające, modyfikujące czy doprecyzowujące prawo budowlane.</a:t>
            </a:r>
            <a:endParaRPr lang="pl-PL" altLang="pl-PL" sz="1600" dirty="0">
              <a:latin typeface="Calibri" panose="020F0502020204030204" pitchFamily="34" charset="0"/>
              <a:cs typeface="Calibri" panose="020F0502020204030204" pitchFamily="34" charset="0"/>
            </a:endParaRPr>
          </a:p>
        </p:txBody>
      </p:sp>
      <p:pic>
        <p:nvPicPr>
          <p:cNvPr id="24580" name="Picture 2"/>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838200" y="481806"/>
            <a:ext cx="8229600" cy="1208882"/>
          </a:xfrm>
          <a:noFill/>
        </p:spPr>
      </p:pic>
    </p:spTree>
    <p:extLst>
      <p:ext uri="{BB962C8B-B14F-4D97-AF65-F5344CB8AC3E}">
        <p14:creationId xmlns:p14="http://schemas.microsoft.com/office/powerpoint/2010/main" val="2298028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767166" y="1776203"/>
            <a:ext cx="9477214" cy="4662815"/>
          </a:xfrm>
          <a:prstGeom prst="rect">
            <a:avLst/>
          </a:prstGeom>
        </p:spPr>
        <p:txBody>
          <a:bodyPr wrap="square">
            <a:spAutoFit/>
          </a:bodyPr>
          <a:lstStyle/>
          <a:p>
            <a:pPr indent="449580" algn="just">
              <a:lnSpc>
                <a:spcPct val="150000"/>
              </a:lnSpc>
              <a:spcAft>
                <a:spcPts val="0"/>
              </a:spcAft>
            </a:pPr>
            <a:r>
              <a:rPr lang="pl-PL" dirty="0">
                <a:latin typeface="Arial" panose="020B0604020202020204" pitchFamily="34" charset="0"/>
              </a:rPr>
              <a:t>Z przytoczonego fragmentu uzasadnienia wyroku TK wynika, że do urządzeń budowlanych, o których mowa art. 3 pkt 9 </a:t>
            </a:r>
            <a:r>
              <a:rPr lang="pl-PL" dirty="0" err="1">
                <a:latin typeface="Arial" panose="020B0604020202020204" pitchFamily="34" charset="0"/>
              </a:rPr>
              <a:t>u.P.b</a:t>
            </a:r>
            <a:r>
              <a:rPr lang="pl-PL" dirty="0">
                <a:latin typeface="Arial" panose="020B0604020202020204" pitchFamily="34" charset="0"/>
              </a:rPr>
              <a:t>., kwalifikowanych do kategorii budowli w rozumieniu art. 1a ust. 1 pkt 2 </a:t>
            </a:r>
            <a:r>
              <a:rPr lang="pl-PL" dirty="0" err="1">
                <a:latin typeface="Arial" panose="020B0604020202020204" pitchFamily="34" charset="0"/>
              </a:rPr>
              <a:t>u.p.o.l</a:t>
            </a:r>
            <a:r>
              <a:rPr lang="pl-PL" dirty="0">
                <a:latin typeface="Arial" panose="020B0604020202020204" pitchFamily="34" charset="0"/>
              </a:rPr>
              <a:t>., mogą zostać zaliczone jedynie:</a:t>
            </a:r>
            <a:endParaRPr lang="pl-PL" dirty="0"/>
          </a:p>
          <a:p>
            <a:pPr indent="449580" algn="just">
              <a:lnSpc>
                <a:spcPct val="150000"/>
              </a:lnSpc>
              <a:spcAft>
                <a:spcPts val="0"/>
              </a:spcAft>
            </a:pPr>
            <a:r>
              <a:rPr lang="pl-PL" dirty="0">
                <a:latin typeface="Arial" panose="020B0604020202020204" pitchFamily="34" charset="0"/>
              </a:rPr>
              <a:t>1) urządzenia techniczne wymienione expressis verbis w art. 3 pkt 9 </a:t>
            </a:r>
            <a:r>
              <a:rPr lang="pl-PL" dirty="0" err="1">
                <a:latin typeface="Arial" panose="020B0604020202020204" pitchFamily="34" charset="0"/>
              </a:rPr>
              <a:t>u.P.b</a:t>
            </a:r>
            <a:r>
              <a:rPr lang="pl-PL" dirty="0">
                <a:latin typeface="Arial" panose="020B0604020202020204" pitchFamily="34" charset="0"/>
              </a:rPr>
              <a:t>., a zatem: „przyłącza i urządzenia instalacyjne, w tym służące oczyszczaniu lub gromadzeniu ścieków, a także przejazdy, ogrodzenia, place postojowe i place pod śmietniki”, a także</a:t>
            </a:r>
            <a:endParaRPr lang="pl-PL" dirty="0"/>
          </a:p>
          <a:p>
            <a:pPr indent="449580" algn="just">
              <a:lnSpc>
                <a:spcPct val="150000"/>
              </a:lnSpc>
              <a:spcAft>
                <a:spcPts val="0"/>
              </a:spcAft>
            </a:pPr>
            <a:r>
              <a:rPr lang="pl-PL" dirty="0">
                <a:latin typeface="Arial" panose="020B0604020202020204" pitchFamily="34" charset="0"/>
              </a:rPr>
              <a:t>2) inne urządzenia technicznie (niewymienione w art. 3 pkt 9 </a:t>
            </a:r>
            <a:r>
              <a:rPr lang="pl-PL" dirty="0" err="1">
                <a:latin typeface="Arial" panose="020B0604020202020204" pitchFamily="34" charset="0"/>
              </a:rPr>
              <a:t>u.P.b</a:t>
            </a:r>
            <a:r>
              <a:rPr lang="pl-PL" dirty="0">
                <a:latin typeface="Arial" panose="020B0604020202020204" pitchFamily="34" charset="0"/>
              </a:rPr>
              <a:t>.), o ile  „zapewniają możliwość użytkowania obiektu budowlanego” – </a:t>
            </a:r>
            <a:r>
              <a:rPr lang="pl-PL" b="1" dirty="0">
                <a:latin typeface="Arial" panose="020B0604020202020204" pitchFamily="34" charset="0"/>
              </a:rPr>
              <a:t>będącego budynkiem albo budowlą wymienioną expressis verbis w art. 3 pkt 3 </a:t>
            </a:r>
            <a:r>
              <a:rPr lang="pl-PL" b="1" dirty="0" err="1">
                <a:latin typeface="Arial" panose="020B0604020202020204" pitchFamily="34" charset="0"/>
              </a:rPr>
              <a:t>u.P.b</a:t>
            </a:r>
            <a:r>
              <a:rPr lang="pl-PL" b="1" dirty="0">
                <a:latin typeface="Arial" panose="020B0604020202020204" pitchFamily="34" charset="0"/>
              </a:rPr>
              <a:t>. innych przepisach tej ustawy, załącznika do niej lub innych przepisach rangi ustawowej - zgodnie z jego przeznaczeniem</a:t>
            </a:r>
            <a:r>
              <a:rPr lang="pl-PL" dirty="0">
                <a:latin typeface="Arial" panose="020B0604020202020204" pitchFamily="34" charset="0"/>
              </a:rPr>
              <a:t>. </a:t>
            </a:r>
            <a:endParaRPr lang="pl-PL" dirty="0">
              <a:effectLst/>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Tree>
    <p:extLst>
      <p:ext uri="{BB962C8B-B14F-4D97-AF65-F5344CB8AC3E}">
        <p14:creationId xmlns:p14="http://schemas.microsoft.com/office/powerpoint/2010/main" val="249823947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838200" y="2889504"/>
            <a:ext cx="10515600" cy="3154710"/>
          </a:xfrm>
          <a:prstGeom prst="rect">
            <a:avLst/>
          </a:prstGeom>
        </p:spPr>
        <p:txBody>
          <a:bodyPr wrap="square">
            <a:spAutoFit/>
          </a:bodyPr>
          <a:lstStyle/>
          <a:p>
            <a:pPr indent="449580" algn="ctr">
              <a:lnSpc>
                <a:spcPct val="150000"/>
              </a:lnSpc>
              <a:spcAft>
                <a:spcPts val="600"/>
              </a:spcAft>
            </a:pPr>
            <a:r>
              <a:rPr lang="pl-PL" b="1" dirty="0">
                <a:solidFill>
                  <a:srgbClr val="333333"/>
                </a:solidFill>
                <a:latin typeface="Arial" panose="020B0604020202020204" pitchFamily="34" charset="0"/>
                <a:ea typeface="Times New Roman" panose="02020603050405020304" pitchFamily="18" charset="0"/>
              </a:rPr>
              <a:t>Wyrok NSA z 23 lutego 2023,</a:t>
            </a:r>
          </a:p>
          <a:p>
            <a:pPr indent="449580" algn="ctr">
              <a:lnSpc>
                <a:spcPct val="150000"/>
              </a:lnSpc>
              <a:spcAft>
                <a:spcPts val="600"/>
              </a:spcAft>
            </a:pPr>
            <a:r>
              <a:rPr lang="pl-PL" b="1" dirty="0">
                <a:solidFill>
                  <a:srgbClr val="333333"/>
                </a:solidFill>
                <a:latin typeface="Arial" panose="020B0604020202020204" pitchFamily="34" charset="0"/>
                <a:ea typeface="Times New Roman" panose="02020603050405020304" pitchFamily="18" charset="0"/>
              </a:rPr>
              <a:t>Sygn. akt III FSK 576/22</a:t>
            </a:r>
          </a:p>
          <a:p>
            <a:pPr indent="449580" algn="just">
              <a:lnSpc>
                <a:spcPct val="150000"/>
              </a:lnSpc>
              <a:spcAft>
                <a:spcPts val="600"/>
              </a:spcAft>
            </a:pPr>
            <a:r>
              <a:rPr lang="pl-PL" dirty="0">
                <a:solidFill>
                  <a:srgbClr val="333333"/>
                </a:solidFill>
                <a:latin typeface="Arial" panose="020B0604020202020204" pitchFamily="34" charset="0"/>
                <a:ea typeface="Times New Roman" panose="02020603050405020304" pitchFamily="18" charset="0"/>
              </a:rPr>
              <a:t>Analiza art. 3 pkt 1 </a:t>
            </a:r>
            <a:r>
              <a:rPr lang="pl-PL" dirty="0" err="1">
                <a:solidFill>
                  <a:srgbClr val="333333"/>
                </a:solidFill>
                <a:latin typeface="Arial" panose="020B0604020202020204" pitchFamily="34" charset="0"/>
                <a:ea typeface="Times New Roman" panose="02020603050405020304" pitchFamily="18" charset="0"/>
              </a:rPr>
              <a:t>u.p.b</a:t>
            </a:r>
            <a:r>
              <a:rPr lang="pl-PL" dirty="0">
                <a:solidFill>
                  <a:srgbClr val="333333"/>
                </a:solidFill>
                <a:latin typeface="Arial" panose="020B0604020202020204" pitchFamily="34" charset="0"/>
                <a:ea typeface="Times New Roman" panose="02020603050405020304" pitchFamily="18" charset="0"/>
              </a:rPr>
              <a:t>. w zw. z art. 3 pkt 3 tej ustawy (oraz 3 pkt 3a-5a.) naprowadza na wniosek, że w świetle ustawy prawo budowlane urządzenie budowlane (art. 3 pkt 9 </a:t>
            </a:r>
            <a:r>
              <a:rPr lang="pl-PL" dirty="0" err="1">
                <a:solidFill>
                  <a:srgbClr val="333333"/>
                </a:solidFill>
                <a:latin typeface="Arial" panose="020B0604020202020204" pitchFamily="34" charset="0"/>
                <a:ea typeface="Times New Roman" panose="02020603050405020304" pitchFamily="18" charset="0"/>
              </a:rPr>
              <a:t>u.p.b</a:t>
            </a:r>
            <a:r>
              <a:rPr lang="pl-PL" dirty="0">
                <a:solidFill>
                  <a:srgbClr val="333333"/>
                </a:solidFill>
                <a:latin typeface="Arial" panose="020B0604020202020204" pitchFamily="34" charset="0"/>
                <a:ea typeface="Times New Roman" panose="02020603050405020304" pitchFamily="18" charset="0"/>
              </a:rPr>
              <a:t>.) stanowi nie tylko odrębną kategorię obiektów od budowli, ale również, że spełnienie przez określone urządzenie kryteriów urządzenia budowlanego nie jest uzależnione od wypełnienia cech obiektu budowlanego w rozumieniu art. 3 pkt 1 </a:t>
            </a:r>
            <a:r>
              <a:rPr lang="pl-PL" dirty="0" err="1">
                <a:solidFill>
                  <a:srgbClr val="333333"/>
                </a:solidFill>
                <a:latin typeface="Arial" panose="020B0604020202020204" pitchFamily="34" charset="0"/>
                <a:ea typeface="Times New Roman" panose="02020603050405020304" pitchFamily="18" charset="0"/>
              </a:rPr>
              <a:t>u.p.b</a:t>
            </a:r>
            <a:r>
              <a:rPr lang="pl-PL" dirty="0">
                <a:solidFill>
                  <a:srgbClr val="333333"/>
                </a:solidFill>
                <a:latin typeface="Arial" panose="020B0604020202020204" pitchFamily="34" charset="0"/>
                <a:ea typeface="Times New Roman" panose="02020603050405020304" pitchFamily="18" charset="0"/>
              </a:rPr>
              <a:t>.</a:t>
            </a:r>
            <a:endParaRPr lang="pl-PL" dirty="0">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849376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05256" y="1984248"/>
            <a:ext cx="10652760" cy="2119747"/>
          </a:xfrm>
          <a:prstGeom prst="rect">
            <a:avLst/>
          </a:prstGeom>
        </p:spPr>
        <p:txBody>
          <a:bodyPr wrap="square">
            <a:spAutoFit/>
          </a:bodyPr>
          <a:lstStyle/>
          <a:p>
            <a:pPr indent="449580" algn="just">
              <a:lnSpc>
                <a:spcPct val="150000"/>
              </a:lnSpc>
              <a:spcAft>
                <a:spcPts val="600"/>
              </a:spcAft>
            </a:pPr>
            <a:r>
              <a:rPr lang="pl-PL" dirty="0">
                <a:solidFill>
                  <a:srgbClr val="333333"/>
                </a:solidFill>
                <a:latin typeface="Arial" panose="020B0604020202020204" pitchFamily="34" charset="0"/>
                <a:ea typeface="Times New Roman" panose="02020603050405020304" pitchFamily="18" charset="0"/>
              </a:rPr>
              <a:t>Dla celów podatkowych, ustawodawca rozszerzył w art. 1a ust. 1 pkt 2 </a:t>
            </a:r>
            <a:r>
              <a:rPr lang="pl-PL" dirty="0" err="1">
                <a:solidFill>
                  <a:srgbClr val="333333"/>
                </a:solidFill>
                <a:latin typeface="Arial" panose="020B0604020202020204" pitchFamily="34" charset="0"/>
                <a:ea typeface="Times New Roman" panose="02020603050405020304" pitchFamily="18" charset="0"/>
              </a:rPr>
              <a:t>u.p.o.l</a:t>
            </a:r>
            <a:r>
              <a:rPr lang="pl-PL" dirty="0">
                <a:solidFill>
                  <a:srgbClr val="333333"/>
                </a:solidFill>
                <a:latin typeface="Arial" panose="020B0604020202020204" pitchFamily="34" charset="0"/>
                <a:ea typeface="Times New Roman" panose="02020603050405020304" pitchFamily="18" charset="0"/>
              </a:rPr>
              <a:t>. (w porównaniu z przepisami ustawy prawo budowlane) pojęcie budowli, obejmując tą kategorią zarówno budowle w rozumieniu przepisów prawa budowlanego (zasadnicze znaczenie ma tu katalog budowli wymieniony w art. 3 pkt 3 </a:t>
            </a:r>
            <a:r>
              <a:rPr lang="pl-PL" dirty="0" err="1">
                <a:solidFill>
                  <a:srgbClr val="333333"/>
                </a:solidFill>
                <a:latin typeface="Arial" panose="020B0604020202020204" pitchFamily="34" charset="0"/>
                <a:ea typeface="Times New Roman" panose="02020603050405020304" pitchFamily="18" charset="0"/>
              </a:rPr>
              <a:t>u.p.b</a:t>
            </a:r>
            <a:r>
              <a:rPr lang="pl-PL" dirty="0">
                <a:solidFill>
                  <a:srgbClr val="333333"/>
                </a:solidFill>
                <a:latin typeface="Arial" panose="020B0604020202020204" pitchFamily="34" charset="0"/>
                <a:ea typeface="Times New Roman" panose="02020603050405020304" pitchFamily="18" charset="0"/>
              </a:rPr>
              <a:t>., jak również wynikający z załącznika do tej ustawy), jak i urządzenia budowlane, o których mowa w art. 3 pkt 9 </a:t>
            </a:r>
            <a:r>
              <a:rPr lang="pl-PL" dirty="0" err="1">
                <a:solidFill>
                  <a:srgbClr val="333333"/>
                </a:solidFill>
                <a:latin typeface="Arial" panose="020B0604020202020204" pitchFamily="34" charset="0"/>
                <a:ea typeface="Times New Roman" panose="02020603050405020304" pitchFamily="18" charset="0"/>
              </a:rPr>
              <a:t>u.p.b</a:t>
            </a:r>
            <a:r>
              <a:rPr lang="pl-PL" dirty="0">
                <a:solidFill>
                  <a:srgbClr val="333333"/>
                </a:solidFill>
                <a:latin typeface="Arial" panose="020B0604020202020204" pitchFamily="34" charset="0"/>
                <a:ea typeface="Times New Roman" panose="02020603050405020304" pitchFamily="18" charset="0"/>
              </a:rPr>
              <a:t>. </a:t>
            </a:r>
            <a:endParaRPr lang="pl-PL" dirty="0">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761328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838200" y="2258568"/>
            <a:ext cx="10600944" cy="3493264"/>
          </a:xfrm>
          <a:prstGeom prst="rect">
            <a:avLst/>
          </a:prstGeom>
        </p:spPr>
        <p:txBody>
          <a:bodyPr wrap="square">
            <a:spAutoFit/>
          </a:bodyPr>
          <a:lstStyle/>
          <a:p>
            <a:pPr indent="449580" algn="just">
              <a:lnSpc>
                <a:spcPct val="150000"/>
              </a:lnSpc>
              <a:spcAft>
                <a:spcPts val="600"/>
              </a:spcAft>
            </a:pPr>
            <a:r>
              <a:rPr lang="pl-PL" dirty="0">
                <a:solidFill>
                  <a:srgbClr val="333333"/>
                </a:solidFill>
                <a:latin typeface="Arial" panose="020B0604020202020204" pitchFamily="34" charset="0"/>
                <a:ea typeface="Times New Roman" panose="02020603050405020304" pitchFamily="18" charset="0"/>
              </a:rPr>
              <a:t>Ustalenie, jakie urządzenia budowlane, o których mowa w art. 1a ust. 1 pkt 2 </a:t>
            </a:r>
            <a:r>
              <a:rPr lang="pl-PL" dirty="0" err="1">
                <a:solidFill>
                  <a:srgbClr val="333333"/>
                </a:solidFill>
                <a:latin typeface="Arial" panose="020B0604020202020204" pitchFamily="34" charset="0"/>
                <a:ea typeface="Times New Roman" panose="02020603050405020304" pitchFamily="18" charset="0"/>
              </a:rPr>
              <a:t>u.p.o.l</a:t>
            </a:r>
            <a:r>
              <a:rPr lang="pl-PL" dirty="0">
                <a:solidFill>
                  <a:srgbClr val="333333"/>
                </a:solidFill>
                <a:latin typeface="Arial" panose="020B0604020202020204" pitchFamily="34" charset="0"/>
                <a:ea typeface="Times New Roman" panose="02020603050405020304" pitchFamily="18" charset="0"/>
              </a:rPr>
              <a:t>., winny zostać objęte podatkiem od nieruchomości, wymaga uwzględnienia regulacji art. 2 ust. 1 </a:t>
            </a:r>
            <a:r>
              <a:rPr lang="pl-PL" dirty="0" err="1">
                <a:solidFill>
                  <a:srgbClr val="333333"/>
                </a:solidFill>
                <a:latin typeface="Arial" panose="020B0604020202020204" pitchFamily="34" charset="0"/>
                <a:ea typeface="Times New Roman" panose="02020603050405020304" pitchFamily="18" charset="0"/>
              </a:rPr>
              <a:t>u.p.o.l</a:t>
            </a:r>
            <a:r>
              <a:rPr lang="pl-PL" dirty="0">
                <a:solidFill>
                  <a:srgbClr val="333333"/>
                </a:solidFill>
                <a:latin typeface="Arial" panose="020B0604020202020204" pitchFamily="34" charset="0"/>
                <a:ea typeface="Times New Roman" panose="02020603050405020304" pitchFamily="18" charset="0"/>
              </a:rPr>
              <a:t>. </a:t>
            </a:r>
            <a:r>
              <a:rPr lang="pl-PL" i="1" dirty="0">
                <a:solidFill>
                  <a:srgbClr val="333333"/>
                </a:solidFill>
                <a:latin typeface="Arial" panose="020B0604020202020204" pitchFamily="34" charset="0"/>
                <a:ea typeface="Times New Roman" panose="02020603050405020304" pitchFamily="18" charset="0"/>
              </a:rPr>
              <a:t>in  initio</a:t>
            </a:r>
            <a:r>
              <a:rPr lang="pl-PL" dirty="0">
                <a:solidFill>
                  <a:srgbClr val="333333"/>
                </a:solidFill>
                <a:latin typeface="Arial" panose="020B0604020202020204" pitchFamily="34" charset="0"/>
                <a:ea typeface="Times New Roman" panose="02020603050405020304" pitchFamily="18" charset="0"/>
              </a:rPr>
              <a:t>. Przepis ten określa przedmiot podatku od nieruchomości, a zatem jeden z podstawowych elementów konstrukcyjnych podatku w rozumieniu art. 217 Konstytucji RP. Z tych też względów  jego treść nie może być pomijana przy ustalaniu zakresu pojęciowego budowli, jako przedmiotu opodatkowania. </a:t>
            </a:r>
          </a:p>
          <a:p>
            <a:pPr indent="449580" algn="just">
              <a:lnSpc>
                <a:spcPct val="150000"/>
              </a:lnSpc>
              <a:spcAft>
                <a:spcPts val="600"/>
              </a:spcAft>
            </a:pPr>
            <a:r>
              <a:rPr lang="pl-PL" dirty="0">
                <a:solidFill>
                  <a:srgbClr val="333333"/>
                </a:solidFill>
                <a:latin typeface="Arial" panose="020B0604020202020204" pitchFamily="34" charset="0"/>
                <a:ea typeface="Times New Roman" panose="02020603050405020304" pitchFamily="18" charset="0"/>
              </a:rPr>
              <a:t> W świetle art. 2 ust. 1 </a:t>
            </a:r>
            <a:r>
              <a:rPr lang="pl-PL" dirty="0" err="1">
                <a:solidFill>
                  <a:srgbClr val="333333"/>
                </a:solidFill>
                <a:latin typeface="Arial" panose="020B0604020202020204" pitchFamily="34" charset="0"/>
                <a:ea typeface="Times New Roman" panose="02020603050405020304" pitchFamily="18" charset="0"/>
              </a:rPr>
              <a:t>u.p.o.l</a:t>
            </a:r>
            <a:r>
              <a:rPr lang="pl-PL" dirty="0">
                <a:solidFill>
                  <a:srgbClr val="333333"/>
                </a:solidFill>
                <a:latin typeface="Arial" panose="020B0604020202020204" pitchFamily="34" charset="0"/>
                <a:ea typeface="Times New Roman" panose="02020603050405020304" pitchFamily="18" charset="0"/>
              </a:rPr>
              <a:t>. opodatkowaniu podatkiem od nieruchomości podlegają następujące nieruchomości lub obiekty budowlane: 1) grunty; 2) budynki lub ich części; 3) budowle lub ich części związane z prowadzeniem działalności gospodarczej. </a:t>
            </a:r>
            <a:endParaRPr lang="pl-PL" dirty="0">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62878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115878" y="1807369"/>
            <a:ext cx="10237922" cy="5201424"/>
          </a:xfrm>
          <a:prstGeom prst="rect">
            <a:avLst/>
          </a:prstGeom>
        </p:spPr>
        <p:txBody>
          <a:bodyPr wrap="square">
            <a:spAutoFit/>
          </a:bodyPr>
          <a:lstStyle/>
          <a:p>
            <a:pPr algn="ctr"/>
            <a:r>
              <a:rPr lang="pl-PL" sz="2400" b="1" dirty="0">
                <a:latin typeface="Arial" panose="020B0604020202020204" pitchFamily="34" charset="0"/>
                <a:ea typeface="Times New Roman" panose="02020603050405020304" pitchFamily="18" charset="0"/>
              </a:rPr>
              <a:t>Wyrok WSA w Gliwicach z dnia 14 października 2021 r.</a:t>
            </a:r>
          </a:p>
          <a:p>
            <a:pPr algn="ctr"/>
            <a:r>
              <a:rPr lang="pl-PL" sz="2400" b="1" dirty="0">
                <a:latin typeface="Arial" panose="020B0604020202020204" pitchFamily="34" charset="0"/>
                <a:ea typeface="Times New Roman" panose="02020603050405020304" pitchFamily="18" charset="0"/>
              </a:rPr>
              <a:t>Sygn. akt I SA/</a:t>
            </a:r>
            <a:r>
              <a:rPr lang="pl-PL" sz="2400" b="1" dirty="0" err="1">
                <a:latin typeface="Arial" panose="020B0604020202020204" pitchFamily="34" charset="0"/>
                <a:ea typeface="Times New Roman" panose="02020603050405020304" pitchFamily="18" charset="0"/>
              </a:rPr>
              <a:t>Gl</a:t>
            </a:r>
            <a:r>
              <a:rPr lang="pl-PL" sz="2400" b="1" dirty="0">
                <a:latin typeface="Arial" panose="020B0604020202020204" pitchFamily="34" charset="0"/>
                <a:ea typeface="Times New Roman" panose="02020603050405020304" pitchFamily="18" charset="0"/>
              </a:rPr>
              <a:t> 716/21</a:t>
            </a:r>
          </a:p>
          <a:p>
            <a:endParaRPr lang="pl-PL" sz="2400" dirty="0">
              <a:latin typeface="Arial" panose="020B0604020202020204" pitchFamily="34" charset="0"/>
              <a:ea typeface="Times New Roman" panose="02020603050405020304" pitchFamily="18" charset="0"/>
            </a:endParaRPr>
          </a:p>
          <a:p>
            <a:pPr algn="just"/>
            <a:r>
              <a:rPr lang="pl-PL" sz="2000" dirty="0">
                <a:latin typeface="Arial" panose="020B0604020202020204" pitchFamily="34" charset="0"/>
                <a:ea typeface="Times New Roman" panose="02020603050405020304" pitchFamily="18" charset="0"/>
              </a:rPr>
              <a:t>	Ekrany akustyczne chronią przed hałasem pochodzącym z obszarów działalności przemysłowej, w tym działalności browaru, którą przepisy wprost zaliczają do przedsięwzięć mogących zawsze znacząco oddziaływać na środowisko. W tej sprawie hałas generuje działalność hali magazynowej, placów składowych, obiektów towarzyszących na terenie Centrum Dystrybucji, tj. obiektów budowlanych (objętych wraz z ekranami pozwoleniem na budowę) - obiektów działalności przemysłowej browaru, a konkretnie obiektów, w których ta działalność jest prowadzona. </a:t>
            </a:r>
          </a:p>
          <a:p>
            <a:pPr algn="just"/>
            <a:r>
              <a:rPr lang="pl-PL" sz="2400" dirty="0"/>
              <a:t>	</a:t>
            </a:r>
            <a:r>
              <a:rPr lang="pl-PL" sz="2400" b="1" dirty="0"/>
              <a:t>Ekrany akustyczne stanowią urządzenia budowalne w rozumieniu art. 3 pkt 9 </a:t>
            </a:r>
            <a:r>
              <a:rPr lang="pl-PL" sz="2400" b="1" dirty="0" err="1"/>
              <a:t>u.P.b</a:t>
            </a:r>
            <a:r>
              <a:rPr lang="pl-PL" sz="2400" b="1" dirty="0"/>
              <a:t>., a w konsekwencji stanowią budowle w rozumieniu art. 1a ust. 1 pkt 2 </a:t>
            </a:r>
            <a:r>
              <a:rPr lang="pl-PL" sz="2400" b="1" dirty="0" err="1"/>
              <a:t>u.p.o.l</a:t>
            </a:r>
            <a:r>
              <a:rPr lang="pl-PL" sz="2400" b="1" dirty="0"/>
              <a:t>. Są podobne do urządzeń technicznych wymienionych w treści art. 3 pkt 9 </a:t>
            </a:r>
            <a:r>
              <a:rPr lang="pl-PL" sz="2400" b="1" dirty="0" err="1"/>
              <a:t>u.P.b</a:t>
            </a:r>
            <a:r>
              <a:rPr lang="pl-PL" sz="2400" b="1" dirty="0"/>
              <a:t>.</a:t>
            </a:r>
            <a:r>
              <a:rPr lang="pl-PL" dirty="0"/>
              <a:t> </a:t>
            </a:r>
            <a:r>
              <a:rPr lang="pl-PL" sz="2400" dirty="0"/>
              <a:t>(przejazdy, ogrodzenia, place postojowe, place pod śmietniki).</a:t>
            </a:r>
          </a:p>
          <a:p>
            <a:pPr algn="just"/>
            <a:endParaRPr lang="pl-PL" sz="2400"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Tree>
    <p:extLst>
      <p:ext uri="{BB962C8B-B14F-4D97-AF65-F5344CB8AC3E}">
        <p14:creationId xmlns:p14="http://schemas.microsoft.com/office/powerpoint/2010/main" val="2062741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767166" y="2007032"/>
            <a:ext cx="10655084" cy="4247317"/>
          </a:xfrm>
          <a:prstGeom prst="rect">
            <a:avLst/>
          </a:prstGeom>
        </p:spPr>
        <p:txBody>
          <a:bodyPr wrap="square">
            <a:spAutoFit/>
          </a:bodyPr>
          <a:lstStyle/>
          <a:p>
            <a:pPr algn="ctr"/>
            <a:r>
              <a:rPr lang="pl-PL" b="1" dirty="0">
                <a:latin typeface="Arial" panose="020B0604020202020204" pitchFamily="34" charset="0"/>
                <a:ea typeface="Times New Roman" panose="02020603050405020304" pitchFamily="18" charset="0"/>
              </a:rPr>
              <a:t>Wyrok NSA z dnia 22 listopada 2022 r.</a:t>
            </a:r>
          </a:p>
          <a:p>
            <a:pPr algn="ctr"/>
            <a:r>
              <a:rPr lang="pl-PL" b="1" dirty="0">
                <a:latin typeface="Arial" panose="020B0604020202020204" pitchFamily="34" charset="0"/>
                <a:ea typeface="Times New Roman" panose="02020603050405020304" pitchFamily="18" charset="0"/>
              </a:rPr>
              <a:t>Sygn. akt III FSK 257/22</a:t>
            </a:r>
          </a:p>
          <a:p>
            <a:endParaRPr lang="pl-PL" dirty="0">
              <a:latin typeface="Arial" panose="020B0604020202020204" pitchFamily="34" charset="0"/>
              <a:ea typeface="Times New Roman" panose="02020603050405020304" pitchFamily="18" charset="0"/>
            </a:endParaRPr>
          </a:p>
          <a:p>
            <a:r>
              <a:rPr lang="pl-PL" dirty="0">
                <a:latin typeface="Arial" panose="020B0604020202020204" pitchFamily="34" charset="0"/>
                <a:ea typeface="Times New Roman" panose="02020603050405020304" pitchFamily="18" charset="0"/>
              </a:rPr>
              <a:t>	Ekrany akustycznie chroniące przed hałasem pochodzącym z obszarów działalności przemysłowej, generowanej przez działalność hali magazynowej, placów składowych, obiektów towarzyszących na terenie Centrum Dystrybucji, nie stanowią urządzenia budowlanego, o którym mowa w art. 3 pkt 9 </a:t>
            </a:r>
            <a:r>
              <a:rPr lang="pl-PL" dirty="0" err="1">
                <a:latin typeface="Arial" panose="020B0604020202020204" pitchFamily="34" charset="0"/>
                <a:ea typeface="Times New Roman" panose="02020603050405020304" pitchFamily="18" charset="0"/>
              </a:rPr>
              <a:t>u.P.b</a:t>
            </a:r>
            <a:r>
              <a:rPr lang="pl-PL" dirty="0">
                <a:latin typeface="Arial" panose="020B0604020202020204" pitchFamily="34" charset="0"/>
                <a:ea typeface="Times New Roman" panose="02020603050405020304" pitchFamily="18" charset="0"/>
              </a:rPr>
              <a:t>., a w konsekwencji budowli w rozumieniu art. 1a ust. 1 pkt 2 </a:t>
            </a:r>
            <a:r>
              <a:rPr lang="pl-PL" dirty="0" err="1">
                <a:latin typeface="Arial" panose="020B0604020202020204" pitchFamily="34" charset="0"/>
                <a:ea typeface="Times New Roman" panose="02020603050405020304" pitchFamily="18" charset="0"/>
              </a:rPr>
              <a:t>u.p.o.l</a:t>
            </a:r>
            <a:r>
              <a:rPr lang="pl-PL" dirty="0">
                <a:latin typeface="Arial" panose="020B0604020202020204" pitchFamily="34" charset="0"/>
                <a:ea typeface="Times New Roman" panose="02020603050405020304" pitchFamily="18" charset="0"/>
              </a:rPr>
              <a:t>.</a:t>
            </a:r>
          </a:p>
          <a:p>
            <a:r>
              <a:rPr lang="pl-PL" dirty="0">
                <a:latin typeface="Arial" panose="020B0604020202020204" pitchFamily="34" charset="0"/>
                <a:ea typeface="Times New Roman" panose="02020603050405020304" pitchFamily="18" charset="0"/>
              </a:rPr>
              <a:t>	W realiach faktycznych sprawy są one obiektem budowlanym niezależnym  od  poszczególnych obiektów przemysłowych, w tym kwalifikowanych do kategorii budynków.</a:t>
            </a:r>
          </a:p>
          <a:p>
            <a:r>
              <a:rPr lang="pl-PL" dirty="0">
                <a:latin typeface="Arial" panose="020B0604020202020204" pitchFamily="34" charset="0"/>
              </a:rPr>
              <a:t>	</a:t>
            </a:r>
            <a:r>
              <a:rPr lang="pl-PL" b="1" dirty="0">
                <a:latin typeface="Arial" panose="020B0604020202020204" pitchFamily="34" charset="0"/>
              </a:rPr>
              <a:t>Tzw. „inne urządzenia technicznie” (niewymienione w art. 3 pkt 9 </a:t>
            </a:r>
            <a:r>
              <a:rPr lang="pl-PL" b="1" dirty="0" err="1">
                <a:latin typeface="Arial" panose="020B0604020202020204" pitchFamily="34" charset="0"/>
              </a:rPr>
              <a:t>u.P.b</a:t>
            </a:r>
            <a:r>
              <a:rPr lang="pl-PL" b="1" dirty="0">
                <a:latin typeface="Arial" panose="020B0604020202020204" pitchFamily="34" charset="0"/>
              </a:rPr>
              <a:t>.) mogą zostać zaliczone do urządzeń budowlanych, a w konsekwencji budowli w rozumieniu art. 1a ust. 1 pkt 2 </a:t>
            </a:r>
            <a:r>
              <a:rPr lang="pl-PL" b="1" dirty="0" err="1">
                <a:latin typeface="Arial" panose="020B0604020202020204" pitchFamily="34" charset="0"/>
              </a:rPr>
              <a:t>u.p.o.l</a:t>
            </a:r>
            <a:r>
              <a:rPr lang="pl-PL" b="1" dirty="0">
                <a:latin typeface="Arial" panose="020B0604020202020204" pitchFamily="34" charset="0"/>
              </a:rPr>
              <a:t>., jeżeli  zapewniają możliwość użytkowania konkretnego obiektu budowlanego - będącego budowlą - zgodnie z jego przeznaczeniem, a nie całego kompleksu przemysłowego, obejmującego zarówno budowle, jak i budynki. </a:t>
            </a:r>
            <a:endParaRPr lang="pl-PL" b="1" dirty="0"/>
          </a:p>
          <a:p>
            <a:r>
              <a:rPr lang="pl-PL" dirty="0">
                <a:latin typeface="Arial" panose="020B0604020202020204" pitchFamily="34" charset="0"/>
                <a:ea typeface="Times New Roman" panose="02020603050405020304" pitchFamily="18" charset="0"/>
              </a:rPr>
              <a:t> </a:t>
            </a:r>
            <a:endParaRPr lang="pl-PL" dirty="0"/>
          </a:p>
        </p:txBody>
      </p:sp>
    </p:spTree>
    <p:extLst>
      <p:ext uri="{BB962C8B-B14F-4D97-AF65-F5344CB8AC3E}">
        <p14:creationId xmlns:p14="http://schemas.microsoft.com/office/powerpoint/2010/main" val="252231713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ytuł 1"/>
          <p:cNvSpPr>
            <a:spLocks noGrp="1"/>
          </p:cNvSpPr>
          <p:nvPr>
            <p:ph type="title"/>
          </p:nvPr>
        </p:nvSpPr>
        <p:spPr/>
        <p:txBody>
          <a:bodyPr/>
          <a:lstStyle/>
          <a:p>
            <a:endParaRPr lang="pl-PL" altLang="pl-PL"/>
          </a:p>
        </p:txBody>
      </p:sp>
      <p:pic>
        <p:nvPicPr>
          <p:cNvPr id="22531"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97" y="507207"/>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2532" name="Prostokąt 3"/>
          <p:cNvSpPr>
            <a:spLocks noChangeArrowheads="1"/>
          </p:cNvSpPr>
          <p:nvPr/>
        </p:nvSpPr>
        <p:spPr bwMode="auto">
          <a:xfrm>
            <a:off x="2063751" y="2828926"/>
            <a:ext cx="8353425" cy="4801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a:spcBef>
                <a:spcPct val="0"/>
              </a:spcBef>
              <a:buFontTx/>
              <a:buNone/>
            </a:pPr>
            <a:r>
              <a:rPr lang="pl-PL" altLang="pl-PL" sz="1800" b="1" dirty="0"/>
              <a:t>Porównanie zwrotów legislacyjnych</a:t>
            </a:r>
          </a:p>
          <a:p>
            <a:pPr algn="ctr">
              <a:spcBef>
                <a:spcPct val="0"/>
              </a:spcBef>
              <a:buFontTx/>
              <a:buNone/>
            </a:pPr>
            <a:r>
              <a:rPr lang="pl-PL" altLang="pl-PL" sz="1800" b="1" dirty="0"/>
              <a:t>obowiązujących  od i przed 28 czerwca 2015 r.</a:t>
            </a:r>
          </a:p>
          <a:p>
            <a:pPr>
              <a:spcBef>
                <a:spcPct val="0"/>
              </a:spcBef>
              <a:buFontTx/>
              <a:buNone/>
            </a:pPr>
            <a:endParaRPr lang="pl-PL" altLang="pl-PL" sz="1800" b="1" dirty="0"/>
          </a:p>
          <a:p>
            <a:pPr>
              <a:spcBef>
                <a:spcPct val="0"/>
              </a:spcBef>
              <a:buFontTx/>
              <a:buNone/>
            </a:pPr>
            <a:r>
              <a:rPr lang="pl-PL" altLang="pl-PL" sz="1800" b="1" dirty="0"/>
              <a:t>„budynek, budowla</a:t>
            </a:r>
            <a:r>
              <a:rPr lang="pl-PL" altLang="pl-PL" sz="1800" dirty="0"/>
              <a:t> […] </a:t>
            </a:r>
            <a:r>
              <a:rPr lang="pl-PL" altLang="pl-PL" sz="1800" b="1" dirty="0"/>
              <a:t>wraz z </a:t>
            </a:r>
            <a:r>
              <a:rPr lang="pl-PL" altLang="pl-PL" sz="1800" b="1" dirty="0">
                <a:solidFill>
                  <a:srgbClr val="C00000"/>
                </a:solidFill>
              </a:rPr>
              <a:t>instalacjami</a:t>
            </a:r>
            <a:r>
              <a:rPr lang="pl-PL" altLang="pl-PL" sz="1800" b="1" dirty="0"/>
              <a:t> zapewniającymi możliwość użytkowania </a:t>
            </a:r>
            <a:r>
              <a:rPr lang="pl-PL" altLang="pl-PL" sz="1800" b="1" dirty="0">
                <a:solidFill>
                  <a:srgbClr val="C00000"/>
                </a:solidFill>
              </a:rPr>
              <a:t>obiektu</a:t>
            </a:r>
            <a:r>
              <a:rPr lang="pl-PL" altLang="pl-PL" sz="1800" b="1" dirty="0"/>
              <a:t> zgodnie z jego przeznaczeniem”</a:t>
            </a:r>
          </a:p>
          <a:p>
            <a:pPr>
              <a:spcBef>
                <a:spcPct val="0"/>
              </a:spcBef>
              <a:buFontTx/>
              <a:buNone/>
            </a:pPr>
            <a:endParaRPr lang="pl-PL" altLang="pl-PL" sz="1800" b="1" dirty="0"/>
          </a:p>
          <a:p>
            <a:pPr algn="ctr">
              <a:spcBef>
                <a:spcPct val="0"/>
              </a:spcBef>
              <a:buFontTx/>
              <a:buNone/>
            </a:pPr>
            <a:r>
              <a:rPr lang="pl-PL" altLang="pl-PL" sz="2400" b="1" i="1" dirty="0">
                <a:solidFill>
                  <a:srgbClr val="0070C0"/>
                </a:solidFill>
              </a:rPr>
              <a:t>czy oznacza to samo, co:</a:t>
            </a:r>
          </a:p>
          <a:p>
            <a:pPr algn="ctr">
              <a:spcBef>
                <a:spcPct val="0"/>
              </a:spcBef>
              <a:buFontTx/>
              <a:buNone/>
            </a:pPr>
            <a:endParaRPr lang="pl-PL" altLang="pl-PL" sz="2400" b="1" i="1" dirty="0">
              <a:solidFill>
                <a:srgbClr val="0070C0"/>
              </a:solidFill>
            </a:endParaRPr>
          </a:p>
          <a:p>
            <a:pPr algn="just">
              <a:spcBef>
                <a:spcPct val="0"/>
              </a:spcBef>
              <a:buFontTx/>
              <a:buNone/>
            </a:pPr>
            <a:r>
              <a:rPr lang="pl-PL" altLang="pl-PL" sz="1800" b="1" dirty="0"/>
              <a:t>„budynek wraz </a:t>
            </a:r>
            <a:r>
              <a:rPr lang="pl-PL" altLang="pl-PL" sz="1800" b="1" dirty="0">
                <a:solidFill>
                  <a:srgbClr val="C00000"/>
                </a:solidFill>
              </a:rPr>
              <a:t>z instalacjami i urządzeniami technicznymi</a:t>
            </a:r>
            <a:r>
              <a:rPr lang="pl-PL" altLang="pl-PL" sz="1800" b="1" dirty="0"/>
              <a:t>”</a:t>
            </a:r>
          </a:p>
          <a:p>
            <a:pPr algn="just">
              <a:spcBef>
                <a:spcPct val="0"/>
              </a:spcBef>
              <a:buFontTx/>
              <a:buNone/>
            </a:pPr>
            <a:r>
              <a:rPr lang="pl-PL" altLang="pl-PL" sz="1800" b="1" dirty="0"/>
              <a:t>„budowlę stanowiącą całość techniczno-użytkową wraz z instalacjami i urządzeniami technicznymi” </a:t>
            </a:r>
          </a:p>
          <a:p>
            <a:pPr algn="just">
              <a:spcBef>
                <a:spcPct val="0"/>
              </a:spcBef>
              <a:buFontTx/>
              <a:buNone/>
            </a:pPr>
            <a:endParaRPr lang="pl-PL" altLang="pl-PL" sz="1800" b="1" dirty="0"/>
          </a:p>
          <a:p>
            <a:pPr algn="just">
              <a:spcBef>
                <a:spcPct val="0"/>
              </a:spcBef>
              <a:buFontTx/>
              <a:buNone/>
            </a:pPr>
            <a:endParaRPr lang="pl-PL" altLang="pl-PL" sz="1800" b="1" dirty="0"/>
          </a:p>
          <a:p>
            <a:pPr algn="just">
              <a:spcBef>
                <a:spcPct val="0"/>
              </a:spcBef>
              <a:buFontTx/>
              <a:buNone/>
            </a:pPr>
            <a:endParaRPr lang="pl-PL" altLang="pl-PL" sz="1800" b="1" i="1" dirty="0">
              <a:solidFill>
                <a:srgbClr val="0070C0"/>
              </a:solidFill>
            </a:endParaRPr>
          </a:p>
          <a:p>
            <a:pPr algn="ctr">
              <a:spcBef>
                <a:spcPct val="0"/>
              </a:spcBef>
              <a:buFontTx/>
              <a:buNone/>
            </a:pPr>
            <a:endParaRPr lang="pl-PL" altLang="pl-PL" sz="1800" b="1" i="1" dirty="0">
              <a:solidFill>
                <a:srgbClr val="0070C0"/>
              </a:solidFill>
            </a:endParaRPr>
          </a:p>
          <a:p>
            <a:pPr algn="ctr">
              <a:spcBef>
                <a:spcPct val="0"/>
              </a:spcBef>
              <a:buFontTx/>
              <a:buNone/>
            </a:pPr>
            <a:endParaRPr lang="pl-PL" altLang="pl-PL" sz="2400" b="1" i="1" dirty="0">
              <a:solidFill>
                <a:srgbClr val="0070C0"/>
              </a:solidFill>
            </a:endParaRPr>
          </a:p>
        </p:txBody>
      </p:sp>
    </p:spTree>
    <p:extLst>
      <p:ext uri="{BB962C8B-B14F-4D97-AF65-F5344CB8AC3E}">
        <p14:creationId xmlns:p14="http://schemas.microsoft.com/office/powerpoint/2010/main" val="1747673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941832" y="2862072"/>
            <a:ext cx="10597896" cy="2246769"/>
          </a:xfrm>
          <a:prstGeom prst="rect">
            <a:avLst/>
          </a:prstGeom>
        </p:spPr>
        <p:txBody>
          <a:bodyPr wrap="square">
            <a:spAutoFit/>
          </a:bodyPr>
          <a:lstStyle/>
          <a:p>
            <a:pPr algn="ctr"/>
            <a:r>
              <a:rPr lang="pl-PL" sz="2000" b="1" dirty="0">
                <a:solidFill>
                  <a:srgbClr val="000000"/>
                </a:solidFill>
                <a:latin typeface="Arial" panose="020B0604020202020204" pitchFamily="34" charset="0"/>
              </a:rPr>
              <a:t>Uchwała składu 7 sędziów NSA z dnia 21 lutego 2022 r.</a:t>
            </a:r>
          </a:p>
          <a:p>
            <a:pPr algn="ctr"/>
            <a:r>
              <a:rPr lang="pl-PL" sz="2000" b="1" dirty="0">
                <a:solidFill>
                  <a:srgbClr val="000000"/>
                </a:solidFill>
                <a:latin typeface="Arial" panose="020B0604020202020204" pitchFamily="34" charset="0"/>
              </a:rPr>
              <a:t>Sygn. akt III FPS 2/21</a:t>
            </a:r>
          </a:p>
          <a:p>
            <a:endParaRPr lang="pl-PL" sz="2000" dirty="0">
              <a:solidFill>
                <a:srgbClr val="000000"/>
              </a:solidFill>
              <a:latin typeface="Arial" panose="020B0604020202020204" pitchFamily="34" charset="0"/>
            </a:endParaRPr>
          </a:p>
          <a:p>
            <a:r>
              <a:rPr lang="pl-PL" sz="2000" dirty="0">
                <a:solidFill>
                  <a:srgbClr val="000000"/>
                </a:solidFill>
                <a:latin typeface="Arial" panose="020B0604020202020204" pitchFamily="34" charset="0"/>
              </a:rPr>
              <a:t>Dodatnia wartość firmy (tzw. </a:t>
            </a:r>
            <a:r>
              <a:rPr lang="pl-PL" sz="2000" dirty="0" err="1">
                <a:solidFill>
                  <a:srgbClr val="000000"/>
                </a:solidFill>
                <a:latin typeface="Arial" panose="020B0604020202020204" pitchFamily="34" charset="0"/>
              </a:rPr>
              <a:t>goodwill</a:t>
            </a:r>
            <a:r>
              <a:rPr lang="pl-PL" sz="2000" dirty="0">
                <a:solidFill>
                  <a:srgbClr val="000000"/>
                </a:solidFill>
                <a:latin typeface="Arial" panose="020B0604020202020204" pitchFamily="34" charset="0"/>
              </a:rPr>
              <a:t>), rozumiana jako nadwyżka ceny nabycia nad wartością rynkową składników majątkowych przedsiębiorstwa lub jego zorganizowanej części, nie stanowi prawa majątkowego w rozumieniu art. 1 ust. 1 pkt 1 lit. a ustawy z dnia 9 września 2000 r. o podatku od czynności cywilnoprawnych (Dz.U. z 2022 r. poz. 111 ze zm.)</a:t>
            </a:r>
            <a:endParaRPr lang="pl-PL" sz="2000" dirty="0"/>
          </a:p>
        </p:txBody>
      </p:sp>
    </p:spTree>
    <p:extLst>
      <p:ext uri="{BB962C8B-B14F-4D97-AF65-F5344CB8AC3E}">
        <p14:creationId xmlns:p14="http://schemas.microsoft.com/office/powerpoint/2010/main" val="2371201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996696" y="2596896"/>
            <a:ext cx="10433304" cy="3477875"/>
          </a:xfrm>
          <a:prstGeom prst="rect">
            <a:avLst/>
          </a:prstGeom>
        </p:spPr>
        <p:txBody>
          <a:bodyPr wrap="square">
            <a:spAutoFit/>
          </a:bodyPr>
          <a:lstStyle/>
          <a:p>
            <a:pPr algn="ctr"/>
            <a:r>
              <a:rPr lang="pl-PL" sz="2000" b="1" dirty="0">
                <a:solidFill>
                  <a:srgbClr val="111111"/>
                </a:solidFill>
                <a:latin typeface="Arial" panose="020B0604020202020204" pitchFamily="34" charset="0"/>
              </a:rPr>
              <a:t>Uchwała 7 sędziów NSA z dnia 10 października 2022 r.</a:t>
            </a:r>
          </a:p>
          <a:p>
            <a:pPr algn="ctr"/>
            <a:r>
              <a:rPr lang="pl-PL" sz="2000" b="1" dirty="0">
                <a:solidFill>
                  <a:srgbClr val="111111"/>
                </a:solidFill>
                <a:latin typeface="Arial" panose="020B0604020202020204" pitchFamily="34" charset="0"/>
              </a:rPr>
              <a:t>Sygn. akt III FPS 2/21	</a:t>
            </a:r>
          </a:p>
          <a:p>
            <a:pPr algn="just"/>
            <a:endParaRPr lang="pl-PL" sz="2000" b="1" dirty="0">
              <a:solidFill>
                <a:srgbClr val="111111"/>
              </a:solidFill>
              <a:latin typeface="Arial" panose="020B0604020202020204" pitchFamily="34" charset="0"/>
            </a:endParaRPr>
          </a:p>
          <a:p>
            <a:pPr algn="just"/>
            <a:r>
              <a:rPr lang="pl-PL" sz="2000" b="1" dirty="0">
                <a:solidFill>
                  <a:srgbClr val="111111"/>
                </a:solidFill>
                <a:latin typeface="Arial" panose="020B0604020202020204" pitchFamily="34" charset="0"/>
              </a:rPr>
              <a:t>	Zgodnie z art. 1a ust. 1 pkt 2 ustawy z dnia 12 stycznia 1991 r. o podatkach i opłatach lokalnych (Dz. U. z 2010 r. Nr 95, poz. 613 ze zm.) w związku z art. 3 pkt 1 lit. b i pkt 3 ustawy z dnia 7 lipca 1994 r. - Prawo budowlane (Dz. U. z 2010 r. Nr 243, poz. 1623 ze zm.), w stanie prawnym obowiązującym przed 28 czerwca 2015 r., dla objęcia podatkiem od nieruchomości stacji, punktów redukcyjnych, </a:t>
            </a:r>
            <a:r>
              <a:rPr lang="pl-PL" sz="2000" b="1" dirty="0" err="1">
                <a:solidFill>
                  <a:srgbClr val="111111"/>
                </a:solidFill>
                <a:latin typeface="Arial" panose="020B0604020202020204" pitchFamily="34" charset="0"/>
              </a:rPr>
              <a:t>redukcyjno</a:t>
            </a:r>
            <a:r>
              <a:rPr lang="pl-PL" sz="2000" b="1" dirty="0">
                <a:solidFill>
                  <a:srgbClr val="111111"/>
                </a:solidFill>
                <a:latin typeface="Arial" panose="020B0604020202020204" pitchFamily="34" charset="0"/>
              </a:rPr>
              <a:t>-pomiarowych i pomiarowych, decydujące jest istnienie związku techniczno-użytkowego pomiędzy tymi obiektami a gazociągiem, co przesądza o opodatkowaniu tych obiektów jako budowli lub ich części.</a:t>
            </a:r>
            <a:endParaRPr lang="pl-PL"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21072927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1050941" y="2052286"/>
            <a:ext cx="10357104" cy="4708981"/>
          </a:xfrm>
          <a:prstGeom prst="rect">
            <a:avLst/>
          </a:prstGeom>
        </p:spPr>
        <p:txBody>
          <a:bodyPr wrap="square">
            <a:spAutoFit/>
          </a:bodyPr>
          <a:lstStyle/>
          <a:p>
            <a:pPr algn="ctr"/>
            <a:r>
              <a:rPr lang="pl-PL" sz="2000" dirty="0">
                <a:latin typeface="Arial" panose="020B0604020202020204" pitchFamily="34" charset="0"/>
                <a:cs typeface="Arial" panose="020B0604020202020204" pitchFamily="34" charset="0"/>
              </a:rPr>
              <a:t>	</a:t>
            </a:r>
            <a:r>
              <a:rPr lang="pl-PL" sz="2000" b="1" dirty="0">
                <a:latin typeface="Arial" panose="020B0604020202020204" pitchFamily="34" charset="0"/>
                <a:cs typeface="Arial" panose="020B0604020202020204" pitchFamily="34" charset="0"/>
              </a:rPr>
              <a:t>Z uzasadnienia uchwały III FPS 2/22</a:t>
            </a:r>
          </a:p>
          <a:p>
            <a:pPr algn="ctr"/>
            <a:endParaRPr lang="pl-PL" sz="2000" b="1" dirty="0">
              <a:latin typeface="Arial" panose="020B0604020202020204" pitchFamily="34" charset="0"/>
              <a:cs typeface="Arial" panose="020B0604020202020204" pitchFamily="34" charset="0"/>
            </a:endParaRPr>
          </a:p>
          <a:p>
            <a:pPr algn="just"/>
            <a:r>
              <a:rPr lang="pl-PL" sz="2000" dirty="0">
                <a:latin typeface="Arial" panose="020B0604020202020204" pitchFamily="34" charset="0"/>
                <a:cs typeface="Arial" panose="020B0604020202020204" pitchFamily="34" charset="0"/>
              </a:rPr>
              <a:t>	Stacje i punkty reduktorowe, </a:t>
            </a:r>
            <a:r>
              <a:rPr lang="pl-PL" sz="2000" dirty="0" err="1">
                <a:latin typeface="Arial" panose="020B0604020202020204" pitchFamily="34" charset="0"/>
                <a:cs typeface="Arial" panose="020B0604020202020204" pitchFamily="34" charset="0"/>
              </a:rPr>
              <a:t>reduktorowopomiarowe</a:t>
            </a:r>
            <a:r>
              <a:rPr lang="pl-PL" sz="2000" dirty="0">
                <a:latin typeface="Arial" panose="020B0604020202020204" pitchFamily="34" charset="0"/>
                <a:cs typeface="Arial" panose="020B0604020202020204" pitchFamily="34" charset="0"/>
              </a:rPr>
              <a:t> i pomiarowe nie mogą zostać zaliczone do instalacji w rozumieniu art. 3 pkt 1 lit. a) </a:t>
            </a:r>
            <a:r>
              <a:rPr lang="pl-PL" sz="2000" dirty="0" err="1">
                <a:latin typeface="Arial" panose="020B0604020202020204" pitchFamily="34" charset="0"/>
                <a:cs typeface="Arial" panose="020B0604020202020204" pitchFamily="34" charset="0"/>
              </a:rPr>
              <a:t>u.P.b</a:t>
            </a:r>
            <a:r>
              <a:rPr lang="pl-PL" sz="2000" dirty="0">
                <a:latin typeface="Arial" panose="020B0604020202020204" pitchFamily="34" charset="0"/>
                <a:cs typeface="Arial" panose="020B0604020202020204" pitchFamily="34" charset="0"/>
              </a:rPr>
              <a:t>. Rozróżnienie w tym przepisie pojęcia „instalacji” i „urządzeń technicznych” oraz wynikający z tej regulacji kontekst językowy wskazują, że </a:t>
            </a:r>
            <a:r>
              <a:rPr lang="pl-PL" sz="2000" b="1" dirty="0">
                <a:latin typeface="Arial" panose="020B0604020202020204" pitchFamily="34" charset="0"/>
                <a:cs typeface="Arial" panose="020B0604020202020204" pitchFamily="34" charset="0"/>
              </a:rPr>
              <a:t>przez instalację należy rozumieć zespół urządzeń wewnątrz budynku lub innego obiektu, służących do przesyłania mediów takich jak prąd elektryczny, woda, gaz ziemny, paliwo, ścieki, czy inne substancje dla obsługi wnętrza obiektów </a:t>
            </a:r>
          </a:p>
          <a:p>
            <a:pPr algn="just"/>
            <a:endParaRPr lang="pl-PL" sz="2000" b="1" dirty="0">
              <a:latin typeface="Arial" panose="020B0604020202020204" pitchFamily="34" charset="0"/>
              <a:cs typeface="Arial" panose="020B0604020202020204" pitchFamily="34" charset="0"/>
            </a:endParaRPr>
          </a:p>
          <a:p>
            <a:pPr algn="just"/>
            <a:r>
              <a:rPr lang="pl-PL" sz="2000" dirty="0">
                <a:latin typeface="Arial" panose="020B0604020202020204" pitchFamily="34" charset="0"/>
                <a:cs typeface="Arial" panose="020B0604020202020204" pitchFamily="34" charset="0"/>
              </a:rPr>
              <a:t>	Stacje i punkty reduktorowe (reduktorowo-pomiarowe) mogą być natomiast identyfikowane jako urządzenie, w tym urządzenie techniczne, powiązane technicznie i użytkowo (funkcjonalnie) z gazociągiem. O ile zatem stanowią łącznie z budowlą całość techniczno-użytkową w przedstawionym rozumieniu, ich wartość (początkowa lub wynikająca z wyceny) winna zostać uwzględniona w podstawie opodatkowania budowli. </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42669418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4" name="Prostokąt 3"/>
          <p:cNvSpPr/>
          <p:nvPr/>
        </p:nvSpPr>
        <p:spPr>
          <a:xfrm>
            <a:off x="576072" y="2359152"/>
            <a:ext cx="10777728" cy="1200329"/>
          </a:xfrm>
          <a:prstGeom prst="rect">
            <a:avLst/>
          </a:prstGeom>
        </p:spPr>
        <p:txBody>
          <a:bodyPr wrap="square">
            <a:spAutoFit/>
          </a:bodyPr>
          <a:lstStyle/>
          <a:p>
            <a:pPr algn="just"/>
            <a:r>
              <a:rPr lang="pl-PL" b="1" dirty="0">
                <a:latin typeface="Arial" panose="020B0604020202020204" pitchFamily="34" charset="0"/>
                <a:cs typeface="Arial" panose="020B0604020202020204" pitchFamily="34" charset="0"/>
              </a:rPr>
              <a:t>Powyższa konstatacja dotyczy stanu prawnego obowiązującego przed 28 czerwca 2015 r.</a:t>
            </a:r>
          </a:p>
          <a:p>
            <a:pPr algn="just"/>
            <a:endParaRPr lang="pl-PL" b="1" dirty="0">
              <a:latin typeface="Arial" panose="020B0604020202020204" pitchFamily="34" charset="0"/>
              <a:cs typeface="Arial" panose="020B0604020202020204" pitchFamily="34" charset="0"/>
            </a:endParaRPr>
          </a:p>
          <a:p>
            <a:pPr algn="just"/>
            <a:r>
              <a:rPr lang="pl-PL" b="1" dirty="0">
                <a:latin typeface="Arial" panose="020B0604020202020204" pitchFamily="34" charset="0"/>
                <a:cs typeface="Arial" panose="020B0604020202020204" pitchFamily="34" charset="0"/>
              </a:rPr>
              <a:t>Czy określenie „instalacja” może mieć inne znaczenie po tej dacie?</a:t>
            </a:r>
          </a:p>
          <a:p>
            <a:pPr algn="just"/>
            <a:endParaRPr lang="pl-PL"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8548375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97" y="507207"/>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3851329" y="3234651"/>
            <a:ext cx="4126276" cy="388696"/>
          </a:xfrm>
          <a:prstGeom prst="rect">
            <a:avLst/>
          </a:prstGeom>
        </p:spPr>
        <p:txBody>
          <a:bodyPr wrap="square">
            <a:spAutoFit/>
          </a:bodyPr>
          <a:lstStyle/>
          <a:p>
            <a:pPr algn="ctr">
              <a:lnSpc>
                <a:spcPct val="107000"/>
              </a:lnSpc>
              <a:spcAft>
                <a:spcPts val="800"/>
              </a:spcAft>
            </a:pPr>
            <a:r>
              <a:rPr lang="pl-PL" b="1" dirty="0">
                <a:latin typeface="Calibri" panose="020F0502020204030204" pitchFamily="34" charset="0"/>
                <a:ea typeface="Calibri" panose="020F0502020204030204" pitchFamily="34" charset="0"/>
                <a:cs typeface="Times New Roman" panose="02020603050405020304" pitchFamily="18" charset="0"/>
              </a:rPr>
              <a:t>CO TO JEST URZĄDZENIE TECHNICZNE</a:t>
            </a:r>
            <a:endParaRPr lang="pl-PL" sz="1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3766306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1069848" y="2331720"/>
            <a:ext cx="10460736" cy="3724096"/>
          </a:xfrm>
          <a:prstGeom prst="rect">
            <a:avLst/>
          </a:prstGeom>
        </p:spPr>
        <p:txBody>
          <a:bodyPr wrap="square">
            <a:spAutoFit/>
          </a:bodyPr>
          <a:lstStyle/>
          <a:p>
            <a:r>
              <a:rPr lang="pl-PL" sz="2400" b="1" dirty="0">
                <a:solidFill>
                  <a:srgbClr val="333333"/>
                </a:solidFill>
                <a:latin typeface="Open Sans"/>
              </a:rPr>
              <a:t>Art. 3 </a:t>
            </a:r>
            <a:r>
              <a:rPr lang="pl-PL" sz="2400" b="1" dirty="0" err="1">
                <a:solidFill>
                  <a:srgbClr val="333333"/>
                </a:solidFill>
                <a:latin typeface="Open Sans"/>
              </a:rPr>
              <a:t>u.P.b</a:t>
            </a:r>
            <a:r>
              <a:rPr lang="pl-PL" sz="2400" b="1" dirty="0">
                <a:solidFill>
                  <a:srgbClr val="333333"/>
                </a:solidFill>
                <a:latin typeface="Open Sans"/>
              </a:rPr>
              <a:t>.</a:t>
            </a:r>
          </a:p>
          <a:p>
            <a:r>
              <a:rPr lang="pl-PL" dirty="0">
                <a:solidFill>
                  <a:srgbClr val="333333"/>
                </a:solidFill>
                <a:latin typeface="Open Sans"/>
              </a:rPr>
              <a:t>3)budowli - należy przez to rozumieć </a:t>
            </a:r>
            <a:r>
              <a:rPr lang="pl-PL" b="1" dirty="0">
                <a:solidFill>
                  <a:srgbClr val="002060"/>
                </a:solidFill>
                <a:latin typeface="Open Sans"/>
              </a:rPr>
              <a:t>każdy obiekt budowlany niebędący budynkiem lub obiektem małej architektury</a:t>
            </a:r>
            <a:r>
              <a:rPr lang="pl-PL" dirty="0">
                <a:solidFill>
                  <a:srgbClr val="333333"/>
                </a:solidFill>
                <a:latin typeface="Open Sans"/>
              </a:rPr>
              <a:t>, </a:t>
            </a:r>
            <a:r>
              <a:rPr lang="pl-PL" b="1" dirty="0">
                <a:solidFill>
                  <a:srgbClr val="C00000"/>
                </a:solidFill>
                <a:latin typeface="Open Sans"/>
              </a:rPr>
              <a:t>jak:</a:t>
            </a:r>
            <a:r>
              <a:rPr lang="pl-PL" dirty="0">
                <a:solidFill>
                  <a:srgbClr val="333333"/>
                </a:solidFill>
                <a:latin typeface="Open Sans"/>
              </a:rPr>
              <a:t> obiekty liniowe, lotniska, mosty, wiadukty, estakady, tunele, przepusty, sieci techniczne, wolno stojące maszty antenowe, </a:t>
            </a:r>
            <a:r>
              <a:rPr lang="pl-PL" b="1" dirty="0">
                <a:solidFill>
                  <a:srgbClr val="333333"/>
                </a:solidFill>
                <a:latin typeface="Open Sans"/>
              </a:rPr>
              <a:t>wolno stojące trwale związane z gruntem tablice reklamowe i urządzenia reklamowe</a:t>
            </a:r>
            <a:r>
              <a:rPr lang="pl-PL" dirty="0">
                <a:solidFill>
                  <a:srgbClr val="333333"/>
                </a:solidFill>
                <a:latin typeface="Open Sans"/>
              </a:rPr>
              <a:t>, budowle ziemne, obronne (fortyfikacje), ochronne, hydrotechniczne, zbiorniki, </a:t>
            </a:r>
            <a:r>
              <a:rPr lang="pl-PL" sz="2400" b="1" dirty="0">
                <a:solidFill>
                  <a:schemeClr val="accent1"/>
                </a:solidFill>
                <a:latin typeface="Open Sans"/>
              </a:rPr>
              <a:t>wolno stojące instalacje przemysłowe lub urządzenia techniczne, </a:t>
            </a:r>
            <a:r>
              <a:rPr lang="pl-PL" dirty="0">
                <a:solidFill>
                  <a:srgbClr val="333333"/>
                </a:solidFill>
                <a:latin typeface="Open Sans"/>
              </a:rPr>
              <a:t>oczyszczalnie ścieków, składowiska odpadów, stacje uzdatniania wody, konstrukcje oporowe, nadziemne i podziemne przejścia dla pieszych, sieci uzbrojenia terenu, budowle sportowe, cmentarze, pomniki, a także </a:t>
            </a:r>
            <a:r>
              <a:rPr lang="pl-PL" sz="2000" b="1" dirty="0">
                <a:solidFill>
                  <a:srgbClr val="C00000"/>
                </a:solidFill>
                <a:latin typeface="Open Sans"/>
              </a:rPr>
              <a:t>części budowlane urządzeń technicznych </a:t>
            </a:r>
            <a:r>
              <a:rPr lang="pl-PL" dirty="0">
                <a:solidFill>
                  <a:srgbClr val="333333"/>
                </a:solidFill>
                <a:latin typeface="Open Sans"/>
              </a:rPr>
              <a:t>(</a:t>
            </a:r>
            <a:r>
              <a:rPr lang="pl-PL" u="sng" dirty="0">
                <a:solidFill>
                  <a:srgbClr val="333333"/>
                </a:solidFill>
                <a:latin typeface="Open Sans"/>
              </a:rPr>
              <a:t>kotłów, pieców przemysłowych, elektrowni jądrowych, elektrowni wiatrowych, morskich turbin wiatrowych i innych urządzeń</a:t>
            </a:r>
            <a:r>
              <a:rPr lang="pl-PL" dirty="0">
                <a:solidFill>
                  <a:srgbClr val="333333"/>
                </a:solidFill>
                <a:latin typeface="Open Sans"/>
              </a:rPr>
              <a:t>) oraz fundamenty pod maszyny i </a:t>
            </a:r>
            <a:r>
              <a:rPr lang="pl-PL" b="1" dirty="0">
                <a:solidFill>
                  <a:srgbClr val="C00000"/>
                </a:solidFill>
                <a:latin typeface="Open Sans"/>
              </a:rPr>
              <a:t>urządzenia, jako odrębne pod względem technicznym części przedmiotów składających się na całość użytkową</a:t>
            </a:r>
            <a:r>
              <a:rPr lang="pl-PL" dirty="0">
                <a:solidFill>
                  <a:srgbClr val="333333"/>
                </a:solidFill>
                <a:latin typeface="Open Sans"/>
              </a:rPr>
              <a:t>;</a:t>
            </a:r>
            <a:endParaRPr lang="pl-PL" dirty="0"/>
          </a:p>
        </p:txBody>
      </p:sp>
    </p:spTree>
    <p:extLst>
      <p:ext uri="{BB962C8B-B14F-4D97-AF65-F5344CB8AC3E}">
        <p14:creationId xmlns:p14="http://schemas.microsoft.com/office/powerpoint/2010/main" val="2035815148"/>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3048000" y="2274838"/>
            <a:ext cx="6096000" cy="2308324"/>
          </a:xfrm>
          <a:prstGeom prst="rect">
            <a:avLst/>
          </a:prstGeom>
        </p:spPr>
        <p:txBody>
          <a:bodyPr>
            <a:spAutoFit/>
          </a:bodyPr>
          <a:lstStyle/>
          <a:p>
            <a:r>
              <a:rPr lang="pl-PL" dirty="0">
                <a:solidFill>
                  <a:srgbClr val="333333"/>
                </a:solidFill>
                <a:latin typeface="Open Sans"/>
              </a:rPr>
              <a:t>Art. 3 pkt 9 </a:t>
            </a:r>
            <a:r>
              <a:rPr lang="pl-PL" dirty="0" err="1">
                <a:solidFill>
                  <a:srgbClr val="333333"/>
                </a:solidFill>
                <a:latin typeface="Open Sans"/>
              </a:rPr>
              <a:t>u.P.b</a:t>
            </a:r>
            <a:r>
              <a:rPr lang="pl-PL" dirty="0">
                <a:solidFill>
                  <a:srgbClr val="333333"/>
                </a:solidFill>
                <a:latin typeface="Open Sans"/>
              </a:rPr>
              <a:t>.</a:t>
            </a:r>
          </a:p>
          <a:p>
            <a:pPr algn="just"/>
            <a:r>
              <a:rPr lang="pl-PL" dirty="0">
                <a:solidFill>
                  <a:srgbClr val="333333"/>
                </a:solidFill>
                <a:latin typeface="Open Sans"/>
              </a:rPr>
              <a:t>urządzeniach budowlanych - należy przez to rozumieć </a:t>
            </a:r>
            <a:r>
              <a:rPr lang="pl-PL" b="1" dirty="0">
                <a:solidFill>
                  <a:srgbClr val="C00000"/>
                </a:solidFill>
                <a:latin typeface="Open Sans"/>
              </a:rPr>
              <a:t>urządzenia techniczne związane z obiektem budowlanym, zapewniające możliwość użytkowania obiektu zgodnie z jego przeznaczeniem</a:t>
            </a:r>
            <a:r>
              <a:rPr lang="pl-PL" dirty="0">
                <a:solidFill>
                  <a:srgbClr val="333333"/>
                </a:solidFill>
                <a:latin typeface="Open Sans"/>
              </a:rPr>
              <a:t>, jak </a:t>
            </a:r>
            <a:r>
              <a:rPr lang="pl-PL" dirty="0">
                <a:solidFill>
                  <a:srgbClr val="0070C0"/>
                </a:solidFill>
                <a:latin typeface="Open Sans"/>
              </a:rPr>
              <a:t>przyłącza i urządzenia instalacyjne, w tym służące oczyszczaniu lub gromadzeniu ścieków, a także przejazdy, ogrodzenia, place postojowe i place pod śmietniki</a:t>
            </a:r>
            <a:r>
              <a:rPr lang="pl-PL" dirty="0">
                <a:solidFill>
                  <a:srgbClr val="333333"/>
                </a:solidFill>
                <a:latin typeface="Open Sans"/>
              </a:rPr>
              <a:t>;</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32790272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1224366" y="2092271"/>
            <a:ext cx="7958380" cy="2554545"/>
          </a:xfrm>
          <a:prstGeom prst="rect">
            <a:avLst/>
          </a:prstGeom>
        </p:spPr>
        <p:txBody>
          <a:bodyPr wrap="square">
            <a:spAutoFit/>
          </a:bodyPr>
          <a:lstStyle/>
          <a:p>
            <a:r>
              <a:rPr lang="pl-PL" sz="2000" dirty="0">
                <a:solidFill>
                  <a:srgbClr val="000000"/>
                </a:solidFill>
                <a:latin typeface="Arial" panose="020B0604020202020204" pitchFamily="34" charset="0"/>
              </a:rPr>
              <a:t>Urządzeniem technicznym określa się urządzenie służące do wykonania danego procesu, zgodnie z celem przeznaczenia. Urządzenie to składa się z połączonych ze sobą elementów stanowiących spójną, funkcjonalną całość. </a:t>
            </a:r>
          </a:p>
          <a:p>
            <a:r>
              <a:rPr lang="pl-PL" sz="2000" dirty="0">
                <a:solidFill>
                  <a:srgbClr val="000000"/>
                </a:solidFill>
                <a:latin typeface="Arial" panose="020B0604020202020204" pitchFamily="34" charset="0"/>
              </a:rPr>
              <a:t>Wykorzystywane jest do spełniania określonych celów, takich jak m.in. przetwarzanie energii</a:t>
            </a:r>
            <a:r>
              <a:rPr lang="pl-PL" sz="2000" dirty="0">
                <a:latin typeface="Arial" panose="020B0604020202020204" pitchFamily="34" charset="0"/>
              </a:rPr>
              <a:t>, </a:t>
            </a:r>
            <a:r>
              <a:rPr lang="pl-PL" sz="2000" dirty="0">
                <a:solidFill>
                  <a:srgbClr val="000000"/>
                </a:solidFill>
                <a:latin typeface="Arial" panose="020B0604020202020204" pitchFamily="34" charset="0"/>
              </a:rPr>
              <a:t>przetwarzanie informacji bądź wykonywanie określonej pracy mechanicznej. </a:t>
            </a:r>
            <a:br>
              <a:rPr lang="pl-PL" sz="2000" dirty="0"/>
            </a:br>
            <a:endParaRPr lang="pl-PL"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0497" y="507207"/>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881293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4" name="Prostokąt 3"/>
          <p:cNvSpPr/>
          <p:nvPr/>
        </p:nvSpPr>
        <p:spPr>
          <a:xfrm>
            <a:off x="3048000" y="2967335"/>
            <a:ext cx="6096000" cy="1477328"/>
          </a:xfrm>
          <a:prstGeom prst="rect">
            <a:avLst/>
          </a:prstGeom>
        </p:spPr>
        <p:txBody>
          <a:bodyPr>
            <a:spAutoFit/>
          </a:bodyPr>
          <a:lstStyle/>
          <a:p>
            <a:pPr algn="ctr"/>
            <a:r>
              <a:rPr lang="pl-PL" b="1">
                <a:solidFill>
                  <a:srgbClr val="333333"/>
                </a:solidFill>
                <a:latin typeface="Arial" panose="020B0604020202020204" pitchFamily="34" charset="0"/>
                <a:cs typeface="Arial" panose="020B0604020202020204" pitchFamily="34" charset="0"/>
              </a:rPr>
              <a:t>WYSOKOŚĆ POMIESZCZENIA </a:t>
            </a:r>
            <a:r>
              <a:rPr lang="pl-PL" b="1" dirty="0">
                <a:solidFill>
                  <a:srgbClr val="333333"/>
                </a:solidFill>
                <a:latin typeface="Arial" panose="020B0604020202020204" pitchFamily="34" charset="0"/>
                <a:cs typeface="Arial" panose="020B0604020202020204" pitchFamily="34" charset="0"/>
              </a:rPr>
              <a:t>W ŚWIETLE</a:t>
            </a:r>
          </a:p>
          <a:p>
            <a:pPr algn="ctr"/>
            <a:endParaRPr lang="pl-PL" b="1" dirty="0">
              <a:solidFill>
                <a:srgbClr val="333333"/>
              </a:solidFill>
              <a:latin typeface="Arial" panose="020B0604020202020204" pitchFamily="34" charset="0"/>
              <a:cs typeface="Arial" panose="020B0604020202020204" pitchFamily="34" charset="0"/>
            </a:endParaRPr>
          </a:p>
          <a:p>
            <a:pPr algn="ctr"/>
            <a:r>
              <a:rPr lang="pl-PL" b="1" dirty="0">
                <a:solidFill>
                  <a:srgbClr val="333333"/>
                </a:solidFill>
                <a:latin typeface="Arial" panose="020B0604020202020204" pitchFamily="34" charset="0"/>
                <a:cs typeface="Arial" panose="020B0604020202020204" pitchFamily="34" charset="0"/>
              </a:rPr>
              <a:t>Wyrok NSA z dnia 24 maja 2022 r.</a:t>
            </a:r>
          </a:p>
          <a:p>
            <a:pPr algn="ctr"/>
            <a:r>
              <a:rPr lang="pl-PL" b="1" dirty="0">
                <a:solidFill>
                  <a:srgbClr val="333333"/>
                </a:solidFill>
                <a:latin typeface="Arial" panose="020B0604020202020204" pitchFamily="34" charset="0"/>
                <a:cs typeface="Arial" panose="020B0604020202020204" pitchFamily="34" charset="0"/>
              </a:rPr>
              <a:t>Sygn. akt III FSK 590/21</a:t>
            </a:r>
          </a:p>
          <a:p>
            <a:pPr algn="ctr"/>
            <a:endParaRPr lang="pl-PL" b="1" dirty="0">
              <a:solidFill>
                <a:srgbClr val="33333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66758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
        <p:nvSpPr>
          <p:cNvPr id="4" name="Prostokąt 3"/>
          <p:cNvSpPr/>
          <p:nvPr/>
        </p:nvSpPr>
        <p:spPr>
          <a:xfrm>
            <a:off x="838200" y="2803585"/>
            <a:ext cx="9962072" cy="1938992"/>
          </a:xfrm>
          <a:prstGeom prst="rect">
            <a:avLst/>
          </a:prstGeom>
        </p:spPr>
        <p:txBody>
          <a:bodyPr wrap="square">
            <a:spAutoFit/>
          </a:bodyPr>
          <a:lstStyle/>
          <a:p>
            <a:pPr algn="ctr"/>
            <a:r>
              <a:rPr lang="pl-PL" sz="2400" b="1" dirty="0">
                <a:solidFill>
                  <a:srgbClr val="333333"/>
                </a:solidFill>
                <a:latin typeface="Arial" panose="020B0604020202020204" pitchFamily="34" charset="0"/>
                <a:cs typeface="Arial" panose="020B0604020202020204" pitchFamily="34" charset="0"/>
              </a:rPr>
              <a:t>Art. 4 ust. 2. </a:t>
            </a:r>
            <a:r>
              <a:rPr lang="pl-PL" sz="2400" b="1" dirty="0" err="1">
                <a:solidFill>
                  <a:srgbClr val="333333"/>
                </a:solidFill>
                <a:latin typeface="Arial" panose="020B0604020202020204" pitchFamily="34" charset="0"/>
                <a:cs typeface="Arial" panose="020B0604020202020204" pitchFamily="34" charset="0"/>
              </a:rPr>
              <a:t>u.p.o.l</a:t>
            </a:r>
            <a:r>
              <a:rPr lang="pl-PL" sz="2400" b="1" dirty="0">
                <a:solidFill>
                  <a:srgbClr val="333333"/>
                </a:solidFill>
                <a:latin typeface="Arial" panose="020B0604020202020204" pitchFamily="34" charset="0"/>
                <a:cs typeface="Arial" panose="020B0604020202020204" pitchFamily="34" charset="0"/>
              </a:rPr>
              <a:t>. </a:t>
            </a:r>
          </a:p>
          <a:p>
            <a:pPr algn="just"/>
            <a:r>
              <a:rPr lang="pl-PL" sz="2400" b="1" dirty="0">
                <a:solidFill>
                  <a:srgbClr val="333333"/>
                </a:solidFill>
                <a:latin typeface="Arial" panose="020B0604020202020204" pitchFamily="34" charset="0"/>
                <a:cs typeface="Arial" panose="020B0604020202020204" pitchFamily="34" charset="0"/>
              </a:rPr>
              <a:t>Powierzchnię pomieszczeń lub ich części oraz część kondygnacji o wysokości w świetle </a:t>
            </a:r>
            <a:r>
              <a:rPr lang="pl-PL" sz="2400" dirty="0">
                <a:solidFill>
                  <a:srgbClr val="333333"/>
                </a:solidFill>
                <a:latin typeface="Arial" panose="020B0604020202020204" pitchFamily="34" charset="0"/>
                <a:cs typeface="Arial" panose="020B0604020202020204" pitchFamily="34" charset="0"/>
              </a:rPr>
              <a:t>od 1,40 m do 2,20 m zalicza się do powierzchni użytkowej budynku w 50%, a jeżeli wysokość jest mniejsza niż 1,40 m, powierzchnię tę pomija się.</a:t>
            </a:r>
            <a:endParaRPr lang="pl-PL"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0767725"/>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165756"/>
            <a:ext cx="11146536" cy="1344118"/>
          </a:xfrm>
          <a:prstGeom prst="rect">
            <a:avLst/>
          </a:prstGeom>
          <a:noFill/>
          <a:ln/>
        </p:spPr>
      </p:pic>
      <p:sp>
        <p:nvSpPr>
          <p:cNvPr id="4" name="Prostokąt 3"/>
          <p:cNvSpPr/>
          <p:nvPr/>
        </p:nvSpPr>
        <p:spPr>
          <a:xfrm>
            <a:off x="387458" y="1509874"/>
            <a:ext cx="11367541" cy="5078313"/>
          </a:xfrm>
          <a:prstGeom prst="rect">
            <a:avLst/>
          </a:prstGeom>
        </p:spPr>
        <p:txBody>
          <a:bodyPr wrap="square">
            <a:spAutoFit/>
          </a:bodyPr>
          <a:lstStyle/>
          <a:p>
            <a:pPr algn="ctr"/>
            <a:r>
              <a:rPr lang="pl-PL" sz="2000" b="1" dirty="0">
                <a:solidFill>
                  <a:srgbClr val="333333"/>
                </a:solidFill>
                <a:latin typeface="Arial" panose="020B0604020202020204" pitchFamily="34" charset="0"/>
                <a:cs typeface="Arial" panose="020B0604020202020204" pitchFamily="34" charset="0"/>
              </a:rPr>
              <a:t>Wyrok NSA z dnia 24 maja 2022 r.</a:t>
            </a:r>
          </a:p>
          <a:p>
            <a:pPr algn="ctr"/>
            <a:r>
              <a:rPr lang="pl-PL" sz="2000" b="1" dirty="0">
                <a:solidFill>
                  <a:srgbClr val="333333"/>
                </a:solidFill>
                <a:latin typeface="Arial" panose="020B0604020202020204" pitchFamily="34" charset="0"/>
                <a:cs typeface="Arial" panose="020B0604020202020204" pitchFamily="34" charset="0"/>
              </a:rPr>
              <a:t>Sygn. akt III FSK 590/21</a:t>
            </a:r>
          </a:p>
          <a:p>
            <a:pPr algn="ctr"/>
            <a:endParaRPr lang="pl-PL" sz="2000" b="1" dirty="0">
              <a:solidFill>
                <a:srgbClr val="333333"/>
              </a:solidFill>
              <a:latin typeface="Arial" panose="020B0604020202020204" pitchFamily="34" charset="0"/>
              <a:cs typeface="Arial" panose="020B0604020202020204" pitchFamily="34" charset="0"/>
            </a:endParaRPr>
          </a:p>
          <a:p>
            <a:pPr algn="just"/>
            <a:r>
              <a:rPr lang="pl-PL" sz="2400" dirty="0">
                <a:solidFill>
                  <a:srgbClr val="333333"/>
                </a:solidFill>
                <a:latin typeface="Arial" panose="020B0604020202020204" pitchFamily="34" charset="0"/>
                <a:cs typeface="Arial" panose="020B0604020202020204" pitchFamily="34" charset="0"/>
              </a:rPr>
              <a:t>	Posłużenie się przez ustawodawcę sformułowaniem "części kondygnacji o wysokości w świetle" nie daje podstawy do rozszerzającego sposobu jego zastosowania, a zatem z pominięciem tego, w jaki sposób określa się wysokość kondygnacji w świetle. Nie można bowiem pominąć tego, że chodzi o powierzchnię użytkową.</a:t>
            </a:r>
          </a:p>
          <a:p>
            <a:r>
              <a:rPr lang="pl-PL" sz="2400" dirty="0">
                <a:latin typeface="Arial" panose="020B0604020202020204" pitchFamily="34" charset="0"/>
                <a:cs typeface="Arial" panose="020B0604020202020204" pitchFamily="34" charset="0"/>
              </a:rPr>
              <a:t>	</a:t>
            </a:r>
          </a:p>
          <a:p>
            <a:pPr algn="just"/>
            <a:r>
              <a:rPr lang="pl-PL" sz="2400" dirty="0">
                <a:latin typeface="Arial" panose="020B0604020202020204" pitchFamily="34" charset="0"/>
                <a:cs typeface="Arial" panose="020B0604020202020204" pitchFamily="34" charset="0"/>
              </a:rPr>
              <a:t>	Nie można podzielić stanowiska Sądu pierwszej instancji, który przy wykładnia art. 4 ust. 2 </a:t>
            </a:r>
            <a:r>
              <a:rPr lang="pl-PL" sz="2400" dirty="0" err="1">
                <a:latin typeface="Arial" panose="020B0604020202020204" pitchFamily="34" charset="0"/>
                <a:cs typeface="Arial" panose="020B0604020202020204" pitchFamily="34" charset="0"/>
              </a:rPr>
              <a:t>u.p.o.l</a:t>
            </a:r>
            <a:r>
              <a:rPr lang="pl-PL" sz="2400" dirty="0">
                <a:latin typeface="Arial" panose="020B0604020202020204" pitchFamily="34" charset="0"/>
                <a:cs typeface="Arial" panose="020B0604020202020204" pitchFamily="34" charset="0"/>
              </a:rPr>
              <a:t>. uwzględnił taki sposób rozumienia pojęcia kondygnacji o wysokości w świetle, gdzie należy brać pod uwagę odległość od podłoża do najwyższego punktu pomieszczenia, co powoduje de facto podział na części podstawy opodatkowania pod belkami konstrukcyjnymi i pomiędzy nimi. </a:t>
            </a:r>
          </a:p>
        </p:txBody>
      </p:sp>
    </p:spTree>
    <p:extLst>
      <p:ext uri="{BB962C8B-B14F-4D97-AF65-F5344CB8AC3E}">
        <p14:creationId xmlns:p14="http://schemas.microsoft.com/office/powerpoint/2010/main" val="5753067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1046136" y="1766808"/>
            <a:ext cx="10457016" cy="4524315"/>
          </a:xfrm>
          <a:prstGeom prst="rect">
            <a:avLst/>
          </a:prstGeom>
        </p:spPr>
        <p:txBody>
          <a:bodyPr wrap="square">
            <a:spAutoFit/>
          </a:bodyPr>
          <a:lstStyle/>
          <a:p>
            <a:pPr algn="ctr"/>
            <a:r>
              <a:rPr lang="pl-PL" b="1" dirty="0">
                <a:solidFill>
                  <a:srgbClr val="000000"/>
                </a:solidFill>
                <a:latin typeface="Arial" panose="020B0604020202020204" pitchFamily="34" charset="0"/>
              </a:rPr>
              <a:t>Wyrok składu 7 sędziów NSA z dnia 19 grudnia 2022 r.</a:t>
            </a:r>
          </a:p>
          <a:p>
            <a:pPr algn="ctr"/>
            <a:r>
              <a:rPr lang="pl-PL" b="1" dirty="0">
                <a:solidFill>
                  <a:srgbClr val="000000"/>
                </a:solidFill>
                <a:latin typeface="Arial" panose="020B0604020202020204" pitchFamily="34" charset="0"/>
              </a:rPr>
              <a:t>Sygn. akt III FSK 283/21</a:t>
            </a:r>
          </a:p>
          <a:p>
            <a:endParaRPr lang="pl-PL" dirty="0">
              <a:solidFill>
                <a:srgbClr val="000000"/>
              </a:solidFill>
              <a:latin typeface="Arial" panose="020B0604020202020204" pitchFamily="34" charset="0"/>
            </a:endParaRPr>
          </a:p>
          <a:p>
            <a:r>
              <a:rPr lang="pl-PL" dirty="0">
                <a:solidFill>
                  <a:srgbClr val="000000"/>
                </a:solidFill>
                <a:latin typeface="Arial" panose="020B0604020202020204" pitchFamily="34" charset="0"/>
              </a:rPr>
              <a:t>Dla prawidłowego zastosowania art. 64 § 6 ustawy z dnia 17 czerwca 1966 r. o postępowaniu egzekucyjnym w administracji (tekst jedn. Dz. U. z 2017 r. poz. 1201 ze zm.), w brzmieniu obowiązującym w okresie od 17 sierpnia 2016 r. do 20 lutego 2021 r. (art. 15 ustawy z dnia 4 lipca 2019 r. o zmianie ustawy o postępowaniu egzekucyjnym w administracji oraz niektórych innych ustaw - Dz. U. z 2019 r., poz., 1553), należy: </a:t>
            </a:r>
          </a:p>
          <a:p>
            <a:r>
              <a:rPr lang="pl-PL" dirty="0">
                <a:solidFill>
                  <a:srgbClr val="000000"/>
                </a:solidFill>
                <a:latin typeface="Arial" panose="020B0604020202020204" pitchFamily="34" charset="0"/>
              </a:rPr>
              <a:t>	po pierwsze, określić podstawę prawną </a:t>
            </a:r>
            <a:r>
              <a:rPr lang="pl-PL" dirty="0" err="1">
                <a:solidFill>
                  <a:srgbClr val="000000"/>
                </a:solidFill>
                <a:latin typeface="Arial" panose="020B0604020202020204" pitchFamily="34" charset="0"/>
              </a:rPr>
              <a:t>egzekucyjnoprawnego</a:t>
            </a:r>
            <a:r>
              <a:rPr lang="pl-PL" dirty="0">
                <a:solidFill>
                  <a:srgbClr val="000000"/>
                </a:solidFill>
                <a:latin typeface="Arial" panose="020B0604020202020204" pitchFamily="34" charset="0"/>
              </a:rPr>
              <a:t> stanu faktycznego indywidualnej sprawy administracyjnej w przedmiocie opłaty manipulacyjnej, którą mogą stanowić tylko i wyłącznie regulacje prawne adekwatne przedmiotowo i czasowo do stanu i czasu sprawy, z uwzględnieniem przepisów intertemporalnych, jeżeli zostały one ustawowo przewidziane, </a:t>
            </a:r>
          </a:p>
          <a:p>
            <a:r>
              <a:rPr lang="pl-PL" dirty="0">
                <a:solidFill>
                  <a:srgbClr val="000000"/>
                </a:solidFill>
                <a:latin typeface="Arial" panose="020B0604020202020204" pitchFamily="34" charset="0"/>
              </a:rPr>
              <a:t>	po wtóre, ustalić egzekucyjny stan faktyczny sprawy, na który składają się poniesione wydatki za wszystkie czynności manipulacyjne związane ze stosowaniem środka egzekucyjnego/ środków egzekucyjnych przy egzekwowaniu określonych należności pieniężnych objętych każdym tytułem wykonawczym.</a:t>
            </a:r>
            <a:endParaRPr lang="pl-PL" dirty="0"/>
          </a:p>
        </p:txBody>
      </p:sp>
    </p:spTree>
    <p:extLst>
      <p:ext uri="{BB962C8B-B14F-4D97-AF65-F5344CB8AC3E}">
        <p14:creationId xmlns:p14="http://schemas.microsoft.com/office/powerpoint/2010/main" val="299806424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88760" y="2479728"/>
            <a:ext cx="7317233" cy="437827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Prostokąt 4"/>
          <p:cNvSpPr/>
          <p:nvPr/>
        </p:nvSpPr>
        <p:spPr>
          <a:xfrm>
            <a:off x="2487169" y="2734056"/>
            <a:ext cx="4541138" cy="369332"/>
          </a:xfrm>
          <a:prstGeom prst="rect">
            <a:avLst/>
          </a:prstGeom>
        </p:spPr>
        <p:txBody>
          <a:bodyPr wrap="square">
            <a:spAutoFit/>
          </a:bodyPr>
          <a:lstStyle/>
          <a:p>
            <a:r>
              <a:rPr lang="pl-PL" dirty="0">
                <a:solidFill>
                  <a:srgbClr val="333333"/>
                </a:solidFill>
                <a:latin typeface="Arial" panose="020B0604020202020204" pitchFamily="34" charset="0"/>
                <a:cs typeface="Arial" panose="020B0604020202020204" pitchFamily="34" charset="0"/>
              </a:rPr>
              <a:t>Farma </a:t>
            </a:r>
            <a:r>
              <a:rPr lang="pl-PL" dirty="0" err="1">
                <a:solidFill>
                  <a:srgbClr val="333333"/>
                </a:solidFill>
                <a:latin typeface="Arial" panose="020B0604020202020204" pitchFamily="34" charset="0"/>
                <a:cs typeface="Arial" panose="020B0604020202020204" pitchFamily="34" charset="0"/>
              </a:rPr>
              <a:t>fotowotlaiczna</a:t>
            </a:r>
            <a:endParaRPr lang="pl-PL" dirty="0"/>
          </a:p>
        </p:txBody>
      </p:sp>
    </p:spTree>
    <p:extLst>
      <p:ext uri="{BB962C8B-B14F-4D97-AF65-F5344CB8AC3E}">
        <p14:creationId xmlns:p14="http://schemas.microsoft.com/office/powerpoint/2010/main" val="132004288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838200" y="2200759"/>
            <a:ext cx="10515600" cy="3416320"/>
          </a:xfrm>
          <a:prstGeom prst="rect">
            <a:avLst/>
          </a:prstGeom>
        </p:spPr>
        <p:txBody>
          <a:bodyPr wrap="square">
            <a:spAutoFit/>
          </a:bodyPr>
          <a:lstStyle/>
          <a:p>
            <a:pPr algn="ctr"/>
            <a:r>
              <a:rPr lang="pl-PL" b="1" dirty="0">
                <a:latin typeface="Arial" panose="020B0604020202020204" pitchFamily="34" charset="0"/>
                <a:ea typeface="Times New Roman" panose="02020603050405020304" pitchFamily="18" charset="0"/>
              </a:rPr>
              <a:t>Wyrok NSA z dnia 6 grudnia 2022 r.,</a:t>
            </a:r>
          </a:p>
          <a:p>
            <a:pPr algn="ctr"/>
            <a:r>
              <a:rPr lang="pl-PL" b="1" dirty="0">
                <a:latin typeface="Arial" panose="020B0604020202020204" pitchFamily="34" charset="0"/>
                <a:ea typeface="Times New Roman" panose="02020603050405020304" pitchFamily="18" charset="0"/>
              </a:rPr>
              <a:t>Sygn. akt III FSK 4270/21</a:t>
            </a:r>
          </a:p>
          <a:p>
            <a:endParaRPr lang="pl-PL" dirty="0">
              <a:latin typeface="Arial" panose="020B0604020202020204" pitchFamily="34" charset="0"/>
              <a:ea typeface="Times New Roman" panose="02020603050405020304" pitchFamily="18" charset="0"/>
            </a:endParaRPr>
          </a:p>
          <a:p>
            <a:r>
              <a:rPr lang="pl-PL" dirty="0">
                <a:latin typeface="Arial" panose="020B0604020202020204" pitchFamily="34" charset="0"/>
                <a:ea typeface="Times New Roman" panose="02020603050405020304" pitchFamily="18" charset="0"/>
              </a:rPr>
              <a:t>	Cała powierzchnia działki, sklasyfikowanej w ewidencji gruntów i budynków jako nieruchomość rolna, na której znajduje się infrastruktura elektrowni fotowoltaicznej (ogrodzona i  wyodrębniona z pozostałej części terenu rolnego), a także że przestrzeń pomiędzy rzędami paneli, winna zostać zaliczona do gruntów zajętych na prowadzenie działalności gospodarczej, a w konsekwencji objęta podatkiem od nieruchomości według stawek przewidzianych w art. 5 ust. 1 pkt 1 lit. a </a:t>
            </a:r>
            <a:r>
              <a:rPr lang="pl-PL" dirty="0" err="1">
                <a:latin typeface="Arial" panose="020B0604020202020204" pitchFamily="34" charset="0"/>
                <a:ea typeface="Times New Roman" panose="02020603050405020304" pitchFamily="18" charset="0"/>
              </a:rPr>
              <a:t>u.p.o.l</a:t>
            </a:r>
            <a:r>
              <a:rPr lang="pl-PL" dirty="0">
                <a:latin typeface="Arial" panose="020B0604020202020204" pitchFamily="34" charset="0"/>
                <a:ea typeface="Times New Roman" panose="02020603050405020304" pitchFamily="18" charset="0"/>
              </a:rPr>
              <a:t>. </a:t>
            </a:r>
          </a:p>
          <a:p>
            <a:r>
              <a:rPr lang="pl-PL" dirty="0">
                <a:latin typeface="Arial" panose="020B0604020202020204" pitchFamily="34" charset="0"/>
                <a:ea typeface="Times New Roman" panose="02020603050405020304" pitchFamily="18" charset="0"/>
              </a:rPr>
              <a:t>	Obszar gruntu, na którym zrealizowana jest tzw. farma fotowoltaiczna warunkuje właściwe wykorzystanie paneli celem wytworzenia energii i stanowi element realizacji wymogów technicznych stawianych tego typu urządzeniom.</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4075"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974494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45397" y="2743200"/>
            <a:ext cx="10507850" cy="2585323"/>
          </a:xfrm>
          <a:prstGeom prst="rect">
            <a:avLst/>
          </a:prstGeom>
        </p:spPr>
        <p:txBody>
          <a:bodyPr wrap="square">
            <a:spAutoFit/>
          </a:bodyPr>
          <a:lstStyle/>
          <a:p>
            <a:pPr algn="ctr"/>
            <a:r>
              <a:rPr lang="pl-PL" b="1" dirty="0">
                <a:solidFill>
                  <a:srgbClr val="000000"/>
                </a:solidFill>
                <a:latin typeface="Arial" panose="020B0604020202020204" pitchFamily="34" charset="0"/>
              </a:rPr>
              <a:t>Wyrok NSA z dnia 6 grudnia 2022 r.,</a:t>
            </a:r>
          </a:p>
          <a:p>
            <a:pPr algn="ctr"/>
            <a:r>
              <a:rPr lang="pl-PL" b="1" dirty="0">
                <a:solidFill>
                  <a:srgbClr val="000000"/>
                </a:solidFill>
                <a:latin typeface="Arial" panose="020B0604020202020204" pitchFamily="34" charset="0"/>
              </a:rPr>
              <a:t>Sygn. akt III FSK 740/22</a:t>
            </a:r>
          </a:p>
          <a:p>
            <a:endParaRPr lang="pl-PL" dirty="0">
              <a:solidFill>
                <a:srgbClr val="000000"/>
              </a:solidFill>
              <a:latin typeface="Arial" panose="020B0604020202020204" pitchFamily="34" charset="0"/>
            </a:endParaRPr>
          </a:p>
          <a:p>
            <a:pPr algn="just"/>
            <a:r>
              <a:rPr lang="pl-PL" dirty="0">
                <a:solidFill>
                  <a:srgbClr val="000000"/>
                </a:solidFill>
                <a:latin typeface="Arial" panose="020B0604020202020204" pitchFamily="34" charset="0"/>
              </a:rPr>
              <a:t>Skoro </a:t>
            </a:r>
            <a:r>
              <a:rPr lang="pl-PL" b="1" dirty="0">
                <a:solidFill>
                  <a:srgbClr val="000000"/>
                </a:solidFill>
                <a:latin typeface="Arial" panose="020B0604020202020204" pitchFamily="34" charset="0"/>
              </a:rPr>
              <a:t>panele fotowoltaiczne oraz falowniki nie są traktowane jako budowla </a:t>
            </a:r>
            <a:r>
              <a:rPr lang="pl-PL" dirty="0">
                <a:solidFill>
                  <a:srgbClr val="000000"/>
                </a:solidFill>
                <a:latin typeface="Arial" panose="020B0604020202020204" pitchFamily="34" charset="0"/>
              </a:rPr>
              <a:t>w świetle art. 1a ust. 1 pkt 2 ustawy z dnia 12 stycznia 1991 r. o podatkach i opłatach lokalnych (Dz.U. z 2019 r. poz. 1170 ze zm.) w związku z art. 3 pkt 3 ustawy z dnia 7 lipca 1994 r. - Prawo budowlane (Dz.U. z 2021 r. poz. 2351 ze zm.), </a:t>
            </a:r>
            <a:r>
              <a:rPr lang="pl-PL" b="1" dirty="0">
                <a:solidFill>
                  <a:srgbClr val="000000"/>
                </a:solidFill>
                <a:latin typeface="Arial" panose="020B0604020202020204" pitchFamily="34" charset="0"/>
              </a:rPr>
              <a:t>powiązane z nimi użytkowo stacje transformatorowe, tworząc razem zespół prądotwórczy, nie mogą zostać uznane za urządzenia budowlane w rozumieniu art. 1a ust. 1 pkt 2 </a:t>
            </a:r>
            <a:r>
              <a:rPr lang="pl-PL" b="1" dirty="0" err="1">
                <a:solidFill>
                  <a:srgbClr val="000000"/>
                </a:solidFill>
                <a:latin typeface="Arial" panose="020B0604020202020204" pitchFamily="34" charset="0"/>
              </a:rPr>
              <a:t>u.p.o.l</a:t>
            </a:r>
            <a:r>
              <a:rPr lang="pl-PL" b="1" dirty="0">
                <a:solidFill>
                  <a:srgbClr val="000000"/>
                </a:solidFill>
                <a:latin typeface="Arial" panose="020B0604020202020204" pitchFamily="34" charset="0"/>
              </a:rPr>
              <a:t>. w związku z art. 3 pkt 9 </a:t>
            </a:r>
            <a:r>
              <a:rPr lang="pl-PL" b="1" dirty="0" err="1">
                <a:solidFill>
                  <a:srgbClr val="000000"/>
                </a:solidFill>
                <a:latin typeface="Arial" panose="020B0604020202020204" pitchFamily="34" charset="0"/>
              </a:rPr>
              <a:t>u.P.b</a:t>
            </a:r>
            <a:r>
              <a:rPr lang="pl-PL" b="1" dirty="0">
                <a:solidFill>
                  <a:srgbClr val="000000"/>
                </a:solidFill>
                <a:latin typeface="Arial" panose="020B0604020202020204" pitchFamily="34" charset="0"/>
              </a:rPr>
              <a:t>.</a:t>
            </a:r>
            <a:endParaRPr lang="pl-PL" b="1"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6" y="522288"/>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197329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08486" y="2505074"/>
            <a:ext cx="7120328" cy="3745823"/>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24926" y="549510"/>
            <a:ext cx="10132734" cy="11411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25909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859797" y="2890433"/>
            <a:ext cx="8090115" cy="2031325"/>
          </a:xfrm>
          <a:prstGeom prst="rect">
            <a:avLst/>
          </a:prstGeom>
        </p:spPr>
        <p:txBody>
          <a:bodyPr wrap="square">
            <a:spAutoFit/>
          </a:bodyPr>
          <a:lstStyle/>
          <a:p>
            <a:r>
              <a:rPr lang="pl-PL" dirty="0">
                <a:solidFill>
                  <a:srgbClr val="202124"/>
                </a:solidFill>
                <a:latin typeface="Arial" panose="020B0604020202020204" pitchFamily="34" charset="0"/>
                <a:ea typeface="Calibri" panose="020F0502020204030204" pitchFamily="34" charset="0"/>
              </a:rPr>
              <a:t> Części składowe dystrybutora paliwa:</a:t>
            </a:r>
          </a:p>
          <a:p>
            <a:pPr marL="285750" indent="-285750">
              <a:buFontTx/>
              <a:buChar char="-"/>
            </a:pPr>
            <a:r>
              <a:rPr lang="pl-PL" dirty="0">
                <a:solidFill>
                  <a:srgbClr val="202124"/>
                </a:solidFill>
                <a:latin typeface="Arial" panose="020B0604020202020204" pitchFamily="34" charset="0"/>
                <a:ea typeface="Calibri" panose="020F0502020204030204" pitchFamily="34" charset="0"/>
              </a:rPr>
              <a:t>pompa z silnikiem, </a:t>
            </a:r>
          </a:p>
          <a:p>
            <a:pPr marL="285750" indent="-285750">
              <a:buFontTx/>
              <a:buChar char="-"/>
            </a:pPr>
            <a:r>
              <a:rPr lang="pl-PL" dirty="0">
                <a:solidFill>
                  <a:srgbClr val="202124"/>
                </a:solidFill>
                <a:latin typeface="Arial" panose="020B0604020202020204" pitchFamily="34" charset="0"/>
                <a:ea typeface="Calibri" panose="020F0502020204030204" pitchFamily="34" charset="0"/>
              </a:rPr>
              <a:t>przepływomierz  </a:t>
            </a:r>
          </a:p>
          <a:p>
            <a:pPr marL="285750" indent="-285750">
              <a:buFontTx/>
              <a:buChar char="-"/>
            </a:pPr>
            <a:r>
              <a:rPr lang="pl-PL" dirty="0">
                <a:solidFill>
                  <a:srgbClr val="202124"/>
                </a:solidFill>
                <a:latin typeface="Arial" panose="020B0604020202020204" pitchFamily="34" charset="0"/>
                <a:ea typeface="Calibri" panose="020F0502020204030204" pitchFamily="34" charset="0"/>
              </a:rPr>
              <a:t>układ zliczający, tzw. liczydło. </a:t>
            </a:r>
          </a:p>
          <a:p>
            <a:r>
              <a:rPr lang="pl-PL" dirty="0">
                <a:solidFill>
                  <a:srgbClr val="202124"/>
                </a:solidFill>
                <a:latin typeface="Arial" panose="020B0604020202020204" pitchFamily="34" charset="0"/>
                <a:ea typeface="Calibri" panose="020F0502020204030204" pitchFamily="34" charset="0"/>
              </a:rPr>
              <a:t>Podzespoły te umożliwiają pobranie paliwa ze zbiornika, wlew do samochodu (innego pojazdu), jak też pomiar   ile paliwa zostało zatankowane oraz jaka jest cena zakupu </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6" y="522288"/>
            <a:ext cx="10690224"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647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017774" y="1947827"/>
            <a:ext cx="10424160" cy="4478149"/>
          </a:xfrm>
          <a:prstGeom prst="rect">
            <a:avLst/>
          </a:prstGeom>
        </p:spPr>
        <p:txBody>
          <a:bodyPr wrap="square">
            <a:spAutoFit/>
          </a:bodyPr>
          <a:lstStyle/>
          <a:p>
            <a:pPr indent="449580" algn="ctr">
              <a:lnSpc>
                <a:spcPct val="150000"/>
              </a:lnSpc>
              <a:spcAft>
                <a:spcPts val="600"/>
              </a:spcAft>
            </a:pPr>
            <a:r>
              <a:rPr lang="pl-PL" b="1" dirty="0">
                <a:latin typeface="Arial" panose="020B0604020202020204" pitchFamily="34" charset="0"/>
                <a:ea typeface="Times New Roman" panose="02020603050405020304" pitchFamily="18" charset="0"/>
              </a:rPr>
              <a:t>Wyrok z 30 maja 2023 r.</a:t>
            </a:r>
          </a:p>
          <a:p>
            <a:pPr indent="449580" algn="ctr">
              <a:lnSpc>
                <a:spcPct val="150000"/>
              </a:lnSpc>
              <a:spcAft>
                <a:spcPts val="600"/>
              </a:spcAft>
            </a:pPr>
            <a:r>
              <a:rPr lang="pl-PL" b="1" dirty="0">
                <a:latin typeface="Arial" panose="020B0604020202020204" pitchFamily="34" charset="0"/>
                <a:ea typeface="Times New Roman" panose="02020603050405020304" pitchFamily="18" charset="0"/>
              </a:rPr>
              <a:t>Sygn. akt III FSK 5017/21</a:t>
            </a:r>
          </a:p>
          <a:p>
            <a:pPr indent="449580" algn="just">
              <a:lnSpc>
                <a:spcPct val="150000"/>
              </a:lnSpc>
              <a:spcAft>
                <a:spcPts val="600"/>
              </a:spcAft>
            </a:pPr>
            <a:r>
              <a:rPr lang="pl-PL" dirty="0">
                <a:latin typeface="Arial" panose="020B0604020202020204" pitchFamily="34" charset="0"/>
                <a:ea typeface="Times New Roman" panose="02020603050405020304" pitchFamily="18" charset="0"/>
              </a:rPr>
              <a:t>Pojęcie „wyroby budowlane”, o którym mowa w art. 3 pkt 1 </a:t>
            </a:r>
            <a:r>
              <a:rPr lang="pl-PL" dirty="0" err="1">
                <a:latin typeface="Arial" panose="020B0604020202020204" pitchFamily="34" charset="0"/>
                <a:ea typeface="Times New Roman" panose="02020603050405020304" pitchFamily="18" charset="0"/>
              </a:rPr>
              <a:t>u.P.b</a:t>
            </a:r>
            <a:r>
              <a:rPr lang="pl-PL" dirty="0">
                <a:latin typeface="Arial" panose="020B0604020202020204" pitchFamily="34" charset="0"/>
                <a:ea typeface="Times New Roman" panose="02020603050405020304" pitchFamily="18" charset="0"/>
              </a:rPr>
              <a:t>. obejmuje przetworzone materiały budowlane stosowane w całości lub części do wykonania obiektów budowlanych, jak też ich remontu bądź modernizacji, przez ich wykorzystanie na stałe w takim obiekcie. Wyrób budowlany stanowią zatem m.in. wyroby metalowe, jak: rury, blachy ze stali i innych materiałów, kształtowniki. Nie ulega zatem wątpliwości, że dystrybutory paliwa zostały „wzniesione z użyciem wyrobów budowlanych”. </a:t>
            </a:r>
          </a:p>
          <a:p>
            <a:pPr indent="449580" algn="just">
              <a:lnSpc>
                <a:spcPct val="150000"/>
              </a:lnSpc>
              <a:spcAft>
                <a:spcPts val="600"/>
              </a:spcAft>
            </a:pPr>
            <a:r>
              <a:rPr lang="pl-PL" dirty="0">
                <a:latin typeface="Arial" panose="020B0604020202020204" pitchFamily="34" charset="0"/>
                <a:ea typeface="Times New Roman" panose="02020603050405020304" pitchFamily="18" charset="0"/>
              </a:rPr>
              <a:t>Spełnienie powyższego warunku nie oznacza zarazem, by dany obiekt miał zostać wzniesiony w ramach procesu budowlanego, regulowanego przepisami </a:t>
            </a:r>
            <a:r>
              <a:rPr lang="pl-PL" dirty="0" err="1">
                <a:latin typeface="Arial" panose="020B0604020202020204" pitchFamily="34" charset="0"/>
                <a:ea typeface="Times New Roman" panose="02020603050405020304" pitchFamily="18" charset="0"/>
              </a:rPr>
              <a:t>u.P.b</a:t>
            </a:r>
            <a:r>
              <a:rPr lang="pl-PL" dirty="0">
                <a:latin typeface="Arial" panose="020B0604020202020204" pitchFamily="34" charset="0"/>
                <a:ea typeface="Times New Roman" panose="02020603050405020304" pitchFamily="18" charset="0"/>
              </a:rPr>
              <a:t>.</a:t>
            </a:r>
            <a:endParaRPr lang="pl-PL" dirty="0">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0129669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014984" y="2825496"/>
            <a:ext cx="10268712" cy="2031325"/>
          </a:xfrm>
          <a:prstGeom prst="rect">
            <a:avLst/>
          </a:prstGeom>
        </p:spPr>
        <p:txBody>
          <a:bodyPr wrap="square">
            <a:spAutoFit/>
          </a:bodyPr>
          <a:lstStyle/>
          <a:p>
            <a:pPr algn="ctr"/>
            <a:r>
              <a:rPr lang="pl-PL" b="1" dirty="0">
                <a:latin typeface="Arial" panose="020B0604020202020204" pitchFamily="34" charset="0"/>
                <a:ea typeface="Times New Roman" panose="02020603050405020304" pitchFamily="18" charset="0"/>
              </a:rPr>
              <a:t>Uchwała składu siedmiu sędziów NSA z dnia 29 września 2021 r., </a:t>
            </a:r>
          </a:p>
          <a:p>
            <a:pPr algn="ctr"/>
            <a:r>
              <a:rPr lang="pl-PL" b="1" dirty="0">
                <a:latin typeface="Arial" panose="020B0604020202020204" pitchFamily="34" charset="0"/>
                <a:ea typeface="Times New Roman" panose="02020603050405020304" pitchFamily="18" charset="0"/>
              </a:rPr>
              <a:t>Sygn. akt III FPS 1/21</a:t>
            </a:r>
          </a:p>
          <a:p>
            <a:endParaRPr lang="pl-PL" dirty="0">
              <a:latin typeface="Arial" panose="020B0604020202020204" pitchFamily="34" charset="0"/>
              <a:ea typeface="Times New Roman" panose="02020603050405020304" pitchFamily="18" charset="0"/>
            </a:endParaRPr>
          </a:p>
          <a:p>
            <a:r>
              <a:rPr lang="pl-PL" dirty="0">
                <a:latin typeface="Arial" panose="020B0604020202020204" pitchFamily="34" charset="0"/>
                <a:ea typeface="Times New Roman" panose="02020603050405020304" pitchFamily="18" charset="0"/>
              </a:rPr>
              <a:t>	Użyty w art. 3 pkt 1 </a:t>
            </a:r>
            <a:r>
              <a:rPr lang="pl-PL" dirty="0" err="1">
                <a:latin typeface="Arial" panose="020B0604020202020204" pitchFamily="34" charset="0"/>
                <a:ea typeface="Times New Roman" panose="02020603050405020304" pitchFamily="18" charset="0"/>
              </a:rPr>
              <a:t>u.p.b</a:t>
            </a:r>
            <a:r>
              <a:rPr lang="pl-PL" dirty="0">
                <a:latin typeface="Arial" panose="020B0604020202020204" pitchFamily="34" charset="0"/>
                <a:ea typeface="Times New Roman" panose="02020603050405020304" pitchFamily="18" charset="0"/>
              </a:rPr>
              <a:t>. zwrot legislacyjny „z wykorzystaniem”, a nie „wyłącznie z użyciem wyrobów budowlanych" (lub np. "składający się tylko z wyrobów budowlanych"), oznacza że do wytworzenia obiektu budowlanego mogły zostać wykorzystane również inne elementy niż wyroby budowlane. </a:t>
            </a:r>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8912743"/>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968644" y="2278251"/>
            <a:ext cx="10385156" cy="4785926"/>
          </a:xfrm>
          <a:prstGeom prst="rect">
            <a:avLst/>
          </a:prstGeom>
        </p:spPr>
        <p:txBody>
          <a:bodyPr wrap="square">
            <a:spAutoFit/>
          </a:bodyPr>
          <a:lstStyle/>
          <a:p>
            <a:pPr lvl="0" algn="ctr">
              <a:lnSpc>
                <a:spcPts val="1800"/>
              </a:lnSpc>
              <a:spcAft>
                <a:spcPts val="600"/>
              </a:spcAft>
            </a:pPr>
            <a:r>
              <a:rPr lang="pl-PL" b="1" dirty="0">
                <a:solidFill>
                  <a:srgbClr val="000000"/>
                </a:solidFill>
                <a:latin typeface="Arial" panose="020B0604020202020204" pitchFamily="34" charset="0"/>
                <a:ea typeface="Times New Roman" panose="02020603050405020304" pitchFamily="18" charset="0"/>
              </a:rPr>
              <a:t>TEZY WYROKU NSA z dnia 30 maja 2023 r.</a:t>
            </a:r>
          </a:p>
          <a:p>
            <a:pPr lvl="0" algn="ctr">
              <a:lnSpc>
                <a:spcPts val="1800"/>
              </a:lnSpc>
              <a:spcAft>
                <a:spcPts val="600"/>
              </a:spcAft>
            </a:pPr>
            <a:r>
              <a:rPr lang="pl-PL" b="1" dirty="0">
                <a:solidFill>
                  <a:srgbClr val="000000"/>
                </a:solidFill>
                <a:latin typeface="Arial" panose="020B0604020202020204" pitchFamily="34" charset="0"/>
                <a:ea typeface="Times New Roman" panose="02020603050405020304" pitchFamily="18" charset="0"/>
              </a:rPr>
              <a:t>Sygn. akt III FSK 5017/21</a:t>
            </a:r>
          </a:p>
          <a:p>
            <a:pPr lvl="0" algn="ctr">
              <a:lnSpc>
                <a:spcPts val="1800"/>
              </a:lnSpc>
              <a:spcAft>
                <a:spcPts val="600"/>
              </a:spcAft>
            </a:pPr>
            <a:r>
              <a:rPr lang="pl-PL" b="1" dirty="0">
                <a:solidFill>
                  <a:srgbClr val="000000"/>
                </a:solidFill>
                <a:latin typeface="Arial" panose="020B0604020202020204" pitchFamily="34" charset="0"/>
                <a:ea typeface="Times New Roman" panose="02020603050405020304" pitchFamily="18" charset="0"/>
              </a:rPr>
              <a:t>(z uzasadnienia ustnego)</a:t>
            </a:r>
          </a:p>
          <a:p>
            <a:pPr marL="342900" lvl="0" indent="-342900" algn="just">
              <a:lnSpc>
                <a:spcPts val="1800"/>
              </a:lnSpc>
              <a:spcAft>
                <a:spcPts val="600"/>
              </a:spcAft>
              <a:buFont typeface="+mj-lt"/>
              <a:buAutoNum type="arabicParenR"/>
            </a:pPr>
            <a:endParaRPr lang="pl-PL" b="1" dirty="0">
              <a:solidFill>
                <a:srgbClr val="000000"/>
              </a:solidFill>
              <a:latin typeface="Arial" panose="020B0604020202020204" pitchFamily="34" charset="0"/>
              <a:ea typeface="Times New Roman" panose="02020603050405020304" pitchFamily="18" charset="0"/>
            </a:endParaRPr>
          </a:p>
          <a:p>
            <a:pPr marL="342900" lvl="0" indent="-342900" algn="just">
              <a:lnSpc>
                <a:spcPts val="1800"/>
              </a:lnSpc>
              <a:spcAft>
                <a:spcPts val="600"/>
              </a:spcAft>
              <a:buFont typeface="+mj-lt"/>
              <a:buAutoNum type="arabicParenR"/>
            </a:pPr>
            <a:r>
              <a:rPr lang="pl-PL" b="1" dirty="0">
                <a:solidFill>
                  <a:srgbClr val="000000"/>
                </a:solidFill>
                <a:latin typeface="Arial" panose="020B0604020202020204" pitchFamily="34" charset="0"/>
                <a:ea typeface="Times New Roman" panose="02020603050405020304" pitchFamily="18" charset="0"/>
              </a:rPr>
              <a:t>dystrybutory paliwa stanowią urządzenie budowlane w rozumieniu art. 1a ust. 1 pkt 2 </a:t>
            </a:r>
            <a:r>
              <a:rPr lang="pl-PL" b="1" dirty="0" err="1">
                <a:solidFill>
                  <a:srgbClr val="000000"/>
                </a:solidFill>
                <a:latin typeface="Arial" panose="020B0604020202020204" pitchFamily="34" charset="0"/>
                <a:ea typeface="Times New Roman" panose="02020603050405020304" pitchFamily="18" charset="0"/>
              </a:rPr>
              <a:t>u.p.o.l</a:t>
            </a:r>
            <a:r>
              <a:rPr lang="pl-PL" b="1" dirty="0">
                <a:solidFill>
                  <a:srgbClr val="000000"/>
                </a:solidFill>
                <a:latin typeface="Arial" panose="020B0604020202020204" pitchFamily="34" charset="0"/>
                <a:ea typeface="Times New Roman" panose="02020603050405020304" pitchFamily="18" charset="0"/>
              </a:rPr>
              <a:t>. w zw. z art. 3 pkt 9 </a:t>
            </a:r>
            <a:r>
              <a:rPr lang="pl-PL" b="1" dirty="0" err="1">
                <a:solidFill>
                  <a:srgbClr val="000000"/>
                </a:solidFill>
                <a:latin typeface="Arial" panose="020B0604020202020204" pitchFamily="34" charset="0"/>
                <a:ea typeface="Times New Roman" panose="02020603050405020304" pitchFamily="18" charset="0"/>
              </a:rPr>
              <a:t>u.P.b</a:t>
            </a:r>
            <a:r>
              <a:rPr lang="pl-PL" b="1" dirty="0">
                <a:solidFill>
                  <a:srgbClr val="000000"/>
                </a:solidFill>
                <a:latin typeface="Arial" panose="020B0604020202020204" pitchFamily="34" charset="0"/>
                <a:ea typeface="Times New Roman" panose="02020603050405020304" pitchFamily="18" charset="0"/>
              </a:rPr>
              <a:t>. (tj. urządzenie techniczne, które jest  funkcjonalnie powiązane ze zbiornikiem na paliwa ciekłe albo gazowe; nie mogą funkcjonować samodzielnie bez zbiornika paliw, podobnie jak bez dystrybutorów zbiornik paliw nie mógłby być gospodarczo użytkowany);</a:t>
            </a:r>
            <a:endParaRPr lang="pl-PL" dirty="0">
              <a:latin typeface="Times New Roman" panose="02020603050405020304" pitchFamily="18" charset="0"/>
              <a:ea typeface="Times New Roman" panose="02020603050405020304" pitchFamily="18" charset="0"/>
            </a:endParaRPr>
          </a:p>
          <a:p>
            <a:pPr marL="342900" lvl="0" indent="-342900" algn="just">
              <a:lnSpc>
                <a:spcPts val="1800"/>
              </a:lnSpc>
              <a:spcAft>
                <a:spcPts val="600"/>
              </a:spcAft>
              <a:buFont typeface="+mj-lt"/>
              <a:buAutoNum type="arabicParenR"/>
            </a:pPr>
            <a:r>
              <a:rPr lang="pl-PL" b="1" dirty="0">
                <a:solidFill>
                  <a:srgbClr val="000000"/>
                </a:solidFill>
                <a:latin typeface="Arial" panose="020B0604020202020204" pitchFamily="34" charset="0"/>
                <a:ea typeface="Times New Roman" panose="02020603050405020304" pitchFamily="18" charset="0"/>
              </a:rPr>
              <a:t> dystrybutor, obejmujący pompę do czerpania paliwa ze zbiornika pełni funkcję służebną wobec budowli w postaci zbiornika (art. 3 pkt 3 </a:t>
            </a:r>
            <a:r>
              <a:rPr lang="pl-PL" b="1" dirty="0" err="1">
                <a:solidFill>
                  <a:srgbClr val="000000"/>
                </a:solidFill>
                <a:latin typeface="Arial" panose="020B0604020202020204" pitchFamily="34" charset="0"/>
                <a:ea typeface="Times New Roman" panose="02020603050405020304" pitchFamily="18" charset="0"/>
              </a:rPr>
              <a:t>u.P.b</a:t>
            </a:r>
            <a:r>
              <a:rPr lang="pl-PL" b="1" dirty="0">
                <a:solidFill>
                  <a:srgbClr val="000000"/>
                </a:solidFill>
                <a:latin typeface="Arial" panose="020B0604020202020204" pitchFamily="34" charset="0"/>
                <a:ea typeface="Times New Roman" panose="02020603050405020304" pitchFamily="18" charset="0"/>
              </a:rPr>
              <a:t>.);</a:t>
            </a:r>
          </a:p>
          <a:p>
            <a:pPr marL="342900" indent="-342900" algn="just">
              <a:lnSpc>
                <a:spcPts val="1800"/>
              </a:lnSpc>
              <a:spcAft>
                <a:spcPts val="600"/>
              </a:spcAft>
              <a:buFont typeface="+mj-lt"/>
              <a:buAutoNum type="arabicParenR"/>
            </a:pPr>
            <a:r>
              <a:rPr lang="pl-PL" b="1" dirty="0"/>
              <a:t>urządzeniem budowlanym w rozumieniu art. 3 pkt 9 </a:t>
            </a:r>
            <a:r>
              <a:rPr lang="pl-PL" b="1" dirty="0" err="1"/>
              <a:t>u.P.b</a:t>
            </a:r>
            <a:r>
              <a:rPr lang="pl-PL" b="1" dirty="0"/>
              <a:t>. może być wyłącznie urządzenie techniczne zapewniające możliwość użytkowania obiektu budowlanego (m.in. budowli w rozumieniu art. 3 pkt 3 </a:t>
            </a:r>
            <a:r>
              <a:rPr lang="pl-PL" b="1" dirty="0" err="1"/>
              <a:t>u.P.b</a:t>
            </a:r>
            <a:r>
              <a:rPr lang="pl-PL" b="1" dirty="0"/>
              <a:t>.) zgodnie z jego przeznaczeniem i tylko wówczas, gdy związek użytkowy jest konieczny dla zapewnienia użytkowania z obiektu budowlanego (w rozpatrywanym przypadku zbiornika paliw) i bezpośredni (nie będą urządzeniem budowlanym powiązane z ww. obiektem komputery, kasy fiskalne, terminale itp.);</a:t>
            </a:r>
            <a:endParaRPr lang="pl-PL" dirty="0"/>
          </a:p>
          <a:p>
            <a:pPr marL="342900" lvl="0" indent="-342900" algn="just">
              <a:lnSpc>
                <a:spcPts val="1800"/>
              </a:lnSpc>
              <a:spcAft>
                <a:spcPts val="600"/>
              </a:spcAft>
              <a:buFont typeface="+mj-lt"/>
              <a:buAutoNum type="arabicParenR"/>
            </a:pPr>
            <a:endParaRPr lang="pl-PL" sz="14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9300205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587" y="365125"/>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Prostokąt 3"/>
          <p:cNvSpPr/>
          <p:nvPr/>
        </p:nvSpPr>
        <p:spPr>
          <a:xfrm>
            <a:off x="991892" y="2285999"/>
            <a:ext cx="10073898" cy="2939266"/>
          </a:xfrm>
          <a:prstGeom prst="rect">
            <a:avLst/>
          </a:prstGeom>
        </p:spPr>
        <p:txBody>
          <a:bodyPr wrap="square">
            <a:spAutoFit/>
          </a:bodyPr>
          <a:lstStyle/>
          <a:p>
            <a:pPr lvl="0" algn="just">
              <a:lnSpc>
                <a:spcPts val="1800"/>
              </a:lnSpc>
              <a:spcAft>
                <a:spcPts val="600"/>
              </a:spcAft>
            </a:pPr>
            <a:r>
              <a:rPr lang="pl-PL" b="1" dirty="0">
                <a:solidFill>
                  <a:srgbClr val="333333"/>
                </a:solidFill>
                <a:latin typeface="Arial" panose="020B0604020202020204" pitchFamily="34" charset="0"/>
                <a:ea typeface="Times New Roman" panose="02020603050405020304" pitchFamily="18" charset="0"/>
              </a:rPr>
              <a:t>4) skoro dystrybutor paliw nie stanowi budowli, o której mowa w art. 3 pkt 3 </a:t>
            </a:r>
            <a:r>
              <a:rPr lang="pl-PL" b="1" dirty="0" err="1">
                <a:solidFill>
                  <a:srgbClr val="333333"/>
                </a:solidFill>
                <a:latin typeface="Arial" panose="020B0604020202020204" pitchFamily="34" charset="0"/>
                <a:ea typeface="Times New Roman" panose="02020603050405020304" pitchFamily="18" charset="0"/>
              </a:rPr>
              <a:t>u.P.b</a:t>
            </a:r>
            <a:r>
              <a:rPr lang="pl-PL" b="1" dirty="0">
                <a:solidFill>
                  <a:srgbClr val="333333"/>
                </a:solidFill>
                <a:latin typeface="Arial" panose="020B0604020202020204" pitchFamily="34" charset="0"/>
                <a:ea typeface="Times New Roman" panose="02020603050405020304" pitchFamily="18" charset="0"/>
              </a:rPr>
              <a:t>., a urządzenie budowlane, regulowane art. 3 pkt 9 </a:t>
            </a:r>
            <a:r>
              <a:rPr lang="pl-PL" b="1" dirty="0" err="1">
                <a:solidFill>
                  <a:srgbClr val="333333"/>
                </a:solidFill>
                <a:latin typeface="Arial" panose="020B0604020202020204" pitchFamily="34" charset="0"/>
                <a:ea typeface="Times New Roman" panose="02020603050405020304" pitchFamily="18" charset="0"/>
              </a:rPr>
              <a:t>u.P.b</a:t>
            </a:r>
            <a:r>
              <a:rPr lang="pl-PL" b="1" dirty="0">
                <a:solidFill>
                  <a:srgbClr val="333333"/>
                </a:solidFill>
                <a:latin typeface="Arial" panose="020B0604020202020204" pitchFamily="34" charset="0"/>
                <a:ea typeface="Times New Roman" panose="02020603050405020304" pitchFamily="18" charset="0"/>
              </a:rPr>
              <a:t>., to części budowlane (fundamenty) takiego urządzenia, jeżeli nie są powiązane jednocześnie z innym obiektem, nie mogą być identyfikowane jako części budowlane urządzeń technicznych, o których mowa w art. 3 pkt 3 </a:t>
            </a:r>
            <a:r>
              <a:rPr lang="pl-PL" b="1" dirty="0" err="1">
                <a:solidFill>
                  <a:srgbClr val="333333"/>
                </a:solidFill>
                <a:latin typeface="Arial" panose="020B0604020202020204" pitchFamily="34" charset="0"/>
                <a:ea typeface="Times New Roman" panose="02020603050405020304" pitchFamily="18" charset="0"/>
              </a:rPr>
              <a:t>u.P.b</a:t>
            </a:r>
            <a:r>
              <a:rPr lang="pl-PL" b="1" dirty="0">
                <a:solidFill>
                  <a:srgbClr val="333333"/>
                </a:solidFill>
                <a:latin typeface="Arial" panose="020B0604020202020204" pitchFamily="34" charset="0"/>
                <a:ea typeface="Times New Roman" panose="02020603050405020304" pitchFamily="18" charset="0"/>
              </a:rPr>
              <a:t>. Wypływa stąd wniosek, że – jako części budowlane urządzeń technicznych będących urządzeniami budowlanymi – nie podlegają opodatkowaniu podatkiem od nieruchomości;</a:t>
            </a:r>
          </a:p>
          <a:p>
            <a:pPr lvl="0" algn="just">
              <a:lnSpc>
                <a:spcPts val="1800"/>
              </a:lnSpc>
              <a:spcAft>
                <a:spcPts val="600"/>
              </a:spcAft>
            </a:pPr>
            <a:r>
              <a:rPr lang="pl-PL" b="1" dirty="0">
                <a:solidFill>
                  <a:srgbClr val="333333"/>
                </a:solidFill>
                <a:latin typeface="Arial" panose="020B0604020202020204" pitchFamily="34" charset="0"/>
                <a:ea typeface="Times New Roman" panose="02020603050405020304" pitchFamily="18" charset="0"/>
              </a:rPr>
              <a:t>5) stacja paliw jest wymieniona jako jeden obiekt budowlany w kategorii XX załącznika do </a:t>
            </a:r>
            <a:r>
              <a:rPr lang="pl-PL" b="1" dirty="0" err="1">
                <a:solidFill>
                  <a:srgbClr val="333333"/>
                </a:solidFill>
                <a:latin typeface="Arial" panose="020B0604020202020204" pitchFamily="34" charset="0"/>
                <a:ea typeface="Times New Roman" panose="02020603050405020304" pitchFamily="18" charset="0"/>
              </a:rPr>
              <a:t>u.P.b</a:t>
            </a:r>
            <a:r>
              <a:rPr lang="pl-PL" b="1" dirty="0">
                <a:solidFill>
                  <a:srgbClr val="333333"/>
                </a:solidFill>
                <a:latin typeface="Arial" panose="020B0604020202020204" pitchFamily="34" charset="0"/>
                <a:ea typeface="Times New Roman" panose="02020603050405020304" pitchFamily="18" charset="0"/>
              </a:rPr>
              <a:t>. Z perspektywy prawa budowlanego może rzeczywiście stanowić jeden obiekt budowlany, lecz z punktu widzenia ustawy podatkowej stanowi zbiór obiektów, z których każdy wymaga oddzielnej oceny (np. pawilon będzie budynkiem, zbiornik budowlą w rozumieniu art. 3 pkt 3 </a:t>
            </a:r>
            <a:r>
              <a:rPr lang="pl-PL" b="1" dirty="0" err="1">
                <a:solidFill>
                  <a:srgbClr val="333333"/>
                </a:solidFill>
                <a:latin typeface="Arial" panose="020B0604020202020204" pitchFamily="34" charset="0"/>
                <a:ea typeface="Times New Roman" panose="02020603050405020304" pitchFamily="18" charset="0"/>
              </a:rPr>
              <a:t>u.P.b</a:t>
            </a:r>
            <a:r>
              <a:rPr lang="pl-PL" b="1" dirty="0">
                <a:solidFill>
                  <a:srgbClr val="333333"/>
                </a:solidFill>
                <a:latin typeface="Arial" panose="020B0604020202020204" pitchFamily="34" charset="0"/>
                <a:ea typeface="Times New Roman" panose="02020603050405020304" pitchFamily="18" charset="0"/>
              </a:rPr>
              <a:t>., a dystrybutor urządzeniem budowlanym).</a:t>
            </a:r>
            <a:endParaRPr lang="pl-PL" sz="16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9404478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ytuł 1"/>
          <p:cNvSpPr>
            <a:spLocks noGrp="1"/>
          </p:cNvSpPr>
          <p:nvPr>
            <p:ph type="title"/>
          </p:nvPr>
        </p:nvSpPr>
        <p:spPr/>
        <p:txBody>
          <a:bodyPr/>
          <a:lstStyle/>
          <a:p>
            <a:endParaRPr lang="pl-PL" altLang="pl-PL"/>
          </a:p>
        </p:txBody>
      </p:sp>
      <p:pic>
        <p:nvPicPr>
          <p:cNvPr id="3891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4069" y="443706"/>
            <a:ext cx="8697913"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916"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40013" y="1493838"/>
            <a:ext cx="6769100" cy="5822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Prostokąt 4"/>
          <p:cNvSpPr>
            <a:spLocks noChangeArrowheads="1"/>
          </p:cNvSpPr>
          <p:nvPr/>
        </p:nvSpPr>
        <p:spPr bwMode="auto">
          <a:xfrm>
            <a:off x="2711451" y="1989138"/>
            <a:ext cx="56880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pl-PL" sz="1800" b="1"/>
              <a:t>Poniższy obiekt kontenerowy to budynek, jeżeli jest trwale z gruntem związany i ma fundamenty</a:t>
            </a:r>
            <a:endParaRPr lang="pl-PL" altLang="pl-PL" sz="1800"/>
          </a:p>
        </p:txBody>
      </p:sp>
    </p:spTree>
    <p:extLst>
      <p:ext uri="{BB962C8B-B14F-4D97-AF65-F5344CB8AC3E}">
        <p14:creationId xmlns:p14="http://schemas.microsoft.com/office/powerpoint/2010/main" val="21355893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941832" y="2093976"/>
            <a:ext cx="10314432" cy="3139321"/>
          </a:xfrm>
          <a:prstGeom prst="rect">
            <a:avLst/>
          </a:prstGeom>
        </p:spPr>
        <p:txBody>
          <a:bodyPr wrap="square">
            <a:spAutoFit/>
          </a:bodyPr>
          <a:lstStyle/>
          <a:p>
            <a:pPr algn="ctr"/>
            <a:r>
              <a:rPr lang="pl-PL" sz="2400" b="1" dirty="0"/>
              <a:t>Uchwała składu siedmiu sędziów NSA z 20 marca 2023 r.</a:t>
            </a:r>
          </a:p>
          <a:p>
            <a:pPr algn="ctr"/>
            <a:r>
              <a:rPr lang="pl-PL" sz="2400" b="1" dirty="0"/>
              <a:t>Sygn. akt III FPS 3/22</a:t>
            </a:r>
          </a:p>
          <a:p>
            <a:pPr algn="just"/>
            <a:endParaRPr lang="pl-PL" sz="2400" b="1" dirty="0"/>
          </a:p>
          <a:p>
            <a:pPr algn="just"/>
            <a:r>
              <a:rPr lang="pl-PL" dirty="0"/>
              <a:t>Wyrażenie użyte w art. 4a ust. 1 pkt 2 ustawy z 28 lipca 1983 r. o podatku od spadków i darowizn (Dz.U. z 2021 r. poz. 1043 ze zm.) „w przypadku gdy przedmiotem nabycia tytułem darowizny lub polecenia darczyńcy są środki pieniężne (…) - udokumentują ich otrzymanie dowodem przekazania na rachunek płatniczy nabywcy, na jego rachunek, inny niż płatniczy, w banku lub spółdzielczej kasie oszczędnościowo-kredytowej lub przekazem pocztowym”, należy rozumieć w ten sposób, że warunkiem wystarczającym do skorzystania ze zwolnienia podatkowego uregulowanego w tym przepisie jest udokumentowanie dokonania przekazania środków pieniężnych we wskazany w tym przepisie sposób przez darczyńcę na rzecz obdarowanego.</a:t>
            </a:r>
            <a:endParaRPr lang="pl-PL" sz="2400" dirty="0"/>
          </a:p>
        </p:txBody>
      </p:sp>
    </p:spTree>
    <p:extLst>
      <p:ext uri="{BB962C8B-B14F-4D97-AF65-F5344CB8AC3E}">
        <p14:creationId xmlns:p14="http://schemas.microsoft.com/office/powerpoint/2010/main" val="80994105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ytuł 1"/>
          <p:cNvSpPr>
            <a:spLocks noGrp="1"/>
          </p:cNvSpPr>
          <p:nvPr>
            <p:ph type="title"/>
          </p:nvPr>
        </p:nvSpPr>
        <p:spPr/>
        <p:txBody>
          <a:bodyPr/>
          <a:lstStyle/>
          <a:p>
            <a:endParaRPr lang="pl-PL" altLang="pl-PL"/>
          </a:p>
        </p:txBody>
      </p:sp>
      <p:pic>
        <p:nvPicPr>
          <p:cNvPr id="39939"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1817" y="450850"/>
            <a:ext cx="8229600" cy="1092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9940" name="Obraz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51089" y="1773238"/>
            <a:ext cx="7273925" cy="4824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41" name="Prostokąt 4"/>
          <p:cNvSpPr>
            <a:spLocks noChangeArrowheads="1"/>
          </p:cNvSpPr>
          <p:nvPr/>
        </p:nvSpPr>
        <p:spPr bwMode="auto">
          <a:xfrm>
            <a:off x="5232400" y="1628775"/>
            <a:ext cx="144938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0"/>
              </a:spcBef>
              <a:buFontTx/>
              <a:buNone/>
            </a:pPr>
            <a:r>
              <a:rPr lang="pl-PL" altLang="pl-PL" sz="1800" b="1"/>
              <a:t>Podobnie</a:t>
            </a:r>
            <a:endParaRPr lang="pl-PL" altLang="pl-PL" sz="1800"/>
          </a:p>
        </p:txBody>
      </p:sp>
    </p:spTree>
    <p:extLst>
      <p:ext uri="{BB962C8B-B14F-4D97-AF65-F5344CB8AC3E}">
        <p14:creationId xmlns:p14="http://schemas.microsoft.com/office/powerpoint/2010/main" val="206843757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Obraz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317791" y="2412792"/>
            <a:ext cx="4213485" cy="3914931"/>
          </a:xfrm>
          <a:prstGeom prst="rect">
            <a:avLst/>
          </a:prstGeom>
        </p:spPr>
      </p:pic>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8376" y="522288"/>
            <a:ext cx="10690224"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7189004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53146" y="2107769"/>
            <a:ext cx="10400654" cy="2308324"/>
          </a:xfrm>
          <a:prstGeom prst="rect">
            <a:avLst/>
          </a:prstGeom>
        </p:spPr>
        <p:txBody>
          <a:bodyPr wrap="square">
            <a:spAutoFit/>
          </a:bodyPr>
          <a:lstStyle/>
          <a:p>
            <a:pPr algn="ctr"/>
            <a:r>
              <a:rPr lang="pl-PL" b="1" dirty="0">
                <a:solidFill>
                  <a:srgbClr val="333333"/>
                </a:solidFill>
                <a:latin typeface="Roboto"/>
              </a:rPr>
              <a:t>Rozporządzenie Parlamentu Europejskiego i Rady (UE) nr 305/2011 z dnia 9 marca 2011 r. ustanawiające zharmonizowane warunki wprowadzania do obrotu wyrobów budowlanych i uchylające dyrektywę Rady 89/106/EWG</a:t>
            </a:r>
          </a:p>
          <a:p>
            <a:pPr algn="ctr"/>
            <a:endParaRPr lang="pl-PL" b="1" dirty="0">
              <a:solidFill>
                <a:srgbClr val="333333"/>
              </a:solidFill>
              <a:latin typeface="Roboto"/>
            </a:endParaRPr>
          </a:p>
          <a:p>
            <a:r>
              <a:rPr lang="pl-PL" b="1" dirty="0"/>
              <a:t>ZAŁĄCZNIK IV</a:t>
            </a:r>
          </a:p>
          <a:p>
            <a:r>
              <a:rPr lang="pl-PL" b="1" dirty="0"/>
              <a:t>GRUPY WYROBÓW I WYMAGANIA DOTYCZĄCE JEDNOSTEK DS. OCENY TECHNICZNEJ</a:t>
            </a:r>
          </a:p>
          <a:p>
            <a:pPr algn="just"/>
            <a:r>
              <a:rPr lang="pl-PL" dirty="0"/>
              <a:t>[…]</a:t>
            </a:r>
          </a:p>
          <a:p>
            <a:pPr algn="just"/>
            <a:r>
              <a:rPr lang="pl-PL" dirty="0"/>
              <a:t>11. Urządzenia sanitarne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376" y="522288"/>
            <a:ext cx="10690224" cy="116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915050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1069848" y="2331720"/>
            <a:ext cx="10460736" cy="3077766"/>
          </a:xfrm>
          <a:prstGeom prst="rect">
            <a:avLst/>
          </a:prstGeom>
        </p:spPr>
        <p:txBody>
          <a:bodyPr wrap="square">
            <a:spAutoFit/>
          </a:bodyPr>
          <a:lstStyle/>
          <a:p>
            <a:r>
              <a:rPr lang="pl-PL" sz="2400" b="1" dirty="0">
                <a:solidFill>
                  <a:srgbClr val="333333"/>
                </a:solidFill>
                <a:latin typeface="Open Sans"/>
              </a:rPr>
              <a:t>Art. 3 </a:t>
            </a:r>
            <a:r>
              <a:rPr lang="pl-PL" sz="2400" b="1" dirty="0" err="1">
                <a:solidFill>
                  <a:srgbClr val="333333"/>
                </a:solidFill>
                <a:latin typeface="Open Sans"/>
              </a:rPr>
              <a:t>u.P.b</a:t>
            </a:r>
            <a:r>
              <a:rPr lang="pl-PL" sz="2400" b="1" dirty="0">
                <a:solidFill>
                  <a:srgbClr val="333333"/>
                </a:solidFill>
                <a:latin typeface="Open Sans"/>
              </a:rPr>
              <a:t>.</a:t>
            </a:r>
          </a:p>
          <a:p>
            <a:r>
              <a:rPr lang="pl-PL" dirty="0">
                <a:solidFill>
                  <a:srgbClr val="333333"/>
                </a:solidFill>
                <a:latin typeface="Open Sans"/>
              </a:rPr>
              <a:t>3)budowli - należy przez to rozumieć </a:t>
            </a:r>
            <a:r>
              <a:rPr lang="pl-PL" b="1" dirty="0">
                <a:solidFill>
                  <a:srgbClr val="002060"/>
                </a:solidFill>
                <a:latin typeface="Open Sans"/>
              </a:rPr>
              <a:t>każdy obiekt budowlany niebędący budynkiem lub obiektem małej architektury</a:t>
            </a:r>
            <a:r>
              <a:rPr lang="pl-PL" dirty="0">
                <a:solidFill>
                  <a:srgbClr val="333333"/>
                </a:solidFill>
                <a:latin typeface="Open Sans"/>
              </a:rPr>
              <a:t>, </a:t>
            </a:r>
            <a:r>
              <a:rPr lang="pl-PL" b="1" dirty="0">
                <a:solidFill>
                  <a:srgbClr val="C00000"/>
                </a:solidFill>
                <a:latin typeface="Open Sans"/>
              </a:rPr>
              <a:t>jak:</a:t>
            </a:r>
            <a:r>
              <a:rPr lang="pl-PL" dirty="0">
                <a:solidFill>
                  <a:srgbClr val="333333"/>
                </a:solidFill>
                <a:latin typeface="Open Sans"/>
              </a:rPr>
              <a:t> </a:t>
            </a:r>
          </a:p>
          <a:p>
            <a:r>
              <a:rPr lang="pl-PL" sz="2400" b="1" dirty="0">
                <a:solidFill>
                  <a:srgbClr val="333333"/>
                </a:solidFill>
                <a:latin typeface="Open Sans"/>
              </a:rPr>
              <a:t>[…] </a:t>
            </a:r>
            <a:r>
              <a:rPr lang="pl-PL" sz="2400" b="1" dirty="0">
                <a:solidFill>
                  <a:schemeClr val="accent1"/>
                </a:solidFill>
                <a:latin typeface="Open Sans"/>
              </a:rPr>
              <a:t>wolno stojące instalacje przemysłowe lub urządzenia techniczne,</a:t>
            </a:r>
          </a:p>
          <a:p>
            <a:endParaRPr lang="pl-PL" dirty="0">
              <a:solidFill>
                <a:srgbClr val="333333"/>
              </a:solidFill>
              <a:latin typeface="Open Sans"/>
            </a:endParaRPr>
          </a:p>
          <a:p>
            <a:r>
              <a:rPr lang="pl-PL" dirty="0">
                <a:solidFill>
                  <a:srgbClr val="333333"/>
                </a:solidFill>
                <a:latin typeface="Open Sans"/>
              </a:rPr>
              <a:t>[…] a także </a:t>
            </a:r>
            <a:r>
              <a:rPr lang="pl-PL" sz="2000" b="1" dirty="0">
                <a:solidFill>
                  <a:srgbClr val="C00000"/>
                </a:solidFill>
                <a:latin typeface="Open Sans"/>
              </a:rPr>
              <a:t>części budowlane urządzeń technicznych </a:t>
            </a:r>
            <a:r>
              <a:rPr lang="pl-PL" dirty="0">
                <a:solidFill>
                  <a:srgbClr val="333333"/>
                </a:solidFill>
                <a:latin typeface="Open Sans"/>
              </a:rPr>
              <a:t>(</a:t>
            </a:r>
            <a:r>
              <a:rPr lang="pl-PL" u="sng" dirty="0">
                <a:solidFill>
                  <a:srgbClr val="333333"/>
                </a:solidFill>
                <a:latin typeface="Open Sans"/>
              </a:rPr>
              <a:t>kotłów, pieców przemysłowych, elektrowni jądrowych, elektrowni wiatrowych, morskich turbin wiatrowych i innych urządzeń</a:t>
            </a:r>
            <a:r>
              <a:rPr lang="pl-PL" dirty="0">
                <a:solidFill>
                  <a:srgbClr val="333333"/>
                </a:solidFill>
                <a:latin typeface="Open Sans"/>
              </a:rPr>
              <a:t>) </a:t>
            </a:r>
          </a:p>
          <a:p>
            <a:endParaRPr lang="pl-PL" dirty="0">
              <a:solidFill>
                <a:srgbClr val="333333"/>
              </a:solidFill>
              <a:latin typeface="Open Sans"/>
            </a:endParaRPr>
          </a:p>
          <a:p>
            <a:r>
              <a:rPr lang="pl-PL" dirty="0">
                <a:solidFill>
                  <a:srgbClr val="333333"/>
                </a:solidFill>
                <a:latin typeface="Open Sans"/>
              </a:rPr>
              <a:t>oraz fundamenty pod maszyny i </a:t>
            </a:r>
            <a:r>
              <a:rPr lang="pl-PL" b="1" dirty="0">
                <a:solidFill>
                  <a:srgbClr val="C00000"/>
                </a:solidFill>
                <a:latin typeface="Open Sans"/>
              </a:rPr>
              <a:t>urządzenia, jako odrębne pod względem technicznym części przedmiotów składających się na całość użytkową […]</a:t>
            </a:r>
            <a:r>
              <a:rPr lang="pl-PL" dirty="0">
                <a:solidFill>
                  <a:srgbClr val="333333"/>
                </a:solidFill>
                <a:latin typeface="Open Sans"/>
              </a:rPr>
              <a:t>;</a:t>
            </a:r>
            <a:endParaRPr lang="pl-PL" dirty="0"/>
          </a:p>
        </p:txBody>
      </p:sp>
    </p:spTree>
    <p:extLst>
      <p:ext uri="{BB962C8B-B14F-4D97-AF65-F5344CB8AC3E}">
        <p14:creationId xmlns:p14="http://schemas.microsoft.com/office/powerpoint/2010/main" val="3106047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dirty="0"/>
          </a:p>
        </p:txBody>
      </p:sp>
      <p:sp>
        <p:nvSpPr>
          <p:cNvPr id="3" name="Prostokąt 2"/>
          <p:cNvSpPr/>
          <p:nvPr/>
        </p:nvSpPr>
        <p:spPr>
          <a:xfrm>
            <a:off x="945397" y="2324746"/>
            <a:ext cx="10408403" cy="3985706"/>
          </a:xfrm>
          <a:prstGeom prst="rect">
            <a:avLst/>
          </a:prstGeom>
        </p:spPr>
        <p:txBody>
          <a:bodyPr wrap="square">
            <a:spAutoFit/>
          </a:bodyPr>
          <a:lstStyle/>
          <a:p>
            <a:pPr indent="449580" algn="ctr">
              <a:lnSpc>
                <a:spcPct val="150000"/>
              </a:lnSpc>
              <a:spcAft>
                <a:spcPts val="600"/>
              </a:spcAft>
            </a:pPr>
            <a:r>
              <a:rPr lang="pl-PL" b="1" dirty="0">
                <a:latin typeface="Arial" panose="020B0604020202020204" pitchFamily="34" charset="0"/>
                <a:ea typeface="Times New Roman" panose="02020603050405020304" pitchFamily="18" charset="0"/>
              </a:rPr>
              <a:t>Wyrok NSA z dnia 6 grudnia 2022 r.</a:t>
            </a:r>
          </a:p>
          <a:p>
            <a:pPr indent="449580" algn="ctr">
              <a:lnSpc>
                <a:spcPct val="150000"/>
              </a:lnSpc>
              <a:spcAft>
                <a:spcPts val="600"/>
              </a:spcAft>
            </a:pPr>
            <a:r>
              <a:rPr lang="pl-PL" b="1" dirty="0">
                <a:latin typeface="Arial" panose="020B0604020202020204" pitchFamily="34" charset="0"/>
                <a:ea typeface="Times New Roman" panose="02020603050405020304" pitchFamily="18" charset="0"/>
              </a:rPr>
              <a:t>Sygn. akt III FSK 740/22</a:t>
            </a:r>
          </a:p>
          <a:p>
            <a:pPr indent="449580" algn="just">
              <a:lnSpc>
                <a:spcPct val="150000"/>
              </a:lnSpc>
              <a:spcAft>
                <a:spcPts val="600"/>
              </a:spcAft>
            </a:pPr>
            <a:r>
              <a:rPr lang="pl-PL" dirty="0">
                <a:latin typeface="Arial" panose="020B0604020202020204" pitchFamily="34" charset="0"/>
                <a:ea typeface="Times New Roman" panose="02020603050405020304" pitchFamily="18" charset="0"/>
              </a:rPr>
              <a:t>Obiekt budowlany, w którym usytuowane są urządzenia techniczne służące do prawidłowego funkcjonowania instalacji fotowoltaicznej, jeżeli spełnia kryteria bycia budynkiem </a:t>
            </a:r>
            <a:r>
              <a:rPr lang="pl-PL" dirty="0">
                <a:solidFill>
                  <a:srgbClr val="000000"/>
                </a:solidFill>
                <a:latin typeface="Arial" panose="020B0604020202020204" pitchFamily="34" charset="0"/>
              </a:rPr>
              <a:t>, o których mowa w art. 1a ust. 1 pkt 1 ustawy z dnia 12 stycznia 1991 r. o podatkach i opłatach lokalnych (Dz. U. z 2019 r. poz. 1170 ze zm.),</a:t>
            </a:r>
            <a:r>
              <a:rPr lang="pl-PL" dirty="0">
                <a:latin typeface="Arial" panose="020B0604020202020204" pitchFamily="34" charset="0"/>
                <a:ea typeface="Times New Roman" panose="02020603050405020304" pitchFamily="18" charset="0"/>
              </a:rPr>
              <a:t> tzn. jest trwale z gruntem związany, posiada fundamenty, dach i wyodrębnione z przestrzeni przegrody budowlane, a także jego dominującą cechą jest posiadanie powierzchni użytkowej, jest  „budynkiem” w rozumieniu art. 1a ust. 1 pkt 1 </a:t>
            </a:r>
            <a:r>
              <a:rPr lang="pl-PL" dirty="0" err="1">
                <a:latin typeface="Arial" panose="020B0604020202020204" pitchFamily="34" charset="0"/>
                <a:ea typeface="Times New Roman" panose="02020603050405020304" pitchFamily="18" charset="0"/>
              </a:rPr>
              <a:t>u.p.o.l</a:t>
            </a:r>
            <a:r>
              <a:rPr lang="pl-PL" dirty="0">
                <a:latin typeface="Arial" panose="020B0604020202020204" pitchFamily="34" charset="0"/>
                <a:ea typeface="Times New Roman" panose="02020603050405020304" pitchFamily="18" charset="0"/>
              </a:rPr>
              <a:t>. i podlega opodatkowaniu stawką podatku uzależnioną od zajmowanej powierzchni.	</a:t>
            </a:r>
            <a:endParaRPr lang="pl-PL" sz="1600" dirty="0">
              <a:effectLst/>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Tree>
    <p:extLst>
      <p:ext uri="{BB962C8B-B14F-4D97-AF65-F5344CB8AC3E}">
        <p14:creationId xmlns:p14="http://schemas.microsoft.com/office/powerpoint/2010/main" val="269142549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2606040" y="3244334"/>
            <a:ext cx="8410537" cy="646331"/>
          </a:xfrm>
          <a:prstGeom prst="rect">
            <a:avLst/>
          </a:prstGeom>
        </p:spPr>
        <p:txBody>
          <a:bodyPr wrap="square">
            <a:spAutoFit/>
          </a:bodyPr>
          <a:lstStyle/>
          <a:p>
            <a:r>
              <a:rPr lang="pl-PL" sz="3600" b="1" dirty="0">
                <a:solidFill>
                  <a:srgbClr val="C00000"/>
                </a:solidFill>
                <a:latin typeface="Arial" panose="020B0604020202020204" pitchFamily="34" charset="0"/>
              </a:rPr>
              <a:t>Co w najbliższym czasie ?</a:t>
            </a:r>
            <a:endParaRPr lang="pl-PL" sz="3600" b="1" dirty="0">
              <a:solidFill>
                <a:srgbClr val="C00000"/>
              </a:solidFill>
            </a:endParaRPr>
          </a:p>
        </p:txBody>
      </p:sp>
    </p:spTree>
    <p:extLst>
      <p:ext uri="{BB962C8B-B14F-4D97-AF65-F5344CB8AC3E}">
        <p14:creationId xmlns:p14="http://schemas.microsoft.com/office/powerpoint/2010/main" val="368499782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3048000" y="2274838"/>
            <a:ext cx="6096000" cy="2862322"/>
          </a:xfrm>
          <a:prstGeom prst="rect">
            <a:avLst/>
          </a:prstGeom>
        </p:spPr>
        <p:txBody>
          <a:bodyPr>
            <a:spAutoFit/>
          </a:bodyPr>
          <a:lstStyle/>
          <a:p>
            <a:r>
              <a:rPr lang="pl-PL" dirty="0">
                <a:latin typeface="Arial" panose="020B0604020202020204" pitchFamily="34" charset="0"/>
                <a:ea typeface="Times New Roman" panose="02020603050405020304" pitchFamily="18" charset="0"/>
              </a:rPr>
              <a:t> </a:t>
            </a:r>
            <a:r>
              <a:rPr lang="pl-PL" b="1" dirty="0">
                <a:latin typeface="Arial" panose="020B0604020202020204" pitchFamily="34" charset="0"/>
                <a:ea typeface="Times New Roman" panose="02020603050405020304" pitchFamily="18" charset="0"/>
              </a:rPr>
              <a:t>1.06.2023 r</a:t>
            </a:r>
          </a:p>
          <a:p>
            <a:r>
              <a:rPr lang="pl-PL" dirty="0">
                <a:latin typeface="Arial" panose="020B0604020202020204" pitchFamily="34" charset="0"/>
                <a:ea typeface="Times New Roman" panose="02020603050405020304" pitchFamily="18" charset="0"/>
              </a:rPr>
              <a:t>. 	</a:t>
            </a:r>
          </a:p>
          <a:p>
            <a:r>
              <a:rPr lang="pl-PL" dirty="0">
                <a:latin typeface="Arial" panose="020B0604020202020204" pitchFamily="34" charset="0"/>
                <a:ea typeface="Times New Roman" panose="02020603050405020304" pitchFamily="18" charset="0"/>
              </a:rPr>
              <a:t>- III FSK 246/23 - interpretacja podatkowa</a:t>
            </a:r>
            <a:r>
              <a:rPr lang="pl-PL" dirty="0">
                <a:latin typeface="Arial" panose="020B0604020202020204" pitchFamily="34" charset="0"/>
                <a:ea typeface="Times New Roman" panose="02020603050405020304" pitchFamily="18" charset="0"/>
                <a:cs typeface="Times New Roman" panose="02020603050405020304" pitchFamily="18" charset="0"/>
              </a:rPr>
              <a:t>, podatek od nieruchomości - </a:t>
            </a:r>
            <a:r>
              <a:rPr lang="pl-PL" dirty="0">
                <a:latin typeface="Arial" panose="020B0604020202020204" pitchFamily="34" charset="0"/>
                <a:ea typeface="Times New Roman" panose="02020603050405020304" pitchFamily="18" charset="0"/>
              </a:rPr>
              <a:t>czy </a:t>
            </a:r>
            <a:r>
              <a:rPr lang="pl-PL" b="1" dirty="0">
                <a:latin typeface="Arial" panose="020B0604020202020204" pitchFamily="34" charset="0"/>
                <a:ea typeface="Times New Roman" panose="02020603050405020304" pitchFamily="18" charset="0"/>
              </a:rPr>
              <a:t>budowle wchodzące w skład infrastruktury wodno-kanalizacyjnej </a:t>
            </a:r>
            <a:r>
              <a:rPr lang="pl-PL" dirty="0">
                <a:latin typeface="Arial" panose="020B0604020202020204" pitchFamily="34" charset="0"/>
                <a:ea typeface="Times New Roman" panose="02020603050405020304" pitchFamily="18" charset="0"/>
              </a:rPr>
              <a:t>będącej własnością gminy, administrowane przez zakład obsługi komunalnej, służące do wykonywania zadań z zakresu zbiorowego dostarczania wody i odprowadzania ścieków, </a:t>
            </a:r>
            <a:r>
              <a:rPr lang="pl-PL" b="1" dirty="0">
                <a:latin typeface="Arial" panose="020B0604020202020204" pitchFamily="34" charset="0"/>
                <a:ea typeface="Times New Roman" panose="02020603050405020304" pitchFamily="18" charset="0"/>
              </a:rPr>
              <a:t>związane są z prowadzeniem działalności gospodarczej</a:t>
            </a:r>
            <a:r>
              <a:rPr lang="pl-PL" dirty="0">
                <a:latin typeface="Arial" panose="020B0604020202020204" pitchFamily="34" charset="0"/>
                <a:ea typeface="Times New Roman" panose="02020603050405020304" pitchFamily="18" charset="0"/>
              </a:rPr>
              <a:t>;</a:t>
            </a:r>
            <a:endParaRPr lang="pl-PL" dirty="0"/>
          </a:p>
        </p:txBody>
      </p:sp>
    </p:spTree>
    <p:extLst>
      <p:ext uri="{BB962C8B-B14F-4D97-AF65-F5344CB8AC3E}">
        <p14:creationId xmlns:p14="http://schemas.microsoft.com/office/powerpoint/2010/main" val="2982560146"/>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441702" y="1883044"/>
            <a:ext cx="10912098" cy="4662815"/>
          </a:xfrm>
          <a:prstGeom prst="rect">
            <a:avLst/>
          </a:prstGeom>
        </p:spPr>
        <p:txBody>
          <a:bodyPr wrap="square">
            <a:spAutoFit/>
          </a:bodyPr>
          <a:lstStyle/>
          <a:p>
            <a:pPr marL="800100" indent="-1350645" algn="just">
              <a:lnSpc>
                <a:spcPct val="150000"/>
              </a:lnSpc>
              <a:spcAft>
                <a:spcPts val="0"/>
              </a:spcAft>
            </a:pPr>
            <a:r>
              <a:rPr lang="pl-PL" dirty="0">
                <a:latin typeface="Arial" panose="020B0604020202020204" pitchFamily="34" charset="0"/>
                <a:ea typeface="Times New Roman" panose="02020603050405020304" pitchFamily="18" charset="0"/>
                <a:cs typeface="Times New Roman" panose="02020603050405020304" pitchFamily="18" charset="0"/>
              </a:rPr>
              <a:t>6.06.2023 r. 	</a:t>
            </a:r>
          </a:p>
          <a:p>
            <a:pPr marL="800100" indent="-1350645" algn="just">
              <a:lnSpc>
                <a:spcPct val="150000"/>
              </a:lnSpc>
              <a:spcAft>
                <a:spcPts val="0"/>
              </a:spcAft>
            </a:pPr>
            <a:r>
              <a:rPr lang="pl-PL" dirty="0">
                <a:latin typeface="Arial" panose="020B0604020202020204" pitchFamily="34" charset="0"/>
                <a:ea typeface="Times New Roman" panose="02020603050405020304" pitchFamily="18" charset="0"/>
                <a:cs typeface="Times New Roman" panose="02020603050405020304" pitchFamily="18" charset="0"/>
              </a:rPr>
              <a:t>- III FSK 2183/21 </a:t>
            </a:r>
            <a:r>
              <a:rPr lang="pl-PL" dirty="0">
                <a:latin typeface="Arial" panose="020B0604020202020204" pitchFamily="34" charset="0"/>
                <a:ea typeface="Times New Roman" panose="02020603050405020304" pitchFamily="18" charset="0"/>
              </a:rPr>
              <a:t>- interpretacja podatkowa, podatek od nieruchomości - czy dokonanie transakcji polegającej na zbyciu (pod dowolnym tytułem) nieruchomości, która w okresie obowiązywania uchwały spełniła wszystkie warunki i przesłanki do objęcia przedmiotowym zwolnieniem określonym uchwałą; w okresie 20 lat od spełnienia tych przesłanek, spowoduje, że nabywca nieruchomości będzie mógł korzystać z przewidzianego uchwałą zwolnienia przedmiotowego w podatku od nieruchomości przez okres zwolnienia, tj. przez okres 20 lat liczonych od dnia spełnienia przez nieruchomość przesłanek i warunków do objęcia zwolnieniem, jednakże nie dłużej niż do osiągnięcia przez nabywcę zwolnienia limitu </a:t>
            </a:r>
            <a:r>
              <a:rPr lang="pl-PL" b="1" dirty="0">
                <a:latin typeface="Arial" panose="020B0604020202020204" pitchFamily="34" charset="0"/>
                <a:ea typeface="Times New Roman" panose="02020603050405020304" pitchFamily="18" charset="0"/>
              </a:rPr>
              <a:t>pomocy </a:t>
            </a:r>
            <a:r>
              <a:rPr lang="pl-PL" b="1" i="1" dirty="0">
                <a:latin typeface="Arial" panose="020B0604020202020204" pitchFamily="34" charset="0"/>
                <a:ea typeface="Times New Roman" panose="02020603050405020304" pitchFamily="18" charset="0"/>
              </a:rPr>
              <a:t>de </a:t>
            </a:r>
            <a:r>
              <a:rPr lang="pl-PL" b="1" i="1" dirty="0" err="1">
                <a:latin typeface="Arial" panose="020B0604020202020204" pitchFamily="34" charset="0"/>
                <a:ea typeface="Times New Roman" panose="02020603050405020304" pitchFamily="18" charset="0"/>
              </a:rPr>
              <a:t>minimis</a:t>
            </a:r>
            <a:r>
              <a:rPr lang="pl-PL" dirty="0">
                <a:latin typeface="Arial" panose="020B0604020202020204" pitchFamily="34" charset="0"/>
                <a:ea typeface="Times New Roman" panose="02020603050405020304" pitchFamily="18" charset="0"/>
              </a:rPr>
              <a:t>, określonego w art. 2 pkt 2 </a:t>
            </a:r>
            <a:r>
              <a:rPr lang="pl-PL" dirty="0">
                <a:latin typeface="Arial" panose="020B0604020202020204" pitchFamily="34" charset="0"/>
                <a:ea typeface="Times New Roman" panose="02020603050405020304" pitchFamily="18" charset="0"/>
                <a:cs typeface="Times New Roman" panose="02020603050405020304" pitchFamily="18" charset="0"/>
              </a:rPr>
              <a:t>art. 2 pkt. 2 rozporządzenia Komisji (WE) nr 1998/2006 r. w sprawie stosowania art. 87 i 88 Traktatu do pomoc de </a:t>
            </a:r>
            <a:r>
              <a:rPr lang="pl-PL" dirty="0" err="1">
                <a:latin typeface="Arial" panose="020B0604020202020204" pitchFamily="34" charset="0"/>
                <a:ea typeface="Times New Roman" panose="02020603050405020304" pitchFamily="18" charset="0"/>
                <a:cs typeface="Times New Roman" panose="02020603050405020304" pitchFamily="18" charset="0"/>
              </a:rPr>
              <a:t>minimis</a:t>
            </a:r>
            <a:r>
              <a:rPr lang="pl-PL" dirty="0">
                <a:latin typeface="Arial" panose="020B0604020202020204" pitchFamily="34" charset="0"/>
                <a:ea typeface="Times New Roman" panose="02020603050405020304" pitchFamily="18" charset="0"/>
                <a:cs typeface="Times New Roman" panose="02020603050405020304" pitchFamily="18" charset="0"/>
              </a:rPr>
              <a:t> (Dz. Urz. WE L 379 z dnia 28 grudnia 2006 r.);</a:t>
            </a:r>
            <a:endParaRPr lang="pl-P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42813425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838200" y="2100020"/>
            <a:ext cx="10515600" cy="4201150"/>
          </a:xfrm>
          <a:prstGeom prst="rect">
            <a:avLst/>
          </a:prstGeom>
        </p:spPr>
        <p:txBody>
          <a:bodyPr wrap="square">
            <a:spAutoFit/>
          </a:bodyPr>
          <a:lstStyle/>
          <a:p>
            <a:pPr marL="800100" indent="-1350645" algn="just">
              <a:lnSpc>
                <a:spcPct val="150000"/>
              </a:lnSpc>
              <a:spcAft>
                <a:spcPts val="0"/>
              </a:spcAft>
            </a:pPr>
            <a:r>
              <a:rPr lang="pl-PL" b="1" dirty="0">
                <a:latin typeface="Arial" panose="020B0604020202020204" pitchFamily="34" charset="0"/>
                <a:ea typeface="Times New Roman" panose="02020603050405020304" pitchFamily="18" charset="0"/>
              </a:rPr>
              <a:t> 6.07.2023 r. </a:t>
            </a:r>
          </a:p>
          <a:p>
            <a:pPr marL="800100" indent="-1350645" algn="just">
              <a:lnSpc>
                <a:spcPct val="150000"/>
              </a:lnSpc>
              <a:spcAft>
                <a:spcPts val="0"/>
              </a:spcAft>
            </a:pPr>
            <a:r>
              <a:rPr lang="pl-PL" sz="1600" dirty="0">
                <a:latin typeface="Arial" panose="020B0604020202020204" pitchFamily="34" charset="0"/>
                <a:ea typeface="Times New Roman" panose="02020603050405020304" pitchFamily="18" charset="0"/>
              </a:rPr>
              <a:t>- III FSK 987/23 - podatek od nieruchomości - kwestią sporną w sprawie jest opodatkowanie budowli stanowiących środki trwałe ujęte w ewidencji spółki: </a:t>
            </a:r>
            <a:r>
              <a:rPr lang="pl-PL" sz="1600" b="1" dirty="0">
                <a:latin typeface="Arial" panose="020B0604020202020204" pitchFamily="34" charset="0"/>
                <a:ea typeface="Times New Roman" panose="02020603050405020304" pitchFamily="18" charset="0"/>
              </a:rPr>
              <a:t>czy budowla w postaci placu parkingowego stanowi obiekt budowlany, który nie może być odłączony od nieruchomości bez uszkodzenia lub istotnej zmiany całości przedmiotu odłączonego oraz czy brama wjazdowa i zapora drogowa stanowią element ogrodzenia, które jest urządzeniem budowlanym w rozumieniu prawa budowlanego</a:t>
            </a:r>
            <a:r>
              <a:rPr lang="pl-PL" sz="1600" dirty="0">
                <a:latin typeface="Arial" panose="020B0604020202020204" pitchFamily="34" charset="0"/>
                <a:ea typeface="Times New Roman" panose="02020603050405020304" pitchFamily="18" charset="0"/>
              </a:rPr>
              <a:t>;</a:t>
            </a:r>
            <a:endParaRPr lang="pl-PL" sz="1600" dirty="0">
              <a:latin typeface="Times New Roman" panose="02020603050405020304" pitchFamily="18" charset="0"/>
              <a:ea typeface="Times New Roman" panose="02020603050405020304" pitchFamily="18" charset="0"/>
            </a:endParaRPr>
          </a:p>
          <a:p>
            <a:pPr marL="800100" indent="-1350645" algn="just">
              <a:lnSpc>
                <a:spcPct val="150000"/>
              </a:lnSpc>
              <a:spcAft>
                <a:spcPts val="0"/>
              </a:spcAft>
            </a:pPr>
            <a:r>
              <a:rPr lang="pl-PL" sz="1600" dirty="0">
                <a:latin typeface="Arial" panose="020B0604020202020204" pitchFamily="34" charset="0"/>
                <a:ea typeface="Times New Roman" panose="02020603050405020304" pitchFamily="18" charset="0"/>
              </a:rPr>
              <a:t>	- III FSK 127/23 - podatek od nieruchomości - </a:t>
            </a:r>
            <a:r>
              <a:rPr lang="pl-PL" sz="1600" dirty="0">
                <a:latin typeface="Arial" panose="020B0604020202020204" pitchFamily="34" charset="0"/>
                <a:ea typeface="Times New Roman" panose="02020603050405020304" pitchFamily="18" charset="0"/>
                <a:cs typeface="Times New Roman" panose="02020603050405020304" pitchFamily="18" charset="0"/>
              </a:rPr>
              <a:t>kto </a:t>
            </a:r>
            <a:r>
              <a:rPr lang="pl-PL" sz="1600" dirty="0">
                <a:latin typeface="Arial" panose="020B0604020202020204" pitchFamily="34" charset="0"/>
                <a:ea typeface="Times New Roman" panose="02020603050405020304" pitchFamily="18" charset="0"/>
              </a:rPr>
              <a:t>jest podatnikiem podatku od nieruchomości gdy nieruchomość przeznaczona jest na </a:t>
            </a:r>
            <a:r>
              <a:rPr lang="pl-PL" sz="1600" dirty="0">
                <a:latin typeface="Arial" panose="020B0604020202020204" pitchFamily="34" charset="0"/>
                <a:ea typeface="Times New Roman" panose="02020603050405020304" pitchFamily="18" charset="0"/>
                <a:cs typeface="Times New Roman" panose="02020603050405020304" pitchFamily="18" charset="0"/>
              </a:rPr>
              <a:t>wynajem krótkotrwały w ramach prowadzonej przez spółkę działalności gospodarczej w tym zakresie w sytuacji gdy </a:t>
            </a:r>
            <a:r>
              <a:rPr lang="pl-PL" sz="1600" dirty="0">
                <a:latin typeface="Arial" panose="020B0604020202020204" pitchFamily="34" charset="0"/>
                <a:ea typeface="Times New Roman" panose="02020603050405020304" pitchFamily="18" charset="0"/>
              </a:rPr>
              <a:t>skarżący </a:t>
            </a:r>
            <a:r>
              <a:rPr lang="pl-PL" sz="1600" dirty="0">
                <a:latin typeface="Arial" panose="020B0604020202020204" pitchFamily="34" charset="0"/>
                <a:ea typeface="Times New Roman" panose="02020603050405020304" pitchFamily="18" charset="0"/>
                <a:cs typeface="Times New Roman" panose="02020603050405020304" pitchFamily="18" charset="0"/>
              </a:rPr>
              <a:t>nie są przedsiębiorcami, wynajmowali mieszkania najemcy prowadzącemu działalność gospodarczą – spółce z o.o., która to spółka prowadzi działalność gospodarczą w zakresie wynajmu lokali na miejsca krótkotrwałego zakwaterowania;</a:t>
            </a:r>
            <a:endParaRPr lang="pl-PL" sz="1600" dirty="0"/>
          </a:p>
        </p:txBody>
      </p:sp>
    </p:spTree>
    <p:extLst>
      <p:ext uri="{BB962C8B-B14F-4D97-AF65-F5344CB8AC3E}">
        <p14:creationId xmlns:p14="http://schemas.microsoft.com/office/powerpoint/2010/main" val="82526598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1270861" y="2502976"/>
            <a:ext cx="10004156" cy="2862322"/>
          </a:xfrm>
          <a:prstGeom prst="rect">
            <a:avLst/>
          </a:prstGeom>
        </p:spPr>
        <p:txBody>
          <a:bodyPr wrap="square">
            <a:spAutoFit/>
          </a:bodyPr>
          <a:lstStyle/>
          <a:p>
            <a:r>
              <a:rPr lang="pl-PL" dirty="0">
                <a:latin typeface="Arial" panose="020B0604020202020204" pitchFamily="34" charset="0"/>
                <a:ea typeface="Times New Roman" panose="02020603050405020304" pitchFamily="18" charset="0"/>
              </a:rPr>
              <a:t> </a:t>
            </a:r>
            <a:r>
              <a:rPr lang="pl-PL" b="1" dirty="0">
                <a:latin typeface="Arial" panose="020B0604020202020204" pitchFamily="34" charset="0"/>
                <a:ea typeface="Times New Roman" panose="02020603050405020304" pitchFamily="18" charset="0"/>
              </a:rPr>
              <a:t>1.08.2023 r.</a:t>
            </a:r>
            <a:r>
              <a:rPr lang="pl-PL" dirty="0">
                <a:latin typeface="Arial" panose="020B0604020202020204" pitchFamily="34" charset="0"/>
                <a:ea typeface="Times New Roman" panose="02020603050405020304" pitchFamily="18" charset="0"/>
              </a:rPr>
              <a:t> 	</a:t>
            </a:r>
          </a:p>
          <a:p>
            <a:r>
              <a:rPr lang="pl-PL" dirty="0">
                <a:latin typeface="Arial" panose="020B0604020202020204" pitchFamily="34" charset="0"/>
                <a:ea typeface="Times New Roman" panose="02020603050405020304" pitchFamily="18" charset="0"/>
              </a:rPr>
              <a:t>- III FSK 1470/22 i kolejne z sesji (również na sesji z 9.08.2023 r.) - podatek od nieruchomości - czy </a:t>
            </a:r>
            <a:r>
              <a:rPr lang="pl-PL" b="1" dirty="0">
                <a:latin typeface="Arial" panose="020B0604020202020204" pitchFamily="34" charset="0"/>
                <a:ea typeface="Times New Roman" panose="02020603050405020304" pitchFamily="18" charset="0"/>
              </a:rPr>
              <a:t>basen rehabilitacyjny </a:t>
            </a:r>
            <a:r>
              <a:rPr lang="pl-PL" dirty="0">
                <a:latin typeface="Arial" panose="020B0604020202020204" pitchFamily="34" charset="0"/>
                <a:ea typeface="Times New Roman" panose="02020603050405020304" pitchFamily="18" charset="0"/>
              </a:rPr>
              <a:t>wybudowany w patio obiektu należy opodatkować jako odrębną od budynku budowlę, czy też nie stanowi on odrębnego przedmiotu opodatkowania; </a:t>
            </a:r>
          </a:p>
          <a:p>
            <a:endParaRPr lang="pl-PL" dirty="0"/>
          </a:p>
          <a:p>
            <a:r>
              <a:rPr lang="pl-PL" dirty="0"/>
              <a:t>- III FSK 1033/22 - interpretacja podatkowa, podatek od nieruchomości - czy w przypadku </a:t>
            </a:r>
            <a:r>
              <a:rPr lang="pl-PL" b="1" dirty="0"/>
              <a:t>fizycznej likwidacji części budowli związanej z prowadzoną działalnością gospodarczą w trakcie roku podatkowego, fakt ten wpłynie na wysokość zobowiązania podatkowego za ten rok</a:t>
            </a:r>
            <a:r>
              <a:rPr lang="pl-PL" dirty="0"/>
              <a:t>, w którym doszło do likwidacji części budowli;</a:t>
            </a:r>
          </a:p>
          <a:p>
            <a:endParaRPr lang="pl-PL" dirty="0"/>
          </a:p>
        </p:txBody>
      </p:sp>
    </p:spTree>
    <p:extLst>
      <p:ext uri="{BB962C8B-B14F-4D97-AF65-F5344CB8AC3E}">
        <p14:creationId xmlns:p14="http://schemas.microsoft.com/office/powerpoint/2010/main" val="38096725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838200" y="2843784"/>
            <a:ext cx="10728960" cy="3785652"/>
          </a:xfrm>
          <a:prstGeom prst="rect">
            <a:avLst/>
          </a:prstGeom>
        </p:spPr>
        <p:txBody>
          <a:bodyPr wrap="square">
            <a:spAutoFit/>
          </a:bodyPr>
          <a:lstStyle/>
          <a:p>
            <a:pPr algn="ctr"/>
            <a:r>
              <a:rPr lang="pl-PL" sz="2400" b="1" dirty="0">
                <a:solidFill>
                  <a:srgbClr val="000000"/>
                </a:solidFill>
                <a:latin typeface="Arial" panose="020B0604020202020204" pitchFamily="34" charset="0"/>
              </a:rPr>
              <a:t>Wyrok NSA z dnia 28 listopada 2022 r.</a:t>
            </a:r>
          </a:p>
          <a:p>
            <a:pPr algn="ctr"/>
            <a:r>
              <a:rPr lang="pl-PL" sz="2400" b="1" dirty="0">
                <a:solidFill>
                  <a:srgbClr val="000000"/>
                </a:solidFill>
                <a:latin typeface="Arial" panose="020B0604020202020204" pitchFamily="34" charset="0"/>
              </a:rPr>
              <a:t>Sygn. akt III FSK 811/22</a:t>
            </a:r>
          </a:p>
          <a:p>
            <a:endParaRPr lang="pl-PL" sz="2400" dirty="0">
              <a:solidFill>
                <a:srgbClr val="000000"/>
              </a:solidFill>
              <a:latin typeface="Arial" panose="020B0604020202020204" pitchFamily="34" charset="0"/>
            </a:endParaRPr>
          </a:p>
          <a:p>
            <a:r>
              <a:rPr lang="pl-PL" sz="2400" dirty="0">
                <a:solidFill>
                  <a:srgbClr val="000000"/>
                </a:solidFill>
                <a:latin typeface="Arial" panose="020B0604020202020204" pitchFamily="34" charset="0"/>
              </a:rPr>
              <a:t>Przez sprzedaż napojów rozumieniu art. 12a ust. 2 ustawy z dnia 11 września 2015 r. o zdrowiu publicznym (Dz.U. z 2021 r. poz. 183 ze zm.) rozumieć należy przeniesienie przez podmiot zobowiązany do uiszczenia opłaty własności rzeczy w postaci napojów, o których mowa w art. 12a ust. 1 tej ustawy, jeżeli z transakcją tą wiąże się obowiązek nabywcy dokonania świadczenia stanowiącego (bezpośrednio lub pośrednio) formę ekwiwalentu za dostarczony towar.</a:t>
            </a:r>
            <a:endParaRPr lang="pl-PL" sz="2400" dirty="0"/>
          </a:p>
        </p:txBody>
      </p:sp>
    </p:spTree>
    <p:extLst>
      <p:ext uri="{BB962C8B-B14F-4D97-AF65-F5344CB8AC3E}">
        <p14:creationId xmlns:p14="http://schemas.microsoft.com/office/powerpoint/2010/main" val="90629161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838200" y="2340243"/>
            <a:ext cx="10684790" cy="2862322"/>
          </a:xfrm>
          <a:prstGeom prst="rect">
            <a:avLst/>
          </a:prstGeom>
        </p:spPr>
        <p:txBody>
          <a:bodyPr wrap="square">
            <a:spAutoFit/>
          </a:bodyPr>
          <a:lstStyle/>
          <a:p>
            <a:r>
              <a:rPr lang="pl-PL" dirty="0">
                <a:latin typeface="Arial" panose="020B0604020202020204" pitchFamily="34" charset="0"/>
                <a:ea typeface="Times New Roman" panose="02020603050405020304" pitchFamily="18" charset="0"/>
              </a:rPr>
              <a:t> </a:t>
            </a:r>
            <a:r>
              <a:rPr lang="pl-PL" b="1" dirty="0">
                <a:latin typeface="Arial" panose="020B0604020202020204" pitchFamily="34" charset="0"/>
                <a:ea typeface="Times New Roman" panose="02020603050405020304" pitchFamily="18" charset="0"/>
              </a:rPr>
              <a:t>8.08.2023 r.</a:t>
            </a:r>
            <a:r>
              <a:rPr lang="pl-PL" dirty="0">
                <a:latin typeface="Arial" panose="020B0604020202020204" pitchFamily="34" charset="0"/>
                <a:ea typeface="Times New Roman" panose="02020603050405020304" pitchFamily="18" charset="0"/>
              </a:rPr>
              <a:t>	</a:t>
            </a:r>
          </a:p>
          <a:p>
            <a:endParaRPr lang="pl-PL" dirty="0">
              <a:latin typeface="Arial" panose="020B0604020202020204" pitchFamily="34" charset="0"/>
              <a:ea typeface="Times New Roman" panose="02020603050405020304" pitchFamily="18" charset="0"/>
            </a:endParaRPr>
          </a:p>
          <a:p>
            <a:r>
              <a:rPr lang="pl-PL" dirty="0">
                <a:latin typeface="Arial" panose="020B0604020202020204" pitchFamily="34" charset="0"/>
                <a:ea typeface="Times New Roman" panose="02020603050405020304" pitchFamily="18" charset="0"/>
              </a:rPr>
              <a:t>- III FSK 354/23 i kolejne z sesji - </a:t>
            </a:r>
            <a:r>
              <a:rPr lang="pl-PL" dirty="0">
                <a:latin typeface="Arial" panose="020B0604020202020204" pitchFamily="34" charset="0"/>
                <a:ea typeface="Times New Roman" panose="02020603050405020304" pitchFamily="18" charset="0"/>
                <a:cs typeface="Times New Roman" panose="02020603050405020304" pitchFamily="18" charset="0"/>
              </a:rPr>
              <a:t>sprawa dotyczy decyzji w sprawie określenia skarżącej zobowiązania podatkowego w podatku od nieruchomości</a:t>
            </a:r>
            <a:r>
              <a:rPr lang="pl-PL" b="1" dirty="0">
                <a:latin typeface="Arial" panose="020B0604020202020204" pitchFamily="34" charset="0"/>
                <a:ea typeface="Times New Roman" panose="02020603050405020304" pitchFamily="18" charset="0"/>
                <a:cs typeface="Times New Roman" panose="02020603050405020304" pitchFamily="18" charset="0"/>
              </a:rPr>
              <a:t>. Decyzja ta została wydana z uwzględnieniem znajdującej umocowanie w art. 119a </a:t>
            </a:r>
            <a:r>
              <a:rPr lang="pl-PL" b="1" dirty="0" err="1">
                <a:latin typeface="Arial" panose="020B0604020202020204" pitchFamily="34" charset="0"/>
                <a:ea typeface="Times New Roman" panose="02020603050405020304" pitchFamily="18" charset="0"/>
                <a:cs typeface="Times New Roman" panose="02020603050405020304" pitchFamily="18" charset="0"/>
              </a:rPr>
              <a:t>o.p</a:t>
            </a:r>
            <a:r>
              <a:rPr lang="pl-PL" b="1" dirty="0">
                <a:latin typeface="Arial" panose="020B0604020202020204" pitchFamily="34" charset="0"/>
                <a:ea typeface="Times New Roman" panose="02020603050405020304" pitchFamily="18" charset="0"/>
                <a:cs typeface="Times New Roman" panose="02020603050405020304" pitchFamily="18" charset="0"/>
              </a:rPr>
              <a:t>. klauzuli przeciwko unikania opodatkowania</a:t>
            </a:r>
            <a:r>
              <a:rPr lang="pl-PL" dirty="0">
                <a:latin typeface="Arial" panose="020B0604020202020204" pitchFamily="34" charset="0"/>
                <a:ea typeface="Times New Roman" panose="02020603050405020304" pitchFamily="18" charset="0"/>
                <a:cs typeface="Times New Roman" panose="02020603050405020304" pitchFamily="18" charset="0"/>
              </a:rPr>
              <a:t>, przy czym zastosowanie miały przepisy regulujące klauzulę w brzmieniu obowiązującym do 31 grudnia 2018 r. </a:t>
            </a:r>
            <a:r>
              <a:rPr lang="pl-PL" b="1" dirty="0">
                <a:latin typeface="Arial" panose="020B0604020202020204" pitchFamily="34" charset="0"/>
                <a:ea typeface="Times New Roman" panose="02020603050405020304" pitchFamily="18" charset="0"/>
                <a:cs typeface="Times New Roman" panose="02020603050405020304" pitchFamily="18" charset="0"/>
              </a:rPr>
              <a:t>Zagadnieniem spornym były natomiast konsekwencje prawnopodatkowe przeprowadzonej przez skarżącą transakcji sprzedaży i leasingu zwrotnego</a:t>
            </a:r>
            <a:r>
              <a:rPr lang="pl-PL" dirty="0">
                <a:latin typeface="Arial" panose="020B0604020202020204" pitchFamily="34" charset="0"/>
                <a:ea typeface="Times New Roman" panose="02020603050405020304" pitchFamily="18" charset="0"/>
                <a:cs typeface="Times New Roman" panose="02020603050405020304" pitchFamily="18" charset="0"/>
              </a:rPr>
              <a:t> infrastruktury telekomunikacyjnej dokonanej z podmiotem powiązanym, zależnym od skarżącej, w odniesieniu do zobowiązania podatkowego skarżącej w podatku od nieruchomości</a:t>
            </a:r>
            <a:endParaRPr lang="pl-PL" dirty="0"/>
          </a:p>
        </p:txBody>
      </p:sp>
    </p:spTree>
    <p:extLst>
      <p:ext uri="{BB962C8B-B14F-4D97-AF65-F5344CB8AC3E}">
        <p14:creationId xmlns:p14="http://schemas.microsoft.com/office/powerpoint/2010/main" val="225580155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81806"/>
            <a:ext cx="8229600" cy="1208882"/>
          </a:xfrm>
          <a:prstGeom prst="rect">
            <a:avLst/>
          </a:prstGeom>
          <a:noFill/>
        </p:spPr>
      </p:pic>
      <p:sp>
        <p:nvSpPr>
          <p:cNvPr id="4" name="Prostokąt 3"/>
          <p:cNvSpPr/>
          <p:nvPr/>
        </p:nvSpPr>
        <p:spPr>
          <a:xfrm>
            <a:off x="1387098" y="2402237"/>
            <a:ext cx="7756902" cy="3000821"/>
          </a:xfrm>
          <a:prstGeom prst="rect">
            <a:avLst/>
          </a:prstGeom>
        </p:spPr>
        <p:txBody>
          <a:bodyPr wrap="square">
            <a:spAutoFit/>
          </a:bodyPr>
          <a:lstStyle/>
          <a:p>
            <a:pPr algn="just">
              <a:lnSpc>
                <a:spcPct val="150000"/>
              </a:lnSpc>
              <a:spcAft>
                <a:spcPts val="0"/>
              </a:spcAft>
            </a:pPr>
            <a:r>
              <a:rPr lang="pl-PL" b="1" dirty="0">
                <a:latin typeface="Arial" panose="020B0604020202020204" pitchFamily="34" charset="0"/>
                <a:ea typeface="Times New Roman" panose="02020603050405020304" pitchFamily="18" charset="0"/>
                <a:cs typeface="Times New Roman" panose="02020603050405020304" pitchFamily="18" charset="0"/>
              </a:rPr>
              <a:t>24 sierpnia 2023  </a:t>
            </a:r>
          </a:p>
          <a:p>
            <a:pPr algn="just">
              <a:lnSpc>
                <a:spcPct val="150000"/>
              </a:lnSpc>
              <a:spcAft>
                <a:spcPts val="0"/>
              </a:spcAft>
            </a:pPr>
            <a:r>
              <a:rPr lang="pl-PL" dirty="0">
                <a:latin typeface="Arial" panose="020B0604020202020204" pitchFamily="34" charset="0"/>
                <a:ea typeface="Times New Roman" panose="02020603050405020304" pitchFamily="18" charset="0"/>
                <a:cs typeface="Times New Roman" panose="02020603050405020304" pitchFamily="18" charset="0"/>
              </a:rPr>
              <a:t>III </a:t>
            </a:r>
            <a:r>
              <a:rPr lang="pl-PL" dirty="0">
                <a:latin typeface="Arial" panose="020B0604020202020204" pitchFamily="34" charset="0"/>
                <a:ea typeface="Times New Roman" panose="02020603050405020304" pitchFamily="18" charset="0"/>
              </a:rPr>
              <a:t>FSK 345/23 </a:t>
            </a:r>
          </a:p>
          <a:p>
            <a:pPr algn="just">
              <a:lnSpc>
                <a:spcPct val="150000"/>
              </a:lnSpc>
              <a:spcAft>
                <a:spcPts val="0"/>
              </a:spcAft>
            </a:pPr>
            <a:r>
              <a:rPr lang="pl-PL" dirty="0">
                <a:latin typeface="Arial" panose="020B0604020202020204" pitchFamily="34" charset="0"/>
                <a:ea typeface="Times New Roman" panose="02020603050405020304" pitchFamily="18" charset="0"/>
              </a:rPr>
              <a:t>- podatek od nieruchomości - </a:t>
            </a:r>
            <a:r>
              <a:rPr lang="pl-PL" b="1" dirty="0">
                <a:latin typeface="Arial" panose="020B0604020202020204" pitchFamily="34" charset="0"/>
                <a:ea typeface="Times New Roman" panose="02020603050405020304" pitchFamily="18" charset="0"/>
              </a:rPr>
              <a:t>czy podatkiem od nieruchomości, jako budowle można opodatkować rzeczy znajdujące się w budynkach</a:t>
            </a:r>
            <a:r>
              <a:rPr lang="pl-PL" dirty="0">
                <a:latin typeface="Arial" panose="020B0604020202020204" pitchFamily="34" charset="0"/>
                <a:ea typeface="Times New Roman" panose="02020603050405020304" pitchFamily="18" charset="0"/>
              </a:rPr>
              <a:t>, takie jak instalacje techniczno-pomiarowe pary, stacje </a:t>
            </a:r>
            <a:r>
              <a:rPr lang="pl-PL" dirty="0" err="1">
                <a:latin typeface="Arial" panose="020B0604020202020204" pitchFamily="34" charset="0"/>
                <a:ea typeface="Times New Roman" panose="02020603050405020304" pitchFamily="18" charset="0"/>
              </a:rPr>
              <a:t>redukcyjno</a:t>
            </a:r>
            <a:r>
              <a:rPr lang="pl-PL" dirty="0">
                <a:latin typeface="Arial" panose="020B0604020202020204" pitchFamily="34" charset="0"/>
                <a:ea typeface="Times New Roman" panose="02020603050405020304" pitchFamily="18" charset="0"/>
              </a:rPr>
              <a:t>-pomiarowe gazu, instalacje azotu, system monitoringu parametrów w sieci azotu, sieć elektroenergetyczną zakładu, system suchego gaszenia;</a:t>
            </a:r>
            <a:endParaRPr lang="pl-PL"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13680098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280160" y="3244334"/>
            <a:ext cx="11116603" cy="523220"/>
          </a:xfrm>
          <a:prstGeom prst="rect">
            <a:avLst/>
          </a:prstGeom>
        </p:spPr>
        <p:txBody>
          <a:bodyPr wrap="square">
            <a:spAutoFit/>
          </a:bodyPr>
          <a:lstStyle/>
          <a:p>
            <a:r>
              <a:rPr lang="pl-PL" sz="2800" b="1" dirty="0">
                <a:solidFill>
                  <a:srgbClr val="333333"/>
                </a:solidFill>
                <a:latin typeface="Open Sans"/>
              </a:rPr>
              <a:t>Związane z prowadzeniem działalności gospodarczej </a:t>
            </a:r>
            <a:endParaRPr lang="pl-PL" sz="28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838200" y="498970"/>
            <a:ext cx="11146536" cy="1344118"/>
          </a:xfrm>
          <a:prstGeom prst="rect">
            <a:avLst/>
          </a:prstGeom>
          <a:noFill/>
          <a:ln/>
        </p:spPr>
      </p:pic>
    </p:spTree>
    <p:extLst>
      <p:ext uri="{BB962C8B-B14F-4D97-AF65-F5344CB8AC3E}">
        <p14:creationId xmlns:p14="http://schemas.microsoft.com/office/powerpoint/2010/main" val="298141873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2087880" y="2469541"/>
            <a:ext cx="6096000" cy="2031325"/>
          </a:xfrm>
          <a:prstGeom prst="rect">
            <a:avLst/>
          </a:prstGeom>
        </p:spPr>
        <p:txBody>
          <a:bodyPr>
            <a:spAutoFit/>
          </a:bodyPr>
          <a:lstStyle/>
          <a:p>
            <a:r>
              <a:rPr lang="pl-PL" b="1" dirty="0">
                <a:solidFill>
                  <a:srgbClr val="333333"/>
                </a:solidFill>
                <a:latin typeface="Open Sans"/>
              </a:rPr>
              <a:t>Art. 1a ust. 1 </a:t>
            </a:r>
            <a:r>
              <a:rPr lang="pl-PL" b="1" dirty="0" err="1">
                <a:solidFill>
                  <a:srgbClr val="333333"/>
                </a:solidFill>
                <a:latin typeface="Open Sans"/>
              </a:rPr>
              <a:t>u.p.o.l</a:t>
            </a:r>
            <a:r>
              <a:rPr lang="pl-PL" b="1" dirty="0">
                <a:solidFill>
                  <a:srgbClr val="333333"/>
                </a:solidFill>
                <a:latin typeface="Open Sans"/>
              </a:rPr>
              <a:t>.</a:t>
            </a:r>
          </a:p>
          <a:p>
            <a:r>
              <a:rPr lang="pl-PL" b="1" dirty="0">
                <a:solidFill>
                  <a:srgbClr val="333333"/>
                </a:solidFill>
                <a:latin typeface="Open Sans"/>
              </a:rPr>
              <a:t>Użyte w ustawie określenia oznaczają </a:t>
            </a:r>
          </a:p>
          <a:p>
            <a:r>
              <a:rPr lang="pl-PL" dirty="0">
                <a:solidFill>
                  <a:srgbClr val="333333"/>
                </a:solidFill>
                <a:latin typeface="Open Sans"/>
              </a:rPr>
              <a:t>3) grunty, budynki i </a:t>
            </a:r>
            <a:r>
              <a:rPr lang="pl-PL" b="1" dirty="0">
                <a:solidFill>
                  <a:srgbClr val="333333"/>
                </a:solidFill>
                <a:latin typeface="Open Sans"/>
              </a:rPr>
              <a:t>budowle związane z prowadzeniem działalności gospodarczej -</a:t>
            </a:r>
            <a:r>
              <a:rPr lang="pl-PL" dirty="0">
                <a:solidFill>
                  <a:srgbClr val="333333"/>
                </a:solidFill>
                <a:latin typeface="Open Sans"/>
              </a:rPr>
              <a:t> grunty, budynki i budowle </a:t>
            </a:r>
            <a:r>
              <a:rPr lang="pl-PL" b="1" dirty="0">
                <a:solidFill>
                  <a:srgbClr val="C00000"/>
                </a:solidFill>
                <a:latin typeface="Open Sans"/>
              </a:rPr>
              <a:t>będące w posiadaniu przedsiębiorcy </a:t>
            </a:r>
            <a:r>
              <a:rPr lang="pl-PL" dirty="0">
                <a:solidFill>
                  <a:srgbClr val="333333"/>
                </a:solidFill>
                <a:latin typeface="Open Sans"/>
              </a:rPr>
              <a:t>lub innego podmiotu prowadzącego działalność gospodarczą, z zastrzeżeniem ust. 2a;</a:t>
            </a:r>
            <a:endParaRPr lang="pl-PL" dirty="0"/>
          </a:p>
        </p:txBody>
      </p:sp>
    </p:spTree>
    <p:extLst>
      <p:ext uri="{BB962C8B-B14F-4D97-AF65-F5344CB8AC3E}">
        <p14:creationId xmlns:p14="http://schemas.microsoft.com/office/powerpoint/2010/main" val="304151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1289304" y="1947672"/>
            <a:ext cx="9308592" cy="3693319"/>
          </a:xfrm>
          <a:prstGeom prst="rect">
            <a:avLst/>
          </a:prstGeom>
        </p:spPr>
        <p:txBody>
          <a:bodyPr wrap="square">
            <a:spAutoFit/>
          </a:bodyPr>
          <a:lstStyle/>
          <a:p>
            <a:r>
              <a:rPr lang="pl-PL" b="1" dirty="0">
                <a:solidFill>
                  <a:srgbClr val="333333"/>
                </a:solidFill>
                <a:latin typeface="Open Sans"/>
              </a:rPr>
              <a:t>Art.  5.  [Wysokość stawek podatku od nieruchomości]</a:t>
            </a:r>
          </a:p>
          <a:p>
            <a:r>
              <a:rPr lang="pl-PL" dirty="0">
                <a:solidFill>
                  <a:srgbClr val="333333"/>
                </a:solidFill>
                <a:latin typeface="Open Sans"/>
              </a:rPr>
              <a:t>1. Rada gminy, w drodze uchwały, określa wysokość stawek podatku od nieruchomości, z tym że stawki nie mogą przekroczyć rocznie:</a:t>
            </a:r>
          </a:p>
          <a:p>
            <a:r>
              <a:rPr lang="pl-PL" dirty="0">
                <a:solidFill>
                  <a:srgbClr val="333333"/>
                </a:solidFill>
                <a:latin typeface="Open Sans"/>
              </a:rPr>
              <a:t>1) od gruntów:</a:t>
            </a:r>
          </a:p>
          <a:p>
            <a:r>
              <a:rPr lang="pl-PL" dirty="0">
                <a:solidFill>
                  <a:srgbClr val="333333"/>
                </a:solidFill>
                <a:latin typeface="Open Sans"/>
              </a:rPr>
              <a:t>a)związanych z prowadzeniem działalności gospodarczej, bez względu na sposób zakwalifikowania w ewidencji gruntów i budynków </a:t>
            </a:r>
            <a:r>
              <a:rPr lang="pl-PL" i="1" dirty="0">
                <a:solidFill>
                  <a:srgbClr val="333333"/>
                </a:solidFill>
                <a:latin typeface="Open Sans"/>
              </a:rPr>
              <a:t>- 1,03 zł</a:t>
            </a:r>
            <a:r>
              <a:rPr lang="pl-PL" dirty="0">
                <a:solidFill>
                  <a:srgbClr val="333333"/>
                </a:solidFill>
                <a:latin typeface="Open Sans"/>
              </a:rPr>
              <a:t> </a:t>
            </a:r>
            <a:r>
              <a:rPr lang="pl-PL" baseline="30000" dirty="0">
                <a:solidFill>
                  <a:srgbClr val="1B7AB8"/>
                </a:solidFill>
                <a:latin typeface="Open Sans"/>
              </a:rPr>
              <a:t>5</a:t>
            </a:r>
            <a:r>
              <a:rPr lang="pl-PL" dirty="0">
                <a:solidFill>
                  <a:srgbClr val="333333"/>
                </a:solidFill>
                <a:latin typeface="Open Sans"/>
              </a:rPr>
              <a:t>  od 1 m</a:t>
            </a:r>
            <a:r>
              <a:rPr lang="pl-PL" baseline="30000" dirty="0">
                <a:solidFill>
                  <a:srgbClr val="333333"/>
                </a:solidFill>
                <a:latin typeface="Open Sans"/>
              </a:rPr>
              <a:t>2</a:t>
            </a:r>
            <a:r>
              <a:rPr lang="pl-PL" dirty="0">
                <a:solidFill>
                  <a:srgbClr val="333333"/>
                </a:solidFill>
                <a:latin typeface="Open Sans"/>
              </a:rPr>
              <a:t> powierzchni,</a:t>
            </a:r>
          </a:p>
          <a:p>
            <a:r>
              <a:rPr lang="pl-PL" b="0" i="0" dirty="0">
                <a:solidFill>
                  <a:srgbClr val="333333"/>
                </a:solidFill>
                <a:effectLst/>
                <a:latin typeface="Open Sans"/>
              </a:rPr>
              <a:t>[…]</a:t>
            </a:r>
          </a:p>
          <a:p>
            <a:r>
              <a:rPr lang="pl-PL" dirty="0"/>
              <a:t>2) od budynków lub ich części:</a:t>
            </a:r>
          </a:p>
          <a:p>
            <a:r>
              <a:rPr lang="pl-PL" dirty="0"/>
              <a:t>a)mieszkalnych - </a:t>
            </a:r>
            <a:r>
              <a:rPr lang="pl-PL" i="1" dirty="0"/>
              <a:t>0,89 zł</a:t>
            </a:r>
            <a:r>
              <a:rPr lang="pl-PL" dirty="0"/>
              <a:t> </a:t>
            </a:r>
            <a:r>
              <a:rPr lang="pl-PL" baseline="30000" dirty="0"/>
              <a:t>9</a:t>
            </a:r>
            <a:r>
              <a:rPr lang="pl-PL" dirty="0"/>
              <a:t>  od 1 m</a:t>
            </a:r>
            <a:r>
              <a:rPr lang="pl-PL" baseline="30000" dirty="0"/>
              <a:t>2</a:t>
            </a:r>
            <a:r>
              <a:rPr lang="pl-PL" dirty="0"/>
              <a:t> powierzchni użytkowej,</a:t>
            </a:r>
          </a:p>
          <a:p>
            <a:r>
              <a:rPr lang="pl-PL" dirty="0"/>
              <a:t>b)związanych z prowadzeniem działalności gospodarczej oraz od budynków mieszkalnych lub ich części zajętych na prowadzenie działalności gospodarczej - </a:t>
            </a:r>
            <a:r>
              <a:rPr lang="pl-PL" i="1" dirty="0"/>
              <a:t>25,74 zł</a:t>
            </a:r>
            <a:r>
              <a:rPr lang="pl-PL" dirty="0"/>
              <a:t> </a:t>
            </a:r>
            <a:r>
              <a:rPr lang="pl-PL" baseline="30000" dirty="0"/>
              <a:t>10</a:t>
            </a:r>
            <a:r>
              <a:rPr lang="pl-PL" dirty="0"/>
              <a:t>  od 1 m</a:t>
            </a:r>
            <a:r>
              <a:rPr lang="pl-PL" baseline="30000" dirty="0"/>
              <a:t>2</a:t>
            </a:r>
            <a:r>
              <a:rPr lang="pl-PL" dirty="0"/>
              <a:t> powierzchni użytkowej,</a:t>
            </a:r>
          </a:p>
          <a:p>
            <a:endParaRPr lang="pl-PL" b="0" i="0" dirty="0">
              <a:solidFill>
                <a:srgbClr val="333333"/>
              </a:solidFill>
              <a:effectLst/>
              <a:latin typeface="Open Sans"/>
            </a:endParaRPr>
          </a:p>
        </p:txBody>
      </p:sp>
    </p:spTree>
    <p:extLst>
      <p:ext uri="{BB962C8B-B14F-4D97-AF65-F5344CB8AC3E}">
        <p14:creationId xmlns:p14="http://schemas.microsoft.com/office/powerpoint/2010/main" val="361745504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941832" y="2003297"/>
            <a:ext cx="10634472" cy="4154984"/>
          </a:xfrm>
          <a:prstGeom prst="rect">
            <a:avLst/>
          </a:prstGeom>
        </p:spPr>
        <p:txBody>
          <a:bodyPr wrap="square">
            <a:spAutoFit/>
          </a:bodyPr>
          <a:lstStyle/>
          <a:p>
            <a:pPr algn="ctr"/>
            <a:r>
              <a:rPr lang="pl-PL" sz="2400" b="1" dirty="0"/>
              <a:t>Wyrok TK z dnia 12 grudnia 2017 r.</a:t>
            </a:r>
          </a:p>
          <a:p>
            <a:pPr algn="ctr"/>
            <a:r>
              <a:rPr lang="pl-PL" sz="2400" b="1" dirty="0"/>
              <a:t>SK 13/15</a:t>
            </a:r>
          </a:p>
          <a:p>
            <a:pPr algn="just"/>
            <a:endParaRPr lang="pl-PL" sz="2400" dirty="0"/>
          </a:p>
          <a:p>
            <a:pPr algn="just"/>
            <a:r>
              <a:rPr lang="pl-PL" sz="2400" dirty="0"/>
              <a:t>Art. 1a ust. 1 pkt 3 w związku z art. 5 ust. 1 pkt 1 lit. a ustawy z dnia 12 stycznia 1991 r. o podatkach i opłatach lokalnych (Dz. U. z 2017 r. poz. 1785 i 2141) rozumiany w ten sposób, że wystarczającą przesłanką zakwalifikowania gruntu podlegającego opodatkowaniu podatkiem od nieruchomości do kategorii gruntów związanych z prowadzeniem działalności gospodarczej jest prowadzenie działalności gospodarczej przez osobę fizyczną będącą jego współposiadaczem, jest niezgodny z art. 2 w związku z art. 64 ust. 1 i 2 oraz art. 84 w związku z art. 32 ust. 1 Konstytucji Rzeczypospolitej Polskiej</a:t>
            </a:r>
            <a:r>
              <a:rPr lang="pl-PL" dirty="0"/>
              <a:t>.</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308662154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
        <p:nvSpPr>
          <p:cNvPr id="4" name="Prostokąt 3"/>
          <p:cNvSpPr/>
          <p:nvPr/>
        </p:nvSpPr>
        <p:spPr>
          <a:xfrm>
            <a:off x="941832" y="2926080"/>
            <a:ext cx="10552176" cy="2308324"/>
          </a:xfrm>
          <a:prstGeom prst="rect">
            <a:avLst/>
          </a:prstGeom>
        </p:spPr>
        <p:txBody>
          <a:bodyPr wrap="square">
            <a:spAutoFit/>
          </a:bodyPr>
          <a:lstStyle/>
          <a:p>
            <a:pPr algn="ctr"/>
            <a:r>
              <a:rPr lang="pl-PL" b="1" dirty="0">
                <a:solidFill>
                  <a:srgbClr val="333333"/>
                </a:solidFill>
                <a:latin typeface="Open Sans"/>
              </a:rPr>
              <a:t>Wyrok TK z dnia 24 lutego 2021 r.</a:t>
            </a:r>
          </a:p>
          <a:p>
            <a:pPr algn="ctr"/>
            <a:r>
              <a:rPr lang="pl-PL" b="1" dirty="0">
                <a:solidFill>
                  <a:srgbClr val="333333"/>
                </a:solidFill>
                <a:latin typeface="Open Sans"/>
              </a:rPr>
              <a:t>Sygn. akt SK 39/19</a:t>
            </a:r>
          </a:p>
          <a:p>
            <a:endParaRPr lang="pl-PL" dirty="0">
              <a:solidFill>
                <a:srgbClr val="333333"/>
              </a:solidFill>
              <a:latin typeface="Open Sans"/>
            </a:endParaRPr>
          </a:p>
          <a:p>
            <a:r>
              <a:rPr lang="pl-PL" dirty="0">
                <a:solidFill>
                  <a:srgbClr val="333333"/>
                </a:solidFill>
                <a:latin typeface="Open Sans"/>
              </a:rPr>
              <a:t>Art. 1a ust. 1 pkt 3 ustawy z dnia 12 stycznia 1991 r. o podatkach i opłatach lokalnych (Dz. U. z 2019 r. poz. 1170) rozumiany w ten sposób, że o związaniu gruntu, budynku lub budowli z prowadzeniem działalności gospodarczej decyduje wyłącznie posiadanie gruntu, budynku lub budowli przez przedsiębiorcę lub inny podmiot prowadzący działalność gospodarczą, jest niezgodny z art. 64 ust. 1 w związku z art. 31 ust. 3 i art. 84 Konstytucji Rzeczypospolitej Polskiej.</a:t>
            </a:r>
            <a:endParaRPr lang="pl-PL" dirty="0"/>
          </a:p>
        </p:txBody>
      </p:sp>
    </p:spTree>
    <p:extLst>
      <p:ext uri="{BB962C8B-B14F-4D97-AF65-F5344CB8AC3E}">
        <p14:creationId xmlns:p14="http://schemas.microsoft.com/office/powerpoint/2010/main" val="539204329"/>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838200" y="1993392"/>
            <a:ext cx="10180320" cy="3539430"/>
          </a:xfrm>
          <a:prstGeom prst="rect">
            <a:avLst/>
          </a:prstGeom>
        </p:spPr>
        <p:txBody>
          <a:bodyPr wrap="square">
            <a:spAutoFit/>
          </a:bodyPr>
          <a:lstStyle/>
          <a:p>
            <a:pPr indent="449580" algn="just">
              <a:lnSpc>
                <a:spcPct val="150000"/>
              </a:lnSpc>
              <a:spcBef>
                <a:spcPts val="600"/>
              </a:spcBef>
              <a:spcAft>
                <a:spcPts val="750"/>
              </a:spcAft>
            </a:pPr>
            <a:r>
              <a:rPr lang="pl-PL" dirty="0">
                <a:solidFill>
                  <a:srgbClr val="000000"/>
                </a:solidFill>
                <a:latin typeface="Arial" panose="020B0604020202020204" pitchFamily="34" charset="0"/>
                <a:ea typeface="Times New Roman" panose="02020603050405020304" pitchFamily="18" charset="0"/>
              </a:rPr>
              <a:t>Prawodawca posługuje się w ustawie o podatkach i opłatach lokalnych:</a:t>
            </a:r>
            <a:endParaRPr lang="pl-PL"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750"/>
              </a:spcAft>
              <a:buFont typeface="+mj-lt"/>
              <a:buAutoNum type="arabicParenR"/>
            </a:pPr>
            <a:r>
              <a:rPr lang="pl-PL" b="1" dirty="0">
                <a:solidFill>
                  <a:srgbClr val="C00000"/>
                </a:solidFill>
                <a:latin typeface="Arial" panose="020B0604020202020204" pitchFamily="34" charset="0"/>
                <a:ea typeface="Times New Roman" panose="02020603050405020304" pitchFamily="18" charset="0"/>
              </a:rPr>
              <a:t>związane z prowadzeniem działalności gospodarczej</a:t>
            </a:r>
            <a:r>
              <a:rPr lang="pl-PL" dirty="0">
                <a:solidFill>
                  <a:srgbClr val="000000"/>
                </a:solidFill>
                <a:latin typeface="Arial" panose="020B0604020202020204" pitchFamily="34" charset="0"/>
                <a:ea typeface="Times New Roman" panose="02020603050405020304" pitchFamily="18" charset="0"/>
              </a:rPr>
              <a:t>;</a:t>
            </a:r>
            <a:endParaRPr lang="pl-PL"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750"/>
              </a:spcAft>
              <a:buFont typeface="+mj-lt"/>
              <a:buAutoNum type="arabicParenR"/>
            </a:pPr>
            <a:r>
              <a:rPr lang="pl-PL" b="1" dirty="0">
                <a:solidFill>
                  <a:srgbClr val="C00000"/>
                </a:solidFill>
                <a:latin typeface="Arial" panose="020B0604020202020204" pitchFamily="34" charset="0"/>
                <a:ea typeface="Times New Roman" panose="02020603050405020304" pitchFamily="18" charset="0"/>
              </a:rPr>
              <a:t>zajęte na prowadzenie działalności gospodarczej </a:t>
            </a:r>
            <a:r>
              <a:rPr lang="pl-PL" dirty="0">
                <a:solidFill>
                  <a:srgbClr val="000000"/>
                </a:solidFill>
                <a:latin typeface="Arial" panose="020B0604020202020204" pitchFamily="34" charset="0"/>
                <a:ea typeface="Times New Roman" panose="02020603050405020304" pitchFamily="18" charset="0"/>
              </a:rPr>
              <a:t>(m.in. w </a:t>
            </a:r>
            <a:r>
              <a:rPr lang="pl-PL" dirty="0">
                <a:latin typeface="Arial" panose="020B0604020202020204" pitchFamily="34" charset="0"/>
                <a:ea typeface="Times New Roman" panose="02020603050405020304" pitchFamily="18" charset="0"/>
              </a:rPr>
              <a:t>art. 5 ust. 1 pkt 2 lit. b i c </a:t>
            </a:r>
            <a:r>
              <a:rPr lang="pl-PL" dirty="0" err="1">
                <a:latin typeface="Arial" panose="020B0604020202020204" pitchFamily="34" charset="0"/>
                <a:ea typeface="Times New Roman" panose="02020603050405020304" pitchFamily="18" charset="0"/>
              </a:rPr>
              <a:t>u.p.o.l</a:t>
            </a:r>
            <a:r>
              <a:rPr lang="pl-PL" dirty="0">
                <a:latin typeface="Arial" panose="020B0604020202020204" pitchFamily="34" charset="0"/>
                <a:ea typeface="Times New Roman" panose="02020603050405020304" pitchFamily="18" charset="0"/>
              </a:rPr>
              <a:t>., art. 7 ust. 1 pkt 6, pkt 10, art. 7 ust. 2 pkt 1, pkt 1a, pkt 3. pkt 5, pkt 5b  </a:t>
            </a:r>
            <a:r>
              <a:rPr lang="pl-PL" dirty="0" err="1">
                <a:latin typeface="Arial" panose="020B0604020202020204" pitchFamily="34" charset="0"/>
                <a:ea typeface="Times New Roman" panose="02020603050405020304" pitchFamily="18" charset="0"/>
              </a:rPr>
              <a:t>u.p.o.l</a:t>
            </a:r>
            <a:r>
              <a:rPr lang="pl-PL" dirty="0">
                <a:latin typeface="Arial" panose="020B0604020202020204" pitchFamily="34" charset="0"/>
                <a:ea typeface="Times New Roman" panose="02020603050405020304" pitchFamily="18" charset="0"/>
              </a:rPr>
              <a:t>., ale także w art. 55 ust. 4 ustawy z dnia 17 maja 1989 r. o stosunku Państwa do Kościoła Katolickiego w RP (Dz. U. z 2019 r. poz. 1347 ze zm.).</a:t>
            </a:r>
            <a:endParaRPr lang="pl-PL" dirty="0">
              <a:latin typeface="Times New Roman" panose="02020603050405020304" pitchFamily="18" charset="0"/>
              <a:ea typeface="Times New Roman" panose="02020603050405020304" pitchFamily="18" charset="0"/>
            </a:endParaRPr>
          </a:p>
          <a:p>
            <a:pPr marL="342900" lvl="0" indent="-342900" algn="just">
              <a:lnSpc>
                <a:spcPct val="150000"/>
              </a:lnSpc>
              <a:spcBef>
                <a:spcPts val="600"/>
              </a:spcBef>
              <a:spcAft>
                <a:spcPts val="750"/>
              </a:spcAft>
              <a:buFont typeface="+mj-lt"/>
              <a:buAutoNum type="arabicParenR"/>
            </a:pPr>
            <a:r>
              <a:rPr lang="pl-PL" b="1" dirty="0">
                <a:solidFill>
                  <a:srgbClr val="C00000"/>
                </a:solidFill>
                <a:latin typeface="Arial" panose="020B0604020202020204" pitchFamily="34" charset="0"/>
                <a:ea typeface="Times New Roman" panose="02020603050405020304" pitchFamily="18" charset="0"/>
              </a:rPr>
              <a:t>wykorzystywane do prowadzenia działalności gospodarczej </a:t>
            </a:r>
            <a:r>
              <a:rPr lang="pl-PL" dirty="0">
                <a:solidFill>
                  <a:srgbClr val="000000"/>
                </a:solidFill>
                <a:latin typeface="Arial" panose="020B0604020202020204" pitchFamily="34" charset="0"/>
                <a:ea typeface="Times New Roman" panose="02020603050405020304" pitchFamily="18" charset="0"/>
              </a:rPr>
              <a:t>(w art. 7 ust. 1 pkt 5 </a:t>
            </a:r>
            <a:r>
              <a:rPr lang="pl-PL" dirty="0" err="1">
                <a:solidFill>
                  <a:srgbClr val="000000"/>
                </a:solidFill>
                <a:latin typeface="Arial" panose="020B0604020202020204" pitchFamily="34" charset="0"/>
                <a:ea typeface="Times New Roman" panose="02020603050405020304" pitchFamily="18" charset="0"/>
              </a:rPr>
              <a:t>u.p.o.l</a:t>
            </a:r>
            <a:r>
              <a:rPr lang="pl-PL" dirty="0">
                <a:solidFill>
                  <a:srgbClr val="000000"/>
                </a:solidFill>
                <a:latin typeface="Arial" panose="020B0604020202020204" pitchFamily="34" charset="0"/>
                <a:ea typeface="Times New Roman" panose="02020603050405020304" pitchFamily="18" charset="0"/>
              </a:rPr>
              <a:t>.).</a:t>
            </a:r>
            <a:endParaRPr lang="pl-PL" dirty="0">
              <a:latin typeface="Times New Roman" panose="02020603050405020304" pitchFamily="18" charset="0"/>
              <a:ea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377748837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838200" y="1920240"/>
            <a:ext cx="10515600" cy="2169825"/>
          </a:xfrm>
          <a:prstGeom prst="rect">
            <a:avLst/>
          </a:prstGeom>
        </p:spPr>
        <p:txBody>
          <a:bodyPr wrap="square">
            <a:spAutoFit/>
          </a:bodyPr>
          <a:lstStyle/>
          <a:p>
            <a:pPr algn="just">
              <a:lnSpc>
                <a:spcPct val="150000"/>
              </a:lnSpc>
              <a:spcAft>
                <a:spcPts val="800"/>
              </a:spcAft>
              <a:tabLst>
                <a:tab pos="332105" algn="l"/>
              </a:tabLst>
            </a:pPr>
            <a:r>
              <a:rPr lang="pl-PL" dirty="0">
                <a:latin typeface="Arial" panose="020B0604020202020204" pitchFamily="34" charset="0"/>
                <a:ea typeface="Calibri" panose="020F0502020204030204" pitchFamily="34" charset="0"/>
                <a:cs typeface="Times New Roman" panose="02020603050405020304" pitchFamily="18" charset="0"/>
              </a:rPr>
              <a:t>W judykaturze </a:t>
            </a: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przez zwrot legislacyjny "zajęte na prowadzenie działalności gospodarczej" należy rozumieć okoliczność faktyczną polegającą na rzeczywistym wykorzystywaniu (zajęciu) określonej części budynku na prowadzenie działalności gospodarczej, tj. prowadzeniu w tej części budynku działalności gospodarczej w rozumieniu art. 1a ust. 1 pkt 4 </a:t>
            </a:r>
            <a:r>
              <a:rPr lang="pl-PL" dirty="0" err="1">
                <a:solidFill>
                  <a:srgbClr val="000000"/>
                </a:solidFill>
                <a:latin typeface="Arial" panose="020B0604020202020204" pitchFamily="34" charset="0"/>
                <a:ea typeface="Calibri" panose="020F0502020204030204" pitchFamily="34" charset="0"/>
                <a:cs typeface="Times New Roman" panose="02020603050405020304" pitchFamily="18" charset="0"/>
              </a:rPr>
              <a:t>u.p.o.l</a:t>
            </a: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r>
              <a:rPr lang="pl-PL" b="1" dirty="0">
                <a:solidFill>
                  <a:srgbClr val="000000"/>
                </a:solidFill>
                <a:latin typeface="Arial" panose="020B0604020202020204" pitchFamily="34" charset="0"/>
                <a:ea typeface="Calibri" panose="020F0502020204030204" pitchFamily="34" charset="0"/>
                <a:cs typeface="Times New Roman" panose="02020603050405020304" pitchFamily="18" charset="0"/>
              </a:rPr>
              <a:t>(por. wyrok NSA z dnia 15 stycznia 2013 r., sygn. akt II FSK 933/11)</a:t>
            </a: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 </a:t>
            </a:r>
            <a:endParaRPr lang="pl-PL" sz="16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2921436681"/>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endParaRPr lang="pl-PL"/>
          </a:p>
        </p:txBody>
      </p:sp>
      <p:sp>
        <p:nvSpPr>
          <p:cNvPr id="3" name="Prostokąt 2"/>
          <p:cNvSpPr/>
          <p:nvPr/>
        </p:nvSpPr>
        <p:spPr>
          <a:xfrm>
            <a:off x="1133856" y="2615184"/>
            <a:ext cx="10219944" cy="3693319"/>
          </a:xfrm>
          <a:prstGeom prst="rect">
            <a:avLst/>
          </a:prstGeom>
        </p:spPr>
        <p:txBody>
          <a:bodyPr wrap="square">
            <a:spAutoFit/>
          </a:bodyPr>
          <a:lstStyle/>
          <a:p>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Skład orzekający w </a:t>
            </a:r>
            <a:r>
              <a:rPr lang="pl-PL" b="1" dirty="0">
                <a:solidFill>
                  <a:srgbClr val="000000"/>
                </a:solidFill>
                <a:latin typeface="Arial" panose="020B0604020202020204" pitchFamily="34" charset="0"/>
                <a:ea typeface="Calibri" panose="020F0502020204030204" pitchFamily="34" charset="0"/>
                <a:cs typeface="Times New Roman" panose="02020603050405020304" pitchFamily="18" charset="0"/>
              </a:rPr>
              <a:t>wyroku z dnia 15 grudnia 2021 r., sygn. akt III FSK 4061/21</a:t>
            </a:r>
            <a:r>
              <a:rPr lang="pl-PL" dirty="0">
                <a:solidFill>
                  <a:srgbClr val="000000"/>
                </a:solidFill>
                <a:latin typeface="Arial" panose="020B0604020202020204" pitchFamily="34" charset="0"/>
                <a:ea typeface="Calibri" panose="020F0502020204030204" pitchFamily="34" charset="0"/>
                <a:cs typeface="Times New Roman" panose="02020603050405020304" pitchFamily="18" charset="0"/>
              </a:rPr>
              <a:t>, nawiązując do językowego znaczenia określenia „zajęty” (oznacza to tyle, co fizycznie zajmowany) uznał, że </a:t>
            </a:r>
            <a:r>
              <a:rPr lang="pl-PL" b="1" dirty="0">
                <a:solidFill>
                  <a:srgbClr val="C00000"/>
                </a:solidFill>
                <a:latin typeface="Arial" panose="020B0604020202020204" pitchFamily="34" charset="0"/>
                <a:ea typeface="Calibri" panose="020F0502020204030204" pitchFamily="34" charset="0"/>
                <a:cs typeface="Times New Roman" panose="02020603050405020304" pitchFamily="18" charset="0"/>
              </a:rPr>
              <a:t>nieruchomość jest zajęta na prowadzenie działalności gospodarczej przede wszystkim w przypadku, gdy dochodzi do rzeczywistego, efektywnego wykonywania w budynku, na gruncie lub ich części zorganizowanej działalności zarobkowej przez przedsiębiorcę (inny podmiot prowadzący działalność gospodarczą), we własnym imieniu i w sposób ciągły,  a także w przypadku podejmowania przez takiego przedsiębiorcę na nieruchomości czynności przygotowawczych niezbędnych do podjęcia działalności gospodarczej (remont, modernizacja, gromadzenie wyposażenia, rozruch itp.). </a:t>
            </a:r>
          </a:p>
          <a:p>
            <a:r>
              <a:rPr lang="pl-PL" dirty="0">
                <a:latin typeface="Arial" panose="020B0604020202020204" pitchFamily="34" charset="0"/>
                <a:ea typeface="Calibri" panose="020F0502020204030204" pitchFamily="34" charset="0"/>
                <a:cs typeface="Times New Roman" panose="02020603050405020304" pitchFamily="18" charset="0"/>
              </a:rPr>
              <a:t>Natomiast przez „</a:t>
            </a:r>
            <a:r>
              <a:rPr lang="pl-PL" b="1" dirty="0">
                <a:solidFill>
                  <a:srgbClr val="0070C0"/>
                </a:solidFill>
                <a:latin typeface="Arial" panose="020B0604020202020204" pitchFamily="34" charset="0"/>
                <a:ea typeface="Calibri" panose="020F0502020204030204" pitchFamily="34" charset="0"/>
                <a:cs typeface="Times New Roman" panose="02020603050405020304" pitchFamily="18" charset="0"/>
              </a:rPr>
              <a:t>wykorzystywaną do prowadzenia działalności gospodarczej” należy rozumieć nieruchomość, w której działalność w rozumieniu art. 1a ust. 1 pkt 4 </a:t>
            </a:r>
            <a:r>
              <a:rPr lang="pl-PL" b="1" dirty="0" err="1">
                <a:solidFill>
                  <a:srgbClr val="0070C0"/>
                </a:solidFill>
                <a:latin typeface="Arial" panose="020B0604020202020204" pitchFamily="34" charset="0"/>
                <a:ea typeface="Calibri" panose="020F0502020204030204" pitchFamily="34" charset="0"/>
                <a:cs typeface="Times New Roman" panose="02020603050405020304" pitchFamily="18" charset="0"/>
              </a:rPr>
              <a:t>u.p.o.l</a:t>
            </a:r>
            <a:r>
              <a:rPr lang="pl-PL" b="1" dirty="0">
                <a:solidFill>
                  <a:srgbClr val="0070C0"/>
                </a:solidFill>
                <a:latin typeface="Arial" panose="020B0604020202020204" pitchFamily="34" charset="0"/>
                <a:ea typeface="Calibri" panose="020F0502020204030204" pitchFamily="34" charset="0"/>
                <a:cs typeface="Times New Roman" panose="02020603050405020304" pitchFamily="18" charset="0"/>
              </a:rPr>
              <a:t>. jest faktycznie realizowana.  </a:t>
            </a:r>
            <a:endParaRPr lang="pl-PL" sz="1600" b="1" dirty="0">
              <a:solidFill>
                <a:srgbClr val="0070C0"/>
              </a:solidFill>
              <a:latin typeface="Calibri" panose="020F0502020204030204" pitchFamily="34" charset="0"/>
              <a:ea typeface="Calibri" panose="020F0502020204030204" pitchFamily="34" charset="0"/>
              <a:cs typeface="Times New Roman" panose="02020603050405020304" pitchFamily="18" charset="0"/>
            </a:endParaRPr>
          </a:p>
          <a:p>
            <a:endParaRPr lang="pl-PL"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941832" y="346570"/>
            <a:ext cx="10890504" cy="1344118"/>
          </a:xfrm>
          <a:prstGeom prst="rect">
            <a:avLst/>
          </a:prstGeom>
          <a:noFill/>
          <a:ln/>
        </p:spPr>
      </p:pic>
    </p:spTree>
    <p:extLst>
      <p:ext uri="{BB962C8B-B14F-4D97-AF65-F5344CB8AC3E}">
        <p14:creationId xmlns:p14="http://schemas.microsoft.com/office/powerpoint/2010/main" val="4370293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16272</TotalTime>
  <Words>9962</Words>
  <Application>Microsoft Office PowerPoint</Application>
  <PresentationFormat>Panoramiczny</PresentationFormat>
  <Paragraphs>400</Paragraphs>
  <Slides>101</Slides>
  <Notes>0</Notes>
  <HiddenSlides>0</HiddenSlides>
  <MMClips>0</MMClips>
  <ScaleCrop>false</ScaleCrop>
  <HeadingPairs>
    <vt:vector size="6" baseType="variant">
      <vt:variant>
        <vt:lpstr>Używane czcionki</vt:lpstr>
      </vt:variant>
      <vt:variant>
        <vt:i4>8</vt:i4>
      </vt:variant>
      <vt:variant>
        <vt:lpstr>Motyw</vt:lpstr>
      </vt:variant>
      <vt:variant>
        <vt:i4>1</vt:i4>
      </vt:variant>
      <vt:variant>
        <vt:lpstr>Tytuły slajdów</vt:lpstr>
      </vt:variant>
      <vt:variant>
        <vt:i4>101</vt:i4>
      </vt:variant>
    </vt:vector>
  </HeadingPairs>
  <TitlesOfParts>
    <vt:vector size="110" baseType="lpstr">
      <vt:lpstr>Arial</vt:lpstr>
      <vt:lpstr>Arial</vt:lpstr>
      <vt:lpstr>Calibri</vt:lpstr>
      <vt:lpstr>Calibri Light</vt:lpstr>
      <vt:lpstr>Courier New</vt:lpstr>
      <vt:lpstr>Open Sans</vt:lpstr>
      <vt:lpstr>Roboto</vt:lpstr>
      <vt:lpstr>Times New Roman</vt:lpstr>
      <vt:lpstr>Motyw pakietu Office</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Krzysztof Winiarski</dc:creator>
  <cp:lastModifiedBy>Wojciech Morawski (wmoraw)</cp:lastModifiedBy>
  <cp:revision>407</cp:revision>
  <cp:lastPrinted>2023-05-31T10:18:36Z</cp:lastPrinted>
  <dcterms:created xsi:type="dcterms:W3CDTF">2022-02-27T06:54:23Z</dcterms:created>
  <dcterms:modified xsi:type="dcterms:W3CDTF">2023-06-07T18:26:48Z</dcterms:modified>
</cp:coreProperties>
</file>