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55" r:id="rId3"/>
    <p:sldId id="379" r:id="rId4"/>
    <p:sldId id="356" r:id="rId5"/>
    <p:sldId id="357" r:id="rId6"/>
    <p:sldId id="358" r:id="rId7"/>
    <p:sldId id="359" r:id="rId8"/>
    <p:sldId id="360" r:id="rId9"/>
    <p:sldId id="361" r:id="rId10"/>
    <p:sldId id="362" r:id="rId11"/>
    <p:sldId id="363" r:id="rId12"/>
    <p:sldId id="257" r:id="rId13"/>
    <p:sldId id="323" r:id="rId14"/>
    <p:sldId id="328" r:id="rId15"/>
    <p:sldId id="341" r:id="rId16"/>
    <p:sldId id="339" r:id="rId17"/>
    <p:sldId id="338" r:id="rId18"/>
    <p:sldId id="365" r:id="rId19"/>
    <p:sldId id="366" r:id="rId20"/>
    <p:sldId id="367" r:id="rId21"/>
    <p:sldId id="380" r:id="rId22"/>
    <p:sldId id="381" r:id="rId23"/>
    <p:sldId id="368" r:id="rId24"/>
    <p:sldId id="369" r:id="rId25"/>
    <p:sldId id="370" r:id="rId26"/>
    <p:sldId id="372" r:id="rId27"/>
    <p:sldId id="373" r:id="rId28"/>
    <p:sldId id="374" r:id="rId29"/>
    <p:sldId id="375" r:id="rId30"/>
    <p:sldId id="376" r:id="rId31"/>
    <p:sldId id="377" r:id="rId32"/>
    <p:sldId id="378" r:id="rId33"/>
    <p:sldId id="327" r:id="rId34"/>
  </p:sldIdLst>
  <p:sldSz cx="9144000" cy="6858000" type="screen4x3"/>
  <p:notesSz cx="6858000" cy="9144000"/>
  <p:defaultTextStyle>
    <a:defPPr>
      <a:defRPr lang="pl-PL"/>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00"/>
    <a:srgbClr val="00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143000" y="1122363"/>
            <a:ext cx="6858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Rectangle 4">
            <a:extLst>
              <a:ext uri="{FF2B5EF4-FFF2-40B4-BE49-F238E27FC236}">
                <a16:creationId xmlns:a16="http://schemas.microsoft.com/office/drawing/2014/main" id="{8F9DAE11-1629-422E-B633-4013C987D325}"/>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A900EDEF-BB48-46A8-A0E1-FDBCD8351CCB}"/>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66FCF149-D472-4488-92C7-7700ED9A746D}"/>
              </a:ext>
            </a:extLst>
          </p:cNvPr>
          <p:cNvSpPr>
            <a:spLocks noGrp="1" noChangeArrowheads="1"/>
          </p:cNvSpPr>
          <p:nvPr>
            <p:ph type="sldNum" sz="quarter" idx="12"/>
          </p:nvPr>
        </p:nvSpPr>
        <p:spPr>
          <a:ln/>
        </p:spPr>
        <p:txBody>
          <a:bodyPr/>
          <a:lstStyle>
            <a:lvl1pPr>
              <a:defRPr/>
            </a:lvl1pPr>
          </a:lstStyle>
          <a:p>
            <a:pPr>
              <a:defRPr/>
            </a:pPr>
            <a:fld id="{22B2E2CC-2006-46CF-BB69-8CA767CB5162}" type="slidenum">
              <a:rPr lang="pl-PL" altLang="pl-PL"/>
              <a:pPr>
                <a:defRPr/>
              </a:pPr>
              <a:t>‹#›</a:t>
            </a:fld>
            <a:endParaRPr lang="pl-PL" altLang="pl-PL"/>
          </a:p>
        </p:txBody>
      </p:sp>
    </p:spTree>
    <p:extLst>
      <p:ext uri="{BB962C8B-B14F-4D97-AF65-F5344CB8AC3E}">
        <p14:creationId xmlns:p14="http://schemas.microsoft.com/office/powerpoint/2010/main" val="3350547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38F5064F-BB61-4C5C-8CEB-B20245CDD25F}"/>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616091F4-7D5F-4943-9422-00FE304016C2}"/>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86B80D36-D32F-44A1-B9B4-76F42454F9E7}"/>
              </a:ext>
            </a:extLst>
          </p:cNvPr>
          <p:cNvSpPr>
            <a:spLocks noGrp="1" noChangeArrowheads="1"/>
          </p:cNvSpPr>
          <p:nvPr>
            <p:ph type="sldNum" sz="quarter" idx="12"/>
          </p:nvPr>
        </p:nvSpPr>
        <p:spPr>
          <a:ln/>
        </p:spPr>
        <p:txBody>
          <a:bodyPr/>
          <a:lstStyle>
            <a:lvl1pPr>
              <a:defRPr/>
            </a:lvl1pPr>
          </a:lstStyle>
          <a:p>
            <a:pPr>
              <a:defRPr/>
            </a:pPr>
            <a:fld id="{6644C10B-8013-4CC7-AC1E-B26C59D97A1F}" type="slidenum">
              <a:rPr lang="pl-PL" altLang="pl-PL"/>
              <a:pPr>
                <a:defRPr/>
              </a:pPr>
              <a:t>‹#›</a:t>
            </a:fld>
            <a:endParaRPr lang="pl-PL" altLang="pl-PL"/>
          </a:p>
        </p:txBody>
      </p:sp>
    </p:spTree>
    <p:extLst>
      <p:ext uri="{BB962C8B-B14F-4D97-AF65-F5344CB8AC3E}">
        <p14:creationId xmlns:p14="http://schemas.microsoft.com/office/powerpoint/2010/main" val="716164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9A4000B5-10E1-44F3-95B7-6F5C0DAC3D45}"/>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CD5A8A8E-CC0C-44D6-AF07-A976D8EC6FFA}"/>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04FD897B-7E02-448B-81C9-669213A8E42E}"/>
              </a:ext>
            </a:extLst>
          </p:cNvPr>
          <p:cNvSpPr>
            <a:spLocks noGrp="1" noChangeArrowheads="1"/>
          </p:cNvSpPr>
          <p:nvPr>
            <p:ph type="sldNum" sz="quarter" idx="12"/>
          </p:nvPr>
        </p:nvSpPr>
        <p:spPr>
          <a:ln/>
        </p:spPr>
        <p:txBody>
          <a:bodyPr/>
          <a:lstStyle>
            <a:lvl1pPr>
              <a:defRPr/>
            </a:lvl1pPr>
          </a:lstStyle>
          <a:p>
            <a:pPr>
              <a:defRPr/>
            </a:pPr>
            <a:fld id="{C24CAAB1-D237-42F2-B8AB-78BEDCB00BCC}" type="slidenum">
              <a:rPr lang="pl-PL" altLang="pl-PL"/>
              <a:pPr>
                <a:defRPr/>
              </a:pPr>
              <a:t>‹#›</a:t>
            </a:fld>
            <a:endParaRPr lang="pl-PL" altLang="pl-PL"/>
          </a:p>
        </p:txBody>
      </p:sp>
    </p:spTree>
    <p:extLst>
      <p:ext uri="{BB962C8B-B14F-4D97-AF65-F5344CB8AC3E}">
        <p14:creationId xmlns:p14="http://schemas.microsoft.com/office/powerpoint/2010/main" val="3419714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Rectangle 4">
            <a:extLst>
              <a:ext uri="{FF2B5EF4-FFF2-40B4-BE49-F238E27FC236}">
                <a16:creationId xmlns:a16="http://schemas.microsoft.com/office/drawing/2014/main" id="{98BF31DB-3A37-4346-BBFD-605F7B1B62FC}"/>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72A09D33-C8B8-4A58-9871-71CEA62E1046}"/>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E759B141-C691-47DF-A8E3-DED0D2146B8E}"/>
              </a:ext>
            </a:extLst>
          </p:cNvPr>
          <p:cNvSpPr>
            <a:spLocks noGrp="1" noChangeArrowheads="1"/>
          </p:cNvSpPr>
          <p:nvPr>
            <p:ph type="sldNum" sz="quarter" idx="12"/>
          </p:nvPr>
        </p:nvSpPr>
        <p:spPr>
          <a:ln/>
        </p:spPr>
        <p:txBody>
          <a:bodyPr/>
          <a:lstStyle>
            <a:lvl1pPr>
              <a:defRPr/>
            </a:lvl1pPr>
          </a:lstStyle>
          <a:p>
            <a:pPr>
              <a:defRPr/>
            </a:pPr>
            <a:fld id="{45C496EF-8A48-44A4-8950-5A2F54B9FD12}" type="slidenum">
              <a:rPr lang="pl-PL" altLang="pl-PL"/>
              <a:pPr>
                <a:defRPr/>
              </a:pPr>
              <a:t>‹#›</a:t>
            </a:fld>
            <a:endParaRPr lang="pl-PL" altLang="pl-PL"/>
          </a:p>
        </p:txBody>
      </p:sp>
    </p:spTree>
    <p:extLst>
      <p:ext uri="{BB962C8B-B14F-4D97-AF65-F5344CB8AC3E}">
        <p14:creationId xmlns:p14="http://schemas.microsoft.com/office/powerpoint/2010/main" val="240278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8"/>
            <a:ext cx="78867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a:t>Edytuj style wzorca tekstu</a:t>
            </a:r>
          </a:p>
        </p:txBody>
      </p:sp>
      <p:sp>
        <p:nvSpPr>
          <p:cNvPr id="4" name="Rectangle 4">
            <a:extLst>
              <a:ext uri="{FF2B5EF4-FFF2-40B4-BE49-F238E27FC236}">
                <a16:creationId xmlns:a16="http://schemas.microsoft.com/office/drawing/2014/main" id="{2014DFB4-7A70-4B5F-8304-C4BC764A856E}"/>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5">
            <a:extLst>
              <a:ext uri="{FF2B5EF4-FFF2-40B4-BE49-F238E27FC236}">
                <a16:creationId xmlns:a16="http://schemas.microsoft.com/office/drawing/2014/main" id="{DF518108-583B-4C93-93F5-48E4FB6D882D}"/>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6">
            <a:extLst>
              <a:ext uri="{FF2B5EF4-FFF2-40B4-BE49-F238E27FC236}">
                <a16:creationId xmlns:a16="http://schemas.microsoft.com/office/drawing/2014/main" id="{B9824A94-0776-420B-AA9E-6935F250CAF0}"/>
              </a:ext>
            </a:extLst>
          </p:cNvPr>
          <p:cNvSpPr>
            <a:spLocks noGrp="1" noChangeArrowheads="1"/>
          </p:cNvSpPr>
          <p:nvPr>
            <p:ph type="sldNum" sz="quarter" idx="12"/>
          </p:nvPr>
        </p:nvSpPr>
        <p:spPr>
          <a:ln/>
        </p:spPr>
        <p:txBody>
          <a:bodyPr/>
          <a:lstStyle>
            <a:lvl1pPr>
              <a:defRPr/>
            </a:lvl1pPr>
          </a:lstStyle>
          <a:p>
            <a:pPr>
              <a:defRPr/>
            </a:pPr>
            <a:fld id="{87651C4B-B17E-4273-AA40-3AFBC4EEE195}" type="slidenum">
              <a:rPr lang="pl-PL" altLang="pl-PL"/>
              <a:pPr>
                <a:defRPr/>
              </a:pPr>
              <a:t>‹#›</a:t>
            </a:fld>
            <a:endParaRPr lang="pl-PL" altLang="pl-PL"/>
          </a:p>
        </p:txBody>
      </p:sp>
    </p:spTree>
    <p:extLst>
      <p:ext uri="{BB962C8B-B14F-4D97-AF65-F5344CB8AC3E}">
        <p14:creationId xmlns:p14="http://schemas.microsoft.com/office/powerpoint/2010/main" val="2584562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Rectangle 4">
            <a:extLst>
              <a:ext uri="{FF2B5EF4-FFF2-40B4-BE49-F238E27FC236}">
                <a16:creationId xmlns:a16="http://schemas.microsoft.com/office/drawing/2014/main" id="{76EB645F-9EFF-436A-AAF4-5BBE43862CAE}"/>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FC29DFF9-266C-4822-A478-1BA9ADDF51EA}"/>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BAD1962C-669E-4D54-9002-E57C143EF933}"/>
              </a:ext>
            </a:extLst>
          </p:cNvPr>
          <p:cNvSpPr>
            <a:spLocks noGrp="1" noChangeArrowheads="1"/>
          </p:cNvSpPr>
          <p:nvPr>
            <p:ph type="sldNum" sz="quarter" idx="12"/>
          </p:nvPr>
        </p:nvSpPr>
        <p:spPr>
          <a:ln/>
        </p:spPr>
        <p:txBody>
          <a:bodyPr/>
          <a:lstStyle>
            <a:lvl1pPr>
              <a:defRPr/>
            </a:lvl1pPr>
          </a:lstStyle>
          <a:p>
            <a:pPr>
              <a:defRPr/>
            </a:pPr>
            <a:fld id="{91190A85-17D6-4426-B8E7-1FD652894737}" type="slidenum">
              <a:rPr lang="pl-PL" altLang="pl-PL"/>
              <a:pPr>
                <a:defRPr/>
              </a:pPr>
              <a:t>‹#›</a:t>
            </a:fld>
            <a:endParaRPr lang="pl-PL" altLang="pl-PL"/>
          </a:p>
        </p:txBody>
      </p:sp>
    </p:spTree>
    <p:extLst>
      <p:ext uri="{BB962C8B-B14F-4D97-AF65-F5344CB8AC3E}">
        <p14:creationId xmlns:p14="http://schemas.microsoft.com/office/powerpoint/2010/main" val="1901739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30238" y="365125"/>
            <a:ext cx="7886700" cy="1325563"/>
          </a:xfrm>
        </p:spPr>
        <p:txBody>
          <a:bodyPr/>
          <a:lstStyle/>
          <a:p>
            <a:r>
              <a:rPr lang="pl-PL"/>
              <a:t>Kliknij, aby edytować styl</a:t>
            </a:r>
          </a:p>
        </p:txBody>
      </p:sp>
      <p:sp>
        <p:nvSpPr>
          <p:cNvPr id="3" name="Symbol zastępczy tekst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630238" y="2505075"/>
            <a:ext cx="386873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4629150" y="2505075"/>
            <a:ext cx="38877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Rectangle 4">
            <a:extLst>
              <a:ext uri="{FF2B5EF4-FFF2-40B4-BE49-F238E27FC236}">
                <a16:creationId xmlns:a16="http://schemas.microsoft.com/office/drawing/2014/main" id="{B1F582D5-22D2-48AB-9531-7B8C1249F737}"/>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8" name="Rectangle 5">
            <a:extLst>
              <a:ext uri="{FF2B5EF4-FFF2-40B4-BE49-F238E27FC236}">
                <a16:creationId xmlns:a16="http://schemas.microsoft.com/office/drawing/2014/main" id="{35F39239-6ACA-47F1-BA7B-18D1F545FDD1}"/>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9" name="Rectangle 6">
            <a:extLst>
              <a:ext uri="{FF2B5EF4-FFF2-40B4-BE49-F238E27FC236}">
                <a16:creationId xmlns:a16="http://schemas.microsoft.com/office/drawing/2014/main" id="{CA38916E-4B81-454B-B867-65D9227EC0D6}"/>
              </a:ext>
            </a:extLst>
          </p:cNvPr>
          <p:cNvSpPr>
            <a:spLocks noGrp="1" noChangeArrowheads="1"/>
          </p:cNvSpPr>
          <p:nvPr>
            <p:ph type="sldNum" sz="quarter" idx="12"/>
          </p:nvPr>
        </p:nvSpPr>
        <p:spPr>
          <a:ln/>
        </p:spPr>
        <p:txBody>
          <a:bodyPr/>
          <a:lstStyle>
            <a:lvl1pPr>
              <a:defRPr/>
            </a:lvl1pPr>
          </a:lstStyle>
          <a:p>
            <a:pPr>
              <a:defRPr/>
            </a:pPr>
            <a:fld id="{C6F3E964-E7F2-4195-9BA3-E323277EECC2}" type="slidenum">
              <a:rPr lang="pl-PL" altLang="pl-PL"/>
              <a:pPr>
                <a:defRPr/>
              </a:pPr>
              <a:t>‹#›</a:t>
            </a:fld>
            <a:endParaRPr lang="pl-PL" altLang="pl-PL"/>
          </a:p>
        </p:txBody>
      </p:sp>
    </p:spTree>
    <p:extLst>
      <p:ext uri="{BB962C8B-B14F-4D97-AF65-F5344CB8AC3E}">
        <p14:creationId xmlns:p14="http://schemas.microsoft.com/office/powerpoint/2010/main" val="973809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Rectangle 4">
            <a:extLst>
              <a:ext uri="{FF2B5EF4-FFF2-40B4-BE49-F238E27FC236}">
                <a16:creationId xmlns:a16="http://schemas.microsoft.com/office/drawing/2014/main" id="{302DE212-205D-4D78-8451-01572AF25B9E}"/>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4" name="Rectangle 5">
            <a:extLst>
              <a:ext uri="{FF2B5EF4-FFF2-40B4-BE49-F238E27FC236}">
                <a16:creationId xmlns:a16="http://schemas.microsoft.com/office/drawing/2014/main" id="{35CEBCB7-ED76-4AF2-8EB5-3A405CCE0708}"/>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5" name="Rectangle 6">
            <a:extLst>
              <a:ext uri="{FF2B5EF4-FFF2-40B4-BE49-F238E27FC236}">
                <a16:creationId xmlns:a16="http://schemas.microsoft.com/office/drawing/2014/main" id="{543E573E-0EB8-45E8-AD53-5B8C5E10371D}"/>
              </a:ext>
            </a:extLst>
          </p:cNvPr>
          <p:cNvSpPr>
            <a:spLocks noGrp="1" noChangeArrowheads="1"/>
          </p:cNvSpPr>
          <p:nvPr>
            <p:ph type="sldNum" sz="quarter" idx="12"/>
          </p:nvPr>
        </p:nvSpPr>
        <p:spPr>
          <a:ln/>
        </p:spPr>
        <p:txBody>
          <a:bodyPr/>
          <a:lstStyle>
            <a:lvl1pPr>
              <a:defRPr/>
            </a:lvl1pPr>
          </a:lstStyle>
          <a:p>
            <a:pPr>
              <a:defRPr/>
            </a:pPr>
            <a:fld id="{8A467EF3-B4AA-4DB8-9EF6-8A950DB63B7A}" type="slidenum">
              <a:rPr lang="pl-PL" altLang="pl-PL"/>
              <a:pPr>
                <a:defRPr/>
              </a:pPr>
              <a:t>‹#›</a:t>
            </a:fld>
            <a:endParaRPr lang="pl-PL" altLang="pl-PL"/>
          </a:p>
        </p:txBody>
      </p:sp>
    </p:spTree>
    <p:extLst>
      <p:ext uri="{BB962C8B-B14F-4D97-AF65-F5344CB8AC3E}">
        <p14:creationId xmlns:p14="http://schemas.microsoft.com/office/powerpoint/2010/main" val="352520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7412C4E-1E6D-4296-9239-C2E4327EB6CD}"/>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3" name="Rectangle 5">
            <a:extLst>
              <a:ext uri="{FF2B5EF4-FFF2-40B4-BE49-F238E27FC236}">
                <a16:creationId xmlns:a16="http://schemas.microsoft.com/office/drawing/2014/main" id="{031987B6-B364-4CF5-89F2-C9D9E0BA914B}"/>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4" name="Rectangle 6">
            <a:extLst>
              <a:ext uri="{FF2B5EF4-FFF2-40B4-BE49-F238E27FC236}">
                <a16:creationId xmlns:a16="http://schemas.microsoft.com/office/drawing/2014/main" id="{51392CB8-FB95-4B53-AA9B-CD7A3A798BDF}"/>
              </a:ext>
            </a:extLst>
          </p:cNvPr>
          <p:cNvSpPr>
            <a:spLocks noGrp="1" noChangeArrowheads="1"/>
          </p:cNvSpPr>
          <p:nvPr>
            <p:ph type="sldNum" sz="quarter" idx="12"/>
          </p:nvPr>
        </p:nvSpPr>
        <p:spPr>
          <a:ln/>
        </p:spPr>
        <p:txBody>
          <a:bodyPr/>
          <a:lstStyle>
            <a:lvl1pPr>
              <a:defRPr/>
            </a:lvl1pPr>
          </a:lstStyle>
          <a:p>
            <a:pPr>
              <a:defRPr/>
            </a:pPr>
            <a:fld id="{26EEC443-7876-47EF-84F5-DBA4D1593E9C}" type="slidenum">
              <a:rPr lang="pl-PL" altLang="pl-PL"/>
              <a:pPr>
                <a:defRPr/>
              </a:pPr>
              <a:t>‹#›</a:t>
            </a:fld>
            <a:endParaRPr lang="pl-PL" altLang="pl-PL"/>
          </a:p>
        </p:txBody>
      </p:sp>
    </p:spTree>
    <p:extLst>
      <p:ext uri="{BB962C8B-B14F-4D97-AF65-F5344CB8AC3E}">
        <p14:creationId xmlns:p14="http://schemas.microsoft.com/office/powerpoint/2010/main" val="2357438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Rectangle 4">
            <a:extLst>
              <a:ext uri="{FF2B5EF4-FFF2-40B4-BE49-F238E27FC236}">
                <a16:creationId xmlns:a16="http://schemas.microsoft.com/office/drawing/2014/main" id="{5D444DF3-79D9-493F-AA77-91D648E52F27}"/>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C8482630-BC60-47EA-96EA-CFB47806A560}"/>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1C00BBCD-B8D6-4FA6-B606-3456AFB88BF2}"/>
              </a:ext>
            </a:extLst>
          </p:cNvPr>
          <p:cNvSpPr>
            <a:spLocks noGrp="1" noChangeArrowheads="1"/>
          </p:cNvSpPr>
          <p:nvPr>
            <p:ph type="sldNum" sz="quarter" idx="12"/>
          </p:nvPr>
        </p:nvSpPr>
        <p:spPr>
          <a:ln/>
        </p:spPr>
        <p:txBody>
          <a:bodyPr/>
          <a:lstStyle>
            <a:lvl1pPr>
              <a:defRPr/>
            </a:lvl1pPr>
          </a:lstStyle>
          <a:p>
            <a:pPr>
              <a:defRPr/>
            </a:pPr>
            <a:fld id="{976E4F19-5663-4201-8DD5-2B2779A44C6A}" type="slidenum">
              <a:rPr lang="pl-PL" altLang="pl-PL"/>
              <a:pPr>
                <a:defRPr/>
              </a:pPr>
              <a:t>‹#›</a:t>
            </a:fld>
            <a:endParaRPr lang="pl-PL" altLang="pl-PL"/>
          </a:p>
        </p:txBody>
      </p:sp>
    </p:spTree>
    <p:extLst>
      <p:ext uri="{BB962C8B-B14F-4D97-AF65-F5344CB8AC3E}">
        <p14:creationId xmlns:p14="http://schemas.microsoft.com/office/powerpoint/2010/main" val="73289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Rectangle 4">
            <a:extLst>
              <a:ext uri="{FF2B5EF4-FFF2-40B4-BE49-F238E27FC236}">
                <a16:creationId xmlns:a16="http://schemas.microsoft.com/office/drawing/2014/main" id="{AE744FDF-B248-495E-95A5-0B6C4D76E517}"/>
              </a:ext>
            </a:extLst>
          </p:cNvPr>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5">
            <a:extLst>
              <a:ext uri="{FF2B5EF4-FFF2-40B4-BE49-F238E27FC236}">
                <a16:creationId xmlns:a16="http://schemas.microsoft.com/office/drawing/2014/main" id="{43F9F322-6EC2-46EE-B95C-FFCF84F3D57D}"/>
              </a:ext>
            </a:extLst>
          </p:cNvPr>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6">
            <a:extLst>
              <a:ext uri="{FF2B5EF4-FFF2-40B4-BE49-F238E27FC236}">
                <a16:creationId xmlns:a16="http://schemas.microsoft.com/office/drawing/2014/main" id="{27D68E68-AE2C-4CBB-96A5-71046E025CC2}"/>
              </a:ext>
            </a:extLst>
          </p:cNvPr>
          <p:cNvSpPr>
            <a:spLocks noGrp="1" noChangeArrowheads="1"/>
          </p:cNvSpPr>
          <p:nvPr>
            <p:ph type="sldNum" sz="quarter" idx="12"/>
          </p:nvPr>
        </p:nvSpPr>
        <p:spPr>
          <a:ln/>
        </p:spPr>
        <p:txBody>
          <a:bodyPr/>
          <a:lstStyle>
            <a:lvl1pPr>
              <a:defRPr/>
            </a:lvl1pPr>
          </a:lstStyle>
          <a:p>
            <a:pPr>
              <a:defRPr/>
            </a:pPr>
            <a:fld id="{2711B397-A1C6-4013-BC4F-444EDFCA6747}" type="slidenum">
              <a:rPr lang="pl-PL" altLang="pl-PL"/>
              <a:pPr>
                <a:defRPr/>
              </a:pPr>
              <a:t>‹#›</a:t>
            </a:fld>
            <a:endParaRPr lang="pl-PL" altLang="pl-PL"/>
          </a:p>
        </p:txBody>
      </p:sp>
    </p:spTree>
    <p:extLst>
      <p:ext uri="{BB962C8B-B14F-4D97-AF65-F5344CB8AC3E}">
        <p14:creationId xmlns:p14="http://schemas.microsoft.com/office/powerpoint/2010/main" val="1942522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247006-01F4-40C5-8E80-5377CCA64CCB}"/>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altLang="pl-PL"/>
              <a:t>Kliknij, aby edytować styl wzorca tytułu</a:t>
            </a:r>
          </a:p>
        </p:txBody>
      </p:sp>
      <p:sp>
        <p:nvSpPr>
          <p:cNvPr id="1027" name="Rectangle 3">
            <a:extLst>
              <a:ext uri="{FF2B5EF4-FFF2-40B4-BE49-F238E27FC236}">
                <a16:creationId xmlns:a16="http://schemas.microsoft.com/office/drawing/2014/main" id="{7D9ED9A5-0C4F-4F6F-A7FC-11CD7D6F3D2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a:t>Kliknij, aby edytować style wzorca tekstu</a:t>
            </a:r>
          </a:p>
          <a:p>
            <a:pPr lvl="1"/>
            <a:r>
              <a:rPr lang="pl-PL" altLang="pl-PL"/>
              <a:t>Drugi poziom</a:t>
            </a:r>
          </a:p>
          <a:p>
            <a:pPr lvl="2"/>
            <a:r>
              <a:rPr lang="pl-PL" altLang="pl-PL"/>
              <a:t>Trzeci poziom</a:t>
            </a:r>
          </a:p>
          <a:p>
            <a:pPr lvl="3"/>
            <a:r>
              <a:rPr lang="pl-PL" altLang="pl-PL"/>
              <a:t>Czwarty poziom</a:t>
            </a:r>
          </a:p>
          <a:p>
            <a:pPr lvl="4"/>
            <a:r>
              <a:rPr lang="pl-PL" altLang="pl-PL"/>
              <a:t>Piąty poziom</a:t>
            </a:r>
          </a:p>
        </p:txBody>
      </p:sp>
      <p:sp>
        <p:nvSpPr>
          <p:cNvPr id="1028" name="Rectangle 4">
            <a:extLst>
              <a:ext uri="{FF2B5EF4-FFF2-40B4-BE49-F238E27FC236}">
                <a16:creationId xmlns:a16="http://schemas.microsoft.com/office/drawing/2014/main" id="{03076368-0A78-44A8-A065-61BD599F675A}"/>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pl-PL" altLang="pl-PL"/>
          </a:p>
        </p:txBody>
      </p:sp>
      <p:sp>
        <p:nvSpPr>
          <p:cNvPr id="1029" name="Rectangle 5">
            <a:extLst>
              <a:ext uri="{FF2B5EF4-FFF2-40B4-BE49-F238E27FC236}">
                <a16:creationId xmlns:a16="http://schemas.microsoft.com/office/drawing/2014/main" id="{D98A6125-DDA6-4A8C-B290-5C0950EB1C1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pl-PL" altLang="pl-PL"/>
          </a:p>
        </p:txBody>
      </p:sp>
      <p:sp>
        <p:nvSpPr>
          <p:cNvPr id="1030" name="Rectangle 6">
            <a:extLst>
              <a:ext uri="{FF2B5EF4-FFF2-40B4-BE49-F238E27FC236}">
                <a16:creationId xmlns:a16="http://schemas.microsoft.com/office/drawing/2014/main" id="{B05A3FA4-FEBE-4523-97BA-B02C1153A9C9}"/>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3C43EE8-9F56-447D-A5F2-26077D626AD3}"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ip.lex.pl/#/document/16794311?cm=DOCUMENT" TargetMode="External"/><Relationship Id="rId2" Type="http://schemas.openxmlformats.org/officeDocument/2006/relationships/hyperlink" Target="https://sip.lex.pl/#/document/16794311?unitId=art(10)ust(1)pkt(8)lit(a)&amp;cm=DOCUMENT"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sip.lex.pl/#/document/16794311?unitId=art(45)ust(1)&amp;cm=DOCUMENT" TargetMode="External"/><Relationship Id="rId4" Type="http://schemas.openxmlformats.org/officeDocument/2006/relationships/hyperlink" Target="https://sip.lex.pl/#/document/16794311?unitId=art(21)ust(21)&amp;cm=DOCUMENT"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a:extLst>
              <a:ext uri="{FF2B5EF4-FFF2-40B4-BE49-F238E27FC236}">
                <a16:creationId xmlns:a16="http://schemas.microsoft.com/office/drawing/2014/main" id="{C5208065-8886-46B5-B001-9D6BD67414EA}"/>
              </a:ext>
            </a:extLst>
          </p:cNvPr>
          <p:cNvSpPr>
            <a:spLocks noGrp="1" noChangeArrowheads="1"/>
          </p:cNvSpPr>
          <p:nvPr>
            <p:ph type="subTitle" idx="1"/>
          </p:nvPr>
        </p:nvSpPr>
        <p:spPr>
          <a:xfrm>
            <a:off x="971550" y="1628775"/>
            <a:ext cx="6800850" cy="4010025"/>
          </a:xfrm>
        </p:spPr>
        <p:txBody>
          <a:bodyPr/>
          <a:lstStyle/>
          <a:p>
            <a:pPr eaLnBrk="1" hangingPunct="1">
              <a:lnSpc>
                <a:spcPct val="90000"/>
              </a:lnSpc>
            </a:pPr>
            <a:endParaRPr lang="pl-PL" altLang="pl-PL" sz="3600" b="1"/>
          </a:p>
          <a:p>
            <a:pPr eaLnBrk="1" hangingPunct="1">
              <a:lnSpc>
                <a:spcPct val="90000"/>
              </a:lnSpc>
            </a:pPr>
            <a:r>
              <a:rPr lang="pl-PL" altLang="pl-PL" sz="2800" b="1"/>
              <a:t>PIT – ULGA  MELDUNKOWA </a:t>
            </a:r>
          </a:p>
          <a:p>
            <a:pPr eaLnBrk="1" hangingPunct="1">
              <a:lnSpc>
                <a:spcPct val="90000"/>
              </a:lnSpc>
            </a:pPr>
            <a:r>
              <a:rPr lang="pl-PL" altLang="pl-PL" sz="2800" b="1"/>
              <a:t>W ORZECZNICTWIE </a:t>
            </a:r>
          </a:p>
          <a:p>
            <a:pPr eaLnBrk="1" hangingPunct="1">
              <a:lnSpc>
                <a:spcPct val="90000"/>
              </a:lnSpc>
            </a:pPr>
            <a:r>
              <a:rPr lang="pl-PL" altLang="pl-PL" sz="2800" b="1"/>
              <a:t>SĄDÓW ADMINISTRACYJNYCH</a:t>
            </a:r>
          </a:p>
          <a:p>
            <a:pPr eaLnBrk="1" hangingPunct="1">
              <a:lnSpc>
                <a:spcPct val="90000"/>
              </a:lnSpc>
            </a:pPr>
            <a:endParaRPr lang="pl-PL" altLang="pl-PL" sz="2800" b="1"/>
          </a:p>
          <a:p>
            <a:pPr eaLnBrk="1" hangingPunct="1">
              <a:lnSpc>
                <a:spcPct val="90000"/>
              </a:lnSpc>
            </a:pPr>
            <a:endParaRPr lang="pl-PL" altLang="pl-PL" sz="3600" i="1"/>
          </a:p>
          <a:p>
            <a:pPr eaLnBrk="1" hangingPunct="1">
              <a:lnSpc>
                <a:spcPct val="90000"/>
              </a:lnSpc>
            </a:pPr>
            <a:r>
              <a:rPr lang="pl-PL" altLang="pl-PL" sz="2800" i="1"/>
              <a:t>Jan Rudowski sędzia NSA</a:t>
            </a:r>
          </a:p>
        </p:txBody>
      </p:sp>
      <p:pic>
        <p:nvPicPr>
          <p:cNvPr id="2051" name="Picture 2">
            <a:extLst>
              <a:ext uri="{FF2B5EF4-FFF2-40B4-BE49-F238E27FC236}">
                <a16:creationId xmlns:a16="http://schemas.microsoft.com/office/drawing/2014/main" id="{84FEE975-A8C6-428E-916C-E801C88D5AF2}"/>
              </a:ext>
            </a:extLst>
          </p:cNvPr>
          <p:cNvPicPr>
            <a:picLocks noChangeAspect="1" noChangeArrowheads="1"/>
          </p:cNvPicPr>
          <p:nvPr>
            <p:ph type="ctrTitle"/>
          </p:nvPr>
        </p:nvPicPr>
        <p:blipFill>
          <a:blip r:embed="rId2">
            <a:extLst>
              <a:ext uri="{28A0092B-C50C-407E-A947-70E740481C1C}">
                <a14:useLocalDpi xmlns:a14="http://schemas.microsoft.com/office/drawing/2010/main" val="0"/>
              </a:ext>
            </a:extLst>
          </a:blip>
          <a:srcRect/>
          <a:stretch>
            <a:fillRect/>
          </a:stretch>
        </p:blipFill>
        <p:spPr>
          <a:xfrm>
            <a:off x="684213" y="333375"/>
            <a:ext cx="7772400" cy="10302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6C56134B-5A58-4A73-997E-215928B2292D}"/>
              </a:ext>
            </a:extLst>
          </p:cNvPr>
          <p:cNvSpPr>
            <a:spLocks noGrp="1" noChangeArrowheads="1"/>
          </p:cNvSpPr>
          <p:nvPr>
            <p:ph type="body" idx="1"/>
          </p:nvPr>
        </p:nvSpPr>
        <p:spPr/>
        <p:txBody>
          <a:bodyPr/>
          <a:lstStyle/>
          <a:p>
            <a:pPr algn="just" eaLnBrk="1" hangingPunct="1">
              <a:lnSpc>
                <a:spcPct val="80000"/>
              </a:lnSpc>
              <a:buFontTx/>
              <a:buNone/>
            </a:pPr>
            <a:r>
              <a:rPr lang="pl-PL" altLang="pl-PL" sz="2400" i="1"/>
              <a:t>   	</a:t>
            </a:r>
            <a:r>
              <a:rPr lang="pl-PL" altLang="pl-PL" sz="2000" b="1"/>
              <a:t>Problemy w stosowaniu ulgi meldunkowej, które ujawniły się od jej wprowadzenia:</a:t>
            </a:r>
          </a:p>
          <a:p>
            <a:pPr algn="just" eaLnBrk="1" hangingPunct="1">
              <a:lnSpc>
                <a:spcPct val="80000"/>
              </a:lnSpc>
              <a:buFontTx/>
              <a:buNone/>
            </a:pPr>
            <a:endParaRPr lang="pl-PL" altLang="pl-PL" sz="2000" b="1"/>
          </a:p>
          <a:p>
            <a:pPr algn="just" eaLnBrk="1" hangingPunct="1">
              <a:lnSpc>
                <a:spcPct val="80000"/>
              </a:lnSpc>
              <a:buFontTx/>
              <a:buNone/>
            </a:pPr>
            <a:r>
              <a:rPr lang="pl-PL" altLang="pl-PL" sz="2000" b="1"/>
              <a:t>   </a:t>
            </a:r>
            <a:r>
              <a:rPr lang="pl-PL" altLang="pl-PL" sz="2000" b="1">
                <a:solidFill>
                  <a:srgbClr val="FF0000"/>
                </a:solidFill>
              </a:rPr>
              <a:t>1. Czy sprzedaż gruntu objęta została ulgą? </a:t>
            </a:r>
          </a:p>
          <a:p>
            <a:pPr algn="just" eaLnBrk="1" hangingPunct="1">
              <a:lnSpc>
                <a:spcPct val="80000"/>
              </a:lnSpc>
              <a:buFontTx/>
              <a:buNone/>
            </a:pPr>
            <a:r>
              <a:rPr lang="pl-PL" altLang="pl-PL" sz="2000"/>
              <a:t>    Tak zwana ulga meldunkowa przewidziana w art. 21 ust. 1 pkt 126  lit. a/ ustawy z dnia 26 lipca 1991 r. o podatku dochodowym od osób fizycznych (Dz.U. z 2000 r. Nr 14, poz. 176 ze zm.), w stanie prawnym obowiązującym do końca 2008r., obejmowała swoim zakresem nie tylko przychody uzyskane z odpłatnego zbycia budynku mieszkalnego, jego części lub udziału w takim budynku, </a:t>
            </a:r>
            <a:r>
              <a:rPr lang="pl-PL" altLang="pl-PL" sz="2000">
                <a:solidFill>
                  <a:srgbClr val="FF0000"/>
                </a:solidFill>
              </a:rPr>
              <a:t>ale także gruntu, na którym budynek ten został posadowiony.</a:t>
            </a:r>
          </a:p>
          <a:p>
            <a:pPr algn="just" eaLnBrk="1" hangingPunct="1">
              <a:lnSpc>
                <a:spcPct val="80000"/>
              </a:lnSpc>
              <a:buFontTx/>
              <a:buNone/>
            </a:pPr>
            <a:r>
              <a:rPr lang="pl-PL" altLang="pl-PL" sz="2000">
                <a:solidFill>
                  <a:srgbClr val="FF0000"/>
                </a:solidFill>
              </a:rPr>
              <a:t>    	</a:t>
            </a:r>
            <a:r>
              <a:rPr lang="pl-PL" altLang="pl-PL" sz="1800" b="1"/>
              <a:t>Uchwała 7 sędziów NSA z 2 kwietnia 2012 r.,  II FPS 3/11 </a:t>
            </a:r>
            <a:endParaRPr lang="pl-PL" altLang="pl-PL" sz="1800"/>
          </a:p>
          <a:p>
            <a:pPr eaLnBrk="1" hangingPunct="1">
              <a:lnSpc>
                <a:spcPct val="80000"/>
              </a:lnSpc>
              <a:buFontTx/>
              <a:buNone/>
            </a:pPr>
            <a:endParaRPr lang="pl-PL" altLang="pl-PL" sz="2400">
              <a:solidFill>
                <a:srgbClr val="FF0000"/>
              </a:solidFill>
            </a:endParaRPr>
          </a:p>
          <a:p>
            <a:pPr eaLnBrk="1" hangingPunct="1">
              <a:lnSpc>
                <a:spcPct val="80000"/>
              </a:lnSpc>
              <a:buFontTx/>
              <a:buNone/>
            </a:pPr>
            <a:endParaRPr lang="pl-PL" altLang="pl-PL" sz="2400" b="1"/>
          </a:p>
        </p:txBody>
      </p:sp>
      <p:pic>
        <p:nvPicPr>
          <p:cNvPr id="11267" name="Picture 2">
            <a:extLst>
              <a:ext uri="{FF2B5EF4-FFF2-40B4-BE49-F238E27FC236}">
                <a16:creationId xmlns:a16="http://schemas.microsoft.com/office/drawing/2014/main" id="{19C6A00B-CADF-44BC-AEA5-CC9D448F4318}"/>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F1EB7441-BC8C-4456-B226-C4131FF41D69}"/>
              </a:ext>
            </a:extLst>
          </p:cNvPr>
          <p:cNvSpPr>
            <a:spLocks noGrp="1" noChangeArrowheads="1"/>
          </p:cNvSpPr>
          <p:nvPr>
            <p:ph type="body" idx="1"/>
          </p:nvPr>
        </p:nvSpPr>
        <p:spPr/>
        <p:txBody>
          <a:bodyPr/>
          <a:lstStyle/>
          <a:p>
            <a:pPr algn="just" eaLnBrk="1" hangingPunct="1">
              <a:lnSpc>
                <a:spcPct val="80000"/>
              </a:lnSpc>
              <a:buFontTx/>
              <a:buNone/>
            </a:pPr>
            <a:r>
              <a:rPr lang="pl-PL" altLang="pl-PL" sz="1600" b="1"/>
              <a:t>     	</a:t>
            </a:r>
            <a:r>
              <a:rPr lang="pl-PL" altLang="pl-PL" sz="2000" b="1"/>
              <a:t>Problemy w stosowaniu ulgi meldunkowej, które ujawniły się od jej wprowadzenia:</a:t>
            </a:r>
          </a:p>
          <a:p>
            <a:pPr algn="just" eaLnBrk="1" hangingPunct="1">
              <a:lnSpc>
                <a:spcPct val="80000"/>
              </a:lnSpc>
              <a:buFontTx/>
              <a:buNone/>
            </a:pPr>
            <a:r>
              <a:rPr lang="pl-PL" altLang="pl-PL" sz="2000" b="1"/>
              <a:t>   </a:t>
            </a:r>
          </a:p>
          <a:p>
            <a:pPr algn="just" eaLnBrk="1" hangingPunct="1">
              <a:lnSpc>
                <a:spcPct val="80000"/>
              </a:lnSpc>
              <a:buFontTx/>
              <a:buNone/>
            </a:pPr>
            <a:r>
              <a:rPr lang="pl-PL" altLang="pl-PL" sz="2000" b="1"/>
              <a:t>     </a:t>
            </a:r>
            <a:r>
              <a:rPr lang="pl-PL" altLang="pl-PL" sz="2000" b="1">
                <a:solidFill>
                  <a:srgbClr val="FF0000"/>
                </a:solidFill>
              </a:rPr>
              <a:t>2. Czy z ulgi mogą korzystać oboje małżonkowie w sytuacji, gdy tylko jeden z nich był zameldowany w mieszkaniu?</a:t>
            </a:r>
          </a:p>
          <a:p>
            <a:pPr algn="just" eaLnBrk="1" hangingPunct="1">
              <a:lnSpc>
                <a:spcPct val="80000"/>
              </a:lnSpc>
              <a:buFontTx/>
              <a:buNone/>
            </a:pPr>
            <a:r>
              <a:rPr lang="pl-PL" altLang="pl-PL" sz="2000" b="1"/>
              <a:t>  	</a:t>
            </a:r>
            <a:r>
              <a:rPr lang="pl-PL" altLang="pl-PL" sz="2000"/>
              <a:t>Interpretacja art. 21 ust. 1 pkt 126 i ust. 22 u.p.d.o.f. prowadzi do wniosku, że </a:t>
            </a:r>
            <a:r>
              <a:rPr lang="pl-PL" altLang="pl-PL" sz="2000">
                <a:solidFill>
                  <a:srgbClr val="FF0000"/>
                </a:solidFill>
              </a:rPr>
              <a:t>ulga meldunkowa ma zastosowanie łącznie do obojga małżonków, nawet wówczas, gdy warunek zameldowania spełnia tylko jeden z małżonków</a:t>
            </a:r>
            <a:r>
              <a:rPr lang="pl-PL" altLang="pl-PL" sz="2000"/>
              <a:t>. Zwolnienie od podatku przychodów z odpłatnego zbycia ma zatem zastosowanie również do małżonka, który tego warunku nie spełnia</a:t>
            </a:r>
            <a:r>
              <a:rPr lang="pl-PL" altLang="pl-PL" sz="1800"/>
              <a:t>. </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600" b="1"/>
              <a:t>     	Wyroki NSA z: 30 sierpnia 2011 r., II FSK 503/10; 17 maja 2011r., II FSK 102/10; 21 kwietnia 2011 r., II FSK 2139; 14 października 2010 r., II FSK 949/09. </a:t>
            </a:r>
          </a:p>
          <a:p>
            <a:pPr algn="just" eaLnBrk="1" hangingPunct="1">
              <a:lnSpc>
                <a:spcPct val="80000"/>
              </a:lnSpc>
              <a:buFontTx/>
              <a:buNone/>
            </a:pPr>
            <a:r>
              <a:rPr lang="pl-PL" altLang="pl-PL" sz="1600" b="1"/>
              <a:t>     	Interpretacja ogólna Ministerstwa Finansów (art. 14a o.p.) z 7 października 2011r., nr DD2/033/66/KOI/2011/DD-433.</a:t>
            </a:r>
            <a:r>
              <a:rPr lang="pl-PL" altLang="pl-PL" sz="1600"/>
              <a:t> </a:t>
            </a:r>
            <a:endParaRPr lang="pl-PL" altLang="pl-PL" sz="1600" b="1"/>
          </a:p>
          <a:p>
            <a:pPr algn="just" eaLnBrk="1" hangingPunct="1">
              <a:lnSpc>
                <a:spcPct val="80000"/>
              </a:lnSpc>
              <a:buFontTx/>
              <a:buNone/>
            </a:pPr>
            <a:endParaRPr lang="pl-PL" altLang="pl-PL" sz="1600" b="1"/>
          </a:p>
          <a:p>
            <a:pPr algn="just" eaLnBrk="1" hangingPunct="1">
              <a:lnSpc>
                <a:spcPct val="80000"/>
              </a:lnSpc>
              <a:buFontTx/>
              <a:buNone/>
            </a:pPr>
            <a:r>
              <a:rPr lang="pl-PL" altLang="pl-PL" sz="1600" b="1"/>
              <a:t>    </a:t>
            </a:r>
          </a:p>
          <a:p>
            <a:pPr algn="just" eaLnBrk="1" hangingPunct="1">
              <a:lnSpc>
                <a:spcPct val="80000"/>
              </a:lnSpc>
              <a:buFontTx/>
              <a:buNone/>
            </a:pPr>
            <a:endParaRPr lang="pl-PL" altLang="pl-PL" sz="1600" b="1"/>
          </a:p>
        </p:txBody>
      </p:sp>
      <p:pic>
        <p:nvPicPr>
          <p:cNvPr id="12291" name="Picture 2">
            <a:extLst>
              <a:ext uri="{FF2B5EF4-FFF2-40B4-BE49-F238E27FC236}">
                <a16:creationId xmlns:a16="http://schemas.microsoft.com/office/drawing/2014/main" id="{0A746D00-B1DE-4512-AE9A-63395BB94403}"/>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665DC7ED-813B-4972-B875-00A7B48916A0}"/>
              </a:ext>
            </a:extLst>
          </p:cNvPr>
          <p:cNvSpPr>
            <a:spLocks noGrp="1" noChangeArrowheads="1"/>
          </p:cNvSpPr>
          <p:nvPr>
            <p:ph type="body" idx="1"/>
          </p:nvPr>
        </p:nvSpPr>
        <p:spPr>
          <a:xfrm>
            <a:off x="457200" y="1600200"/>
            <a:ext cx="8229600" cy="5068888"/>
          </a:xfrm>
        </p:spPr>
        <p:txBody>
          <a:bodyPr/>
          <a:lstStyle/>
          <a:p>
            <a:pPr algn="just" eaLnBrk="1" hangingPunct="1">
              <a:lnSpc>
                <a:spcPct val="80000"/>
              </a:lnSpc>
              <a:buFontTx/>
              <a:buNone/>
            </a:pPr>
            <a:r>
              <a:rPr lang="pl-PL" altLang="pl-PL" sz="1800" b="1"/>
              <a:t>     </a:t>
            </a:r>
            <a:r>
              <a:rPr lang="pl-PL" altLang="pl-PL" sz="2000" b="1"/>
              <a:t>Problemy w stosowaniu ulgi meldunkowej, które ujawniły się od jej wprowadzenia:</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a:t>
            </a:r>
            <a:r>
              <a:rPr lang="pl-PL" altLang="pl-PL" sz="2000" b="1">
                <a:solidFill>
                  <a:srgbClr val="FF0000"/>
                </a:solidFill>
              </a:rPr>
              <a:t>3. W jaki sposób ustalić okres 12 miesięcy stałego zameldowania?</a:t>
            </a:r>
          </a:p>
          <a:p>
            <a:pPr algn="just" eaLnBrk="1" hangingPunct="1">
              <a:lnSpc>
                <a:spcPct val="80000"/>
              </a:lnSpc>
              <a:buFontTx/>
              <a:buNone/>
            </a:pPr>
            <a:r>
              <a:rPr lang="pl-PL" altLang="pl-PL" sz="2000" b="1"/>
              <a:t>    -  warunkiem zwolnienia od podatku dochodowego przychodów uzyskanych z odpłatnego zbycia, o których mowa w art. 21 ust. 1 pkt 126 ustawy, jest zameldowanie podatnika w zbywanym budynku lub lokalu na pobyt stały przez okres nie krótszy niż 12 miesięcy przed datą zbycia, </a:t>
            </a:r>
          </a:p>
          <a:p>
            <a:pPr algn="just" eaLnBrk="1" hangingPunct="1">
              <a:lnSpc>
                <a:spcPct val="80000"/>
              </a:lnSpc>
              <a:buFontTx/>
              <a:buNone/>
            </a:pPr>
            <a:r>
              <a:rPr lang="pl-PL" altLang="pl-PL" sz="2000" b="1"/>
              <a:t>     -  przepis ten nie określa daty, od której należy liczyć okres zameldowania, nie uzależnia zameldowania, a tym samym prawa do zwolnienia, od posiadania tytułu własności do nieruchomości lub lokalu, lecz stanowi, że istotny jest fakt zameldowania podatnika na pobyt stały w zbywanym lokalu czy też budynku przez wyżej wskazany okres.</a:t>
            </a:r>
            <a:r>
              <a:rPr lang="pl-PL" altLang="pl-PL" sz="2000"/>
              <a:t> </a:t>
            </a:r>
          </a:p>
          <a:p>
            <a:pPr algn="just" eaLnBrk="1" hangingPunct="1">
              <a:lnSpc>
                <a:spcPct val="80000"/>
              </a:lnSpc>
              <a:buFontTx/>
              <a:buNone/>
            </a:pPr>
            <a:r>
              <a:rPr lang="pl-PL" altLang="pl-PL" sz="1800"/>
              <a:t> </a:t>
            </a:r>
          </a:p>
          <a:p>
            <a:pPr algn="just" eaLnBrk="1" hangingPunct="1">
              <a:lnSpc>
                <a:spcPct val="80000"/>
              </a:lnSpc>
              <a:buFontTx/>
              <a:buNone/>
            </a:pPr>
            <a:r>
              <a:rPr lang="pl-PL" altLang="pl-PL" sz="1800" b="1"/>
              <a:t>     </a:t>
            </a:r>
            <a:r>
              <a:rPr lang="pl-PL" altLang="pl-PL" sz="1600" b="1"/>
              <a:t>Interpretacja ogólna  Ministerstwa Finansów  (art.14a o.p.)  z 19 lutego 2008 r., nr DD2/033/055/SKT/07/1682.</a:t>
            </a:r>
            <a:r>
              <a:rPr lang="pl-PL" altLang="pl-PL" sz="1600"/>
              <a:t> </a:t>
            </a:r>
            <a:endParaRPr lang="pl-PL" altLang="pl-PL" sz="1600" b="1"/>
          </a:p>
          <a:p>
            <a:pPr algn="just" eaLnBrk="1" hangingPunct="1">
              <a:lnSpc>
                <a:spcPct val="80000"/>
              </a:lnSpc>
            </a:pPr>
            <a:endParaRPr lang="pl-PL" altLang="pl-PL" sz="1800" b="1"/>
          </a:p>
          <a:p>
            <a:pPr eaLnBrk="1" hangingPunct="1">
              <a:lnSpc>
                <a:spcPct val="80000"/>
              </a:lnSpc>
              <a:buFontTx/>
              <a:buNone/>
            </a:pPr>
            <a:endParaRPr lang="pl-PL" altLang="pl-PL" sz="1800"/>
          </a:p>
          <a:p>
            <a:pPr eaLnBrk="1" hangingPunct="1">
              <a:lnSpc>
                <a:spcPct val="80000"/>
              </a:lnSpc>
            </a:pPr>
            <a:endParaRPr lang="pl-PL" altLang="pl-PL" sz="1800" b="1"/>
          </a:p>
          <a:p>
            <a:pPr eaLnBrk="1" hangingPunct="1">
              <a:lnSpc>
                <a:spcPct val="80000"/>
              </a:lnSpc>
              <a:buFontTx/>
              <a:buNone/>
            </a:pPr>
            <a:endParaRPr lang="pl-PL" altLang="pl-PL" sz="1800"/>
          </a:p>
        </p:txBody>
      </p:sp>
      <p:pic>
        <p:nvPicPr>
          <p:cNvPr id="13315" name="Picture 2">
            <a:extLst>
              <a:ext uri="{FF2B5EF4-FFF2-40B4-BE49-F238E27FC236}">
                <a16:creationId xmlns:a16="http://schemas.microsoft.com/office/drawing/2014/main" id="{21FC7DC5-E510-4BE1-9621-6D5453D16BD0}"/>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DEBEC42F-DD14-4487-BB6A-7AAE4F0F4C81}"/>
              </a:ext>
            </a:extLst>
          </p:cNvPr>
          <p:cNvSpPr>
            <a:spLocks noGrp="1" noChangeArrowheads="1"/>
          </p:cNvSpPr>
          <p:nvPr>
            <p:ph type="body" idx="1"/>
          </p:nvPr>
        </p:nvSpPr>
        <p:spPr/>
        <p:txBody>
          <a:bodyPr/>
          <a:lstStyle/>
          <a:p>
            <a:pPr algn="just" eaLnBrk="1" hangingPunct="1">
              <a:lnSpc>
                <a:spcPct val="80000"/>
              </a:lnSpc>
              <a:buFontTx/>
              <a:buNone/>
            </a:pPr>
            <a:r>
              <a:rPr lang="pl-PL" altLang="pl-PL" sz="2000" b="1"/>
              <a:t>   	Problemy w stosowaniu ulgi meldunkowej, które ujawniły się od jej wprowadzenia:</a:t>
            </a:r>
          </a:p>
          <a:p>
            <a:pPr algn="just" eaLnBrk="1" hangingPunct="1">
              <a:lnSpc>
                <a:spcPct val="80000"/>
              </a:lnSpc>
              <a:buFontTx/>
              <a:buNone/>
            </a:pPr>
            <a:endParaRPr lang="pl-PL" altLang="pl-PL" sz="2000" b="1"/>
          </a:p>
          <a:p>
            <a:pPr algn="just" eaLnBrk="1" hangingPunct="1">
              <a:lnSpc>
                <a:spcPct val="80000"/>
              </a:lnSpc>
              <a:buFontTx/>
              <a:buNone/>
            </a:pPr>
            <a:r>
              <a:rPr lang="pl-PL" altLang="pl-PL" sz="2000" b="1"/>
              <a:t>   </a:t>
            </a:r>
            <a:r>
              <a:rPr lang="pl-PL" altLang="pl-PL" sz="2000"/>
              <a:t>4. Ocena znaczenia prawnego oświadczenia podatnika o stałym zameldowaniu w odpłatnie zbytym mieszkaniu dla zastosowania zwolnienia – art. 21 ust. 21 u.p.d.o.f. - </a:t>
            </a:r>
            <a:r>
              <a:rPr lang="pl-PL" altLang="pl-PL" sz="2000" b="1">
                <a:solidFill>
                  <a:srgbClr val="FF0000"/>
                </a:solidFill>
              </a:rPr>
              <a:t>Pułapka ulgi meldunkowej. </a:t>
            </a:r>
          </a:p>
          <a:p>
            <a:pPr algn="just" eaLnBrk="1" hangingPunct="1">
              <a:lnSpc>
                <a:spcPct val="80000"/>
              </a:lnSpc>
              <a:buFontTx/>
              <a:buNone/>
            </a:pPr>
            <a:r>
              <a:rPr lang="pl-PL" altLang="pl-PL" sz="2000" b="1">
                <a:solidFill>
                  <a:srgbClr val="FF0000"/>
                </a:solidFill>
              </a:rPr>
              <a:t>    </a:t>
            </a:r>
          </a:p>
          <a:p>
            <a:pPr algn="just" eaLnBrk="1" hangingPunct="1">
              <a:lnSpc>
                <a:spcPct val="80000"/>
              </a:lnSpc>
              <a:buFontTx/>
              <a:buNone/>
            </a:pPr>
            <a:r>
              <a:rPr lang="pl-PL" altLang="pl-PL" sz="2000" b="1"/>
              <a:t>     O tym warunku podatnicy nie byli informowani ani przez firmy pośredniczące w sprzedaży nieruchomości, ani przez notariuszy, ani tym bardziej przez urzędy skarbowe. Żyli w przeświadczeniu, że dopełnili wszystkich formalności. </a:t>
            </a:r>
          </a:p>
          <a:p>
            <a:pPr algn="just" eaLnBrk="1" hangingPunct="1">
              <a:lnSpc>
                <a:spcPct val="80000"/>
              </a:lnSpc>
              <a:buFontTx/>
              <a:buNone/>
            </a:pPr>
            <a:r>
              <a:rPr lang="pl-PL" altLang="pl-PL" sz="2000" b="1"/>
              <a:t>    </a:t>
            </a:r>
          </a:p>
          <a:p>
            <a:pPr algn="just" eaLnBrk="1" hangingPunct="1">
              <a:lnSpc>
                <a:spcPct val="80000"/>
              </a:lnSpc>
              <a:buFontTx/>
              <a:buNone/>
            </a:pPr>
            <a:r>
              <a:rPr lang="pl-PL" altLang="pl-PL" sz="2000" b="1"/>
              <a:t>     Po latach organy podatkowe zaczęły się jednak upominać o podatek z odsetkami.</a:t>
            </a:r>
            <a:r>
              <a:rPr lang="pl-PL" altLang="pl-PL" sz="2000"/>
              <a:t> </a:t>
            </a:r>
            <a:endParaRPr lang="pl-PL" altLang="pl-PL" sz="2000" b="1">
              <a:solidFill>
                <a:srgbClr val="FF0000"/>
              </a:solidFill>
            </a:endParaRPr>
          </a:p>
          <a:p>
            <a:pPr eaLnBrk="1" hangingPunct="1">
              <a:lnSpc>
                <a:spcPct val="80000"/>
              </a:lnSpc>
              <a:buFontTx/>
              <a:buNone/>
            </a:pPr>
            <a:endParaRPr lang="pl-PL" altLang="pl-PL" sz="2000" b="1">
              <a:solidFill>
                <a:srgbClr val="FF0000"/>
              </a:solidFill>
            </a:endParaRPr>
          </a:p>
          <a:p>
            <a:pPr eaLnBrk="1" hangingPunct="1">
              <a:lnSpc>
                <a:spcPct val="80000"/>
              </a:lnSpc>
              <a:buFontTx/>
              <a:buNone/>
            </a:pPr>
            <a:endParaRPr lang="pl-PL" altLang="pl-PL" sz="2000"/>
          </a:p>
          <a:p>
            <a:pPr eaLnBrk="1" hangingPunct="1">
              <a:lnSpc>
                <a:spcPct val="80000"/>
              </a:lnSpc>
              <a:buFontTx/>
              <a:buNone/>
            </a:pPr>
            <a:endParaRPr lang="pl-PL" altLang="pl-PL" sz="2000" b="1"/>
          </a:p>
          <a:p>
            <a:pPr algn="just" eaLnBrk="1" hangingPunct="1">
              <a:lnSpc>
                <a:spcPct val="80000"/>
              </a:lnSpc>
              <a:buFontTx/>
              <a:buNone/>
            </a:pPr>
            <a:endParaRPr lang="pl-PL" altLang="pl-PL" sz="2000"/>
          </a:p>
        </p:txBody>
      </p:sp>
      <p:pic>
        <p:nvPicPr>
          <p:cNvPr id="14339" name="Picture 2">
            <a:extLst>
              <a:ext uri="{FF2B5EF4-FFF2-40B4-BE49-F238E27FC236}">
                <a16:creationId xmlns:a16="http://schemas.microsoft.com/office/drawing/2014/main" id="{A4741D1B-5473-447A-8FFB-9F38CFEF34AF}"/>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44FDE59-D0E8-4B25-BE43-D3A23C6A2F28}"/>
              </a:ext>
            </a:extLst>
          </p:cNvPr>
          <p:cNvSpPr>
            <a:spLocks noGrp="1" noChangeArrowheads="1"/>
          </p:cNvSpPr>
          <p:nvPr>
            <p:ph type="body" idx="1"/>
          </p:nvPr>
        </p:nvSpPr>
        <p:spPr>
          <a:xfrm>
            <a:off x="468313" y="1700213"/>
            <a:ext cx="8229600" cy="4525962"/>
          </a:xfrm>
        </p:spPr>
        <p:txBody>
          <a:bodyPr/>
          <a:lstStyle/>
          <a:p>
            <a:pPr algn="just" eaLnBrk="1" hangingPunct="1">
              <a:buFontTx/>
              <a:buNone/>
            </a:pPr>
            <a:r>
              <a:rPr lang="pl-PL" altLang="pl-PL" sz="2000" b="1" i="1">
                <a:solidFill>
                  <a:srgbClr val="FF0000"/>
                </a:solidFill>
              </a:rPr>
              <a:t>	</a:t>
            </a:r>
            <a:r>
              <a:rPr lang="pl-PL" altLang="pl-PL" sz="2400" b="1"/>
              <a:t>Czy pełna likwidacja ulgi meldunkowej od 1 stycznia 2009r.?</a:t>
            </a:r>
          </a:p>
          <a:p>
            <a:pPr algn="just" eaLnBrk="1" hangingPunct="1">
              <a:buFontTx/>
              <a:buNone/>
            </a:pPr>
            <a:r>
              <a:rPr lang="pl-PL" altLang="pl-PL" sz="2400" b="1"/>
              <a:t>    </a:t>
            </a:r>
            <a:r>
              <a:rPr lang="pl-PL" altLang="pl-PL" sz="2000" b="1"/>
              <a:t>Ustawa z dnia 6 listopada 2008 r. o zmianie ustawy o podatku dochodowym od osób fizycznych, ustawy o podatku dochodowym od osób prawnych oraz niektórych innych ustaw    (DZ.U. Nr 209, poz.1316)</a:t>
            </a:r>
          </a:p>
          <a:p>
            <a:pPr algn="just" eaLnBrk="1" hangingPunct="1">
              <a:buFontTx/>
              <a:buNone/>
            </a:pPr>
            <a:r>
              <a:rPr lang="pl-PL" altLang="pl-PL" sz="2000" b="1"/>
              <a:t>    1. Uchylono dotychczasowe przepisy o uldze meldunkowej, </a:t>
            </a:r>
          </a:p>
          <a:p>
            <a:pPr algn="just" eaLnBrk="1" hangingPunct="1">
              <a:buFontTx/>
              <a:buNone/>
            </a:pPr>
            <a:r>
              <a:rPr lang="pl-PL" altLang="pl-PL" sz="2000" b="1"/>
              <a:t>    2. Dodano nowe zwolnienie w art.. 21 ust. 1 pkt 131 u.p.d.o.f.</a:t>
            </a:r>
          </a:p>
          <a:p>
            <a:pPr algn="just" eaLnBrk="1" hangingPunct="1">
              <a:buFontTx/>
              <a:buNone/>
            </a:pPr>
            <a:r>
              <a:rPr lang="pl-PL" altLang="pl-PL" sz="2000" b="1"/>
              <a:t>    </a:t>
            </a:r>
            <a:r>
              <a:rPr lang="pl-PL" altLang="pl-PL" sz="2000" b="1">
                <a:solidFill>
                  <a:srgbClr val="FF0000"/>
                </a:solidFill>
              </a:rPr>
              <a:t>3. Uwaga na przepisy przejściowe.</a:t>
            </a:r>
          </a:p>
          <a:p>
            <a:pPr eaLnBrk="1" hangingPunct="1">
              <a:buFontTx/>
              <a:buNone/>
            </a:pPr>
            <a:endParaRPr lang="pl-PL" altLang="pl-PL" sz="2400" b="1">
              <a:solidFill>
                <a:srgbClr val="FF0000"/>
              </a:solidFill>
            </a:endParaRPr>
          </a:p>
        </p:txBody>
      </p:sp>
      <p:pic>
        <p:nvPicPr>
          <p:cNvPr id="15363" name="Picture 2">
            <a:extLst>
              <a:ext uri="{FF2B5EF4-FFF2-40B4-BE49-F238E27FC236}">
                <a16:creationId xmlns:a16="http://schemas.microsoft.com/office/drawing/2014/main" id="{08BA079B-0253-4825-A797-69B1BFDFC040}"/>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7A8728D-7DFA-45AA-83CF-5B806989C16C}"/>
              </a:ext>
            </a:extLst>
          </p:cNvPr>
          <p:cNvSpPr>
            <a:spLocks noGrp="1" noChangeArrowheads="1"/>
          </p:cNvSpPr>
          <p:nvPr>
            <p:ph type="body" idx="1"/>
          </p:nvPr>
        </p:nvSpPr>
        <p:spPr>
          <a:xfrm>
            <a:off x="457200" y="1600200"/>
            <a:ext cx="8229600" cy="4924425"/>
          </a:xfrm>
        </p:spPr>
        <p:txBody>
          <a:bodyPr/>
          <a:lstStyle/>
          <a:p>
            <a:pPr algn="just" eaLnBrk="1" hangingPunct="1">
              <a:lnSpc>
                <a:spcPct val="80000"/>
              </a:lnSpc>
              <a:buFontTx/>
              <a:buNone/>
            </a:pPr>
            <a:r>
              <a:rPr lang="pl-PL" altLang="pl-PL" sz="900" b="1" i="1">
                <a:solidFill>
                  <a:srgbClr val="FF0000"/>
                </a:solidFill>
              </a:rPr>
              <a:t>	</a:t>
            </a:r>
            <a:r>
              <a:rPr lang="pl-PL" altLang="pl-PL" sz="1600" b="1"/>
              <a:t>USTAWA z dnia 6 listopada 2008 r. o zmianie ustawy o podatku dochodowym od osób fizycznych, ustawy o podatku dochodowym od osób prawnych oraz niektórych innych ustaw    (DZ.U. Nr 209, poz.1316)</a:t>
            </a:r>
          </a:p>
          <a:p>
            <a:pPr algn="just" eaLnBrk="1" hangingPunct="1">
              <a:lnSpc>
                <a:spcPct val="80000"/>
              </a:lnSpc>
              <a:buFontTx/>
              <a:buNone/>
            </a:pPr>
            <a:r>
              <a:rPr lang="pl-PL" altLang="pl-PL" sz="1400" b="1"/>
              <a:t>      </a:t>
            </a:r>
          </a:p>
          <a:p>
            <a:pPr algn="just" eaLnBrk="1" hangingPunct="1">
              <a:lnSpc>
                <a:spcPct val="80000"/>
              </a:lnSpc>
              <a:buFontTx/>
              <a:buNone/>
            </a:pPr>
            <a:r>
              <a:rPr lang="pl-PL" altLang="pl-PL" sz="1400" b="1"/>
              <a:t>     </a:t>
            </a:r>
            <a:r>
              <a:rPr lang="pl-PL" altLang="pl-PL" sz="2000" b="1">
                <a:solidFill>
                  <a:srgbClr val="FF0000"/>
                </a:solidFill>
              </a:rPr>
              <a:t>Art.  8.</a:t>
            </a:r>
            <a:r>
              <a:rPr lang="pl-PL" altLang="pl-PL" sz="1400" b="1"/>
              <a:t> </a:t>
            </a:r>
          </a:p>
          <a:p>
            <a:pPr algn="just" eaLnBrk="1" hangingPunct="1">
              <a:lnSpc>
                <a:spcPct val="80000"/>
              </a:lnSpc>
              <a:buFontTx/>
              <a:buNone/>
            </a:pPr>
            <a:r>
              <a:rPr lang="pl-PL" altLang="pl-PL" sz="1400" b="1"/>
              <a:t>     </a:t>
            </a:r>
            <a:r>
              <a:rPr lang="pl-PL" altLang="pl-PL" sz="1800" b="1"/>
              <a:t>1. Do przychodu (dochodu) z odpłatnego zbycia nieruchomości i praw określonych w </a:t>
            </a:r>
            <a:r>
              <a:rPr lang="pl-PL" altLang="pl-PL" sz="1800" b="1">
                <a:hlinkClick r:id="rId2"/>
              </a:rPr>
              <a:t>art. 10 ust. 1 pkt 8 lit. a-c</a:t>
            </a:r>
            <a:r>
              <a:rPr lang="pl-PL" altLang="pl-PL" sz="1800" b="1"/>
              <a:t> ustawy zmienianej w art. 1, nabytych lub wybudowanych (oddanych do użytkowania) w okresie od dnia 1 stycznia 2007 r. do dnia 31 grudnia 2008 r., stosuje się zasady określone w </a:t>
            </a:r>
            <a:r>
              <a:rPr lang="pl-PL" altLang="pl-PL" sz="1800" b="1">
                <a:hlinkClick r:id="rId3"/>
              </a:rPr>
              <a:t>ustawie</a:t>
            </a:r>
            <a:r>
              <a:rPr lang="pl-PL" altLang="pl-PL" sz="1800" b="1"/>
              <a:t> zmienianej w art. 1, w brzmieniu obowiązującym na dzień 31 grudnia 2008 r.</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400" b="1"/>
              <a:t>       </a:t>
            </a:r>
            <a:r>
              <a:rPr lang="pl-PL" altLang="pl-PL" sz="1600" b="1"/>
              <a:t>3. Podatnicy, do których mają zastosowanie ust. 1 lub ust. 2, oświadczenie, o którym mowa w </a:t>
            </a:r>
            <a:r>
              <a:rPr lang="pl-PL" altLang="pl-PL" sz="1600" b="1">
                <a:hlinkClick r:id="rId4"/>
              </a:rPr>
              <a:t>art. 21 ust. 21</a:t>
            </a:r>
            <a:r>
              <a:rPr lang="pl-PL" altLang="pl-PL" sz="1600" b="1"/>
              <a:t> ustawy zmienianej w art. 1, w brzmieniu obowiązującym na dzień 31 grudnia 2008 r., składają w terminie złożenia zeznania, o którym mowa w </a:t>
            </a:r>
            <a:r>
              <a:rPr lang="pl-PL" altLang="pl-PL" sz="1600" b="1">
                <a:hlinkClick r:id="rId5"/>
              </a:rPr>
              <a:t>art. 45 ust. 1</a:t>
            </a:r>
            <a:r>
              <a:rPr lang="pl-PL" altLang="pl-PL" sz="1600" b="1"/>
              <a:t> ustawy zmienianej w art. 1, za rok podatkowy, w którym nastąpiło odpłatne zbycie nieruchomości i praw określonych w </a:t>
            </a:r>
            <a:r>
              <a:rPr lang="pl-PL" altLang="pl-PL" sz="1600" b="1">
                <a:hlinkClick r:id="rId2"/>
              </a:rPr>
              <a:t>art. 10 ust. 1 pkt 8 lit. a-c</a:t>
            </a:r>
            <a:r>
              <a:rPr lang="pl-PL" altLang="pl-PL" sz="1600" b="1"/>
              <a:t> ustawy zmienianej w art. 1. W przypadku, o którym mowa w zdaniu pierwszym, 14-dniowy termin określony w </a:t>
            </a:r>
            <a:r>
              <a:rPr lang="pl-PL" altLang="pl-PL" sz="1600" b="1">
                <a:hlinkClick r:id="rId4"/>
              </a:rPr>
              <a:t>art. 21 ust. 21</a:t>
            </a:r>
            <a:r>
              <a:rPr lang="pl-PL" altLang="pl-PL" sz="1600" b="1"/>
              <a:t> ustawy zmienianej w art. 1, w brzmieniu obowiązującym na dzień 31 grudnia 2008 r., nie ma zastosowania.</a:t>
            </a:r>
          </a:p>
          <a:p>
            <a:pPr eaLnBrk="1" hangingPunct="1">
              <a:lnSpc>
                <a:spcPct val="80000"/>
              </a:lnSpc>
            </a:pPr>
            <a:endParaRPr lang="pl-PL" altLang="pl-PL" sz="1400"/>
          </a:p>
        </p:txBody>
      </p:sp>
      <p:pic>
        <p:nvPicPr>
          <p:cNvPr id="16387" name="Picture 2">
            <a:extLst>
              <a:ext uri="{FF2B5EF4-FFF2-40B4-BE49-F238E27FC236}">
                <a16:creationId xmlns:a16="http://schemas.microsoft.com/office/drawing/2014/main" id="{7D382827-2913-4C32-8C1D-1B450918039C}"/>
              </a:ext>
            </a:extLst>
          </p:cNvPr>
          <p:cNvPicPr>
            <a:picLocks noChangeAspect="1" noChangeArrowheads="1"/>
          </p:cNvPicPr>
          <p:nvPr>
            <p:ph type="title"/>
          </p:nvPr>
        </p:nvPicPr>
        <p:blipFill>
          <a:blip r:embed="rId6">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4B6A129-5C42-49FB-8C4A-B205E13B21B7}"/>
              </a:ext>
            </a:extLst>
          </p:cNvPr>
          <p:cNvSpPr>
            <a:spLocks noGrp="1" noChangeArrowheads="1"/>
          </p:cNvSpPr>
          <p:nvPr>
            <p:ph type="body" idx="1"/>
          </p:nvPr>
        </p:nvSpPr>
        <p:spPr>
          <a:xfrm>
            <a:off x="457200" y="1600200"/>
            <a:ext cx="8229600" cy="4997450"/>
          </a:xfrm>
        </p:spPr>
        <p:txBody>
          <a:bodyPr/>
          <a:lstStyle/>
          <a:p>
            <a:pPr eaLnBrk="1" hangingPunct="1">
              <a:lnSpc>
                <a:spcPct val="80000"/>
              </a:lnSpc>
              <a:buFontTx/>
              <a:buNone/>
            </a:pPr>
            <a:r>
              <a:rPr lang="pl-PL" altLang="pl-PL" sz="1200" b="1"/>
              <a:t>   </a:t>
            </a:r>
          </a:p>
          <a:p>
            <a:pPr algn="just" eaLnBrk="1" hangingPunct="1">
              <a:lnSpc>
                <a:spcPct val="80000"/>
              </a:lnSpc>
              <a:buFontTx/>
              <a:buNone/>
            </a:pPr>
            <a:r>
              <a:rPr lang="pl-PL" altLang="pl-PL" sz="1200" b="1"/>
              <a:t>     	</a:t>
            </a:r>
            <a:r>
              <a:rPr lang="pl-PL" altLang="pl-PL" sz="2000" b="1"/>
              <a:t>Czy pełna likwidacja ulgi meldunkowej od 1 stycznia 2009r.?</a:t>
            </a:r>
          </a:p>
          <a:p>
            <a:pPr algn="just" eaLnBrk="1" hangingPunct="1">
              <a:lnSpc>
                <a:spcPct val="80000"/>
              </a:lnSpc>
              <a:buFontTx/>
              <a:buNone/>
            </a:pPr>
            <a:r>
              <a:rPr lang="pl-PL" altLang="pl-PL" sz="1800" b="1" i="1"/>
              <a:t>   </a:t>
            </a:r>
          </a:p>
          <a:p>
            <a:pPr algn="just" eaLnBrk="1" hangingPunct="1">
              <a:lnSpc>
                <a:spcPct val="80000"/>
              </a:lnSpc>
              <a:buFontTx/>
              <a:buNone/>
            </a:pPr>
            <a:r>
              <a:rPr lang="pl-PL" altLang="pl-PL" sz="1800" b="1" i="1"/>
              <a:t>     PROJEKT druk sejmowy VI kadencja, nr 1143 scalony Projekt Rządowy druk 1075 – zmiany PIT ulga meldunkowa</a:t>
            </a:r>
          </a:p>
          <a:p>
            <a:pPr algn="just" eaLnBrk="1" hangingPunct="1">
              <a:lnSpc>
                <a:spcPct val="80000"/>
              </a:lnSpc>
              <a:buFontTx/>
              <a:buNone/>
            </a:pPr>
            <a:r>
              <a:rPr lang="pl-PL" altLang="pl-PL" sz="1800" b="1" i="1"/>
              <a:t>      </a:t>
            </a:r>
          </a:p>
          <a:p>
            <a:pPr algn="just" eaLnBrk="1" hangingPunct="1">
              <a:lnSpc>
                <a:spcPct val="80000"/>
              </a:lnSpc>
              <a:buFontTx/>
              <a:buNone/>
            </a:pPr>
            <a:r>
              <a:rPr lang="pl-PL" altLang="pl-PL" sz="1800" b="1" i="1"/>
              <a:t>     Argumenty za likwidacją ulgi meldunkowej:</a:t>
            </a:r>
          </a:p>
          <a:p>
            <a:pPr algn="just" eaLnBrk="1" hangingPunct="1">
              <a:lnSpc>
                <a:spcPct val="80000"/>
              </a:lnSpc>
              <a:buFontTx/>
              <a:buNone/>
            </a:pPr>
            <a:r>
              <a:rPr lang="pl-PL" altLang="pl-PL" sz="1800" b="1" i="1"/>
              <a:t>    </a:t>
            </a:r>
          </a:p>
          <a:p>
            <a:pPr algn="just" eaLnBrk="1" hangingPunct="1">
              <a:lnSpc>
                <a:spcPct val="80000"/>
              </a:lnSpc>
              <a:buFontTx/>
              <a:buNone/>
            </a:pPr>
            <a:r>
              <a:rPr lang="pl-PL" altLang="pl-PL" sz="1800" b="1" i="1"/>
              <a:t>     1. Ulga meldunkowa weszła w życie z dniem 1 stycznia 2007 r. Od początku jej obowiązywania pojawiło się wiele wątpliwości co do jej prawidłowego funkcjonowania. Dotyczyły one w szczególności zasad obliczania okresu zameldowania w zbywanych przez podatników nieruchomościach mieszkalnych.</a:t>
            </a:r>
          </a:p>
          <a:p>
            <a:pPr algn="just" eaLnBrk="1" hangingPunct="1">
              <a:lnSpc>
                <a:spcPct val="80000"/>
              </a:lnSpc>
              <a:buFontTx/>
              <a:buNone/>
            </a:pPr>
            <a:r>
              <a:rPr lang="pl-PL" altLang="pl-PL" sz="1800"/>
              <a:t>    </a:t>
            </a:r>
          </a:p>
          <a:p>
            <a:pPr algn="just" eaLnBrk="1" hangingPunct="1">
              <a:lnSpc>
                <a:spcPct val="80000"/>
              </a:lnSpc>
              <a:buFontTx/>
              <a:buNone/>
            </a:pPr>
            <a:r>
              <a:rPr lang="pl-PL" altLang="pl-PL" sz="1800"/>
              <a:t>      </a:t>
            </a:r>
            <a:r>
              <a:rPr lang="pl-PL" altLang="pl-PL" sz="1800" b="1"/>
              <a:t>2.</a:t>
            </a:r>
            <a:r>
              <a:rPr lang="pl-PL" altLang="pl-PL" sz="1800"/>
              <a:t> </a:t>
            </a:r>
            <a:r>
              <a:rPr lang="pl-PL" altLang="pl-PL" sz="1800" b="1"/>
              <a:t>Dodatkowym argumentem uzasadniającym uchylenie ulgi meldunkowej jest zakładana likwidacja obowiązku meldunkowego. Dotychczas ulga meldunkowa jest uwarunkowana 12-miesięcznym okresem zameldowania w zbywanym budynku mieszkalnym lub lokalu mieszkalnym. Likwidacja obowiązku meldunkowego uniemożliwi stosowanie tego zwolnienia.</a:t>
            </a:r>
            <a:r>
              <a:rPr lang="pl-PL" altLang="pl-PL" sz="1800"/>
              <a:t> </a:t>
            </a:r>
            <a:r>
              <a:rPr lang="pl-PL" altLang="pl-PL" sz="1800" b="1" i="1"/>
              <a:t> </a:t>
            </a:r>
          </a:p>
          <a:p>
            <a:pPr eaLnBrk="1" hangingPunct="1">
              <a:lnSpc>
                <a:spcPct val="80000"/>
              </a:lnSpc>
              <a:buFontTx/>
              <a:buNone/>
            </a:pPr>
            <a:r>
              <a:rPr lang="pl-PL" altLang="pl-PL" sz="1400" b="1" i="1"/>
              <a:t>   </a:t>
            </a:r>
          </a:p>
        </p:txBody>
      </p:sp>
      <p:pic>
        <p:nvPicPr>
          <p:cNvPr id="17411" name="Picture 2">
            <a:extLst>
              <a:ext uri="{FF2B5EF4-FFF2-40B4-BE49-F238E27FC236}">
                <a16:creationId xmlns:a16="http://schemas.microsoft.com/office/drawing/2014/main" id="{835402AB-81B4-4E65-9393-F19A6EBFAE24}"/>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EE59A8F-A714-41ED-8C0E-359FEEBED691}"/>
              </a:ext>
            </a:extLst>
          </p:cNvPr>
          <p:cNvSpPr>
            <a:spLocks noGrp="1" noChangeArrowheads="1"/>
          </p:cNvSpPr>
          <p:nvPr>
            <p:ph type="body" idx="1"/>
          </p:nvPr>
        </p:nvSpPr>
        <p:spPr/>
        <p:txBody>
          <a:bodyPr/>
          <a:lstStyle/>
          <a:p>
            <a:pPr eaLnBrk="1" hangingPunct="1">
              <a:lnSpc>
                <a:spcPct val="80000"/>
              </a:lnSpc>
              <a:buFontTx/>
              <a:buNone/>
            </a:pPr>
            <a:r>
              <a:rPr lang="pl-PL" altLang="pl-PL" sz="1600"/>
              <a:t>  </a:t>
            </a:r>
            <a:r>
              <a:rPr lang="pl-PL" altLang="pl-PL" sz="2000" b="1"/>
              <a:t>Czy pełna likwidacja ulgi meldunkowej od 1 stycznia 2009r.?</a:t>
            </a:r>
          </a:p>
          <a:p>
            <a:pPr eaLnBrk="1" hangingPunct="1">
              <a:lnSpc>
                <a:spcPct val="80000"/>
              </a:lnSpc>
              <a:buFontTx/>
              <a:buNone/>
            </a:pPr>
            <a:r>
              <a:rPr lang="pl-PL" altLang="pl-PL" sz="2000" b="1"/>
              <a:t>  </a:t>
            </a:r>
          </a:p>
          <a:p>
            <a:pPr algn="just" eaLnBrk="1" hangingPunct="1">
              <a:lnSpc>
                <a:spcPct val="80000"/>
              </a:lnSpc>
              <a:buFontTx/>
              <a:buNone/>
            </a:pPr>
            <a:r>
              <a:rPr lang="pl-PL" altLang="pl-PL" sz="1600" b="1"/>
              <a:t>   </a:t>
            </a:r>
            <a:r>
              <a:rPr lang="pl-PL" altLang="pl-PL" sz="1800" b="1">
                <a:solidFill>
                  <a:srgbClr val="FF0000"/>
                </a:solidFill>
              </a:rPr>
              <a:t>Skutki przepisów przejściowych: </a:t>
            </a:r>
          </a:p>
          <a:p>
            <a:pPr algn="just" eaLnBrk="1" hangingPunct="1">
              <a:lnSpc>
                <a:spcPct val="80000"/>
              </a:lnSpc>
              <a:buFontTx/>
              <a:buNone/>
            </a:pPr>
            <a:endParaRPr lang="pl-PL" altLang="pl-PL" sz="1800" b="1">
              <a:solidFill>
                <a:srgbClr val="FF0000"/>
              </a:solidFill>
            </a:endParaRPr>
          </a:p>
          <a:p>
            <a:pPr algn="just" eaLnBrk="1" hangingPunct="1">
              <a:lnSpc>
                <a:spcPct val="80000"/>
              </a:lnSpc>
              <a:buFontTx/>
              <a:buNone/>
            </a:pPr>
            <a:r>
              <a:rPr lang="pl-PL" altLang="pl-PL" sz="1800" b="1"/>
              <a:t>  1. Wymóg złożenia oświadczenia o zameldowaniu nie wynika z ustawy, a z przepisów przejściowych do ustawy nowelizującej z dnia 6 listopada 2008r.</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2. Zmiana ogólnych zasad opodatkowania dochodu ze sprzedaży mieszkania – co z kosztami uzyskania przychodu, jeżeli prawo do lokalu podlegało przekształceniu z lokatorskiego na własnościowe. Nie wykazanie kosztów opodatkowania dochodu (przychodu) według stawki 19%.</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3. Domaganie się oświadczenia o fakcie powszechnie znanym organowi podatkowemu - zameldowanie na pobyt stały. Czy sankcja za niezłożeni oświadczenia jest proporcjonalna do niewykonania tego obowiązku.</a:t>
            </a:r>
          </a:p>
          <a:p>
            <a:pPr eaLnBrk="1" hangingPunct="1">
              <a:lnSpc>
                <a:spcPct val="80000"/>
              </a:lnSpc>
              <a:buFontTx/>
              <a:buNone/>
            </a:pPr>
            <a:r>
              <a:rPr lang="pl-PL" altLang="pl-PL" sz="1600" b="1" i="1"/>
              <a:t>   </a:t>
            </a:r>
          </a:p>
          <a:p>
            <a:pPr eaLnBrk="1" hangingPunct="1">
              <a:lnSpc>
                <a:spcPct val="80000"/>
              </a:lnSpc>
              <a:buFontTx/>
              <a:buNone/>
            </a:pPr>
            <a:endParaRPr lang="pl-PL" altLang="pl-PL" sz="1600"/>
          </a:p>
        </p:txBody>
      </p:sp>
      <p:pic>
        <p:nvPicPr>
          <p:cNvPr id="18435" name="Picture 2">
            <a:extLst>
              <a:ext uri="{FF2B5EF4-FFF2-40B4-BE49-F238E27FC236}">
                <a16:creationId xmlns:a16="http://schemas.microsoft.com/office/drawing/2014/main" id="{D3FC0684-DF21-46DF-A889-D1ADC04CCA9F}"/>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7DA3934-BE42-4B8C-9407-D074170443E8}"/>
              </a:ext>
            </a:extLst>
          </p:cNvPr>
          <p:cNvSpPr>
            <a:spLocks noGrp="1" noChangeArrowheads="1"/>
          </p:cNvSpPr>
          <p:nvPr>
            <p:ph type="body" idx="1"/>
          </p:nvPr>
        </p:nvSpPr>
        <p:spPr/>
        <p:txBody>
          <a:bodyPr/>
          <a:lstStyle/>
          <a:p>
            <a:pPr algn="just" eaLnBrk="1" hangingPunct="1">
              <a:buFontTx/>
              <a:buNone/>
            </a:pPr>
            <a:r>
              <a:rPr lang="pl-PL" altLang="pl-PL" sz="2000" b="1" i="1">
                <a:solidFill>
                  <a:srgbClr val="FF0000"/>
                </a:solidFill>
              </a:rPr>
              <a:t>  	</a:t>
            </a:r>
            <a:r>
              <a:rPr lang="pl-PL" altLang="pl-PL" sz="2000" b="1"/>
              <a:t>Ulga meldunkowa – ewolucja poglądów w orzecznictwie sądowym dotyczącym skutków braku oświadczenia o stałym zameldowaniu</a:t>
            </a:r>
          </a:p>
          <a:p>
            <a:pPr eaLnBrk="1" hangingPunct="1">
              <a:buFontTx/>
              <a:buNone/>
            </a:pPr>
            <a:r>
              <a:rPr lang="pl-PL" altLang="pl-PL" sz="2000" b="1"/>
              <a:t>     Pogląd I:</a:t>
            </a:r>
          </a:p>
          <a:p>
            <a:pPr algn="just" eaLnBrk="1" hangingPunct="1">
              <a:buFontTx/>
              <a:buNone/>
            </a:pPr>
            <a:r>
              <a:rPr lang="pl-PL" altLang="pl-PL" sz="2000" b="1"/>
              <a:t>     </a:t>
            </a:r>
            <a:r>
              <a:rPr lang="pl-PL" altLang="pl-PL" sz="1600" b="1"/>
              <a:t>Ustawodawca możliwość skorzystania ze zwolnienia od podatku uzależnił od spełnienia dwóch warunków, tj. zameldowania w zbytym lokalu mieszkalnym przez okres nie krótszy niż 12 miesięcy przed datą jego zbycia oraz złożenia oświadczenia w terminie zakreślonym przepisem prawa we właściwym urzędzie skarbowym. </a:t>
            </a:r>
          </a:p>
          <a:p>
            <a:pPr algn="just" eaLnBrk="1" hangingPunct="1">
              <a:buFontTx/>
              <a:buNone/>
            </a:pPr>
            <a:r>
              <a:rPr lang="pl-PL" altLang="pl-PL" sz="1600" b="1"/>
              <a:t>      Przepisy ustanawiające zwolnienia podatkowe są przepisami prawa materialnego, kreują one bowiem prawa i obowiązki podatnika. Z prawem podatnika do zwolnienia od podatku powiązany jest jego obowiązek rozumiany jako konieczność spełnienia ustawowych przesłanek zwolnienia, jeśli takie ustawodawca ustanowił.</a:t>
            </a:r>
          </a:p>
          <a:p>
            <a:pPr algn="just" eaLnBrk="1" hangingPunct="1">
              <a:buFontTx/>
              <a:buNone/>
            </a:pPr>
            <a:r>
              <a:rPr lang="pl-PL" altLang="pl-PL" sz="1600" b="1"/>
              <a:t>      wyroki NSA z: 2 lutego 2018r., II FSK 203/16; 27 listopada 2018r., II FSK 3152/16; 27 marca 2014r., II FSK 1064/12; 8 września 2016r., II FSK 2012/14; 17 listopada 2016r., II FSK 2765/14; 7 kwietnia 2017 r., II FSK 670/15. </a:t>
            </a:r>
            <a:endParaRPr lang="pl-PL" altLang="pl-PL" sz="1600"/>
          </a:p>
        </p:txBody>
      </p:sp>
      <p:pic>
        <p:nvPicPr>
          <p:cNvPr id="19459" name="Picture 2">
            <a:extLst>
              <a:ext uri="{FF2B5EF4-FFF2-40B4-BE49-F238E27FC236}">
                <a16:creationId xmlns:a16="http://schemas.microsoft.com/office/drawing/2014/main" id="{EC8E36E2-5892-47FD-8106-4BCBAAF73A5C}"/>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FE1F3F94-9607-4575-B0E7-EDD978C168B6}"/>
              </a:ext>
            </a:extLst>
          </p:cNvPr>
          <p:cNvSpPr>
            <a:spLocks noGrp="1" noChangeArrowheads="1"/>
          </p:cNvSpPr>
          <p:nvPr>
            <p:ph type="body" idx="1"/>
          </p:nvPr>
        </p:nvSpPr>
        <p:spPr>
          <a:xfrm>
            <a:off x="468313" y="1628775"/>
            <a:ext cx="8229600" cy="4525963"/>
          </a:xfrm>
        </p:spPr>
        <p:txBody>
          <a:bodyPr/>
          <a:lstStyle/>
          <a:p>
            <a:pPr algn="just" eaLnBrk="1" hangingPunct="1">
              <a:lnSpc>
                <a:spcPct val="80000"/>
              </a:lnSpc>
              <a:buFontTx/>
              <a:buNone/>
            </a:pPr>
            <a:r>
              <a:rPr lang="pl-PL" altLang="pl-PL" sz="1400" b="1" i="1">
                <a:solidFill>
                  <a:srgbClr val="FF0000"/>
                </a:solidFill>
              </a:rPr>
              <a:t>  	</a:t>
            </a:r>
            <a:r>
              <a:rPr lang="pl-PL" altLang="pl-PL" sz="2000" b="1"/>
              <a:t>Ulga meldunkowa – ewolucja poglądów w orzecznictwie sądowym dotyczącym skutków braku oświadczenia o stałym zameldowaniu</a:t>
            </a:r>
          </a:p>
          <a:p>
            <a:pPr algn="just" eaLnBrk="1" hangingPunct="1">
              <a:lnSpc>
                <a:spcPct val="80000"/>
              </a:lnSpc>
              <a:buFontTx/>
              <a:buNone/>
            </a:pPr>
            <a:r>
              <a:rPr lang="pl-PL" altLang="pl-PL" sz="2000" b="1"/>
              <a:t>     Pogląd II:</a:t>
            </a:r>
          </a:p>
          <a:p>
            <a:pPr eaLnBrk="1" hangingPunct="1">
              <a:lnSpc>
                <a:spcPct val="80000"/>
              </a:lnSpc>
              <a:buFontTx/>
              <a:buNone/>
            </a:pPr>
            <a:r>
              <a:rPr lang="pl-PL" altLang="pl-PL" sz="1400" b="1"/>
              <a:t>       </a:t>
            </a:r>
          </a:p>
          <a:p>
            <a:pPr algn="just" eaLnBrk="1" hangingPunct="1">
              <a:lnSpc>
                <a:spcPct val="80000"/>
              </a:lnSpc>
              <a:buFontTx/>
              <a:buNone/>
            </a:pPr>
            <a:r>
              <a:rPr lang="pl-PL" altLang="pl-PL" sz="1600" b="1"/>
              <a:t>      1. Brak określenia jakichkolwiek warunków dotyczących tak formy jak i treści oświadczenia o spełnieniu warunków ulgi meldunkowej, w każdej sprawie ocenie należy poddać całokształt okoliczności faktycznych w celu ustalenia, czy podatnik wyraził w jakikolwiek sposób swoją wolę o zamiarze skorzystania z tej ulgi. </a:t>
            </a:r>
          </a:p>
          <a:p>
            <a:pPr algn="just" eaLnBrk="1" hangingPunct="1">
              <a:lnSpc>
                <a:spcPct val="80000"/>
              </a:lnSpc>
              <a:buFontTx/>
              <a:buNone/>
            </a:pPr>
            <a:r>
              <a:rPr lang="pl-PL" altLang="pl-PL" sz="1600" b="1"/>
              <a:t>      2. Przeanalizować należy wszystkie dokumenty mogące mieć znaczenie z punktu widzenia wymogu przewidzianego w art. 21 ust. 1 pkt 126 u.p.d.o.f. w zw. z art. 21 ust. 21 u.p.d.o.f. (art. 8 ustawy zmieniającej), które zostały złożone do urzędu skarbowego, a wątpliwości należy tłumaczyć na korzyść podatnika.</a:t>
            </a:r>
          </a:p>
          <a:p>
            <a:pPr algn="just" eaLnBrk="1" hangingPunct="1">
              <a:lnSpc>
                <a:spcPct val="80000"/>
              </a:lnSpc>
              <a:buFontTx/>
              <a:buNone/>
            </a:pPr>
            <a:endParaRPr lang="pl-PL" altLang="pl-PL" sz="1600" b="1"/>
          </a:p>
          <a:p>
            <a:pPr algn="just" eaLnBrk="1" hangingPunct="1">
              <a:lnSpc>
                <a:spcPct val="80000"/>
              </a:lnSpc>
              <a:buFontTx/>
              <a:buNone/>
            </a:pPr>
            <a:r>
              <a:rPr lang="pl-PL" altLang="pl-PL" sz="1600" b="1"/>
              <a:t>      wyroki NSA z: 11 kwietnia 2018r., II FSK 1960/17; 5 września 2018r., II FSK 3325/15; 27 września 2018r., II FSK 2556/16; 20 grudnia 2017r., II FSK 3378/15; 13 kwietnia 2018r., II FSK 1019/16; 22 stycznia 2019r., II FSK 167/17; prawomocny wyrok WSA w Warszawie z 27 września 2018r., III SA/Wa 3991/17. </a:t>
            </a:r>
            <a:endParaRPr lang="pl-PL" altLang="pl-PL" sz="1600"/>
          </a:p>
        </p:txBody>
      </p:sp>
      <p:pic>
        <p:nvPicPr>
          <p:cNvPr id="20483" name="Picture 2">
            <a:extLst>
              <a:ext uri="{FF2B5EF4-FFF2-40B4-BE49-F238E27FC236}">
                <a16:creationId xmlns:a16="http://schemas.microsoft.com/office/drawing/2014/main" id="{CA8468D8-A718-42A2-8F47-1634A55705A4}"/>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a:extLst>
              <a:ext uri="{FF2B5EF4-FFF2-40B4-BE49-F238E27FC236}">
                <a16:creationId xmlns:a16="http://schemas.microsoft.com/office/drawing/2014/main" id="{68BD0304-DB53-4037-B74E-89AAA6A353FB}"/>
              </a:ext>
            </a:extLst>
          </p:cNvPr>
          <p:cNvSpPr>
            <a:spLocks noGrp="1" noChangeArrowheads="1"/>
          </p:cNvSpPr>
          <p:nvPr>
            <p:ph type="body" idx="1"/>
          </p:nvPr>
        </p:nvSpPr>
        <p:spPr/>
        <p:txBody>
          <a:bodyPr/>
          <a:lstStyle/>
          <a:p>
            <a:pPr eaLnBrk="1" hangingPunct="1">
              <a:buFontTx/>
              <a:buNone/>
            </a:pPr>
            <a:r>
              <a:rPr lang="pl-PL" altLang="pl-PL" b="1"/>
              <a:t>	</a:t>
            </a:r>
          </a:p>
          <a:p>
            <a:pPr algn="just" eaLnBrk="1" hangingPunct="1">
              <a:buFontTx/>
              <a:buNone/>
            </a:pPr>
            <a:r>
              <a:rPr lang="pl-PL" altLang="pl-PL" b="1"/>
              <a:t>   </a:t>
            </a:r>
            <a:r>
              <a:rPr lang="pl-PL" altLang="pl-PL" sz="2800" b="1"/>
              <a:t>Czy polski ustawodawca po 1991r. ma problem z konstrukcją opodatkowania podatkiem dochodowym od osób fizycznych dochodu ze sprzedaży budynków i lokali mieszkalnych?</a:t>
            </a:r>
          </a:p>
          <a:p>
            <a:pPr eaLnBrk="1" hangingPunct="1"/>
            <a:endParaRPr lang="pl-PL" altLang="pl-PL" b="1"/>
          </a:p>
        </p:txBody>
      </p:sp>
      <p:pic>
        <p:nvPicPr>
          <p:cNvPr id="3075" name="Picture 2">
            <a:extLst>
              <a:ext uri="{FF2B5EF4-FFF2-40B4-BE49-F238E27FC236}">
                <a16:creationId xmlns:a16="http://schemas.microsoft.com/office/drawing/2014/main" id="{117A7D1A-587E-440E-9BE2-ABBD212E78A2}"/>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C94C40B-7920-4395-956D-A0850EB2C1D5}"/>
              </a:ext>
            </a:extLst>
          </p:cNvPr>
          <p:cNvSpPr>
            <a:spLocks noGrp="1" noChangeArrowheads="1"/>
          </p:cNvSpPr>
          <p:nvPr>
            <p:ph type="body" idx="1"/>
          </p:nvPr>
        </p:nvSpPr>
        <p:spPr/>
        <p:txBody>
          <a:bodyPr/>
          <a:lstStyle/>
          <a:p>
            <a:pPr algn="just" eaLnBrk="1" hangingPunct="1">
              <a:lnSpc>
                <a:spcPct val="80000"/>
              </a:lnSpc>
              <a:buFontTx/>
              <a:buNone/>
            </a:pPr>
            <a:r>
              <a:rPr lang="pl-PL" altLang="pl-PL" sz="1600" b="1" i="1">
                <a:solidFill>
                  <a:srgbClr val="FF0000"/>
                </a:solidFill>
              </a:rPr>
              <a:t>  	</a:t>
            </a:r>
            <a:r>
              <a:rPr lang="pl-PL" altLang="pl-PL" sz="2000" b="1"/>
              <a:t>Ulga meldunkowa – ewolucja poglądów w orzecznictwie sądowym dotyczących skutków braku oświadczenia o stałym zameldowaniu</a:t>
            </a:r>
          </a:p>
          <a:p>
            <a:pPr algn="just" eaLnBrk="1" hangingPunct="1">
              <a:lnSpc>
                <a:spcPct val="80000"/>
              </a:lnSpc>
              <a:buFontTx/>
              <a:buNone/>
            </a:pPr>
            <a:r>
              <a:rPr lang="pl-PL" altLang="pl-PL" sz="2000" b="1"/>
              <a:t>     Pogląd III:</a:t>
            </a:r>
          </a:p>
          <a:p>
            <a:pPr algn="just" eaLnBrk="1" hangingPunct="1">
              <a:lnSpc>
                <a:spcPct val="80000"/>
              </a:lnSpc>
              <a:buFontTx/>
              <a:buNone/>
            </a:pPr>
            <a:endParaRPr lang="pl-PL" altLang="pl-PL" sz="1600"/>
          </a:p>
          <a:p>
            <a:pPr algn="just" eaLnBrk="1" hangingPunct="1">
              <a:lnSpc>
                <a:spcPct val="80000"/>
              </a:lnSpc>
              <a:buFontTx/>
              <a:buNone/>
            </a:pPr>
            <a:r>
              <a:rPr lang="pl-PL" altLang="pl-PL" sz="2400" b="1"/>
              <a:t>	</a:t>
            </a:r>
            <a:r>
              <a:rPr lang="pl-PL" altLang="pl-PL" sz="1600" b="1"/>
              <a:t>1. W świetle uregulowań art. 21 ust. 1 pkt 126 i art. 21 ust. 21 u.p.d.o.f. w brzmieniu z lat 2007-2008 oraz art. 8 ust. 1 i 3 ustawy zmieniającej z 2008 r., wystarczającym warunkiem skorzystania z tzw. ulgi meldunkowej było zameldowanie przez podatnika w budynku lub lokalu stanowiącym przedmiot odpłatnego zbycia na pobyt stały przez okres nie krótszy niż 12 miesięcy. </a:t>
            </a:r>
          </a:p>
          <a:p>
            <a:pPr algn="just" eaLnBrk="1" hangingPunct="1">
              <a:lnSpc>
                <a:spcPct val="80000"/>
              </a:lnSpc>
              <a:buFontTx/>
              <a:buNone/>
            </a:pPr>
            <a:r>
              <a:rPr lang="pl-PL" altLang="pl-PL" sz="1600" b="1"/>
              <a:t>     </a:t>
            </a:r>
            <a:r>
              <a:rPr lang="pl-PL" altLang="pl-PL" sz="1600" b="1">
                <a:solidFill>
                  <a:srgbClr val="FF0000"/>
                </a:solidFill>
              </a:rPr>
              <a:t>2. Jeżeli w sprawie nie budzi wątpliwości, że podatnik zamieszkiwał pod danym adresem i był zameldowany w tym miejscu przez wymagane co najmniej 12 miesięcy, samo niezłożenie oświadczenia o spełnieniu tego warunku nie może pozbawiać prawa do takiej ulgi.</a:t>
            </a:r>
            <a:r>
              <a:rPr lang="pl-PL" altLang="pl-PL" sz="1600">
                <a:solidFill>
                  <a:srgbClr val="FF0000"/>
                </a:solidFill>
              </a:rPr>
              <a:t> </a:t>
            </a:r>
          </a:p>
          <a:p>
            <a:pPr algn="just" eaLnBrk="1" hangingPunct="1">
              <a:lnSpc>
                <a:spcPct val="80000"/>
              </a:lnSpc>
              <a:buFontTx/>
              <a:buNone/>
            </a:pPr>
            <a:r>
              <a:rPr lang="pl-PL" altLang="pl-PL" sz="1600">
                <a:solidFill>
                  <a:srgbClr val="FF0000"/>
                </a:solidFill>
              </a:rPr>
              <a:t>      </a:t>
            </a:r>
          </a:p>
          <a:p>
            <a:pPr algn="just" eaLnBrk="1" hangingPunct="1">
              <a:lnSpc>
                <a:spcPct val="80000"/>
              </a:lnSpc>
              <a:buFontTx/>
              <a:buNone/>
            </a:pPr>
            <a:r>
              <a:rPr lang="pl-PL" altLang="pl-PL" sz="1600">
                <a:solidFill>
                  <a:srgbClr val="FF0000"/>
                </a:solidFill>
              </a:rPr>
              <a:t>     </a:t>
            </a:r>
            <a:r>
              <a:rPr lang="pl-PL" altLang="pl-PL" sz="1600" b="1"/>
              <a:t>Wyroki NSA z: 31 lipca 2019r., II FSK 3685/18 i II FSK 3684/18; 19 września 2019r., II FSK 2906/17; 26 listopada 2019r., II FSK 1712/19</a:t>
            </a:r>
            <a:endParaRPr lang="pl-PL" altLang="pl-PL" sz="1600">
              <a:solidFill>
                <a:srgbClr val="FF0000"/>
              </a:solidFill>
            </a:endParaRPr>
          </a:p>
          <a:p>
            <a:pPr eaLnBrk="1" hangingPunct="1">
              <a:lnSpc>
                <a:spcPct val="80000"/>
              </a:lnSpc>
              <a:buFontTx/>
              <a:buNone/>
            </a:pPr>
            <a:endParaRPr lang="pl-PL" altLang="pl-PL" sz="2400"/>
          </a:p>
        </p:txBody>
      </p:sp>
      <p:pic>
        <p:nvPicPr>
          <p:cNvPr id="21507" name="Picture 2">
            <a:extLst>
              <a:ext uri="{FF2B5EF4-FFF2-40B4-BE49-F238E27FC236}">
                <a16:creationId xmlns:a16="http://schemas.microsoft.com/office/drawing/2014/main" id="{C724266A-350C-4FE0-BA76-F998DC48D182}"/>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53733594-272F-4E73-80AB-3166A46724D0}"/>
              </a:ext>
            </a:extLst>
          </p:cNvPr>
          <p:cNvSpPr>
            <a:spLocks noGrp="1" noChangeArrowheads="1"/>
          </p:cNvSpPr>
          <p:nvPr>
            <p:ph type="body" idx="1"/>
          </p:nvPr>
        </p:nvSpPr>
        <p:spPr>
          <a:xfrm>
            <a:off x="457200" y="1600200"/>
            <a:ext cx="8229600" cy="4924425"/>
          </a:xfrm>
        </p:spPr>
        <p:txBody>
          <a:bodyPr/>
          <a:lstStyle/>
          <a:p>
            <a:pPr algn="just" eaLnBrk="1" hangingPunct="1">
              <a:lnSpc>
                <a:spcPct val="80000"/>
              </a:lnSpc>
              <a:buFontTx/>
              <a:buNone/>
            </a:pPr>
            <a:r>
              <a:rPr lang="pl-PL" altLang="pl-PL" sz="1400" b="1"/>
              <a:t>      </a:t>
            </a:r>
            <a:r>
              <a:rPr lang="pl-PL" altLang="pl-PL" sz="2000" b="1"/>
              <a:t>Ulga meldunkowa – ewolucja poglądów w orzecznictwie sądowym  skutków braku oświadczenia o stałym zameldowaniu</a:t>
            </a:r>
          </a:p>
          <a:p>
            <a:pPr algn="just" eaLnBrk="1" hangingPunct="1">
              <a:lnSpc>
                <a:spcPct val="80000"/>
              </a:lnSpc>
              <a:buFontTx/>
              <a:buNone/>
            </a:pPr>
            <a:r>
              <a:rPr lang="pl-PL" altLang="pl-PL" sz="2000" b="1"/>
              <a:t>    	Pogląd III: </a:t>
            </a:r>
            <a:r>
              <a:rPr lang="pl-PL" altLang="pl-PL" sz="2000" i="1"/>
              <a:t>brak oświadczenia podatnika o zameldowaniu</a:t>
            </a:r>
            <a:r>
              <a:rPr lang="pl-PL" altLang="pl-PL" sz="2000"/>
              <a:t> </a:t>
            </a:r>
            <a:r>
              <a:rPr lang="pl-PL" altLang="pl-PL" sz="2000" i="1"/>
              <a:t>nie pozbawia prawa do zwolnienia </a:t>
            </a:r>
            <a:r>
              <a:rPr lang="pl-PL" altLang="pl-PL" sz="2000"/>
              <a:t>–   uzasadnienie:</a:t>
            </a:r>
          </a:p>
          <a:p>
            <a:pPr eaLnBrk="1" hangingPunct="1">
              <a:lnSpc>
                <a:spcPct val="80000"/>
              </a:lnSpc>
              <a:buFontTx/>
              <a:buNone/>
            </a:pPr>
            <a:r>
              <a:rPr lang="pl-PL" altLang="pl-PL" sz="1200"/>
              <a:t>   </a:t>
            </a:r>
          </a:p>
          <a:p>
            <a:pPr algn="just" eaLnBrk="1" hangingPunct="1">
              <a:lnSpc>
                <a:spcPct val="80000"/>
              </a:lnSpc>
              <a:buFontTx/>
              <a:buNone/>
            </a:pPr>
            <a:r>
              <a:rPr lang="pl-PL" altLang="pl-PL" sz="1600"/>
              <a:t>    </a:t>
            </a:r>
            <a:r>
              <a:rPr lang="pl-PL" altLang="pl-PL" sz="1600" b="1"/>
              <a:t>1.</a:t>
            </a:r>
            <a:r>
              <a:rPr lang="pl-PL" altLang="pl-PL" sz="1600"/>
              <a:t> W ocenie Naczelnego Sądu Administracyjnego, zmiany reguł opodatkowania jak i sam charakter przepisów, stanowiących ingerencję Państwa w rozporządzanie przez obywateli prawem własności, muszą mieć wpływ na ich wykładnię. Nie da się w tym przypadku twierdzić, że skoro mamy do czynienia z ulgą (zwolnieniem) podatkową, to przepisy te należy interpretować ściśle językowo. Trzeba mieć bowiem na uwadze, że co do zasady odpłatne zbycie nieruchomości nie jest w ogóle źródłem przychodów według u.p.d.o.f. </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a:t>     </a:t>
            </a:r>
            <a:r>
              <a:rPr lang="pl-PL" altLang="pl-PL" sz="1600" b="1">
                <a:solidFill>
                  <a:srgbClr val="FF0000"/>
                </a:solidFill>
              </a:rPr>
              <a:t>2. Należy podkreślić, że zwolnienie podatkowe przy powszechnym obowiązku ponoszenia ciężarów podatkowych wtedy realizuje swoje przeznaczenie, gdy jest czytelne i nie stwarza dla podatnika pułapki. W przeciwnym wypadku ulga podatkowa staje się instytucją pozorną, jeśli działający w dobrej wierze, zaufaniu do działania organów państwa podatnik nie jest w stanie odczytać w sposób efektywny informacji o swoich obowiązkach i finalnie ich dopełnić. </a:t>
            </a:r>
          </a:p>
          <a:p>
            <a:pPr eaLnBrk="1" hangingPunct="1">
              <a:lnSpc>
                <a:spcPct val="80000"/>
              </a:lnSpc>
            </a:pPr>
            <a:endParaRPr lang="pl-PL" altLang="pl-PL" sz="1800" b="1">
              <a:solidFill>
                <a:srgbClr val="FF0000"/>
              </a:solidFill>
            </a:endParaRPr>
          </a:p>
        </p:txBody>
      </p:sp>
      <p:pic>
        <p:nvPicPr>
          <p:cNvPr id="22531" name="Picture 2">
            <a:extLst>
              <a:ext uri="{FF2B5EF4-FFF2-40B4-BE49-F238E27FC236}">
                <a16:creationId xmlns:a16="http://schemas.microsoft.com/office/drawing/2014/main" id="{498947BB-D7EF-49B4-9202-0B6BA84CD42B}"/>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354DFB39-8AF0-4DE1-9980-B9E6A8B1C7C1}"/>
              </a:ext>
            </a:extLst>
          </p:cNvPr>
          <p:cNvSpPr>
            <a:spLocks noGrp="1" noChangeArrowheads="1"/>
          </p:cNvSpPr>
          <p:nvPr>
            <p:ph type="body" idx="1"/>
          </p:nvPr>
        </p:nvSpPr>
        <p:spPr/>
        <p:txBody>
          <a:bodyPr/>
          <a:lstStyle/>
          <a:p>
            <a:pPr algn="just" eaLnBrk="1" hangingPunct="1">
              <a:lnSpc>
                <a:spcPct val="80000"/>
              </a:lnSpc>
              <a:buFontTx/>
              <a:buNone/>
            </a:pPr>
            <a:r>
              <a:rPr lang="pl-PL" altLang="pl-PL" sz="1800" b="1"/>
              <a:t>    	</a:t>
            </a:r>
            <a:r>
              <a:rPr lang="pl-PL" altLang="pl-PL" sz="2000" b="1"/>
              <a:t>Ulga meldunkowa – ewolucja poglądów w orzecznictwie     sądowym dotyczących skutków braku oświadczenia o stałym zameldowaniu</a:t>
            </a:r>
          </a:p>
          <a:p>
            <a:pPr algn="just" eaLnBrk="1" hangingPunct="1">
              <a:lnSpc>
                <a:spcPct val="80000"/>
              </a:lnSpc>
              <a:buFontTx/>
              <a:buNone/>
            </a:pPr>
            <a:r>
              <a:rPr lang="pl-PL" altLang="pl-PL" sz="2000" b="1"/>
              <a:t>    	Pogląd III: </a:t>
            </a:r>
            <a:r>
              <a:rPr lang="pl-PL" altLang="pl-PL" sz="2000" i="1"/>
              <a:t>brak oświadczenia podatnika o zameldowaniu</a:t>
            </a:r>
            <a:r>
              <a:rPr lang="pl-PL" altLang="pl-PL" sz="2000"/>
              <a:t> </a:t>
            </a:r>
            <a:r>
              <a:rPr lang="pl-PL" altLang="pl-PL" sz="2000" i="1"/>
              <a:t>nie pozbawia prawa do zwolnienia</a:t>
            </a:r>
            <a:r>
              <a:rPr lang="pl-PL" altLang="pl-PL" sz="2000"/>
              <a:t> –   uzasadnienie</a:t>
            </a:r>
          </a:p>
          <a:p>
            <a:pPr algn="just" eaLnBrk="1" hangingPunct="1">
              <a:lnSpc>
                <a:spcPct val="80000"/>
              </a:lnSpc>
              <a:buFontTx/>
              <a:buNone/>
            </a:pPr>
            <a:r>
              <a:rPr lang="pl-PL" altLang="pl-PL" sz="2000"/>
              <a:t>       </a:t>
            </a:r>
          </a:p>
          <a:p>
            <a:pPr algn="just" eaLnBrk="1" hangingPunct="1">
              <a:lnSpc>
                <a:spcPct val="80000"/>
              </a:lnSpc>
              <a:buFontTx/>
              <a:buNone/>
            </a:pPr>
            <a:r>
              <a:rPr lang="pl-PL" altLang="pl-PL" sz="2000" b="1">
                <a:solidFill>
                  <a:srgbClr val="FF0000"/>
                </a:solidFill>
              </a:rPr>
              <a:t>	</a:t>
            </a:r>
            <a:r>
              <a:rPr lang="pl-PL" altLang="pl-PL" sz="1600" b="1">
                <a:solidFill>
                  <a:srgbClr val="FF0000"/>
                </a:solidFill>
              </a:rPr>
              <a:t>3.</a:t>
            </a:r>
            <a:r>
              <a:rPr lang="pl-PL" altLang="pl-PL" sz="1600"/>
              <a:t> </a:t>
            </a:r>
            <a:r>
              <a:rPr lang="pl-PL" altLang="pl-PL" sz="1600" b="1">
                <a:solidFill>
                  <a:srgbClr val="FF0000"/>
                </a:solidFill>
              </a:rPr>
              <a:t>Zdaniem Naczelnego Sądu Administracyjnego, zgłoszenie podatnika spełnienia warunków uprawniających do ulgi meldunkowej nie ma znaczenia ani społecznego, ani prawnego.</a:t>
            </a:r>
            <a:r>
              <a:rPr lang="pl-PL" altLang="pl-PL" sz="1600"/>
              <a:t> </a:t>
            </a:r>
          </a:p>
          <a:p>
            <a:pPr algn="just" eaLnBrk="1" hangingPunct="1">
              <a:lnSpc>
                <a:spcPct val="80000"/>
              </a:lnSpc>
              <a:buFontTx/>
              <a:buNone/>
            </a:pPr>
            <a:r>
              <a:rPr lang="pl-PL" altLang="pl-PL" sz="1600"/>
              <a:t>      Z mających zastosowanie w sprawie art. 21 ust. 1 pkt 126 u.p.d.o.f. w zw. z art. 21 ust. 21 u.p.d.o.f. (art. 8 ustawy zmieniającej) wynika, że warunkiem skorzystania z ulgi meldunkowej jest poinformowanie właściwego urzędu skarbowego o spełnieniu wymogów, od których ulga jest uzależniona. Podatnik ma zatem poinformować organ o tym, o czym organ najczęściej ma wiedzę, gdyż wynika to z Krajowej Ewidencji Podatników (od 1 września 2011 r. Centralny Rejestr Podmiotów - Krajowa Ewidencja Podatników - CRP KEP).</a:t>
            </a:r>
          </a:p>
        </p:txBody>
      </p:sp>
      <p:pic>
        <p:nvPicPr>
          <p:cNvPr id="23555" name="Picture 2">
            <a:extLst>
              <a:ext uri="{FF2B5EF4-FFF2-40B4-BE49-F238E27FC236}">
                <a16:creationId xmlns:a16="http://schemas.microsoft.com/office/drawing/2014/main" id="{2AD0E354-15CA-40B9-A3BB-2303BA20E35F}"/>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2A03CAC-49D1-4545-823E-67C79F544727}"/>
              </a:ext>
            </a:extLst>
          </p:cNvPr>
          <p:cNvSpPr>
            <a:spLocks noGrp="1" noChangeArrowheads="1"/>
          </p:cNvSpPr>
          <p:nvPr>
            <p:ph type="body" idx="1"/>
          </p:nvPr>
        </p:nvSpPr>
        <p:spPr/>
        <p:txBody>
          <a:bodyPr/>
          <a:lstStyle/>
          <a:p>
            <a:pPr algn="just" eaLnBrk="1" hangingPunct="1">
              <a:lnSpc>
                <a:spcPct val="80000"/>
              </a:lnSpc>
              <a:buFontTx/>
              <a:buNone/>
            </a:pPr>
            <a:r>
              <a:rPr lang="pl-PL" altLang="pl-PL" sz="1800" b="1"/>
              <a:t>    	</a:t>
            </a:r>
            <a:r>
              <a:rPr lang="pl-PL" altLang="pl-PL" sz="2000" b="1"/>
              <a:t>Ulga meldunkowa – ewolucja poglądów w orzecznictwie sądowym dotyczących skutków braku oświadczenia o stałym zameldowaniu</a:t>
            </a:r>
          </a:p>
          <a:p>
            <a:pPr algn="just" eaLnBrk="1" hangingPunct="1">
              <a:lnSpc>
                <a:spcPct val="80000"/>
              </a:lnSpc>
              <a:buFontTx/>
              <a:buNone/>
            </a:pPr>
            <a:r>
              <a:rPr lang="pl-PL" altLang="pl-PL" sz="2000" b="1"/>
              <a:t>    	Pogląd III: </a:t>
            </a:r>
            <a:r>
              <a:rPr lang="pl-PL" altLang="pl-PL" sz="2000" i="1"/>
              <a:t>brak oświadczenia podatnika o zameldowaniu nie pozbawia prawa do zwolnienia</a:t>
            </a:r>
            <a:r>
              <a:rPr lang="pl-PL" altLang="pl-PL" sz="2000"/>
              <a:t> – uzasadnienie:</a:t>
            </a:r>
          </a:p>
          <a:p>
            <a:pPr eaLnBrk="1" hangingPunct="1">
              <a:lnSpc>
                <a:spcPct val="80000"/>
              </a:lnSpc>
              <a:buFontTx/>
              <a:buNone/>
            </a:pPr>
            <a:r>
              <a:rPr lang="pl-PL" altLang="pl-PL" sz="1600"/>
              <a:t>    </a:t>
            </a:r>
          </a:p>
          <a:p>
            <a:pPr algn="just" eaLnBrk="1" hangingPunct="1">
              <a:lnSpc>
                <a:spcPct val="80000"/>
              </a:lnSpc>
              <a:buFontTx/>
              <a:buNone/>
            </a:pPr>
            <a:r>
              <a:rPr lang="pl-PL" altLang="pl-PL" sz="1600" b="1"/>
              <a:t>      4</a:t>
            </a:r>
            <a:r>
              <a:rPr lang="pl-PL" altLang="pl-PL" sz="1600"/>
              <a:t>. </a:t>
            </a:r>
            <a:r>
              <a:rPr lang="pl-PL" altLang="pl-PL" sz="1600" b="1"/>
              <a:t>Obowiązek złożenia przez podatników oświadczenia co do warunków uprawniających do zastosowania zwolnienia, zgodnie z art. 21 ust. 1 pkt 126 u.p.d.o.f. oraz stosownie do art. 8 ust. 3 ustawy zmieniającej nie spełniał wymogów zasady proporcjonalności wyrażonej w art. 31 ust. 3 Konstytucji RP.</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b="1"/>
              <a:t>      5. Uzależnienie - tak jak w rozpoznawanej sprawie - prawa podatnika do zwolnienia od opodatkowania przychodów uzyskanych ze sprzedaży spółdzielczego własnościowego prawa do lokalu mieszkalnego od złożenia oświadczenia o zamiarze skorzystania z tego zwolnienia w sytuacji, gdy organy państwa dysponowały możliwościami samodzielnej skutecznej kontroli przesłanek zwolnienia poprzez zasięgnięcie informacji z państwowych systemów teleinformatycznych prowadziło do braku zachowania proporcji między obowiązkami podatnika a możliwościami kontroli celów ulgi meldunkowej preferowanych przez państwo.</a:t>
            </a:r>
            <a:r>
              <a:rPr lang="pl-PL" altLang="pl-PL" sz="1600"/>
              <a:t>   </a:t>
            </a:r>
            <a:endParaRPr lang="pl-PL" altLang="pl-PL" sz="1800" b="1"/>
          </a:p>
          <a:p>
            <a:pPr eaLnBrk="1" hangingPunct="1">
              <a:lnSpc>
                <a:spcPct val="80000"/>
              </a:lnSpc>
              <a:buFontTx/>
              <a:buNone/>
            </a:pPr>
            <a:endParaRPr lang="pl-PL" altLang="pl-PL" sz="2000"/>
          </a:p>
        </p:txBody>
      </p:sp>
      <p:pic>
        <p:nvPicPr>
          <p:cNvPr id="24579" name="Picture 2">
            <a:extLst>
              <a:ext uri="{FF2B5EF4-FFF2-40B4-BE49-F238E27FC236}">
                <a16:creationId xmlns:a16="http://schemas.microsoft.com/office/drawing/2014/main" id="{9F87304D-77F5-42DB-A9BA-3BEA513EA0CB}"/>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5E74EA95-BEFC-41AB-B218-6CE97878F60A}"/>
              </a:ext>
            </a:extLst>
          </p:cNvPr>
          <p:cNvSpPr>
            <a:spLocks noGrp="1" noChangeArrowheads="1"/>
          </p:cNvSpPr>
          <p:nvPr>
            <p:ph type="body" idx="1"/>
          </p:nvPr>
        </p:nvSpPr>
        <p:spPr/>
        <p:txBody>
          <a:bodyPr/>
          <a:lstStyle/>
          <a:p>
            <a:pPr algn="just" eaLnBrk="1" hangingPunct="1">
              <a:lnSpc>
                <a:spcPct val="80000"/>
              </a:lnSpc>
              <a:buFontTx/>
              <a:buNone/>
            </a:pPr>
            <a:r>
              <a:rPr lang="pl-PL" altLang="pl-PL" sz="1400" b="1" i="1">
                <a:solidFill>
                  <a:srgbClr val="FF0000"/>
                </a:solidFill>
              </a:rPr>
              <a:t>  	</a:t>
            </a:r>
            <a:r>
              <a:rPr lang="pl-PL" altLang="pl-PL" sz="2000" b="1"/>
              <a:t>Ulga meldunkowa – ewolucja poglądów w orzecznictwie sądowym dotyczących skutków braku oświadczenia o stałym zameldowaniu</a:t>
            </a:r>
          </a:p>
          <a:p>
            <a:pPr algn="just" eaLnBrk="1" hangingPunct="1">
              <a:lnSpc>
                <a:spcPct val="80000"/>
              </a:lnSpc>
              <a:buFontTx/>
              <a:buNone/>
            </a:pPr>
            <a:r>
              <a:rPr lang="pl-PL" altLang="pl-PL" sz="2000" b="1"/>
              <a:t>     Pogląd III: </a:t>
            </a:r>
            <a:r>
              <a:rPr lang="pl-PL" altLang="pl-PL" sz="2000" i="1"/>
              <a:t>brak oświadczenia podatnika o zameldowaniu</a:t>
            </a:r>
            <a:r>
              <a:rPr lang="pl-PL" altLang="pl-PL" sz="2000"/>
              <a:t> </a:t>
            </a:r>
            <a:r>
              <a:rPr lang="pl-PL" altLang="pl-PL" sz="2000" i="1"/>
              <a:t>nie pozbawia prawa do zwolnienia</a:t>
            </a:r>
            <a:r>
              <a:rPr lang="pl-PL" altLang="pl-PL" sz="2000"/>
              <a:t> – uzasadnienie:</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b="1" i="1"/>
              <a:t>     6.</a:t>
            </a:r>
            <a:r>
              <a:rPr lang="pl-PL" altLang="pl-PL" sz="1600" i="1"/>
              <a:t> Nie jest kwestionowany fakt zameldowania skarżącej w zbytym lokalu przez okres dłuższy niż 12 miesięcy. W aktach sprawy znajduje się poświadczenie z bazy PESEL z dnia 2 czerwca 2017 r., z którego wynika że skarżąca zameldowana była w przedmiotowym lokalu od 17 stycznia 2003 r. do 29 lipca 2011 r.</a:t>
            </a:r>
            <a:r>
              <a:rPr lang="pl-PL" altLang="pl-PL" sz="1600"/>
              <a:t> </a:t>
            </a:r>
          </a:p>
          <a:p>
            <a:pPr algn="just" eaLnBrk="1" hangingPunct="1">
              <a:lnSpc>
                <a:spcPct val="80000"/>
              </a:lnSpc>
              <a:buFontTx/>
              <a:buNone/>
            </a:pPr>
            <a:r>
              <a:rPr lang="pl-PL" altLang="pl-PL" sz="1600"/>
              <a:t>     </a:t>
            </a:r>
            <a:r>
              <a:rPr lang="pl-PL" altLang="pl-PL" sz="1600" b="1"/>
              <a:t>7.</a:t>
            </a:r>
            <a:r>
              <a:rPr lang="pl-PL" altLang="pl-PL" sz="1600"/>
              <a:t> </a:t>
            </a:r>
            <a:r>
              <a:rPr lang="pl-PL" altLang="pl-PL" sz="1600" b="1"/>
              <a:t>Stanowisko Ministerstwa Finansów:  pismo Podsekretarza Stanu działającego w imieniu Ministra Finansów z dnia 6 listopada 2018 r.</a:t>
            </a:r>
            <a:r>
              <a:rPr lang="pl-PL" altLang="pl-PL" sz="1600"/>
              <a:t> skierowane do Dyrektorów Izb Administracji Skarbowej, w którym podkreślono, że cel wprowadzenia tzw. ulgi meldunkowej musi mieć wpływ na wykładnię przepisu nakładającego obowiązek złożenia oświadczenia, a ponadto, że organy powinny przeanalizować wszystkie dokumenty mogące mieć znaczenie z punktu widzenia wymogu przewidzianego w art. 21 ust. 1 pkt 126 w zw. z art. 21 ust. 21 u.p.d.o.f. </a:t>
            </a:r>
          </a:p>
          <a:p>
            <a:pPr algn="just" eaLnBrk="1" hangingPunct="1">
              <a:lnSpc>
                <a:spcPct val="80000"/>
              </a:lnSpc>
              <a:buFontTx/>
              <a:buNone/>
            </a:pPr>
            <a:r>
              <a:rPr lang="pl-PL" altLang="pl-PL" sz="1600"/>
              <a:t>      </a:t>
            </a:r>
            <a:r>
              <a:rPr lang="pl-PL" altLang="pl-PL" sz="1600" b="1"/>
              <a:t>W konsekwencji Minister Finansów zaapelował do organów podatkowych o "wnikliwą analizę wszystkich niezakończonych spraw oraz indywidualne, rozważne podejście do każdej sprawy".</a:t>
            </a:r>
          </a:p>
        </p:txBody>
      </p:sp>
      <p:pic>
        <p:nvPicPr>
          <p:cNvPr id="25603" name="Picture 2">
            <a:extLst>
              <a:ext uri="{FF2B5EF4-FFF2-40B4-BE49-F238E27FC236}">
                <a16:creationId xmlns:a16="http://schemas.microsoft.com/office/drawing/2014/main" id="{1D63CFFF-3796-46CF-933F-EEA432C8FFC7}"/>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CE4FD96-706B-4B06-A862-026681A3E4C9}"/>
              </a:ext>
            </a:extLst>
          </p:cNvPr>
          <p:cNvSpPr>
            <a:spLocks noGrp="1" noChangeArrowheads="1"/>
          </p:cNvSpPr>
          <p:nvPr>
            <p:ph type="body" idx="1"/>
          </p:nvPr>
        </p:nvSpPr>
        <p:spPr>
          <a:xfrm>
            <a:off x="457200" y="1600200"/>
            <a:ext cx="8229600" cy="4637088"/>
          </a:xfrm>
        </p:spPr>
        <p:txBody>
          <a:bodyPr/>
          <a:lstStyle/>
          <a:p>
            <a:pPr algn="just" eaLnBrk="1" hangingPunct="1">
              <a:lnSpc>
                <a:spcPct val="80000"/>
              </a:lnSpc>
              <a:buFontTx/>
              <a:buNone/>
            </a:pPr>
            <a:r>
              <a:rPr lang="pl-PL" altLang="pl-PL" sz="1200" b="1"/>
              <a:t>        </a:t>
            </a:r>
            <a:r>
              <a:rPr lang="pl-PL" altLang="pl-PL" sz="2000" b="1"/>
              <a:t>Ulga meldunkowa – ewolucja poglądów w orzecznictwie sądowym dotyczących skutków braku oświadczenia o stałym zameldowaniu – co z podatnikami, którzy we właściwym czasie nie kwestionowali decyzji organu podatkowego i zapłacili podatku?</a:t>
            </a:r>
          </a:p>
          <a:p>
            <a:pPr eaLnBrk="1" hangingPunct="1">
              <a:lnSpc>
                <a:spcPct val="80000"/>
              </a:lnSpc>
              <a:buFontTx/>
              <a:buNone/>
            </a:pPr>
            <a:r>
              <a:rPr lang="pl-PL" altLang="pl-PL" sz="1800" b="1"/>
              <a:t>    </a:t>
            </a:r>
          </a:p>
          <a:p>
            <a:pPr algn="just" eaLnBrk="1" hangingPunct="1">
              <a:lnSpc>
                <a:spcPct val="80000"/>
              </a:lnSpc>
              <a:buFontTx/>
              <a:buNone/>
            </a:pPr>
            <a:r>
              <a:rPr lang="pl-PL" altLang="pl-PL" sz="1000" i="1"/>
              <a:t>      	</a:t>
            </a:r>
            <a:r>
              <a:rPr lang="pl-PL" altLang="pl-PL" sz="1600" i="1"/>
              <a:t>Odmowa stwierdzenia nieważności decyzji z powodu rażącego naruszenia prawa (art.. 247 § 1 pkt 3 o.p</a:t>
            </a:r>
            <a:r>
              <a:rPr lang="pl-PL" altLang="pl-PL" sz="1600"/>
              <a:t> </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a:t>     </a:t>
            </a:r>
            <a:r>
              <a:rPr lang="pl-PL" altLang="pl-PL" sz="1600" b="1">
                <a:solidFill>
                  <a:srgbClr val="FF0000"/>
                </a:solidFill>
              </a:rPr>
              <a:t>1.</a:t>
            </a:r>
            <a:r>
              <a:rPr lang="pl-PL" altLang="pl-PL" sz="1600"/>
              <a:t> </a:t>
            </a:r>
            <a:r>
              <a:rPr lang="pl-PL" altLang="pl-PL" sz="1600" b="1">
                <a:solidFill>
                  <a:srgbClr val="FF0000"/>
                </a:solidFill>
              </a:rPr>
              <a:t>Tryb nadzwyczajny, jakim jest stwierdzenie nieważności decyzji nie służy do eliminowania decyzji w przypadku, gdy składy orzekające oceniające decyzje wymiarowe wydane w zwykłym postępowaniu podatkowym, poszukując uzasadnienia wskazanych naruszeń prawa, odwołują się do Konstytucji.</a:t>
            </a:r>
            <a:r>
              <a:rPr lang="pl-PL" altLang="pl-PL" sz="1600"/>
              <a:t> </a:t>
            </a:r>
          </a:p>
          <a:p>
            <a:pPr algn="just" eaLnBrk="1" hangingPunct="1">
              <a:lnSpc>
                <a:spcPct val="80000"/>
              </a:lnSpc>
              <a:buFontTx/>
              <a:buNone/>
            </a:pPr>
            <a:endParaRPr lang="pl-PL" altLang="pl-PL" sz="1600"/>
          </a:p>
          <a:p>
            <a:pPr algn="just" eaLnBrk="1" hangingPunct="1">
              <a:lnSpc>
                <a:spcPct val="80000"/>
              </a:lnSpc>
              <a:buFontTx/>
              <a:buNone/>
            </a:pPr>
            <a:r>
              <a:rPr lang="pl-PL" altLang="pl-PL" sz="1600"/>
              <a:t>      2. Tylko orzeczenie Trybunału Konstytucyjnego stwierdzające niezgodność określonego przepisu z Konstytucją RP zaczyna wywierać skutki prawne w zasadzie od chwili ogłoszenia lub też - w razie skorzystania przez Trybunał z możliwości odroczenia utraty mocy obowiązującej danego przepisu - od chwili upływu wyznaczonego przez Trybunał terminu. </a:t>
            </a:r>
          </a:p>
          <a:p>
            <a:pPr algn="just" eaLnBrk="1" hangingPunct="1">
              <a:lnSpc>
                <a:spcPct val="80000"/>
              </a:lnSpc>
              <a:buFontTx/>
              <a:buNone/>
            </a:pPr>
            <a:r>
              <a:rPr lang="pl-PL" altLang="pl-PL" sz="1600" b="1"/>
              <a:t>      Wyroki NSA z 23 stycznia 2020r., II FSK 2171/19 i  II FSK 2730/19</a:t>
            </a:r>
          </a:p>
        </p:txBody>
      </p:sp>
      <p:pic>
        <p:nvPicPr>
          <p:cNvPr id="26627" name="Picture 2">
            <a:extLst>
              <a:ext uri="{FF2B5EF4-FFF2-40B4-BE49-F238E27FC236}">
                <a16:creationId xmlns:a16="http://schemas.microsoft.com/office/drawing/2014/main" id="{C34D5B62-765B-47D1-9726-AEC7ABBFF810}"/>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F4DEC190-2B46-4C58-B407-A6A7E1A9C526}"/>
              </a:ext>
            </a:extLst>
          </p:cNvPr>
          <p:cNvSpPr>
            <a:spLocks noGrp="1" noChangeArrowheads="1"/>
          </p:cNvSpPr>
          <p:nvPr>
            <p:ph type="body" idx="1"/>
          </p:nvPr>
        </p:nvSpPr>
        <p:spPr/>
        <p:txBody>
          <a:bodyPr/>
          <a:lstStyle/>
          <a:p>
            <a:pPr algn="just" eaLnBrk="1" hangingPunct="1">
              <a:lnSpc>
                <a:spcPct val="80000"/>
              </a:lnSpc>
              <a:buFontTx/>
              <a:buNone/>
            </a:pPr>
            <a:r>
              <a:rPr lang="pl-PL" altLang="pl-PL" sz="1600" b="1" i="1">
                <a:solidFill>
                  <a:srgbClr val="FF0000"/>
                </a:solidFill>
              </a:rPr>
              <a:t>  	</a:t>
            </a:r>
            <a:r>
              <a:rPr lang="pl-PL" altLang="pl-PL" sz="2000" b="1"/>
              <a:t>Ulga meldunkowa – ewolucja poglądów w orzecznictwie sądowym dotyczących skutków braku oświadczenia o stałym zameldowaniu – co z podatnikami, którzy we właściwym czasie nie kwestionowali decyzji organu podatkowego i nie zapłacili podatku?</a:t>
            </a:r>
          </a:p>
          <a:p>
            <a:pPr eaLnBrk="1" hangingPunct="1">
              <a:lnSpc>
                <a:spcPct val="80000"/>
              </a:lnSpc>
              <a:buFontTx/>
              <a:buNone/>
            </a:pPr>
            <a:r>
              <a:rPr lang="pl-PL" altLang="pl-PL" sz="2000" b="1"/>
              <a:t>    </a:t>
            </a:r>
          </a:p>
          <a:p>
            <a:pPr algn="just" eaLnBrk="1" hangingPunct="1">
              <a:lnSpc>
                <a:spcPct val="80000"/>
              </a:lnSpc>
              <a:buFontTx/>
              <a:buNone/>
            </a:pPr>
            <a:r>
              <a:rPr lang="pl-PL" altLang="pl-PL" sz="2000" i="1"/>
              <a:t>     </a:t>
            </a:r>
            <a:r>
              <a:rPr lang="pl-PL" altLang="pl-PL" sz="1600" i="1"/>
              <a:t>Możliwość ubiegania się o ulgi w spłacie zaległości podatkowych z tego tytułu – art. 67a § 1 pkt 3 o.p</a:t>
            </a:r>
            <a:r>
              <a:rPr lang="pl-PL" altLang="pl-PL" sz="1600"/>
              <a:t> </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b="1"/>
              <a:t>    	Urzędy skarbowe na umorzenie podatku się jednak nie godzą.</a:t>
            </a:r>
          </a:p>
          <a:p>
            <a:pPr algn="just" eaLnBrk="1" hangingPunct="1">
              <a:lnSpc>
                <a:spcPct val="80000"/>
              </a:lnSpc>
              <a:buFontTx/>
              <a:buNone/>
            </a:pPr>
            <a:r>
              <a:rPr lang="pl-PL" altLang="pl-PL" sz="1600"/>
              <a:t>    	Nadzieją dla poszkodowanych przepisami ustawy o uldze meldunkowej są wyroki Naczelnego Sądu Administracyjnego, który dopatrzył się chaosu legislacyjnego w tej ustawie i wydał korzystne wyroki dla osób, które w nieprawidłowej formie złożyły oświadczenie do urzędu skarbowego lub w ogóle nie złożyły takiego oświadczenia. </a:t>
            </a:r>
          </a:p>
          <a:p>
            <a:pPr eaLnBrk="1" hangingPunct="1">
              <a:lnSpc>
                <a:spcPct val="80000"/>
              </a:lnSpc>
              <a:buFontTx/>
              <a:buNone/>
            </a:pPr>
            <a:endParaRPr lang="pl-PL" altLang="pl-PL" sz="2000" i="1"/>
          </a:p>
        </p:txBody>
      </p:sp>
      <p:pic>
        <p:nvPicPr>
          <p:cNvPr id="27651" name="Picture 2">
            <a:extLst>
              <a:ext uri="{FF2B5EF4-FFF2-40B4-BE49-F238E27FC236}">
                <a16:creationId xmlns:a16="http://schemas.microsoft.com/office/drawing/2014/main" id="{887053FA-6CE9-4405-8BD9-BE7BD33798DF}"/>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E9A5914-E22F-4844-92A9-71CE56F0F5A4}"/>
              </a:ext>
            </a:extLst>
          </p:cNvPr>
          <p:cNvSpPr>
            <a:spLocks noGrp="1" noChangeArrowheads="1"/>
          </p:cNvSpPr>
          <p:nvPr>
            <p:ph type="body" idx="1"/>
          </p:nvPr>
        </p:nvSpPr>
        <p:spPr>
          <a:xfrm>
            <a:off x="457200" y="1600200"/>
            <a:ext cx="8229600" cy="5068888"/>
          </a:xfrm>
        </p:spPr>
        <p:txBody>
          <a:bodyPr/>
          <a:lstStyle/>
          <a:p>
            <a:pPr algn="just" eaLnBrk="1" hangingPunct="1">
              <a:lnSpc>
                <a:spcPct val="80000"/>
              </a:lnSpc>
              <a:buFontTx/>
              <a:buNone/>
            </a:pPr>
            <a:r>
              <a:rPr lang="pl-PL" altLang="pl-PL" sz="700" b="1" i="1">
                <a:solidFill>
                  <a:srgbClr val="FF0000"/>
                </a:solidFill>
              </a:rPr>
              <a:t>  	</a:t>
            </a:r>
            <a:r>
              <a:rPr lang="pl-PL" altLang="pl-PL" sz="2000" b="1"/>
              <a:t>Ulga meldunkowa – ewolucja poglądów w orzecznictwie sądowym dotyczących skutków braku oświadczenia o stałym zameldowaniu – co z podatnikami, którzy we właściwym czasie nie kwestionowali decyzji organu podatkowego i nie zapłacili podatku?</a:t>
            </a:r>
          </a:p>
          <a:p>
            <a:pPr eaLnBrk="1" hangingPunct="1">
              <a:lnSpc>
                <a:spcPct val="80000"/>
              </a:lnSpc>
              <a:buFontTx/>
              <a:buNone/>
            </a:pPr>
            <a:r>
              <a:rPr lang="pl-PL" altLang="pl-PL" sz="1400" b="1"/>
              <a:t>    </a:t>
            </a:r>
          </a:p>
          <a:p>
            <a:pPr eaLnBrk="1" hangingPunct="1">
              <a:lnSpc>
                <a:spcPct val="80000"/>
              </a:lnSpc>
              <a:buFontTx/>
              <a:buNone/>
            </a:pPr>
            <a:r>
              <a:rPr lang="pl-PL" altLang="pl-PL" sz="1400" i="1"/>
              <a:t>       </a:t>
            </a:r>
            <a:r>
              <a:rPr lang="pl-PL" altLang="pl-PL" sz="1600" i="1"/>
              <a:t>Możliwość ubiegania się o ulgi w spłacie zaległości podatkowych z tego tytułu – art. 67a § 1 pkt 3 o.p.</a:t>
            </a:r>
          </a:p>
          <a:p>
            <a:pPr eaLnBrk="1" hangingPunct="1">
              <a:lnSpc>
                <a:spcPct val="80000"/>
              </a:lnSpc>
              <a:buFontTx/>
              <a:buNone/>
            </a:pPr>
            <a:r>
              <a:rPr lang="pl-PL" altLang="pl-PL" sz="1500" b="1" i="1"/>
              <a:t>         </a:t>
            </a:r>
          </a:p>
          <a:p>
            <a:pPr algn="just" eaLnBrk="1" hangingPunct="1">
              <a:lnSpc>
                <a:spcPct val="80000"/>
              </a:lnSpc>
              <a:buFontTx/>
              <a:buNone/>
            </a:pPr>
            <a:r>
              <a:rPr lang="pl-PL" altLang="pl-PL" sz="1500" b="1" i="1"/>
              <a:t>       </a:t>
            </a:r>
            <a:r>
              <a:rPr lang="pl-PL" altLang="pl-PL" sz="1400" b="1"/>
              <a:t>1. Dokonując kontroli legalności zaskarżonej decyzji, Sąd rozpoznający sprawę stwierdził, że rozstrzygnięcie to wydane zostało z naruszeniem art. 121 § 1 o.p. w stopniu mogącym mieć istotny wpływ na wynik postępowania.</a:t>
            </a:r>
          </a:p>
          <a:p>
            <a:pPr algn="just" eaLnBrk="1" hangingPunct="1">
              <a:lnSpc>
                <a:spcPct val="80000"/>
              </a:lnSpc>
              <a:buFontTx/>
              <a:buNone/>
            </a:pPr>
            <a:r>
              <a:rPr lang="pl-PL" altLang="pl-PL" sz="1400" b="1"/>
              <a:t>        </a:t>
            </a:r>
          </a:p>
          <a:p>
            <a:pPr algn="just" eaLnBrk="1" hangingPunct="1">
              <a:lnSpc>
                <a:spcPct val="80000"/>
              </a:lnSpc>
              <a:buFontTx/>
              <a:buNone/>
            </a:pPr>
            <a:r>
              <a:rPr lang="pl-PL" altLang="pl-PL" sz="1400" b="1"/>
              <a:t>       2. W ocenie Sądu, okoliczności rozpoznawanej sprawy stanowią podstawę do wniosku, że zobowiązanie podatkowe nie powstało na skutek działania bądź zaniechania strony. W toku postępowania skarżący podkreślał, że po sprzedaży nieruchomości udał się do urzędu skarbowego celem dopełnienia wymaganych prawem formalności. Według twierdzeń skarżącego, udzielający mu informacji pracownik urzędu skarbowego wprowadził go w błąd w zakresie możliwości zwolnienia z zapłaty podatku dochodowego od osób fizycznych z tytułu sprzedaży nieruchomości. Poinformował go bowiem, że wobec wymaganego okresu zameldowania w sprzedawanym lokalu mieszkalnym, na skarżącym nie ciążą żadne dodatkowe obowiązki, jakich musi dopełnić aby skorzystać z tzw. ulgi meldunkowej.</a:t>
            </a:r>
            <a:endParaRPr lang="pl-PL" altLang="pl-PL" sz="1400"/>
          </a:p>
          <a:p>
            <a:pPr algn="just" eaLnBrk="1" hangingPunct="1">
              <a:lnSpc>
                <a:spcPct val="80000"/>
              </a:lnSpc>
              <a:buFontTx/>
              <a:buNone/>
            </a:pPr>
            <a:r>
              <a:rPr lang="pl-PL" altLang="pl-PL" sz="1400" b="1" i="1"/>
              <a:t>      </a:t>
            </a:r>
            <a:r>
              <a:rPr lang="pl-PL" altLang="pl-PL" sz="1400" i="1"/>
              <a:t>Wyrok WSA w Warszawie  z 7 grudnia 2017r., III SA/Wa 829/17 – nieprawomocne</a:t>
            </a:r>
          </a:p>
          <a:p>
            <a:pPr algn="just" eaLnBrk="1" hangingPunct="1">
              <a:lnSpc>
                <a:spcPct val="80000"/>
              </a:lnSpc>
              <a:buFontTx/>
              <a:buNone/>
            </a:pPr>
            <a:r>
              <a:rPr lang="pl-PL" altLang="pl-PL" sz="1400" i="1"/>
              <a:t>      </a:t>
            </a:r>
            <a:r>
              <a:rPr lang="pl-PL" altLang="pl-PL" sz="1400" b="1" i="1"/>
              <a:t>sprawa w NSA – II FSK 1682/18</a:t>
            </a:r>
          </a:p>
          <a:p>
            <a:pPr eaLnBrk="1" hangingPunct="1">
              <a:lnSpc>
                <a:spcPct val="80000"/>
              </a:lnSpc>
              <a:buFontTx/>
              <a:buNone/>
            </a:pPr>
            <a:r>
              <a:rPr lang="pl-PL" altLang="pl-PL" sz="1600" b="1"/>
              <a:t>     </a:t>
            </a:r>
          </a:p>
          <a:p>
            <a:pPr eaLnBrk="1" hangingPunct="1">
              <a:lnSpc>
                <a:spcPct val="80000"/>
              </a:lnSpc>
              <a:buFontTx/>
              <a:buNone/>
            </a:pPr>
            <a:endParaRPr lang="pl-PL" altLang="pl-PL" sz="1600" b="1"/>
          </a:p>
        </p:txBody>
      </p:sp>
      <p:pic>
        <p:nvPicPr>
          <p:cNvPr id="28675" name="Picture 2">
            <a:extLst>
              <a:ext uri="{FF2B5EF4-FFF2-40B4-BE49-F238E27FC236}">
                <a16:creationId xmlns:a16="http://schemas.microsoft.com/office/drawing/2014/main" id="{9CE769B1-F0BB-4F5C-BE6D-475D2679E64D}"/>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EFA1F9AF-835E-4A4F-974B-015D6EAB02F6}"/>
              </a:ext>
            </a:extLst>
          </p:cNvPr>
          <p:cNvSpPr>
            <a:spLocks noGrp="1" noChangeArrowheads="1"/>
          </p:cNvSpPr>
          <p:nvPr>
            <p:ph type="body" idx="1"/>
          </p:nvPr>
        </p:nvSpPr>
        <p:spPr>
          <a:xfrm>
            <a:off x="457200" y="1600200"/>
            <a:ext cx="8229600" cy="4852988"/>
          </a:xfrm>
        </p:spPr>
        <p:txBody>
          <a:bodyPr/>
          <a:lstStyle/>
          <a:p>
            <a:pPr algn="just" eaLnBrk="1" hangingPunct="1">
              <a:lnSpc>
                <a:spcPct val="80000"/>
              </a:lnSpc>
              <a:buFontTx/>
              <a:buNone/>
            </a:pPr>
            <a:r>
              <a:rPr lang="pl-PL" altLang="pl-PL" sz="900" b="1" i="1">
                <a:solidFill>
                  <a:srgbClr val="FF0000"/>
                </a:solidFill>
              </a:rPr>
              <a:t>  	</a:t>
            </a:r>
            <a:r>
              <a:rPr lang="pl-PL" altLang="pl-PL" sz="2000" b="1"/>
              <a:t>Ulga meldunkowa – ewolucja poglądów w orzecznictwie sądowym dotyczących skutków braku oświadczenia o stałym zameldowaniu – co z podatnikami, którzy we właściwym czasie nie kwestionowali decyzji organu podatkowego i nie zapłacili podatku?</a:t>
            </a:r>
          </a:p>
          <a:p>
            <a:pPr eaLnBrk="1" hangingPunct="1">
              <a:lnSpc>
                <a:spcPct val="80000"/>
              </a:lnSpc>
              <a:buFontTx/>
              <a:buNone/>
            </a:pPr>
            <a:r>
              <a:rPr lang="pl-PL" altLang="pl-PL" sz="1800" b="1"/>
              <a:t>    </a:t>
            </a:r>
          </a:p>
          <a:p>
            <a:pPr algn="just" eaLnBrk="1" hangingPunct="1">
              <a:lnSpc>
                <a:spcPct val="80000"/>
              </a:lnSpc>
              <a:buFontTx/>
              <a:buNone/>
            </a:pPr>
            <a:r>
              <a:rPr lang="pl-PL" altLang="pl-PL" sz="1800" i="1"/>
              <a:t>     </a:t>
            </a:r>
            <a:r>
              <a:rPr lang="pl-PL" altLang="pl-PL" sz="1600" i="1"/>
              <a:t>Możliwość ubiegania się o ulgi w spłacie zaległości podatkowych z tego tytułu – art. 67a § 1 pkt 3 o.p.</a:t>
            </a:r>
          </a:p>
          <a:p>
            <a:pPr eaLnBrk="1" hangingPunct="1">
              <a:lnSpc>
                <a:spcPct val="80000"/>
              </a:lnSpc>
              <a:buFontTx/>
              <a:buNone/>
            </a:pPr>
            <a:r>
              <a:rPr lang="pl-PL" altLang="pl-PL" sz="1600" b="1" i="1"/>
              <a:t>         </a:t>
            </a:r>
          </a:p>
          <a:p>
            <a:pPr algn="just" eaLnBrk="1" hangingPunct="1">
              <a:lnSpc>
                <a:spcPct val="80000"/>
              </a:lnSpc>
              <a:buFontTx/>
              <a:buNone/>
            </a:pPr>
            <a:r>
              <a:rPr lang="pl-PL" altLang="pl-PL" sz="1600" b="1" i="1"/>
              <a:t>      </a:t>
            </a:r>
            <a:r>
              <a:rPr lang="pl-PL" altLang="pl-PL" sz="1600" b="1"/>
              <a:t>1.</a:t>
            </a:r>
            <a:r>
              <a:rPr lang="pl-PL" altLang="pl-PL" sz="1600" b="1" i="1"/>
              <a:t> </a:t>
            </a:r>
            <a:r>
              <a:rPr lang="pl-PL" altLang="pl-PL" sz="1600" b="1"/>
              <a:t>Zdaniem Sądu, konieczność zastosowania w sprawie poglądu, zgodnie z którym należy przyjąć, że w sytuacji, w której podatnik bez wątpienia spełnił wszystkie wymogi materialnoprawne warunkujące jego prawo do skorzystania z ulgi podatkowej, bez nadmiernego formalizmu należy interpretować wymóg o charakterze czysto formalnym, pozostającym bez wpływu choćby na interesy Skarbu Państwa. </a:t>
            </a:r>
          </a:p>
          <a:p>
            <a:pPr algn="just" eaLnBrk="1" hangingPunct="1">
              <a:lnSpc>
                <a:spcPct val="80000"/>
              </a:lnSpc>
              <a:buFontTx/>
              <a:buNone/>
            </a:pPr>
            <a:r>
              <a:rPr lang="pl-PL" altLang="pl-PL" sz="1600" b="1"/>
              <a:t>      2. W przeciwnym wypadku wymóg taki może stać się swoistą pułapką powodującą, że ulga stanie się nie tylko instytucją pozorną, ale stanowiącą swoistą "pułapkę" dla ogółu – jak wynika ze skali sporów - podatników.</a:t>
            </a:r>
            <a:endParaRPr lang="pl-PL" altLang="pl-PL" sz="1600"/>
          </a:p>
          <a:p>
            <a:pPr algn="just" eaLnBrk="1" hangingPunct="1">
              <a:lnSpc>
                <a:spcPct val="80000"/>
              </a:lnSpc>
              <a:buFontTx/>
              <a:buNone/>
            </a:pPr>
            <a:r>
              <a:rPr lang="pl-PL" altLang="pl-PL" sz="1600" b="1" i="1"/>
              <a:t>      </a:t>
            </a:r>
            <a:r>
              <a:rPr lang="pl-PL" altLang="pl-PL" sz="1600" i="1"/>
              <a:t>Wyrok WSA w Warszawie z 16 kwietnia 2019r., III SA/Wa 2599/18 – nieprawomocne</a:t>
            </a:r>
          </a:p>
          <a:p>
            <a:pPr eaLnBrk="1" hangingPunct="1">
              <a:lnSpc>
                <a:spcPct val="80000"/>
              </a:lnSpc>
              <a:buFontTx/>
              <a:buNone/>
            </a:pPr>
            <a:r>
              <a:rPr lang="pl-PL" altLang="pl-PL" sz="1600" b="1" i="1"/>
              <a:t>       sprawa zarejestrowana w NSA – II FSK 2832/19</a:t>
            </a:r>
          </a:p>
        </p:txBody>
      </p:sp>
      <p:pic>
        <p:nvPicPr>
          <p:cNvPr id="29699" name="Picture 2">
            <a:extLst>
              <a:ext uri="{FF2B5EF4-FFF2-40B4-BE49-F238E27FC236}">
                <a16:creationId xmlns:a16="http://schemas.microsoft.com/office/drawing/2014/main" id="{0CD56A71-7403-4656-9527-9F989063A9F2}"/>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B7223A8-60C2-483A-8487-95B6CA31A381}"/>
              </a:ext>
            </a:extLst>
          </p:cNvPr>
          <p:cNvSpPr>
            <a:spLocks noGrp="1" noChangeArrowheads="1"/>
          </p:cNvSpPr>
          <p:nvPr>
            <p:ph type="body" idx="1"/>
          </p:nvPr>
        </p:nvSpPr>
        <p:spPr>
          <a:xfrm>
            <a:off x="457200" y="1600200"/>
            <a:ext cx="8229600" cy="5068888"/>
          </a:xfrm>
        </p:spPr>
        <p:txBody>
          <a:bodyPr/>
          <a:lstStyle/>
          <a:p>
            <a:pPr eaLnBrk="1" hangingPunct="1">
              <a:lnSpc>
                <a:spcPct val="80000"/>
              </a:lnSpc>
              <a:buFontTx/>
              <a:buNone/>
            </a:pPr>
            <a:r>
              <a:rPr lang="pl-PL" altLang="pl-PL" sz="1600" b="1">
                <a:solidFill>
                  <a:schemeClr val="accent2"/>
                </a:solidFill>
              </a:rPr>
              <a:t>    </a:t>
            </a:r>
            <a:r>
              <a:rPr lang="pl-PL" altLang="pl-PL" sz="2000" b="1">
                <a:solidFill>
                  <a:schemeClr val="accent2"/>
                </a:solidFill>
              </a:rPr>
              <a:t>Podsumowanie:</a:t>
            </a:r>
          </a:p>
          <a:p>
            <a:pPr eaLnBrk="1" hangingPunct="1">
              <a:lnSpc>
                <a:spcPct val="80000"/>
              </a:lnSpc>
              <a:buFontTx/>
              <a:buNone/>
            </a:pPr>
            <a:endParaRPr lang="pl-PL" altLang="pl-PL" sz="2000" b="1">
              <a:solidFill>
                <a:schemeClr val="accent2"/>
              </a:solidFill>
            </a:endParaRPr>
          </a:p>
          <a:p>
            <a:pPr algn="just" eaLnBrk="1" hangingPunct="1">
              <a:lnSpc>
                <a:spcPct val="80000"/>
              </a:lnSpc>
              <a:buFontTx/>
              <a:buNone/>
            </a:pPr>
            <a:r>
              <a:rPr lang="pl-PL" altLang="pl-PL" sz="2000"/>
              <a:t>    </a:t>
            </a:r>
            <a:r>
              <a:rPr lang="pl-PL" altLang="pl-PL" sz="1800" b="1"/>
              <a:t>1.</a:t>
            </a:r>
            <a:r>
              <a:rPr lang="pl-PL" altLang="pl-PL" sz="1800"/>
              <a:t> W obecnych warunkach gospodarczych przepis nakazujący opodatkowywać przychody uzyskane z tytułu odpłatnego zbycia nieruchomości (praw) ma charakter anachroniczny, a co więcej wprowadza swoistego rodzaju podwójne opodatkowanie. Mamy bowiem do czynienia z dochodem uzyskanym ze sprzedaży rzeczy i praw nabytych za wcześniej już opodatkowane dochody podatnika.</a:t>
            </a:r>
          </a:p>
          <a:p>
            <a:pPr algn="just" eaLnBrk="1" hangingPunct="1">
              <a:lnSpc>
                <a:spcPct val="80000"/>
              </a:lnSpc>
              <a:buFontTx/>
              <a:buNone/>
            </a:pPr>
            <a:endParaRPr lang="pl-PL" altLang="pl-PL" sz="1800"/>
          </a:p>
          <a:p>
            <a:pPr algn="just" eaLnBrk="1" hangingPunct="1">
              <a:lnSpc>
                <a:spcPct val="80000"/>
              </a:lnSpc>
              <a:buFontTx/>
              <a:buNone/>
            </a:pPr>
            <a:r>
              <a:rPr lang="pl-PL" altLang="pl-PL" sz="1800"/>
              <a:t>     </a:t>
            </a:r>
            <a:r>
              <a:rPr lang="pl-PL" altLang="pl-PL" sz="1800" b="1"/>
              <a:t>2.</a:t>
            </a:r>
            <a:r>
              <a:rPr lang="pl-PL" altLang="pl-PL" sz="1800"/>
              <a:t> Potwierdzenie trudności w stosowaniu regulacji wprowadzającej opodatkowanie przychodów z tego źródła (art. 10 ust. 1 pkt 8 lit. a-c u.p.d.o.f.) można znaleźć w uchwałach NSA z: </a:t>
            </a:r>
            <a:r>
              <a:rPr lang="pl-PL" altLang="pl-PL" sz="1800" b="1"/>
              <a:t>17 lutego 2014r.,</a:t>
            </a:r>
            <a:r>
              <a:rPr lang="pl-PL" altLang="pl-PL" sz="1800"/>
              <a:t>  </a:t>
            </a:r>
            <a:r>
              <a:rPr lang="pl-PL" altLang="pl-PL" sz="1800" b="1"/>
              <a:t>II FPS 8/13 (przychód z działalności gospodarczej); 17 listopada 2014r., II FPS 4/14 (umowa o dożywocie); 15 maja 2015r,  II FPS 2/17 (dziedziczenie przez współmałżonka). </a:t>
            </a:r>
          </a:p>
          <a:p>
            <a:pPr algn="just" eaLnBrk="1" hangingPunct="1">
              <a:lnSpc>
                <a:spcPct val="80000"/>
              </a:lnSpc>
              <a:buFontTx/>
              <a:buNone/>
            </a:pPr>
            <a:r>
              <a:rPr lang="pl-PL" altLang="pl-PL" sz="1800"/>
              <a:t>     </a:t>
            </a:r>
          </a:p>
          <a:p>
            <a:pPr algn="just" eaLnBrk="1" hangingPunct="1">
              <a:lnSpc>
                <a:spcPct val="80000"/>
              </a:lnSpc>
              <a:buFontTx/>
              <a:buNone/>
            </a:pPr>
            <a:r>
              <a:rPr lang="pl-PL" altLang="pl-PL" sz="1800"/>
              <a:t>     </a:t>
            </a:r>
            <a:r>
              <a:rPr lang="pl-PL" altLang="pl-PL" sz="1800" b="1"/>
              <a:t>3.</a:t>
            </a:r>
            <a:r>
              <a:rPr lang="pl-PL" altLang="pl-PL" sz="1800"/>
              <a:t> Wykładnia przepisu zwalniająca te przychody z opodatkowania musi uwzględniać specyfikę tego rodzaju przychodów i przede wszystkim być dokonywana w taki sposób, aby uwzględniać jego cele.</a:t>
            </a:r>
          </a:p>
          <a:p>
            <a:pPr eaLnBrk="1" hangingPunct="1">
              <a:lnSpc>
                <a:spcPct val="80000"/>
              </a:lnSpc>
              <a:buFontTx/>
              <a:buNone/>
            </a:pPr>
            <a:endParaRPr lang="pl-PL" altLang="pl-PL" sz="1600" b="1">
              <a:solidFill>
                <a:schemeClr val="accent2"/>
              </a:solidFill>
            </a:endParaRPr>
          </a:p>
        </p:txBody>
      </p:sp>
      <p:pic>
        <p:nvPicPr>
          <p:cNvPr id="30723" name="Picture 2">
            <a:extLst>
              <a:ext uri="{FF2B5EF4-FFF2-40B4-BE49-F238E27FC236}">
                <a16:creationId xmlns:a16="http://schemas.microsoft.com/office/drawing/2014/main" id="{54F05711-2577-413F-9252-04EF35E106C6}"/>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a:extLst>
              <a:ext uri="{FF2B5EF4-FFF2-40B4-BE49-F238E27FC236}">
                <a16:creationId xmlns:a16="http://schemas.microsoft.com/office/drawing/2014/main" id="{FE53B1A5-7D49-46B8-9923-78BA40EB89D3}"/>
              </a:ext>
            </a:extLst>
          </p:cNvPr>
          <p:cNvSpPr>
            <a:spLocks noGrp="1" noChangeArrowheads="1"/>
          </p:cNvSpPr>
          <p:nvPr>
            <p:ph type="body" idx="1"/>
          </p:nvPr>
        </p:nvSpPr>
        <p:spPr/>
        <p:txBody>
          <a:bodyPr/>
          <a:lstStyle/>
          <a:p>
            <a:pPr algn="just" eaLnBrk="1" hangingPunct="1">
              <a:lnSpc>
                <a:spcPct val="90000"/>
              </a:lnSpc>
              <a:buFontTx/>
              <a:buNone/>
              <a:defRPr/>
            </a:pPr>
            <a:r>
              <a:rPr lang="pl-PL" altLang="pl-PL" sz="2400" dirty="0"/>
              <a:t>    Od wejścia w życie przepisów obecnie obowiązującej ustawy o podatku dochodowym od osób fizycznych, czyli 1 stycznia 1992r., zasady związane z rozliczaniem podatku od sprzedaży nieruchomości ulegały częstym zmianom, a ulga</a:t>
            </a:r>
            <a:r>
              <a:rPr lang="pl-PL" altLang="pl-PL" sz="2400" dirty="0">
                <a:solidFill>
                  <a:srgbClr val="7030A0"/>
                </a:solidFill>
                <a:effectLst>
                  <a:outerShdw blurRad="38100" dist="38100" dir="2700000" algn="tl">
                    <a:srgbClr val="000000">
                      <a:alpha val="43137"/>
                    </a:srgbClr>
                  </a:outerShdw>
                </a:effectLst>
              </a:rPr>
              <a:t> </a:t>
            </a:r>
            <a:r>
              <a:rPr lang="pl-PL" altLang="pl-PL" sz="2400" dirty="0">
                <a:solidFill>
                  <a:srgbClr val="000000"/>
                </a:solidFill>
              </a:rPr>
              <a:t>meldunkowa </a:t>
            </a:r>
            <a:r>
              <a:rPr lang="pl-PL" altLang="pl-PL" sz="2400" dirty="0"/>
              <a:t>obowiązywała tylko przez dwa lata, tj. od 1 stycznia 2007 r. do 31 grudnia 2008 r.</a:t>
            </a:r>
          </a:p>
          <a:p>
            <a:pPr algn="just" eaLnBrk="1" hangingPunct="1">
              <a:lnSpc>
                <a:spcPct val="90000"/>
              </a:lnSpc>
              <a:buFontTx/>
              <a:buNone/>
              <a:defRPr/>
            </a:pPr>
            <a:r>
              <a:rPr lang="pl-PL" altLang="pl-PL" sz="2400" dirty="0"/>
              <a:t>    </a:t>
            </a:r>
            <a:r>
              <a:rPr lang="pl-PL" altLang="pl-PL" sz="2400" b="1" dirty="0"/>
              <a:t>Częste zmiany regulacji spowodowały znaczne skomplikowanie rozliczania tego podatku, który odnosi się przecież do obrotu nieprofesjonalnego (niezwiązanego z działalnością gospodarczą) oraz wywołały wiele wątpliwości w orzecznictwie sądów administracyjnych.</a:t>
            </a:r>
          </a:p>
        </p:txBody>
      </p:sp>
      <p:pic>
        <p:nvPicPr>
          <p:cNvPr id="4099" name="Picture 2">
            <a:extLst>
              <a:ext uri="{FF2B5EF4-FFF2-40B4-BE49-F238E27FC236}">
                <a16:creationId xmlns:a16="http://schemas.microsoft.com/office/drawing/2014/main" id="{B7E93647-6697-4822-9F87-6D433B69981B}"/>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8954828-FF5F-4744-91EC-BE650E53C1F5}"/>
              </a:ext>
            </a:extLst>
          </p:cNvPr>
          <p:cNvSpPr>
            <a:spLocks noGrp="1" noChangeArrowheads="1"/>
          </p:cNvSpPr>
          <p:nvPr>
            <p:ph type="body" idx="1"/>
          </p:nvPr>
        </p:nvSpPr>
        <p:spPr/>
        <p:txBody>
          <a:bodyPr/>
          <a:lstStyle/>
          <a:p>
            <a:pPr eaLnBrk="1" hangingPunct="1">
              <a:lnSpc>
                <a:spcPct val="80000"/>
              </a:lnSpc>
              <a:buFontTx/>
              <a:buNone/>
            </a:pPr>
            <a:r>
              <a:rPr lang="pl-PL" altLang="pl-PL" sz="1800" b="1" i="1">
                <a:solidFill>
                  <a:srgbClr val="FF0000"/>
                </a:solidFill>
              </a:rPr>
              <a:t>  	</a:t>
            </a:r>
            <a:r>
              <a:rPr lang="pl-PL" altLang="pl-PL" sz="2000" b="1">
                <a:solidFill>
                  <a:schemeClr val="accent2"/>
                </a:solidFill>
              </a:rPr>
              <a:t>Podsumowanie:</a:t>
            </a:r>
          </a:p>
          <a:p>
            <a:pPr eaLnBrk="1" hangingPunct="1">
              <a:lnSpc>
                <a:spcPct val="80000"/>
              </a:lnSpc>
              <a:buFontTx/>
              <a:buNone/>
            </a:pPr>
            <a:endParaRPr lang="pl-PL" altLang="pl-PL" sz="2000" b="1">
              <a:solidFill>
                <a:schemeClr val="accent2"/>
              </a:solidFill>
            </a:endParaRPr>
          </a:p>
          <a:p>
            <a:pPr algn="just" eaLnBrk="1" hangingPunct="1">
              <a:lnSpc>
                <a:spcPct val="80000"/>
              </a:lnSpc>
              <a:buFontTx/>
              <a:buNone/>
            </a:pPr>
            <a:r>
              <a:rPr lang="pl-PL" altLang="pl-PL" sz="1800" b="1">
                <a:solidFill>
                  <a:schemeClr val="accent2"/>
                </a:solidFill>
              </a:rPr>
              <a:t>    </a:t>
            </a:r>
            <a:r>
              <a:rPr lang="pl-PL" altLang="pl-PL" sz="1800" b="1"/>
              <a:t>4</a:t>
            </a:r>
            <a:r>
              <a:rPr lang="pl-PL" altLang="pl-PL" sz="1800" b="1">
                <a:solidFill>
                  <a:schemeClr val="accent2"/>
                </a:solidFill>
              </a:rPr>
              <a:t>. </a:t>
            </a:r>
            <a:r>
              <a:rPr lang="pl-PL" altLang="pl-PL" sz="1800"/>
              <a:t>Regulacje zwalniające przychody z odpłatnego zbycia nieruchomości (praw) wpisują się w realizowaną przez państwo politykę społeczną, w ramach której preferencjami podatkowymi objęte zostały działania służące zaspokajaniu potrzeb mieszkaniowych podatników. </a:t>
            </a:r>
          </a:p>
          <a:p>
            <a:pPr algn="just" eaLnBrk="1" hangingPunct="1">
              <a:lnSpc>
                <a:spcPct val="80000"/>
              </a:lnSpc>
              <a:buFontTx/>
              <a:buNone/>
            </a:pPr>
            <a:endParaRPr lang="pl-PL" altLang="pl-PL" sz="1800"/>
          </a:p>
          <a:p>
            <a:pPr algn="just" eaLnBrk="1" hangingPunct="1">
              <a:lnSpc>
                <a:spcPct val="80000"/>
              </a:lnSpc>
              <a:buFontTx/>
              <a:buNone/>
            </a:pPr>
            <a:r>
              <a:rPr lang="pl-PL" altLang="pl-PL" sz="1800"/>
              <a:t>     </a:t>
            </a:r>
            <a:r>
              <a:rPr lang="pl-PL" altLang="pl-PL" sz="1800" b="1"/>
              <a:t>5.</a:t>
            </a:r>
            <a:r>
              <a:rPr lang="pl-PL" altLang="pl-PL" sz="1800"/>
              <a:t> Jak wskazuje przedstawiony przegląd orzeczeń, oparte na wykładni językowej, tj. na ścisłym znaczeniu pojęć, rozumienie przepisów w zakresie tych zwolnień prowadzi często do konsekwencji niemożliwych do zaakceptowania, bowiem czyni z tej ulgi podatkowej "martwą" instytucję prawną. Często też oznacza pułapkę prawną zastawioną na podatnika. </a:t>
            </a:r>
          </a:p>
          <a:p>
            <a:pPr eaLnBrk="1" hangingPunct="1">
              <a:lnSpc>
                <a:spcPct val="80000"/>
              </a:lnSpc>
              <a:buFontTx/>
              <a:buNone/>
            </a:pPr>
            <a:endParaRPr lang="pl-PL" altLang="pl-PL" sz="2800"/>
          </a:p>
        </p:txBody>
      </p:sp>
      <p:pic>
        <p:nvPicPr>
          <p:cNvPr id="31747" name="Picture 2">
            <a:extLst>
              <a:ext uri="{FF2B5EF4-FFF2-40B4-BE49-F238E27FC236}">
                <a16:creationId xmlns:a16="http://schemas.microsoft.com/office/drawing/2014/main" id="{728B60E7-78EC-4D23-8985-07147F3B96E5}"/>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3B6A3795-7BD5-4210-BD34-31326C58F6B5}"/>
              </a:ext>
            </a:extLst>
          </p:cNvPr>
          <p:cNvSpPr>
            <a:spLocks noGrp="1" noChangeArrowheads="1"/>
          </p:cNvSpPr>
          <p:nvPr>
            <p:ph type="body" idx="1"/>
          </p:nvPr>
        </p:nvSpPr>
        <p:spPr>
          <a:xfrm>
            <a:off x="457200" y="1600200"/>
            <a:ext cx="8229600" cy="4997450"/>
          </a:xfrm>
        </p:spPr>
        <p:txBody>
          <a:bodyPr/>
          <a:lstStyle/>
          <a:p>
            <a:pPr eaLnBrk="1" hangingPunct="1">
              <a:lnSpc>
                <a:spcPct val="80000"/>
              </a:lnSpc>
              <a:buFontTx/>
              <a:buNone/>
            </a:pPr>
            <a:r>
              <a:rPr lang="pl-PL" altLang="pl-PL" sz="1400" b="1" i="1">
                <a:solidFill>
                  <a:srgbClr val="FF0000"/>
                </a:solidFill>
              </a:rPr>
              <a:t>  	</a:t>
            </a:r>
            <a:r>
              <a:rPr lang="pl-PL" altLang="pl-PL" sz="2000" b="1">
                <a:solidFill>
                  <a:schemeClr val="accent2"/>
                </a:solidFill>
              </a:rPr>
              <a:t>Podsumowanie:</a:t>
            </a:r>
          </a:p>
          <a:p>
            <a:pPr eaLnBrk="1" hangingPunct="1">
              <a:lnSpc>
                <a:spcPct val="80000"/>
              </a:lnSpc>
              <a:buFontTx/>
              <a:buNone/>
            </a:pPr>
            <a:endParaRPr lang="pl-PL" altLang="pl-PL" sz="1600" b="1">
              <a:solidFill>
                <a:schemeClr val="accent2"/>
              </a:solidFill>
            </a:endParaRPr>
          </a:p>
          <a:p>
            <a:pPr algn="just" eaLnBrk="1" hangingPunct="1">
              <a:lnSpc>
                <a:spcPct val="80000"/>
              </a:lnSpc>
              <a:buFontTx/>
              <a:buNone/>
            </a:pPr>
            <a:r>
              <a:rPr lang="pl-PL" altLang="pl-PL" sz="1600" b="1">
                <a:solidFill>
                  <a:schemeClr val="accent2"/>
                </a:solidFill>
              </a:rPr>
              <a:t>     </a:t>
            </a:r>
            <a:r>
              <a:rPr lang="pl-PL" altLang="pl-PL" sz="1700" b="1"/>
              <a:t>6.</a:t>
            </a:r>
            <a:r>
              <a:rPr lang="pl-PL" altLang="pl-PL" sz="1700" b="1">
                <a:solidFill>
                  <a:schemeClr val="accent2"/>
                </a:solidFill>
              </a:rPr>
              <a:t> </a:t>
            </a:r>
            <a:r>
              <a:rPr lang="pl-PL" altLang="pl-PL" sz="1700"/>
              <a:t>W przypadku omawianych przepisów</a:t>
            </a:r>
            <a:r>
              <a:rPr lang="pl-PL" altLang="pl-PL" sz="1700">
                <a:solidFill>
                  <a:schemeClr val="accent2"/>
                </a:solidFill>
              </a:rPr>
              <a:t> </a:t>
            </a:r>
            <a:r>
              <a:rPr lang="pl-PL" altLang="pl-PL" sz="1700"/>
              <a:t>w procesie ich wykładni interpretatorowi nie wolno całkowicie ignorować wykładni systemowej lub funkcjonalnej poprzez ograniczenie się wyłącznie do wykładni językowej pojedynczego przepisu. Może się bowiem okazać, że sens przepisu, który wydaje się językowo jasny, okaże się wątpliwy, gdy go skonfrontujemy z innymi przepisami lub weźmiemy pod uwagę cel regulacji prawnej. </a:t>
            </a:r>
          </a:p>
          <a:p>
            <a:pPr algn="just" eaLnBrk="1" hangingPunct="1">
              <a:lnSpc>
                <a:spcPct val="80000"/>
              </a:lnSpc>
              <a:buFontTx/>
              <a:buNone/>
            </a:pPr>
            <a:endParaRPr lang="pl-PL" altLang="pl-PL" sz="1700"/>
          </a:p>
          <a:p>
            <a:pPr algn="just" eaLnBrk="1" hangingPunct="1">
              <a:lnSpc>
                <a:spcPct val="80000"/>
              </a:lnSpc>
              <a:buFontTx/>
              <a:buNone/>
            </a:pPr>
            <a:r>
              <a:rPr lang="pl-PL" altLang="pl-PL" sz="1700"/>
              <a:t>     </a:t>
            </a:r>
            <a:r>
              <a:rPr lang="pl-PL" altLang="pl-PL" sz="1700" b="1"/>
              <a:t>7.</a:t>
            </a:r>
            <a:r>
              <a:rPr lang="pl-PL" altLang="pl-PL" sz="1700"/>
              <a:t> Zgodnie z wymogami konstytucyjnymi niejasnych regulacji podatkowych nie wolno interpretować na niekorzyść podatników, a w konsekwencji jeśli takie regulacje okazują się ostatecznie wieloznaczne, to zgodnie z zasadą </a:t>
            </a:r>
            <a:r>
              <a:rPr lang="pl-PL" altLang="pl-PL" sz="1700" i="1"/>
              <a:t>in dubio pro tributario</a:t>
            </a:r>
            <a:r>
              <a:rPr lang="pl-PL" altLang="pl-PL" sz="1700"/>
              <a:t> należy opowiedzieć się za rozwiązaniem uwzględniającym interes podmiotu obowiązanego do świadczeń podatkowych. </a:t>
            </a:r>
          </a:p>
          <a:p>
            <a:pPr algn="just" eaLnBrk="1" hangingPunct="1">
              <a:lnSpc>
                <a:spcPct val="80000"/>
              </a:lnSpc>
              <a:buFontTx/>
              <a:buNone/>
            </a:pPr>
            <a:r>
              <a:rPr lang="pl-PL" altLang="pl-PL" sz="1700" b="1"/>
              <a:t>      </a:t>
            </a:r>
          </a:p>
          <a:p>
            <a:pPr algn="just" eaLnBrk="1" hangingPunct="1">
              <a:lnSpc>
                <a:spcPct val="80000"/>
              </a:lnSpc>
              <a:buFontTx/>
              <a:buNone/>
            </a:pPr>
            <a:r>
              <a:rPr lang="pl-PL" altLang="pl-PL" sz="1700" b="1"/>
              <a:t>     8.</a:t>
            </a:r>
            <a:r>
              <a:rPr lang="pl-PL" altLang="pl-PL" sz="1700"/>
              <a:t> Odstąpienie w procesie interpretacji przepisów dotyczących ulg podatkowych od językowego rozumienia poszczególnych zwrotów legislacyjnych, uzasadnia również konieczność respektowania podstawowych zasad konstytucyjnych, w tym zawierających gwarancje zaspokojenia określonych praw podmiotowych adresatom norm ustawowych.</a:t>
            </a:r>
            <a:endParaRPr lang="pl-PL" altLang="pl-PL" sz="1700">
              <a:solidFill>
                <a:schemeClr val="accent2"/>
              </a:solidFill>
            </a:endParaRPr>
          </a:p>
          <a:p>
            <a:pPr eaLnBrk="1" hangingPunct="1">
              <a:lnSpc>
                <a:spcPct val="80000"/>
              </a:lnSpc>
              <a:buFontTx/>
              <a:buNone/>
            </a:pPr>
            <a:endParaRPr lang="pl-PL" altLang="pl-PL" sz="2000"/>
          </a:p>
        </p:txBody>
      </p:sp>
      <p:pic>
        <p:nvPicPr>
          <p:cNvPr id="32771" name="Picture 2">
            <a:extLst>
              <a:ext uri="{FF2B5EF4-FFF2-40B4-BE49-F238E27FC236}">
                <a16:creationId xmlns:a16="http://schemas.microsoft.com/office/drawing/2014/main" id="{7B22FEEB-F504-4217-AEFF-703F85A08959}"/>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8BB6835F-DDB9-4162-9AB7-C3AE2FB90D6F}"/>
              </a:ext>
            </a:extLst>
          </p:cNvPr>
          <p:cNvSpPr>
            <a:spLocks noGrp="1" noChangeArrowheads="1"/>
          </p:cNvSpPr>
          <p:nvPr>
            <p:ph type="body" idx="1"/>
          </p:nvPr>
        </p:nvSpPr>
        <p:spPr>
          <a:xfrm>
            <a:off x="457200" y="1600200"/>
            <a:ext cx="8229600" cy="5141913"/>
          </a:xfrm>
        </p:spPr>
        <p:txBody>
          <a:bodyPr/>
          <a:lstStyle/>
          <a:p>
            <a:pPr eaLnBrk="1" hangingPunct="1">
              <a:lnSpc>
                <a:spcPct val="80000"/>
              </a:lnSpc>
              <a:buFontTx/>
              <a:buNone/>
            </a:pPr>
            <a:r>
              <a:rPr lang="pl-PL" altLang="pl-PL" sz="1400" b="1" i="1">
                <a:solidFill>
                  <a:srgbClr val="FF0000"/>
                </a:solidFill>
              </a:rPr>
              <a:t>  	</a:t>
            </a:r>
            <a:r>
              <a:rPr lang="pl-PL" altLang="pl-PL" sz="2000" b="1">
                <a:solidFill>
                  <a:schemeClr val="accent2"/>
                </a:solidFill>
              </a:rPr>
              <a:t>Podsumowanie:</a:t>
            </a:r>
          </a:p>
          <a:p>
            <a:pPr algn="just" eaLnBrk="1" hangingPunct="1">
              <a:lnSpc>
                <a:spcPct val="80000"/>
              </a:lnSpc>
              <a:buFontTx/>
              <a:buNone/>
            </a:pPr>
            <a:r>
              <a:rPr lang="pl-PL" altLang="pl-PL" sz="2000" b="1">
                <a:solidFill>
                  <a:schemeClr val="accent2"/>
                </a:solidFill>
              </a:rPr>
              <a:t>    	</a:t>
            </a:r>
          </a:p>
          <a:p>
            <a:pPr algn="just" eaLnBrk="1" hangingPunct="1">
              <a:lnSpc>
                <a:spcPct val="80000"/>
              </a:lnSpc>
              <a:buFontTx/>
              <a:buNone/>
            </a:pPr>
            <a:r>
              <a:rPr lang="pl-PL" altLang="pl-PL" sz="2000" b="1">
                <a:solidFill>
                  <a:schemeClr val="accent2"/>
                </a:solidFill>
              </a:rPr>
              <a:t>	</a:t>
            </a:r>
            <a:r>
              <a:rPr lang="pl-PL" altLang="pl-PL" sz="1700" b="1"/>
              <a:t>Czy można obecnie legalnie uniknąć podatku przy sprzedaży nieruchomości?</a:t>
            </a:r>
          </a:p>
          <a:p>
            <a:pPr eaLnBrk="1" hangingPunct="1">
              <a:lnSpc>
                <a:spcPct val="80000"/>
              </a:lnSpc>
              <a:buFontTx/>
              <a:buNone/>
            </a:pPr>
            <a:r>
              <a:rPr lang="pl-PL" altLang="pl-PL" sz="1600"/>
              <a:t>      </a:t>
            </a:r>
            <a:r>
              <a:rPr lang="pl-PL" altLang="pl-PL" sz="1700"/>
              <a:t>Pierwszą rzeczą jaką należy zaplanować sprzedając mieszkanie, dom lub działkę budowlaną jest rozliczenie podatku od odpłatnego zbycia nieruchomości. Bez przeliczenia obciążeń i to koniecznie przed podpisaniem aktu notarialnego i umowy przedwstępnej można stać się zakładnikiem niekorzystnych przepisów podatkowych.</a:t>
            </a:r>
          </a:p>
          <a:p>
            <a:pPr algn="just" eaLnBrk="1" hangingPunct="1">
              <a:lnSpc>
                <a:spcPct val="80000"/>
              </a:lnSpc>
              <a:buFontTx/>
              <a:buNone/>
            </a:pPr>
            <a:r>
              <a:rPr lang="pl-PL" altLang="pl-PL" sz="1700"/>
              <a:t>     </a:t>
            </a:r>
          </a:p>
          <a:p>
            <a:pPr algn="just" eaLnBrk="1" hangingPunct="1">
              <a:lnSpc>
                <a:spcPct val="80000"/>
              </a:lnSpc>
              <a:buFontTx/>
              <a:buNone/>
            </a:pPr>
            <a:r>
              <a:rPr lang="pl-PL" altLang="pl-PL" sz="1700" b="1"/>
              <a:t>    1.</a:t>
            </a:r>
            <a:r>
              <a:rPr lang="pl-PL" altLang="pl-PL" sz="1700"/>
              <a:t> Sprzedaż nieruchomości po upływie 5 lat podatkowych od daty nabycia nieruchomości nie podlega zgodnie z ustawą opodatkowaniu.	</a:t>
            </a:r>
          </a:p>
          <a:p>
            <a:pPr algn="just" eaLnBrk="1" hangingPunct="1">
              <a:lnSpc>
                <a:spcPct val="80000"/>
              </a:lnSpc>
              <a:buFontTx/>
              <a:buNone/>
            </a:pPr>
            <a:r>
              <a:rPr lang="pl-PL" altLang="pl-PL" sz="1700"/>
              <a:t>    </a:t>
            </a:r>
          </a:p>
          <a:p>
            <a:pPr algn="just" eaLnBrk="1" hangingPunct="1">
              <a:lnSpc>
                <a:spcPct val="80000"/>
              </a:lnSpc>
              <a:buFontTx/>
              <a:buNone/>
            </a:pPr>
            <a:r>
              <a:rPr lang="pl-PL" altLang="pl-PL" sz="1700"/>
              <a:t>     </a:t>
            </a:r>
            <a:r>
              <a:rPr lang="pl-PL" altLang="pl-PL" sz="1700" b="1"/>
              <a:t>2. </a:t>
            </a:r>
            <a:r>
              <a:rPr lang="pl-PL" altLang="pl-PL" sz="1700"/>
              <a:t>W przypadku gdy okres  okres pięciu lat podatkowych nie minął, to należy sprawdzić jaki będzie dochód ze sprzedaży, gdyż to on zgodnie z aktualnie obowiązującymi przepisami ustawy jest podstawą do naliczenia podatku.</a:t>
            </a:r>
          </a:p>
          <a:p>
            <a:pPr algn="just" eaLnBrk="1" hangingPunct="1">
              <a:lnSpc>
                <a:spcPct val="80000"/>
              </a:lnSpc>
              <a:buFontTx/>
              <a:buNone/>
            </a:pPr>
            <a:r>
              <a:rPr lang="pl-PL" altLang="pl-PL" sz="1700" b="1"/>
              <a:t>      </a:t>
            </a:r>
          </a:p>
          <a:p>
            <a:pPr algn="just" eaLnBrk="1" hangingPunct="1">
              <a:lnSpc>
                <a:spcPct val="80000"/>
              </a:lnSpc>
              <a:buFontTx/>
              <a:buNone/>
            </a:pPr>
            <a:r>
              <a:rPr lang="pl-PL" altLang="pl-PL" sz="1700" b="1"/>
              <a:t>     3. </a:t>
            </a:r>
            <a:r>
              <a:rPr lang="pl-PL" altLang="pl-PL" sz="1700"/>
              <a:t>Wydatkowanie</a:t>
            </a:r>
            <a:r>
              <a:rPr lang="pl-PL" altLang="pl-PL" sz="1700" b="1"/>
              <a:t> </a:t>
            </a:r>
            <a:r>
              <a:rPr lang="pl-PL" altLang="pl-PL" sz="1700"/>
              <a:t>w ciągu 3 lat podatkowych od daty sprzedaży nieruchomości całego przychodu ze sprzedaży na własne cele mieszkaniowe enumeratywnie wskazane w ustawie np. na zakup nowej nieruchomości mieszkaniowej. </a:t>
            </a:r>
          </a:p>
        </p:txBody>
      </p:sp>
      <p:pic>
        <p:nvPicPr>
          <p:cNvPr id="33795" name="Picture 2">
            <a:extLst>
              <a:ext uri="{FF2B5EF4-FFF2-40B4-BE49-F238E27FC236}">
                <a16:creationId xmlns:a16="http://schemas.microsoft.com/office/drawing/2014/main" id="{6FEF82DC-91A6-4982-9C2D-CBDC899C18DC}"/>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a:extLst>
              <a:ext uri="{FF2B5EF4-FFF2-40B4-BE49-F238E27FC236}">
                <a16:creationId xmlns:a16="http://schemas.microsoft.com/office/drawing/2014/main" id="{52BE175F-675D-4845-AB26-32580D073108}"/>
              </a:ext>
            </a:extLst>
          </p:cNvPr>
          <p:cNvSpPr>
            <a:spLocks noGrp="1" noChangeArrowheads="1"/>
          </p:cNvSpPr>
          <p:nvPr>
            <p:ph type="body" idx="1"/>
          </p:nvPr>
        </p:nvSpPr>
        <p:spPr/>
        <p:txBody>
          <a:bodyPr/>
          <a:lstStyle/>
          <a:p>
            <a:pPr eaLnBrk="1" hangingPunct="1">
              <a:buFontTx/>
              <a:buNone/>
              <a:defRPr/>
            </a:pPr>
            <a:endParaRPr lang="pl-PL" altLang="pl-PL" b="1" dirty="0"/>
          </a:p>
          <a:p>
            <a:pPr algn="ctr" eaLnBrk="1" hangingPunct="1">
              <a:buFontTx/>
              <a:buNone/>
              <a:defRPr/>
            </a:pPr>
            <a:endParaRPr lang="pl-PL" altLang="pl-PL" b="1" dirty="0"/>
          </a:p>
          <a:p>
            <a:pPr eaLnBrk="1" hangingPunct="1">
              <a:buFontTx/>
              <a:buNone/>
              <a:defRPr/>
            </a:pPr>
            <a:r>
              <a:rPr lang="pl-PL" altLang="pl-PL" b="1" dirty="0"/>
              <a:t>    </a:t>
            </a:r>
          </a:p>
          <a:p>
            <a:pPr algn="ctr" eaLnBrk="1" hangingPunct="1">
              <a:buFontTx/>
              <a:buNone/>
              <a:defRPr/>
            </a:pPr>
            <a:endParaRPr lang="pl-PL" altLang="pl-PL" b="1" dirty="0">
              <a:solidFill>
                <a:schemeClr val="folHlink"/>
              </a:solidFill>
            </a:endParaRPr>
          </a:p>
          <a:p>
            <a:pPr algn="ctr" eaLnBrk="1" hangingPunct="1">
              <a:buFontTx/>
              <a:buNone/>
              <a:defRPr/>
            </a:pPr>
            <a:r>
              <a:rPr lang="pl-PL" altLang="pl-PL" b="1" dirty="0">
                <a:solidFill>
                  <a:schemeClr val="accent6">
                    <a:lumMod val="75000"/>
                  </a:schemeClr>
                </a:solidFill>
              </a:rPr>
              <a:t>Dziękuję bardzo za uwagę!!!</a:t>
            </a:r>
          </a:p>
        </p:txBody>
      </p:sp>
      <p:pic>
        <p:nvPicPr>
          <p:cNvPr id="34819" name="Picture 2">
            <a:extLst>
              <a:ext uri="{FF2B5EF4-FFF2-40B4-BE49-F238E27FC236}">
                <a16:creationId xmlns:a16="http://schemas.microsoft.com/office/drawing/2014/main" id="{33A9E364-7E0D-45FC-BA08-C1109E2D0FED}"/>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8625567B-F1F8-4EBF-B677-F00AE838BCB1}"/>
              </a:ext>
            </a:extLst>
          </p:cNvPr>
          <p:cNvSpPr>
            <a:spLocks noGrp="1" noChangeArrowheads="1"/>
          </p:cNvSpPr>
          <p:nvPr>
            <p:ph type="body" idx="1"/>
          </p:nvPr>
        </p:nvSpPr>
        <p:spPr/>
        <p:txBody>
          <a:bodyPr/>
          <a:lstStyle/>
          <a:p>
            <a:pPr algn="just" eaLnBrk="1" hangingPunct="1">
              <a:lnSpc>
                <a:spcPct val="80000"/>
              </a:lnSpc>
              <a:buFontTx/>
              <a:buNone/>
            </a:pPr>
            <a:r>
              <a:rPr lang="pl-PL" altLang="pl-PL" sz="1600" b="1"/>
              <a:t>	</a:t>
            </a:r>
            <a:r>
              <a:rPr lang="pl-PL" altLang="pl-PL" sz="1800" b="1"/>
              <a:t>Odpłatne zbycie budynku i lokalu mieszkalnego źródłem przychodów w podatku dochodowym od osób fizycznych:</a:t>
            </a:r>
          </a:p>
          <a:p>
            <a:pPr algn="just" eaLnBrk="1" hangingPunct="1">
              <a:lnSpc>
                <a:spcPct val="80000"/>
              </a:lnSpc>
              <a:buFontTx/>
              <a:buNone/>
            </a:pPr>
            <a:r>
              <a:rPr lang="pl-PL" altLang="pl-PL" sz="1600" b="1"/>
              <a:t>  </a:t>
            </a:r>
          </a:p>
          <a:p>
            <a:pPr algn="just" eaLnBrk="1" hangingPunct="1">
              <a:lnSpc>
                <a:spcPct val="80000"/>
              </a:lnSpc>
              <a:buFontTx/>
              <a:buNone/>
            </a:pPr>
            <a:r>
              <a:rPr lang="pl-PL" altLang="pl-PL" sz="1600" b="1"/>
              <a:t>     Art.  10.  ust.1 pkt 8  ustawy z dnia 26 lipca 1991 r. o podatku dochodowym od osób fizycznych (Dz.U. z 2019r. Poz. 1387 ze zm.)</a:t>
            </a:r>
          </a:p>
          <a:p>
            <a:pPr algn="just" eaLnBrk="1" hangingPunct="1">
              <a:lnSpc>
                <a:spcPct val="80000"/>
              </a:lnSpc>
              <a:buFontTx/>
              <a:buNone/>
            </a:pPr>
            <a:r>
              <a:rPr lang="pl-PL" altLang="pl-PL" sz="1600" b="1"/>
              <a:t>    Źródłami przychodów są:</a:t>
            </a:r>
          </a:p>
          <a:p>
            <a:pPr algn="just" eaLnBrk="1" hangingPunct="1">
              <a:lnSpc>
                <a:spcPct val="80000"/>
              </a:lnSpc>
              <a:buFontTx/>
              <a:buNone/>
            </a:pPr>
            <a:r>
              <a:rPr lang="pl-PL" altLang="pl-PL" sz="1600" b="1"/>
              <a:t>     8) odpłatne zbycie, z zastrzeżeniem ust. 2:</a:t>
            </a:r>
          </a:p>
          <a:p>
            <a:pPr algn="just" eaLnBrk="1" hangingPunct="1">
              <a:lnSpc>
                <a:spcPct val="80000"/>
              </a:lnSpc>
              <a:buFontTx/>
              <a:buNone/>
            </a:pPr>
            <a:r>
              <a:rPr lang="pl-PL" altLang="pl-PL" sz="1600" b="1"/>
              <a:t>        a) nieruchomości lub ich części oraz udziału w nieruchomości,</a:t>
            </a:r>
          </a:p>
          <a:p>
            <a:pPr algn="just" eaLnBrk="1" hangingPunct="1">
              <a:lnSpc>
                <a:spcPct val="80000"/>
              </a:lnSpc>
              <a:buFontTx/>
              <a:buNone/>
            </a:pPr>
            <a:r>
              <a:rPr lang="pl-PL" altLang="pl-PL" sz="1600" b="1"/>
              <a:t>        b) spółdzielczego własnościowego prawa do lokalu mieszkalnego lub użytkowego oraz prawa do domu jednorodzinnego w spółdzielni mieszkaniowej,</a:t>
            </a:r>
          </a:p>
          <a:p>
            <a:pPr algn="just" eaLnBrk="1" hangingPunct="1">
              <a:lnSpc>
                <a:spcPct val="80000"/>
              </a:lnSpc>
              <a:buFontTx/>
              <a:buNone/>
            </a:pPr>
            <a:r>
              <a:rPr lang="pl-PL" altLang="pl-PL" sz="1600" b="1"/>
              <a:t>       c) prawa wieczystego użytkowania gruntów,</a:t>
            </a:r>
          </a:p>
          <a:p>
            <a:pPr algn="just" eaLnBrk="1" hangingPunct="1">
              <a:lnSpc>
                <a:spcPct val="80000"/>
              </a:lnSpc>
              <a:buFontTx/>
              <a:buNone/>
            </a:pPr>
            <a:r>
              <a:rPr lang="pl-PL" altLang="pl-PL" sz="1600" b="1"/>
              <a:t>       d) innych rzeczy,</a:t>
            </a:r>
          </a:p>
          <a:p>
            <a:pPr algn="just" eaLnBrk="1" hangingPunct="1">
              <a:lnSpc>
                <a:spcPct val="80000"/>
              </a:lnSpc>
              <a:buFontTx/>
              <a:buNone/>
            </a:pPr>
            <a:r>
              <a:rPr lang="pl-PL" altLang="pl-PL" sz="1600" b="1"/>
              <a:t>     - jeżeli odpłatne zbycie nie następuje w wykonaniu działalności gospodarczej i </a:t>
            </a:r>
            <a:r>
              <a:rPr lang="pl-PL" altLang="pl-PL" sz="1600" b="1">
                <a:solidFill>
                  <a:srgbClr val="FF0000"/>
                </a:solidFill>
              </a:rPr>
              <a:t>zostało dokonane w przypadku odpłatnego zbycia nieruchomości i praw majątkowych określonych w lit. a-c - przed upływem pięciu lat, licząc od końca roku kalendarzowego, w którym nastąpiło nabycie lub wybudowanie,</a:t>
            </a:r>
            <a:r>
              <a:rPr lang="pl-PL" altLang="pl-PL" sz="1600" b="1"/>
              <a:t> a innych rzeczy - przed upływem pół roku, licząc od końca miesiąca, w którym nastąpiło nabycie; w przypadku zamiany okresy te odnoszą się do każdej z osób dokonującej zamiany;</a:t>
            </a:r>
          </a:p>
        </p:txBody>
      </p:sp>
      <p:pic>
        <p:nvPicPr>
          <p:cNvPr id="5123" name="Picture 2">
            <a:extLst>
              <a:ext uri="{FF2B5EF4-FFF2-40B4-BE49-F238E27FC236}">
                <a16:creationId xmlns:a16="http://schemas.microsoft.com/office/drawing/2014/main" id="{D90853C8-9F11-452D-8E79-35709E11C8C1}"/>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2D302FFD-762B-4C31-B764-1748227B4B90}"/>
              </a:ext>
            </a:extLst>
          </p:cNvPr>
          <p:cNvSpPr>
            <a:spLocks noGrp="1" noChangeArrowheads="1"/>
          </p:cNvSpPr>
          <p:nvPr>
            <p:ph type="body" idx="1"/>
          </p:nvPr>
        </p:nvSpPr>
        <p:spPr/>
        <p:txBody>
          <a:bodyPr/>
          <a:lstStyle/>
          <a:p>
            <a:pPr eaLnBrk="1" hangingPunct="1">
              <a:lnSpc>
                <a:spcPct val="80000"/>
              </a:lnSpc>
              <a:buFontTx/>
              <a:buNone/>
            </a:pPr>
            <a:r>
              <a:rPr lang="pl-PL" altLang="pl-PL" sz="1800" b="1"/>
              <a:t>	</a:t>
            </a:r>
          </a:p>
          <a:p>
            <a:pPr algn="just" eaLnBrk="1" hangingPunct="1">
              <a:lnSpc>
                <a:spcPct val="80000"/>
              </a:lnSpc>
              <a:buFontTx/>
              <a:buNone/>
            </a:pPr>
            <a:r>
              <a:rPr lang="pl-PL" altLang="pl-PL" sz="1800" b="1"/>
              <a:t>     </a:t>
            </a:r>
            <a:r>
              <a:rPr lang="pl-PL" altLang="pl-PL" sz="1800" b="1">
                <a:solidFill>
                  <a:srgbClr val="FF0000"/>
                </a:solidFill>
              </a:rPr>
              <a:t>Zmiana podejścia do zwolnienia od opodatkowania dochodu ze sprzedaży budynków i lokali mieszkalnych – czy ma charakter ewolucyjny czy ciągłego poszukiwania właściwej drogi?</a:t>
            </a:r>
          </a:p>
          <a:p>
            <a:pPr algn="just" eaLnBrk="1" hangingPunct="1">
              <a:lnSpc>
                <a:spcPct val="80000"/>
              </a:lnSpc>
              <a:buFontTx/>
              <a:buNone/>
            </a:pPr>
            <a:endParaRPr lang="pl-PL" altLang="pl-PL" sz="1800" b="1">
              <a:solidFill>
                <a:srgbClr val="FF0000"/>
              </a:solidFill>
            </a:endParaRPr>
          </a:p>
          <a:p>
            <a:pPr algn="just" eaLnBrk="1" hangingPunct="1">
              <a:lnSpc>
                <a:spcPct val="80000"/>
              </a:lnSpc>
              <a:buFontTx/>
              <a:buNone/>
            </a:pPr>
            <a:r>
              <a:rPr lang="pl-PL" altLang="pl-PL" sz="1800" b="1"/>
              <a:t>     1. Regulacje prawne obowiązujące do 31 grudnia 2006r. – zwolnienie od opodatkowania </a:t>
            </a:r>
            <a:r>
              <a:rPr lang="pl-PL" altLang="pl-PL" sz="1800" b="1">
                <a:solidFill>
                  <a:srgbClr val="FF0000"/>
                </a:solidFill>
              </a:rPr>
              <a:t>przychodów</a:t>
            </a:r>
            <a:r>
              <a:rPr lang="pl-PL" altLang="pl-PL" sz="1800" b="1"/>
              <a:t> art. 21 ust. 1 pkt 32 u.p.d.o.f., oraz 10% zryczałtowany podatek dochodowy;</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2. Regulacje prawne obowiązujące od 1 stycznia 2007r.  do 31 grudnia 2008r. – okres  ulgi meldunkowej - art. 21 ust. 1 pkt 126 u.p.d.o.f.;</a:t>
            </a:r>
          </a:p>
          <a:p>
            <a:pPr algn="just" eaLnBrk="1" hangingPunct="1">
              <a:lnSpc>
                <a:spcPct val="80000"/>
              </a:lnSpc>
              <a:buFontTx/>
              <a:buNone/>
            </a:pPr>
            <a:endParaRPr lang="pl-PL" altLang="pl-PL" sz="1800" b="1"/>
          </a:p>
          <a:p>
            <a:pPr algn="just" eaLnBrk="1" hangingPunct="1">
              <a:lnSpc>
                <a:spcPct val="80000"/>
              </a:lnSpc>
              <a:buFontTx/>
              <a:buNone/>
            </a:pPr>
            <a:r>
              <a:rPr lang="pl-PL" altLang="pl-PL" sz="2800" b="1"/>
              <a:t>   </a:t>
            </a:r>
            <a:r>
              <a:rPr lang="pl-PL" altLang="pl-PL" sz="1800" b="1"/>
              <a:t>3. Regulacje prawne obowiązujące od 1 stycznia 2009r. (aktualnie) – zwolnienie od opodatkowania </a:t>
            </a:r>
            <a:r>
              <a:rPr lang="pl-PL" altLang="pl-PL" sz="1800" b="1">
                <a:solidFill>
                  <a:srgbClr val="FF0000"/>
                </a:solidFill>
              </a:rPr>
              <a:t>dochodu</a:t>
            </a:r>
            <a:r>
              <a:rPr lang="pl-PL" altLang="pl-PL" sz="1800" b="1"/>
              <a:t> – art. 21 ust. 1 pkt 131 u.p.d.o.f., oraz 19% liniowy podatek dochodowy.</a:t>
            </a:r>
          </a:p>
        </p:txBody>
      </p:sp>
      <p:pic>
        <p:nvPicPr>
          <p:cNvPr id="6147" name="Picture 2">
            <a:extLst>
              <a:ext uri="{FF2B5EF4-FFF2-40B4-BE49-F238E27FC236}">
                <a16:creationId xmlns:a16="http://schemas.microsoft.com/office/drawing/2014/main" id="{F483EC00-79E4-43E8-82E2-4627829DB5B3}"/>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33F854F2-7E34-43B9-8E26-296ABF40D16C}"/>
              </a:ext>
            </a:extLst>
          </p:cNvPr>
          <p:cNvSpPr>
            <a:spLocks noGrp="1" noChangeArrowheads="1"/>
          </p:cNvSpPr>
          <p:nvPr>
            <p:ph type="body" idx="1"/>
          </p:nvPr>
        </p:nvSpPr>
        <p:spPr/>
        <p:txBody>
          <a:bodyPr/>
          <a:lstStyle/>
          <a:p>
            <a:pPr eaLnBrk="1" hangingPunct="1">
              <a:lnSpc>
                <a:spcPct val="80000"/>
              </a:lnSpc>
              <a:buFontTx/>
              <a:buNone/>
            </a:pPr>
            <a:r>
              <a:rPr lang="pl-PL" altLang="pl-PL" sz="900" b="1"/>
              <a:t>	</a:t>
            </a:r>
          </a:p>
          <a:p>
            <a:pPr algn="just" eaLnBrk="1" hangingPunct="1">
              <a:lnSpc>
                <a:spcPct val="80000"/>
              </a:lnSpc>
              <a:buFontTx/>
              <a:buNone/>
            </a:pPr>
            <a:r>
              <a:rPr lang="pl-PL" altLang="pl-PL" sz="1200" b="1"/>
              <a:t>     	</a:t>
            </a:r>
            <a:r>
              <a:rPr lang="pl-PL" altLang="pl-PL" sz="1800" b="1">
                <a:solidFill>
                  <a:srgbClr val="FF0000"/>
                </a:solidFill>
              </a:rPr>
              <a:t>Z jakich powodów uznano rozwiązanie przyjęte w art. 21 ust. 1 pkt 32 u.p.d.o.f., za nie zasługujące na aprobatę po 16 latach stosowania:</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 wysokość opodatkowania (ryczałt 10% od przychodu);</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 problemy w określeniu wydatków na własne cele mieszkaniowe usprawiedliwiające zwolnienie - zwolnienie podatkowe uregulowane w tym przepisie może być wykorzystywane przez podatnika jedynie w przypadkach wydatków ponoszonych na własne cele mieszkaniowe;</a:t>
            </a:r>
          </a:p>
          <a:p>
            <a:pPr algn="just" eaLnBrk="1" hangingPunct="1">
              <a:lnSpc>
                <a:spcPct val="80000"/>
              </a:lnSpc>
              <a:buFontTx/>
              <a:buNone/>
            </a:pPr>
            <a:r>
              <a:rPr lang="pl-PL" altLang="pl-PL" sz="1800"/>
              <a:t>   </a:t>
            </a:r>
          </a:p>
          <a:p>
            <a:pPr algn="just" eaLnBrk="1" hangingPunct="1">
              <a:lnSpc>
                <a:spcPct val="80000"/>
              </a:lnSpc>
              <a:buFontTx/>
              <a:buNone/>
            </a:pPr>
            <a:r>
              <a:rPr lang="pl-PL" altLang="pl-PL" sz="1800" b="1"/>
              <a:t>    -  czy zakup tylko na terenie kraju, czy również w Państwach UE;</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 liczne spory sądowe w zakresie interpretacji i stosowania przepisów w tym kształcie - NSA  (do 2003.12.31) - uchwała 7 sędziów NSA: z 25 listopada 1996 r., FPS 5/96; z 17 lutego 1997 r., FPS 9/96; z 23 czerwca 2003 r.,  FPS 1/03. </a:t>
            </a:r>
            <a:endParaRPr lang="pl-PL" altLang="pl-PL" sz="1800"/>
          </a:p>
          <a:p>
            <a:pPr eaLnBrk="1" hangingPunct="1">
              <a:lnSpc>
                <a:spcPct val="80000"/>
              </a:lnSpc>
              <a:buFontTx/>
              <a:buNone/>
            </a:pPr>
            <a:r>
              <a:rPr lang="pl-PL" altLang="pl-PL" sz="1600" b="1"/>
              <a:t> </a:t>
            </a:r>
            <a:endParaRPr lang="pl-PL" altLang="pl-PL" sz="1600"/>
          </a:p>
          <a:p>
            <a:pPr eaLnBrk="1" hangingPunct="1">
              <a:lnSpc>
                <a:spcPct val="80000"/>
              </a:lnSpc>
              <a:buFontTx/>
              <a:buNone/>
            </a:pPr>
            <a:r>
              <a:rPr lang="pl-PL" altLang="pl-PL" sz="1600" b="1"/>
              <a:t> </a:t>
            </a:r>
          </a:p>
          <a:p>
            <a:pPr eaLnBrk="1" hangingPunct="1">
              <a:lnSpc>
                <a:spcPct val="80000"/>
              </a:lnSpc>
              <a:buFontTx/>
              <a:buNone/>
            </a:pPr>
            <a:r>
              <a:rPr lang="pl-PL" altLang="pl-PL" sz="900"/>
              <a:t>     </a:t>
            </a:r>
          </a:p>
          <a:p>
            <a:pPr eaLnBrk="1" hangingPunct="1">
              <a:lnSpc>
                <a:spcPct val="80000"/>
              </a:lnSpc>
              <a:buFontTx/>
              <a:buNone/>
            </a:pPr>
            <a:endParaRPr lang="pl-PL" altLang="pl-PL" sz="900" b="1"/>
          </a:p>
        </p:txBody>
      </p:sp>
      <p:pic>
        <p:nvPicPr>
          <p:cNvPr id="7171" name="Picture 2">
            <a:extLst>
              <a:ext uri="{FF2B5EF4-FFF2-40B4-BE49-F238E27FC236}">
                <a16:creationId xmlns:a16="http://schemas.microsoft.com/office/drawing/2014/main" id="{8FC3CE29-CB8B-494A-B7BE-3D558B2979D8}"/>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CB764CB8-1536-4BF8-9E88-7511C714AA96}"/>
              </a:ext>
            </a:extLst>
          </p:cNvPr>
          <p:cNvSpPr>
            <a:spLocks noGrp="1" noChangeArrowheads="1"/>
          </p:cNvSpPr>
          <p:nvPr>
            <p:ph type="body" idx="1"/>
          </p:nvPr>
        </p:nvSpPr>
        <p:spPr/>
        <p:txBody>
          <a:bodyPr/>
          <a:lstStyle/>
          <a:p>
            <a:pPr algn="just" eaLnBrk="1" hangingPunct="1">
              <a:lnSpc>
                <a:spcPct val="80000"/>
              </a:lnSpc>
              <a:buFontTx/>
              <a:buNone/>
            </a:pPr>
            <a:r>
              <a:rPr lang="pl-PL" altLang="pl-PL" sz="2000" b="1"/>
              <a:t>     </a:t>
            </a:r>
            <a:r>
              <a:rPr lang="pl-PL" altLang="pl-PL" sz="1800" b="1">
                <a:solidFill>
                  <a:srgbClr val="FF0000"/>
                </a:solidFill>
              </a:rPr>
              <a:t>Ulga meldunkowa jako nowa formuła zwolnienia od opodatkowania dochodu ze sprzedaży budynku, lokalu mieszkalnego wprowadzona od 1 stycznia 2007r.- to odpowiedź na występujące problemy, czy może przypadkowe rozwiązanie?</a:t>
            </a:r>
          </a:p>
          <a:p>
            <a:pPr algn="just" eaLnBrk="1" hangingPunct="1">
              <a:lnSpc>
                <a:spcPct val="80000"/>
              </a:lnSpc>
              <a:buFontTx/>
              <a:buNone/>
            </a:pPr>
            <a:r>
              <a:rPr lang="pl-PL" altLang="pl-PL" sz="1800" b="1"/>
              <a:t>     </a:t>
            </a:r>
          </a:p>
          <a:p>
            <a:pPr algn="just" eaLnBrk="1" hangingPunct="1">
              <a:lnSpc>
                <a:spcPct val="80000"/>
              </a:lnSpc>
              <a:buFontTx/>
              <a:buNone/>
            </a:pPr>
            <a:r>
              <a:rPr lang="pl-PL" altLang="pl-PL" sz="1800" b="1"/>
              <a:t>    Projekt RZĄDOWY  -  SEJM V KADENCJI (DRUK 732)</a:t>
            </a:r>
          </a:p>
          <a:p>
            <a:pPr algn="just" eaLnBrk="1" hangingPunct="1">
              <a:lnSpc>
                <a:spcPct val="80000"/>
              </a:lnSpc>
              <a:buFontTx/>
              <a:buNone/>
            </a:pPr>
            <a:r>
              <a:rPr lang="pl-PL" altLang="pl-PL" sz="1800" b="1"/>
              <a:t>     - likwidacja zwolnienia PIT związanego z refinansowaniem na cele mieszkaniowe przychodu uzyskanego ze sprzedaży lokalu mieszkalnego – wykreślenie art. 21 ust. 1 pkt 32 - podatek będzie wynosił 19% osiągniętego dochodu (dotychczas 10% uzyskanego przychodu).</a:t>
            </a:r>
          </a:p>
          <a:p>
            <a:pPr algn="just" eaLnBrk="1" hangingPunct="1">
              <a:lnSpc>
                <a:spcPct val="80000"/>
              </a:lnSpc>
              <a:buFontTx/>
              <a:buNone/>
            </a:pPr>
            <a:r>
              <a:rPr lang="pl-PL" altLang="pl-PL" sz="1800" b="1"/>
              <a:t>     -  dodanie w toku pracy komisji sejmowej nowego zwolnienia – po I czytaniu Druk SEJM V kadencji 1055 -  wprowadzenie w drodze poprawki poselskiej zwolnienia w postaci ULGI MELDUNKOWEJ</a:t>
            </a:r>
          </a:p>
        </p:txBody>
      </p:sp>
      <p:pic>
        <p:nvPicPr>
          <p:cNvPr id="8195" name="Picture 2">
            <a:extLst>
              <a:ext uri="{FF2B5EF4-FFF2-40B4-BE49-F238E27FC236}">
                <a16:creationId xmlns:a16="http://schemas.microsoft.com/office/drawing/2014/main" id="{0F6BB965-DCBE-4E59-BFBA-B88954EEC1F1}"/>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AB56FFD1-CF5B-49FF-9E62-4154A0EFD614}"/>
              </a:ext>
            </a:extLst>
          </p:cNvPr>
          <p:cNvSpPr>
            <a:spLocks noGrp="1" noChangeArrowheads="1"/>
          </p:cNvSpPr>
          <p:nvPr>
            <p:ph type="body" idx="1"/>
          </p:nvPr>
        </p:nvSpPr>
        <p:spPr>
          <a:xfrm>
            <a:off x="468313" y="1628775"/>
            <a:ext cx="8229600" cy="4525963"/>
          </a:xfrm>
        </p:spPr>
        <p:txBody>
          <a:bodyPr/>
          <a:lstStyle/>
          <a:p>
            <a:pPr eaLnBrk="1" hangingPunct="1">
              <a:lnSpc>
                <a:spcPct val="80000"/>
              </a:lnSpc>
              <a:buFontTx/>
              <a:buNone/>
            </a:pPr>
            <a:r>
              <a:rPr lang="pl-PL" altLang="pl-PL" sz="1600"/>
              <a:t>      </a:t>
            </a:r>
            <a:r>
              <a:rPr lang="pl-PL" altLang="pl-PL" sz="1800" b="1"/>
              <a:t>Projekt rządowy  -  SEJM V KADENCJI DRUK 732 i 1055 – uzasadnienie wprowadzenia:</a:t>
            </a:r>
          </a:p>
          <a:p>
            <a:pPr eaLnBrk="1" hangingPunct="1">
              <a:lnSpc>
                <a:spcPct val="80000"/>
              </a:lnSpc>
              <a:buFontTx/>
              <a:buNone/>
            </a:pPr>
            <a:r>
              <a:rPr lang="pl-PL" altLang="pl-PL" sz="1800" b="1"/>
              <a:t>    </a:t>
            </a:r>
          </a:p>
          <a:p>
            <a:pPr algn="just" eaLnBrk="1" hangingPunct="1">
              <a:lnSpc>
                <a:spcPct val="80000"/>
              </a:lnSpc>
              <a:buFontTx/>
              <a:buNone/>
            </a:pPr>
            <a:r>
              <a:rPr lang="pl-PL" altLang="pl-PL" sz="1600" b="1"/>
              <a:t>     - inicjatywa poselska - </a:t>
            </a:r>
            <a:r>
              <a:rPr lang="pl-PL" altLang="pl-PL" sz="1600"/>
              <a:t>poprawka , która pozwoli na objęcie zwolnieniem od tego podatku dochodów związanych ze zbyciem jedynego mieszkania podatnika. Chodzi o to, aby w przypadku poprawiania bytu rodziny nie dochodziło do opodatkowywania służących temu transakcji. Eliminowałoby to wiele wątpliwości dotyczących wprowadzenia nowego przepisu. Opodatkowaniem objęto by tylko obrót nieruchomościami wiążący się z czerpaniem korzyści, z zarobkiem;</a:t>
            </a:r>
          </a:p>
          <a:p>
            <a:pPr algn="just" eaLnBrk="1" hangingPunct="1">
              <a:lnSpc>
                <a:spcPct val="80000"/>
              </a:lnSpc>
              <a:buFontTx/>
              <a:buNone/>
            </a:pPr>
            <a:r>
              <a:rPr lang="pl-PL" altLang="pl-PL" sz="1600" b="1"/>
              <a:t>      </a:t>
            </a:r>
          </a:p>
          <a:p>
            <a:pPr algn="just" eaLnBrk="1" hangingPunct="1">
              <a:lnSpc>
                <a:spcPct val="80000"/>
              </a:lnSpc>
              <a:buFontTx/>
              <a:buNone/>
            </a:pPr>
            <a:r>
              <a:rPr lang="pl-PL" altLang="pl-PL" sz="1600" b="1"/>
              <a:t>      - stanowisko Rządu za przyjęciem poprawki -  </a:t>
            </a:r>
            <a:r>
              <a:rPr lang="pl-PL" altLang="pl-PL" sz="1600"/>
              <a:t>uwzględnienie poprawki spowoduje, że od sprzedaży własnego mieszkania nie będzie się płacić podatku. W ten sposób 98-99% transakcji na rynku będzie zwolnionych z podatku. Podatek będą płacić tylko osoby, które spekulują nieruchomościami albo z różnych przyczyn mają więcej niż jedną nieruchomość. Generalnie mówiąc, nie będą to raczej osoby w złej sytuacji finansowej.</a:t>
            </a:r>
          </a:p>
          <a:p>
            <a:pPr algn="just" eaLnBrk="1" hangingPunct="1">
              <a:lnSpc>
                <a:spcPct val="80000"/>
              </a:lnSpc>
              <a:buFontTx/>
              <a:buNone/>
            </a:pPr>
            <a:r>
              <a:rPr lang="pl-PL" altLang="pl-PL" sz="1600" b="1"/>
              <a:t>  </a:t>
            </a:r>
          </a:p>
          <a:p>
            <a:pPr algn="just" eaLnBrk="1" hangingPunct="1">
              <a:lnSpc>
                <a:spcPct val="80000"/>
              </a:lnSpc>
              <a:buFontTx/>
              <a:buNone/>
            </a:pPr>
            <a:r>
              <a:rPr lang="pl-PL" altLang="pl-PL" sz="1600"/>
              <a:t>    - </a:t>
            </a:r>
            <a:r>
              <a:rPr lang="pl-PL" altLang="pl-PL" sz="1600" b="1"/>
              <a:t>art. 21 ust. 1 pkt 126 oraz ust. 21 i 22 wprowadzone w</a:t>
            </a:r>
            <a:r>
              <a:rPr lang="pl-PL" altLang="pl-PL" sz="1600"/>
              <a:t> </a:t>
            </a:r>
            <a:r>
              <a:rPr lang="pl-PL" altLang="pl-PL" sz="1600" b="1"/>
              <a:t>ustawie</a:t>
            </a:r>
            <a:r>
              <a:rPr lang="pl-PL" altLang="pl-PL" sz="1600"/>
              <a:t> </a:t>
            </a:r>
            <a:r>
              <a:rPr lang="pl-PL" altLang="pl-PL" sz="1600" b="1"/>
              <a:t>z dnia 16 listopada 2006 r. o zmianie ustawy o podatku dochodowym od osób fizycznych oraz o zmianie niektórych innych ustaw</a:t>
            </a:r>
            <a:r>
              <a:rPr lang="pl-PL" altLang="pl-PL" sz="1600"/>
              <a:t> (Dz.U. Nr 217, poz.1588)</a:t>
            </a:r>
          </a:p>
        </p:txBody>
      </p:sp>
      <p:pic>
        <p:nvPicPr>
          <p:cNvPr id="9219" name="Picture 2">
            <a:extLst>
              <a:ext uri="{FF2B5EF4-FFF2-40B4-BE49-F238E27FC236}">
                <a16:creationId xmlns:a16="http://schemas.microsoft.com/office/drawing/2014/main" id="{3D313F88-847E-40CD-A8C0-13F4D9B4E289}"/>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421B8A71-0AFA-4C74-87EE-8D7BC863E6C5}"/>
              </a:ext>
            </a:extLst>
          </p:cNvPr>
          <p:cNvSpPr>
            <a:spLocks noGrp="1" noChangeArrowheads="1"/>
          </p:cNvSpPr>
          <p:nvPr>
            <p:ph type="body" idx="1"/>
          </p:nvPr>
        </p:nvSpPr>
        <p:spPr>
          <a:xfrm>
            <a:off x="457200" y="1600200"/>
            <a:ext cx="8229600" cy="5141913"/>
          </a:xfrm>
        </p:spPr>
        <p:txBody>
          <a:bodyPr/>
          <a:lstStyle/>
          <a:p>
            <a:pPr algn="just" eaLnBrk="1" hangingPunct="1">
              <a:lnSpc>
                <a:spcPct val="80000"/>
              </a:lnSpc>
              <a:buFontTx/>
              <a:buNone/>
            </a:pPr>
            <a:r>
              <a:rPr lang="pl-PL" altLang="pl-PL" sz="1200" b="1"/>
              <a:t>      	</a:t>
            </a:r>
            <a:r>
              <a:rPr lang="pl-PL" altLang="pl-PL" sz="1600" b="1"/>
              <a:t>Regulacje prawne obowiązujące od 1 stycznia 2007r.  do 31 grudnia 2008r. – okres ulgi meldunkowej - art. 21 ust. 1 pkt 126 u.p.d.o.f.,</a:t>
            </a:r>
          </a:p>
          <a:p>
            <a:pPr algn="just" eaLnBrk="1" hangingPunct="1">
              <a:lnSpc>
                <a:spcPct val="80000"/>
              </a:lnSpc>
              <a:buFontTx/>
              <a:buNone/>
            </a:pPr>
            <a:r>
              <a:rPr lang="pl-PL" altLang="pl-PL" sz="1600"/>
              <a:t>       </a:t>
            </a:r>
          </a:p>
          <a:p>
            <a:pPr algn="just" eaLnBrk="1" hangingPunct="1">
              <a:lnSpc>
                <a:spcPct val="80000"/>
              </a:lnSpc>
              <a:buFontTx/>
              <a:buNone/>
            </a:pPr>
            <a:r>
              <a:rPr lang="pl-PL" altLang="pl-PL" sz="1600"/>
              <a:t>      </a:t>
            </a:r>
            <a:r>
              <a:rPr lang="pl-PL" altLang="pl-PL" sz="1500" b="1"/>
              <a:t>Art. 21 ust. 1 </a:t>
            </a:r>
            <a:r>
              <a:rPr lang="pl-PL" altLang="pl-PL" sz="1500"/>
              <a:t>Wolne od podatku dochodowego są:</a:t>
            </a:r>
          </a:p>
          <a:p>
            <a:pPr algn="just" eaLnBrk="1" hangingPunct="1">
              <a:lnSpc>
                <a:spcPct val="80000"/>
              </a:lnSpc>
              <a:buFontTx/>
              <a:buNone/>
            </a:pPr>
            <a:r>
              <a:rPr lang="pl-PL" altLang="pl-PL" sz="1500"/>
              <a:t>       </a:t>
            </a:r>
          </a:p>
          <a:p>
            <a:pPr algn="just" eaLnBrk="1" hangingPunct="1">
              <a:lnSpc>
                <a:spcPct val="80000"/>
              </a:lnSpc>
              <a:buFontTx/>
              <a:buNone/>
            </a:pPr>
            <a:r>
              <a:rPr lang="pl-PL" altLang="pl-PL" sz="1500" b="1"/>
              <a:t>	126)	przychody uzyskane z odpłatnego zbycia:</a:t>
            </a:r>
          </a:p>
          <a:p>
            <a:pPr algn="just" eaLnBrk="1" hangingPunct="1">
              <a:lnSpc>
                <a:spcPct val="80000"/>
              </a:lnSpc>
              <a:buFontTx/>
              <a:buNone/>
            </a:pPr>
            <a:r>
              <a:rPr lang="pl-PL" altLang="pl-PL" sz="1500"/>
              <a:t>        a) budynku mieszkalnego, jego części lub udziału w takim budynku,</a:t>
            </a:r>
          </a:p>
          <a:p>
            <a:pPr algn="just" eaLnBrk="1" hangingPunct="1">
              <a:lnSpc>
                <a:spcPct val="80000"/>
              </a:lnSpc>
              <a:buFontTx/>
              <a:buNone/>
            </a:pPr>
            <a:r>
              <a:rPr lang="pl-PL" altLang="pl-PL" sz="1500"/>
              <a:t>        b) lokalu mieszkalnego stanowiącego odrębną nieruchomość lub udziału w takim lokalu,</a:t>
            </a:r>
          </a:p>
          <a:p>
            <a:pPr algn="just" eaLnBrk="1" hangingPunct="1">
              <a:lnSpc>
                <a:spcPct val="80000"/>
              </a:lnSpc>
              <a:buFontTx/>
              <a:buNone/>
            </a:pPr>
            <a:r>
              <a:rPr lang="pl-PL" altLang="pl-PL" sz="1500"/>
              <a:t>        c) spółdzielczego własnościowego prawa do lokalu mieszkalnego lub udziału w takim prawie,</a:t>
            </a:r>
          </a:p>
          <a:p>
            <a:pPr algn="just" eaLnBrk="1" hangingPunct="1">
              <a:lnSpc>
                <a:spcPct val="80000"/>
              </a:lnSpc>
              <a:buFontTx/>
              <a:buNone/>
            </a:pPr>
            <a:r>
              <a:rPr lang="pl-PL" altLang="pl-PL" sz="1500"/>
              <a:t>        d) prawa do domu jednorodzinnego w spółdzielni mieszkaniowej lub udziału w takim prawie</a:t>
            </a:r>
            <a:endParaRPr lang="pl-PL" altLang="pl-PL" sz="1500" b="1"/>
          </a:p>
          <a:p>
            <a:pPr algn="just" eaLnBrk="1" hangingPunct="1">
              <a:lnSpc>
                <a:spcPct val="80000"/>
              </a:lnSpc>
              <a:buFontTx/>
              <a:buNone/>
            </a:pPr>
            <a:r>
              <a:rPr lang="pl-PL" altLang="pl-PL" sz="1500" b="1"/>
              <a:t>          - jeżeli podatnik był zameldowany w budynku lub lokalu wymienionym w lit. a)-d) na pobyt stały przez okres nie krótszy niż 12 miesięcy przed datą zbycia, z zastrzeżeniem ust. 21 i 22,</a:t>
            </a:r>
          </a:p>
          <a:p>
            <a:pPr algn="just" eaLnBrk="1" hangingPunct="1">
              <a:lnSpc>
                <a:spcPct val="80000"/>
              </a:lnSpc>
              <a:buFontTx/>
              <a:buNone/>
            </a:pPr>
            <a:r>
              <a:rPr lang="pl-PL" altLang="pl-PL" sz="1500" b="1"/>
              <a:t>      </a:t>
            </a:r>
          </a:p>
          <a:p>
            <a:pPr algn="just" eaLnBrk="1" hangingPunct="1">
              <a:lnSpc>
                <a:spcPct val="80000"/>
              </a:lnSpc>
              <a:buFontTx/>
              <a:buNone/>
            </a:pPr>
            <a:r>
              <a:rPr lang="pl-PL" altLang="pl-PL" sz="1500" b="1"/>
              <a:t>       21. Zwolnienie, o którym mowa w ust. 1 pkt 126, ma zastosowanie do przychodów podatnika, który, w terminie 14 dni od dnia dokonania odpłatnego zbycia nieruchomości lub prawa majątkowego, </a:t>
            </a:r>
            <a:r>
              <a:rPr lang="pl-PL" altLang="pl-PL" sz="1500" b="1">
                <a:solidFill>
                  <a:srgbClr val="FF0000"/>
                </a:solidFill>
              </a:rPr>
              <a:t>złoży oświadczenie, że spełnia warunki do zwolnienia, w urzędzie skarbowym, którym kieruje naczelnik urzędu skarbowego właściwy według miejsca zamieszkania podatnika.</a:t>
            </a:r>
          </a:p>
          <a:p>
            <a:pPr algn="just" eaLnBrk="1" hangingPunct="1">
              <a:lnSpc>
                <a:spcPct val="80000"/>
              </a:lnSpc>
              <a:buFontTx/>
              <a:buNone/>
            </a:pPr>
            <a:r>
              <a:rPr lang="pl-PL" altLang="pl-PL" sz="1500" b="1">
                <a:solidFill>
                  <a:srgbClr val="FF0000"/>
                </a:solidFill>
              </a:rPr>
              <a:t>      </a:t>
            </a:r>
            <a:r>
              <a:rPr lang="pl-PL" altLang="pl-PL" sz="1500" b="1"/>
              <a:t>22. Zwolnienie, o którym mowa w ust. 1 pkt 126, ma zastosowanie łącznie do obojga małżonków.</a:t>
            </a:r>
            <a:endParaRPr lang="pl-PL" altLang="pl-PL" sz="1500" b="1">
              <a:solidFill>
                <a:srgbClr val="FF0000"/>
              </a:solidFill>
            </a:endParaRPr>
          </a:p>
          <a:p>
            <a:pPr eaLnBrk="1" hangingPunct="1">
              <a:lnSpc>
                <a:spcPct val="80000"/>
              </a:lnSpc>
              <a:buFontTx/>
              <a:buNone/>
            </a:pPr>
            <a:endParaRPr lang="pl-PL" altLang="pl-PL" sz="1400" b="1"/>
          </a:p>
        </p:txBody>
      </p:sp>
      <p:pic>
        <p:nvPicPr>
          <p:cNvPr id="10243" name="Picture 2">
            <a:extLst>
              <a:ext uri="{FF2B5EF4-FFF2-40B4-BE49-F238E27FC236}">
                <a16:creationId xmlns:a16="http://schemas.microsoft.com/office/drawing/2014/main" id="{1975DF22-E983-4D3A-AA3C-39281B73B3B6}"/>
              </a:ext>
            </a:extLst>
          </p:cNvPr>
          <p:cNvPicPr>
            <a:picLocks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2222</TotalTime>
  <Words>5003</Words>
  <Application>Microsoft Office PowerPoint</Application>
  <PresentationFormat>Pokaz na ekranie (4:3)</PresentationFormat>
  <Paragraphs>239</Paragraphs>
  <Slides>33</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33</vt:i4>
      </vt:variant>
    </vt:vector>
  </HeadingPairs>
  <TitlesOfParts>
    <vt:vector size="36" baseType="lpstr">
      <vt:lpstr>Arial</vt:lpstr>
      <vt:lpstr>Calibri</vt:lpstr>
      <vt:lpstr>Projekt domyślny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nsa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nsa</dc:creator>
  <cp:lastModifiedBy>Wojciech Morawski</cp:lastModifiedBy>
  <cp:revision>43</cp:revision>
  <dcterms:created xsi:type="dcterms:W3CDTF">2016-12-01T13:38:24Z</dcterms:created>
  <dcterms:modified xsi:type="dcterms:W3CDTF">2020-03-04T16:39:23Z</dcterms:modified>
</cp:coreProperties>
</file>