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303" r:id="rId6"/>
    <p:sldId id="302" r:id="rId7"/>
    <p:sldId id="304" r:id="rId8"/>
    <p:sldId id="305" r:id="rId9"/>
    <p:sldId id="306" r:id="rId10"/>
    <p:sldId id="307" r:id="rId11"/>
    <p:sldId id="310" r:id="rId12"/>
    <p:sldId id="267" r:id="rId13"/>
    <p:sldId id="271" r:id="rId14"/>
    <p:sldId id="272" r:id="rId15"/>
    <p:sldId id="274" r:id="rId16"/>
    <p:sldId id="276" r:id="rId17"/>
    <p:sldId id="277" r:id="rId18"/>
    <p:sldId id="291" r:id="rId19"/>
    <p:sldId id="293" r:id="rId20"/>
    <p:sldId id="309" r:id="rId21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indent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indent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indent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indent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>
            <a:extLst>
              <a:ext uri="{FF2B5EF4-FFF2-40B4-BE49-F238E27FC236}">
                <a16:creationId xmlns:a16="http://schemas.microsoft.com/office/drawing/2014/main" id="{40AE742A-B1F5-41D1-B56E-82EF7ABAF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6" name="Shape 36">
            <a:extLst>
              <a:ext uri="{FF2B5EF4-FFF2-40B4-BE49-F238E27FC236}">
                <a16:creationId xmlns:a16="http://schemas.microsoft.com/office/drawing/2014/main" id="{26CC55E3-542C-45E3-A4C5-09801E5DC7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3AEEC154-FF38-4F3B-B336-60B9E0F52A6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570BC-CB9D-446E-A205-22A44C6BFF9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57377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 tytułowy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Tekst tytułowy</a:t>
            </a:r>
          </a:p>
        </p:txBody>
      </p:sp>
      <p:sp>
        <p:nvSpPr>
          <p:cNvPr id="19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>
            <a:extLst>
              <a:ext uri="{FF2B5EF4-FFF2-40B4-BE49-F238E27FC236}">
                <a16:creationId xmlns:a16="http://schemas.microsoft.com/office/drawing/2014/main" id="{2B62FF47-6BC1-4C9D-B2D7-73A08708649B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CBB70-C914-4470-938C-3441B1DD03B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81026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 tytułowy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Tekst tytułowy</a:t>
            </a:r>
          </a:p>
        </p:txBody>
      </p:sp>
      <p:sp>
        <p:nvSpPr>
          <p:cNvPr id="28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>
            <a:extLst>
              <a:ext uri="{FF2B5EF4-FFF2-40B4-BE49-F238E27FC236}">
                <a16:creationId xmlns:a16="http://schemas.microsoft.com/office/drawing/2014/main" id="{3D4BC09E-6313-4EEE-9C0B-2E38541FB35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6909E-5707-4D4B-9DA1-9EAABDEBF79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29158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1E1C2A6-681C-4020-9985-9BA9A881D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4425" y="6245225"/>
            <a:ext cx="307975" cy="304800"/>
          </a:xfrm>
        </p:spPr>
        <p:txBody>
          <a:bodyPr/>
          <a:lstStyle>
            <a:lvl1pPr>
              <a:defRPr/>
            </a:lvl1pPr>
          </a:lstStyle>
          <a:p>
            <a:fld id="{4BB0E203-A235-46DF-AD8E-191CA1C4F5C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80606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kst tytułowy">
            <a:extLst>
              <a:ext uri="{FF2B5EF4-FFF2-40B4-BE49-F238E27FC236}">
                <a16:creationId xmlns:a16="http://schemas.microsoft.com/office/drawing/2014/main" id="{2511310D-CD6C-4C00-A113-3842FDE69B6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09600" y="92075"/>
            <a:ext cx="10972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>
                <a:sym typeface="Arial" panose="020B0604020202020204" pitchFamily="34" charset="0"/>
              </a:rPr>
              <a:t>Tekst tytułowy</a:t>
            </a:r>
          </a:p>
        </p:txBody>
      </p:sp>
      <p:sp>
        <p:nvSpPr>
          <p:cNvPr id="1027" name="Treść - poziom 1…">
            <a:extLst>
              <a:ext uri="{FF2B5EF4-FFF2-40B4-BE49-F238E27FC236}">
                <a16:creationId xmlns:a16="http://schemas.microsoft.com/office/drawing/2014/main" id="{8F096827-1FDF-4BD3-A699-5463BF465D5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>
                <a:sym typeface="Arial" panose="020B0604020202020204" pitchFamily="34" charset="0"/>
              </a:rPr>
              <a:t>Treść - poziom 1</a:t>
            </a:r>
          </a:p>
          <a:p>
            <a:pPr lvl="1"/>
            <a:r>
              <a:rPr lang="pl-PL" altLang="pl-PL">
                <a:sym typeface="Arial" panose="020B0604020202020204" pitchFamily="34" charset="0"/>
              </a:rPr>
              <a:t>Treść - poziom 2</a:t>
            </a:r>
          </a:p>
          <a:p>
            <a:pPr lvl="2"/>
            <a:r>
              <a:rPr lang="pl-PL" altLang="pl-PL">
                <a:sym typeface="Arial" panose="020B0604020202020204" pitchFamily="34" charset="0"/>
              </a:rPr>
              <a:t>Treść - poziom 3</a:t>
            </a:r>
          </a:p>
          <a:p>
            <a:pPr lvl="3"/>
            <a:r>
              <a:rPr lang="pl-PL" altLang="pl-PL">
                <a:sym typeface="Arial" panose="020B0604020202020204" pitchFamily="34" charset="0"/>
              </a:rPr>
              <a:t>Treść - poziom 4</a:t>
            </a:r>
          </a:p>
          <a:p>
            <a:pPr lvl="4"/>
            <a:r>
              <a:rPr lang="pl-PL" altLang="pl-PL">
                <a:sym typeface="Arial" panose="020B0604020202020204" pitchFamily="34" charset="0"/>
              </a:rPr>
              <a:t>Treść - poziom 5</a:t>
            </a:r>
          </a:p>
        </p:txBody>
      </p:sp>
      <p:sp>
        <p:nvSpPr>
          <p:cNvPr id="1028" name="Numer slajdu">
            <a:extLst>
              <a:ext uri="{FF2B5EF4-FFF2-40B4-BE49-F238E27FC236}">
                <a16:creationId xmlns:a16="http://schemas.microsoft.com/office/drawing/2014/main" id="{409AEDBC-03D2-4160-BC24-BE48D509565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274425" y="6245225"/>
            <a:ext cx="30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400"/>
            </a:lvl1pPr>
          </a:lstStyle>
          <a:p>
            <a:fld id="{46A1196E-E4C6-4F59-BF7C-7DCBADBBB05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235200" indent="-4064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Untitled_Artwork 5.png" descr="Untitled_Artwork 5.png">
            <a:extLst>
              <a:ext uri="{FF2B5EF4-FFF2-40B4-BE49-F238E27FC236}">
                <a16:creationId xmlns:a16="http://schemas.microsoft.com/office/drawing/2014/main" id="{E2B47D8C-69F4-48DA-ACC2-86AAFF08A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88" y="644525"/>
            <a:ext cx="9083676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9" name="Informatyzacja postępowania sądowoadministracyjnego…">
            <a:extLst>
              <a:ext uri="{FF2B5EF4-FFF2-40B4-BE49-F238E27FC236}">
                <a16:creationId xmlns:a16="http://schemas.microsoft.com/office/drawing/2014/main" id="{665AE38B-EDC2-4BC7-BAA7-56B86048B6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2800" y="157163"/>
            <a:ext cx="7561263" cy="3354387"/>
          </a:xfrm>
        </p:spPr>
        <p:txBody>
          <a:bodyPr anchor="b">
            <a:normAutofit/>
          </a:bodyPr>
          <a:lstStyle/>
          <a:p>
            <a:pPr defTabSz="831850"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Problemy proceduralne z komputerem w tle</a:t>
            </a:r>
            <a:b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</a:b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Toruń 2020-03-06</a:t>
            </a:r>
            <a:br>
              <a:rPr lang="pl-PL" altLang="pl-PL" sz="4300" b="1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</a:br>
            <a:r>
              <a:rPr lang="pl-PL" altLang="pl-PL" sz="35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Tomasz Kolanowski: sędzia NSA</a:t>
            </a:r>
            <a:br>
              <a:rPr lang="pl-PL" altLang="pl-PL" sz="43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4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Język techniczny – przykład">
            <a:extLst>
              <a:ext uri="{FF2B5EF4-FFF2-40B4-BE49-F238E27FC236}">
                <a16:creationId xmlns:a16="http://schemas.microsoft.com/office/drawing/2014/main" id="{BF6BCF2C-59FC-4206-B7C1-09FB37CC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ln/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Problemy procesowe – przykłady</a:t>
            </a:r>
          </a:p>
        </p:txBody>
      </p:sp>
      <p:sp>
        <p:nvSpPr>
          <p:cNvPr id="146" name="Pojęcie „problemy techniczne”:…">
            <a:extLst>
              <a:ext uri="{FF2B5EF4-FFF2-40B4-BE49-F238E27FC236}">
                <a16:creationId xmlns:a16="http://schemas.microsoft.com/office/drawing/2014/main" id="{921D5AFD-8239-4529-9F59-47BE8C4EBB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Opłata kancelaryjna</a:t>
            </a: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Postępowanie sądowoadministracyjne – podatnik – organ</a:t>
            </a: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Opłata kancelaryjna za pismo do organu</a:t>
            </a: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komunikacja sąd-organ, organ-sąd</a:t>
            </a:r>
          </a:p>
          <a:p>
            <a:pPr marL="273050" indent="-273050" defTabSz="730250">
              <a:buFontTx/>
              <a:buNone/>
            </a:pPr>
            <a:r>
              <a:rPr lang="pl-PL" altLang="pl-PL" sz="22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Art.  16 ust. 1 ustawy z dnia 17 lutego 2005 r. o informatyzacji działalności podmiotów realizujących zadania publiczne: Podmiot publiczny, organizując przetwarzanie danych w systemie teleinformatycznym, jest obowiązany zapewnić możliwość przekazywania danych również w postaci elektronicznej przez wymianę dokumentów elektronicznych związanych z załatwianiem spraw należących do jego zakresu działania, wykorzystując informatyczne nośniki danych lub środki komunikacji elektronicznej.</a:t>
            </a:r>
            <a:endParaRPr lang="pl-PL" altLang="pl-PL" sz="2800" b="1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o 31 Maja 2019 (zmiana p.p.s.a.)">
            <a:extLst>
              <a:ext uri="{FF2B5EF4-FFF2-40B4-BE49-F238E27FC236}">
                <a16:creationId xmlns:a16="http://schemas.microsoft.com/office/drawing/2014/main" id="{65CF8BA0-0D0B-4C62-8FC8-2C479C2DB3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ln/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Po 31 Maja 2019 (zmiana p.p.s.a.)</a:t>
            </a:r>
          </a:p>
        </p:txBody>
      </p:sp>
      <p:sp>
        <p:nvSpPr>
          <p:cNvPr id="61443" name="Uruchomienie możliwości komunikacji elektronicznej z sądem - wdrożenie programu EZD – elektronicznego zarządzania dokumentami.…">
            <a:extLst>
              <a:ext uri="{FF2B5EF4-FFF2-40B4-BE49-F238E27FC236}">
                <a16:creationId xmlns:a16="http://schemas.microsoft.com/office/drawing/2014/main" id="{BE3BC96D-6B0A-487B-A2BA-201B190CCC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914400"/>
            <a:ext cx="10972800" cy="4525963"/>
          </a:xfrm>
          <a:ln/>
        </p:spPr>
        <p:txBody>
          <a:bodyPr/>
          <a:lstStyle/>
          <a:p>
            <a:pPr marL="533400" indent="-533400" eaLnBrk="1" hangingPunct="1">
              <a:lnSpc>
                <a:spcPct val="70000"/>
              </a:lnSpc>
              <a:buFontTx/>
              <a:buAutoNum type="arabicPeriod"/>
            </a:pPr>
            <a:endParaRPr lang="pl-PL" altLang="pl-PL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533400" indent="-533400" eaLnBrk="1" hangingPunct="1">
              <a:lnSpc>
                <a:spcPct val="70000"/>
              </a:lnSpc>
              <a:buFontTx/>
              <a:buAutoNum type="arabicPeriod" startAt="2"/>
            </a:pPr>
            <a:endParaRPr lang="pl-PL" altLang="pl-PL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533400" indent="-533400" eaLnBrk="1" hangingPunct="1">
              <a:lnSpc>
                <a:spcPct val="70000"/>
              </a:lnSpc>
              <a:buFontTx/>
              <a:buAutoNum type="arabicPeriod"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Uruchomienie możliwości komunikacji elektronicznej z sądem - wdrożenie programu EZD – elektronicznego zarządzania dokumentami. </a:t>
            </a:r>
          </a:p>
          <a:p>
            <a:pPr marL="533400" indent="-533400" eaLnBrk="1" hangingPunct="1">
              <a:lnSpc>
                <a:spcPct val="70000"/>
              </a:lnSpc>
              <a:buSzTx/>
              <a:buFontTx/>
              <a:buNone/>
            </a:pPr>
            <a:endParaRPr lang="pl-PL" altLang="pl-PL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533400" indent="-533400" eaLnBrk="1" hangingPunct="1">
              <a:lnSpc>
                <a:spcPct val="70000"/>
              </a:lnSpc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2. Portal publiczny – możliwość przeglądania akt przez internet</a:t>
            </a:r>
          </a:p>
          <a:p>
            <a:pPr marL="533400" indent="-533400" eaLnBrk="1" hangingPunct="1">
              <a:lnSpc>
                <a:spcPct val="70000"/>
              </a:lnSpc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- wdrożenie programu PASSA – portalu publicznego.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Untitled_Artwork 6.png" descr="Untitled_Artwork 6.png">
            <a:extLst>
              <a:ext uri="{FF2B5EF4-FFF2-40B4-BE49-F238E27FC236}">
                <a16:creationId xmlns:a16="http://schemas.microsoft.com/office/drawing/2014/main" id="{94853881-8489-4190-8DCA-673F537B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073150"/>
            <a:ext cx="7439025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410" name="E – akta elektroniczne">
            <a:extLst>
              <a:ext uri="{FF2B5EF4-FFF2-40B4-BE49-F238E27FC236}">
                <a16:creationId xmlns:a16="http://schemas.microsoft.com/office/drawing/2014/main" id="{F794FBA2-4855-4E1B-B685-F7D48DB591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5100" y="133350"/>
            <a:ext cx="10972800" cy="1143000"/>
          </a:xfrm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E – akta elektroniczne </a:t>
            </a:r>
          </a:p>
        </p:txBody>
      </p:sp>
      <p:sp>
        <p:nvSpPr>
          <p:cNvPr id="17411" name="„paczka eADM”">
            <a:extLst>
              <a:ext uri="{FF2B5EF4-FFF2-40B4-BE49-F238E27FC236}">
                <a16:creationId xmlns:a16="http://schemas.microsoft.com/office/drawing/2014/main" id="{A2545151-C71A-419B-8B33-C1406611523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88925" y="1520825"/>
            <a:ext cx="3409950" cy="1563688"/>
          </a:xfrm>
        </p:spPr>
        <p:txBody>
          <a:bodyPr/>
          <a:lstStyle/>
          <a:p>
            <a:pPr marL="0" indent="0" eaLnBrk="1" hangingPunct="1"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„paczka eADM”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Untitled_Artwork 3.png" descr="Untitled_Artwork 3.png">
            <a:extLst>
              <a:ext uri="{FF2B5EF4-FFF2-40B4-BE49-F238E27FC236}">
                <a16:creationId xmlns:a16="http://schemas.microsoft.com/office/drawing/2014/main" id="{84EA0F11-8B1F-44BA-84D5-C6E950D83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970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4" name="Akta sądowe – nadal prowadzone są w formie papierowej;…">
            <a:extLst>
              <a:ext uri="{FF2B5EF4-FFF2-40B4-BE49-F238E27FC236}">
                <a16:creationId xmlns:a16="http://schemas.microsoft.com/office/drawing/2014/main" id="{75CECD71-80F6-4BCF-B89C-703A8BAD7E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9050" y="442913"/>
            <a:ext cx="6594475" cy="5245100"/>
          </a:xfrm>
        </p:spPr>
        <p:txBody>
          <a:bodyPr anchor="b">
            <a:normAutofit/>
          </a:bodyPr>
          <a:lstStyle/>
          <a:p>
            <a:pPr defTabSz="703263" eaLnBrk="1" hangingPunct="1"/>
            <a:r>
              <a:rPr lang="pl-PL" altLang="pl-PL" sz="33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Akta sądowe – nadal prowadzone są w formie papierowej; </a:t>
            </a:r>
            <a:br>
              <a:rPr lang="pl-PL" altLang="pl-PL" sz="33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</a:br>
            <a:br>
              <a:rPr lang="pl-PL" altLang="pl-PL" sz="33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</a:br>
            <a:r>
              <a:rPr lang="pl-PL" altLang="pl-PL" sz="33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Akta elektroniczne –  to kopie akt papierowych </a:t>
            </a:r>
            <a:br>
              <a:rPr lang="pl-PL" altLang="pl-PL" sz="33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</a:br>
            <a:r>
              <a:rPr lang="pl-PL" altLang="pl-PL" sz="33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(zdigitalizowane akta – to odbicie akt papierowych w lustrze)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Untitled_Artwork 2.png" descr="Untitled_Artwork 2.png">
            <a:extLst>
              <a:ext uri="{FF2B5EF4-FFF2-40B4-BE49-F238E27FC236}">
                <a16:creationId xmlns:a16="http://schemas.microsoft.com/office/drawing/2014/main" id="{3438CBA5-8CED-4BF9-97D9-A27CFCE5C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92088"/>
            <a:ext cx="9831387" cy="737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0" name="Zasada dwóch akwariów">
            <a:extLst>
              <a:ext uri="{FF2B5EF4-FFF2-40B4-BE49-F238E27FC236}">
                <a16:creationId xmlns:a16="http://schemas.microsoft.com/office/drawing/2014/main" id="{94C8B7FD-CADA-45C4-9CF7-56634EF1D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-106363"/>
            <a:ext cx="10972800" cy="1143001"/>
          </a:xfrm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Zasada dwóch akwariów</a:t>
            </a:r>
          </a:p>
        </p:txBody>
      </p:sp>
      <p:sp>
        <p:nvSpPr>
          <p:cNvPr id="22531" name="Albo akta elektroniczne, albo papierowe – nie hybrydowe (częściowo papierowe i częściowo elektroniczne).…">
            <a:extLst>
              <a:ext uri="{FF2B5EF4-FFF2-40B4-BE49-F238E27FC236}">
                <a16:creationId xmlns:a16="http://schemas.microsoft.com/office/drawing/2014/main" id="{A6532ACB-4E58-4452-B4A3-FE1A206360BA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12800" y="1282700"/>
            <a:ext cx="10972800" cy="2503488"/>
          </a:xfrm>
        </p:spPr>
        <p:txBody>
          <a:bodyPr/>
          <a:lstStyle/>
          <a:p>
            <a:pPr eaLnBrk="1" hangingPunct="1"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altLang="pl-PL" sz="30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Albo akta elektroniczne, albo papierowe – nie hybrydowe (częściowo papierowe i częściowo elektroniczne).</a:t>
            </a:r>
          </a:p>
          <a:p>
            <a:pPr eaLnBrk="1" hangingPunct="1">
              <a:buSzTx/>
              <a:buFontTx/>
              <a:buNone/>
            </a:pPr>
            <a:r>
              <a:rPr lang="pl-PL" altLang="pl-PL" sz="30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Ryby morskie i śródlądowe – nie mieszamy wody słonej i słodkiej.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ZD – komunikacja elektroniczna">
            <a:extLst>
              <a:ext uri="{FF2B5EF4-FFF2-40B4-BE49-F238E27FC236}">
                <a16:creationId xmlns:a16="http://schemas.microsoft.com/office/drawing/2014/main" id="{8D2A2EC1-E3DE-4CF4-B179-33C98D82E7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EZD – komunikacja elektroniczna</a:t>
            </a:r>
          </a:p>
        </p:txBody>
      </p:sp>
      <p:sp>
        <p:nvSpPr>
          <p:cNvPr id="105" name="Komunikacja elektroniczna:…">
            <a:extLst>
              <a:ext uri="{FF2B5EF4-FFF2-40B4-BE49-F238E27FC236}">
                <a16:creationId xmlns:a16="http://schemas.microsoft.com/office/drawing/2014/main" id="{E6C88886-94D0-40B8-8CC4-ECA6D5783D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marL="474663" indent="-474663" defTabSz="81280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Komunikacja elektroniczna:</a:t>
            </a:r>
          </a:p>
          <a:p>
            <a:pPr marL="474663" indent="-474663" defTabSz="812800" eaLnBrk="1" hangingPunct="1">
              <a:spcBef>
                <a:spcPts val="600"/>
              </a:spcBef>
              <a:buFontTx/>
              <a:buChar char="-"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nie jest obligatoryjna,</a:t>
            </a:r>
          </a:p>
          <a:p>
            <a:pPr marL="474663" indent="-474663" defTabSz="812800" eaLnBrk="1" hangingPunct="1">
              <a:spcBef>
                <a:spcPts val="600"/>
              </a:spcBef>
              <a:buFontTx/>
              <a:buChar char="-"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strona/organ może złożyć wniosek bądź po prostu przesłać korespondencję elektronicznie – od tego momentu sąd pisma doręcza elektoronicznie,</a:t>
            </a:r>
          </a:p>
          <a:p>
            <a:pPr marL="474663" indent="-474663" defTabSz="812800" eaLnBrk="1" hangingPunct="1">
              <a:spcBef>
                <a:spcPts val="600"/>
              </a:spcBef>
              <a:buFontTx/>
              <a:buChar char="-"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realizowana przez platformę </a:t>
            </a:r>
          </a:p>
          <a:p>
            <a:pPr marL="474663" indent="-474663" defTabSz="812800" eaLnBrk="1" hangingPunct="1">
              <a:spcBef>
                <a:spcPts val="600"/>
              </a:spcBef>
              <a:buFontTx/>
              <a:buNone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e-Puap,</a:t>
            </a:r>
          </a:p>
          <a:p>
            <a:pPr marL="474663" indent="-474663" defTabSz="812800" eaLnBrk="1" hangingPunct="1">
              <a:spcBef>
                <a:spcPts val="600"/>
              </a:spcBef>
              <a:buSzTx/>
              <a:buFontTx/>
              <a:buNone/>
            </a:pPr>
            <a:endParaRPr lang="pl-PL" altLang="pl-PL" sz="2800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474663" indent="-474663" defTabSz="81280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Komunikacja: Strona – Sąd;  </a:t>
            </a:r>
          </a:p>
          <a:p>
            <a:pPr marL="474663" indent="-474663" defTabSz="81280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Sąd - Strona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432100B-2076-43D5-B709-AF6680B1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500438"/>
            <a:ext cx="6167437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.png" descr="image.png">
            <a:extLst>
              <a:ext uri="{FF2B5EF4-FFF2-40B4-BE49-F238E27FC236}">
                <a16:creationId xmlns:a16="http://schemas.microsoft.com/office/drawing/2014/main" id="{6C4A3C45-12DC-4E8E-AAC5-D664529E2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0"/>
            <a:ext cx="837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.png" descr="image.png">
            <a:extLst>
              <a:ext uri="{FF2B5EF4-FFF2-40B4-BE49-F238E27FC236}">
                <a16:creationId xmlns:a16="http://schemas.microsoft.com/office/drawing/2014/main" id="{AC4218F3-49FD-496E-9F1F-446104909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Untitled_Artwork 14.png" descr="Untitled_Artwork 14.png">
            <a:extLst>
              <a:ext uri="{FF2B5EF4-FFF2-40B4-BE49-F238E27FC236}">
                <a16:creationId xmlns:a16="http://schemas.microsoft.com/office/drawing/2014/main" id="{05A84647-00D5-4051-85B5-EA1E9598E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810000"/>
            <a:ext cx="56261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986" name="Trochę statystyki">
            <a:extLst>
              <a:ext uri="{FF2B5EF4-FFF2-40B4-BE49-F238E27FC236}">
                <a16:creationId xmlns:a16="http://schemas.microsoft.com/office/drawing/2014/main" id="{C45C2B9C-516F-4CE9-9771-B09FA8DDC4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-271463"/>
            <a:ext cx="10972800" cy="1143001"/>
          </a:xfrm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Trochę statystyki</a:t>
            </a:r>
          </a:p>
        </p:txBody>
      </p:sp>
      <p:sp>
        <p:nvSpPr>
          <p:cNvPr id="162" name="Zestawienie korespondencji wpływającej do sądów wojewódzkich i NSA w przedziale 31.05 – 31.08:…">
            <a:extLst>
              <a:ext uri="{FF2B5EF4-FFF2-40B4-BE49-F238E27FC236}">
                <a16:creationId xmlns:a16="http://schemas.microsoft.com/office/drawing/2014/main" id="{79D01FEB-628E-4D2E-8BC0-87D8D02D02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8600" y="1003300"/>
            <a:ext cx="10972800" cy="4525963"/>
          </a:xfrm>
        </p:spPr>
        <p:txBody>
          <a:bodyPr/>
          <a:lstStyle/>
          <a:p>
            <a:pPr marL="325438" indent="-325438" defTabSz="868363" eaLnBrk="1" hangingPunct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pl-PL" altLang="pl-PL" sz="26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Zestawienie korespondencji wpływającej do sądów wojewódzkich i NSA w przedziale 31.05.19 – 10.02.20:</a:t>
            </a:r>
          </a:p>
          <a:p>
            <a:pPr marL="325438" indent="-325438" defTabSz="868363" eaLnBrk="1" hangingPunct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pl-PL" altLang="pl-PL" sz="26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1. WSA:</a:t>
            </a:r>
          </a:p>
          <a:p>
            <a:pPr marL="325438" indent="-325438" defTabSz="86836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pl-PL" altLang="pl-PL" sz="26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elektroniczna – stanowi 4,7 % całego wpływu</a:t>
            </a:r>
          </a:p>
          <a:p>
            <a:pPr marL="325438" indent="-325438" defTabSz="868363" eaLnBrk="1" hangingPunct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pl-PL" altLang="pl-PL" sz="26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2. NSA:</a:t>
            </a:r>
          </a:p>
          <a:p>
            <a:pPr marL="325438" indent="-325438" defTabSz="86836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pl-PL" altLang="pl-PL" sz="26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elektroniczna – stanowi 3,4 % całego wpływu</a:t>
            </a:r>
          </a:p>
          <a:p>
            <a:pPr marL="325438" indent="-325438" defTabSz="86836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endParaRPr lang="pl-PL" altLang="pl-PL" sz="2600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325438" indent="-325438" defTabSz="868363" eaLnBrk="1" hangingPunct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pl-PL" altLang="pl-PL" sz="26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3. Udostępnienia w portalu PASSA – 789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rzyczyny małego zainteresowania korporacji prawniczych">
            <a:extLst>
              <a:ext uri="{FF2B5EF4-FFF2-40B4-BE49-F238E27FC236}">
                <a16:creationId xmlns:a16="http://schemas.microsoft.com/office/drawing/2014/main" id="{A65B00AB-E688-4F11-A163-14D9D191C2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defTabSz="657225" eaLnBrk="1" hangingPunct="1"/>
            <a:r>
              <a:rPr lang="pl-PL" altLang="pl-PL" sz="31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Przyczyny małego zainteresowania korporacji prawniczych</a:t>
            </a:r>
          </a:p>
        </p:txBody>
      </p:sp>
      <p:sp>
        <p:nvSpPr>
          <p:cNvPr id="44034" name="Przyczyny subiektywne:…">
            <a:extLst>
              <a:ext uri="{FF2B5EF4-FFF2-40B4-BE49-F238E27FC236}">
                <a16:creationId xmlns:a16="http://schemas.microsoft.com/office/drawing/2014/main" id="{3890F7E0-605A-4310-A5BF-E054B0145A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10972800" cy="4525963"/>
          </a:xfrm>
        </p:spPr>
        <p:txBody>
          <a:bodyPr/>
          <a:lstStyle/>
          <a:p>
            <a:pPr eaLnBrk="1" hangingPunct="1"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Przyczyny subiektywne:</a:t>
            </a:r>
          </a:p>
          <a:p>
            <a:pPr eaLnBrk="1" hangingPunct="1">
              <a:buFontTx/>
              <a:buChar char="-"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obawy, przyzwyczajenia.</a:t>
            </a:r>
          </a:p>
          <a:p>
            <a:pPr eaLnBrk="1" hangingPunct="1">
              <a:buFontTx/>
              <a:buChar char="-"/>
            </a:pPr>
            <a:endParaRPr lang="pl-PL" altLang="pl-PL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eaLnBrk="1" hangingPunct="1"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Przyczyny obiektywne:</a:t>
            </a:r>
          </a:p>
          <a:p>
            <a:pPr eaLnBrk="1" hangingPunct="1"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- mała oferta dla usług publicznych.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4906A6B8-62D1-4A73-B02E-9E213399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196975"/>
            <a:ext cx="49434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Untitled_Artwork 9.png" descr="Untitled_Artwork 9.png">
            <a:extLst>
              <a:ext uri="{FF2B5EF4-FFF2-40B4-BE49-F238E27FC236}">
                <a16:creationId xmlns:a16="http://schemas.microsoft.com/office/drawing/2014/main" id="{5CB6ADE4-CBD7-421D-9733-5C9D8595E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166813"/>
            <a:ext cx="80692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170" name="Uwagi ogólne – w poszukiwaniu celów informatyzacji">
            <a:extLst>
              <a:ext uri="{FF2B5EF4-FFF2-40B4-BE49-F238E27FC236}">
                <a16:creationId xmlns:a16="http://schemas.microsoft.com/office/drawing/2014/main" id="{94B28613-CA18-4D71-B081-B9339DADA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65100" y="134938"/>
            <a:ext cx="11071225" cy="1550987"/>
          </a:xfrm>
        </p:spPr>
        <p:txBody>
          <a:bodyPr/>
          <a:lstStyle/>
          <a:p>
            <a:pPr eaLnBrk="1" hangingPunct="1"/>
            <a:r>
              <a:rPr lang="pl-PL" altLang="pl-PL" sz="40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Uwagi ogólne </a:t>
            </a:r>
          </a:p>
        </p:txBody>
      </p:sp>
      <p:sp>
        <p:nvSpPr>
          <p:cNvPr id="7171" name="Informatyzacja jest wśród nas - domowe przykłady „Black mirror”">
            <a:extLst>
              <a:ext uri="{FF2B5EF4-FFF2-40B4-BE49-F238E27FC236}">
                <a16:creationId xmlns:a16="http://schemas.microsoft.com/office/drawing/2014/main" id="{DBEE03E7-2C35-4CCF-8868-8EE8FA78F8D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774700" y="2127250"/>
            <a:ext cx="5732463" cy="3670300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SzTx/>
              <a:buFontTx/>
              <a:buNone/>
            </a:pPr>
            <a:r>
              <a:rPr lang="pl-PL" altLang="pl-PL" sz="36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 </a:t>
            </a:r>
          </a:p>
          <a:p>
            <a:pPr eaLnBrk="1" hangingPunct="1">
              <a:spcBef>
                <a:spcPts val="800"/>
              </a:spcBef>
              <a:buSzTx/>
              <a:buFontTx/>
              <a:buNone/>
            </a:pPr>
            <a:r>
              <a:rPr lang="pl-PL" altLang="pl-PL" sz="36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Informatyzacja jest wśród nas - „Black mirror”</a:t>
            </a:r>
          </a:p>
          <a:p>
            <a:pPr eaLnBrk="1" hangingPunct="1">
              <a:spcBef>
                <a:spcPts val="800"/>
              </a:spcBef>
              <a:buSzTx/>
              <a:buFontTx/>
              <a:buNone/>
            </a:pPr>
            <a:r>
              <a:rPr lang="pl-PL" altLang="pl-PL" sz="36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o 31 Maja 2019 (zmiana p.p.s.a.)">
            <a:extLst>
              <a:ext uri="{FF2B5EF4-FFF2-40B4-BE49-F238E27FC236}">
                <a16:creationId xmlns:a16="http://schemas.microsoft.com/office/drawing/2014/main" id="{40A24409-633E-4341-9C6B-D6316BD90C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ln/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PROBLEMY PROCESOWE</a:t>
            </a:r>
          </a:p>
        </p:txBody>
      </p:sp>
      <p:sp>
        <p:nvSpPr>
          <p:cNvPr id="60419" name="Uruchomienie możliwości komunikacji elektronicznej z sądem - wdrożenie programu EZD – elektronicznego zarządzania dokumentami.…">
            <a:extLst>
              <a:ext uri="{FF2B5EF4-FFF2-40B4-BE49-F238E27FC236}">
                <a16:creationId xmlns:a16="http://schemas.microsoft.com/office/drawing/2014/main" id="{32922B60-CC88-4122-BA1D-61BAEBD61F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914400"/>
            <a:ext cx="10972800" cy="4525963"/>
          </a:xfrm>
          <a:ln/>
        </p:spPr>
        <p:txBody>
          <a:bodyPr/>
          <a:lstStyle/>
          <a:p>
            <a:pPr marL="533400" indent="-533400" eaLnBrk="1" hangingPunct="1">
              <a:lnSpc>
                <a:spcPct val="70000"/>
              </a:lnSpc>
              <a:buFontTx/>
              <a:buNone/>
            </a:pPr>
            <a:endParaRPr lang="pl-PL" altLang="pl-PL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533400" indent="-533400" eaLnBrk="1" hangingPunct="1">
              <a:lnSpc>
                <a:spcPct val="70000"/>
              </a:lnSpc>
              <a:buFontTx/>
              <a:buNone/>
            </a:pPr>
            <a:endParaRPr lang="pl-PL" altLang="pl-PL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533400" indent="-533400" eaLnBrk="1" hangingPunct="1">
              <a:lnSpc>
                <a:spcPct val="70000"/>
              </a:lnSpc>
              <a:buFontTx/>
              <a:buNone/>
            </a:pPr>
            <a:endParaRPr lang="pl-PL" altLang="pl-PL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533400" indent="-533400" eaLnBrk="1" hangingPunct="1">
              <a:lnSpc>
                <a:spcPct val="70000"/>
              </a:lnSpc>
              <a:buFontTx/>
              <a:buNone/>
            </a:pPr>
            <a:endParaRPr lang="pl-PL" altLang="pl-PL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533400" indent="-533400" algn="ctr" eaLnBrk="1" hangingPunct="1">
              <a:lnSpc>
                <a:spcPct val="70000"/>
              </a:lnSpc>
              <a:buFontTx/>
              <a:buNone/>
            </a:pPr>
            <a:r>
              <a:rPr lang="pl-PL" altLang="pl-PL" sz="54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DZIĘKUJĘ ZA UWAGĘ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Untitled_Artwork 10.png" descr="Untitled_Artwork 10.png">
            <a:extLst>
              <a:ext uri="{FF2B5EF4-FFF2-40B4-BE49-F238E27FC236}">
                <a16:creationId xmlns:a16="http://schemas.microsoft.com/office/drawing/2014/main" id="{FB1485DC-348C-4985-A512-56D712D75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612062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94" name="Casusy dla prawników">
            <a:extLst>
              <a:ext uri="{FF2B5EF4-FFF2-40B4-BE49-F238E27FC236}">
                <a16:creationId xmlns:a16="http://schemas.microsoft.com/office/drawing/2014/main" id="{A90C4DE8-1524-4080-A174-44B206667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47638"/>
            <a:ext cx="10972800" cy="1143000"/>
          </a:xfrm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Casusy dla prawników</a:t>
            </a:r>
          </a:p>
        </p:txBody>
      </p:sp>
      <p:sp>
        <p:nvSpPr>
          <p:cNvPr id="8195" name="Dokąd zmierzamy – zastępowanie ludzi">
            <a:extLst>
              <a:ext uri="{FF2B5EF4-FFF2-40B4-BE49-F238E27FC236}">
                <a16:creationId xmlns:a16="http://schemas.microsoft.com/office/drawing/2014/main" id="{A5BEB9DC-FF31-44DD-8EE8-BB36E4D551C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231900" y="1866900"/>
            <a:ext cx="9990138" cy="2271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pl-PL" altLang="pl-PL" sz="29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Dokąd zmierzamy – zastępowanie ludzi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pl-PL" altLang="pl-PL" sz="29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Na razie – pomoc czy przeszkoda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pl-PL" altLang="pl-PL" sz="29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Moral machine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pl-PL" altLang="pl-PL" sz="2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pl-PL" altLang="pl-PL" sz="29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Untitled_Artwork 11.png" descr="Untitled_Artwork 11.png">
            <a:extLst>
              <a:ext uri="{FF2B5EF4-FFF2-40B4-BE49-F238E27FC236}">
                <a16:creationId xmlns:a16="http://schemas.microsoft.com/office/drawing/2014/main" id="{0FC0CE00-F19C-4D8E-9A58-BF9ADA978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60463"/>
            <a:ext cx="7597775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18" name="Czy auto – robot bez kierowcy, może w sytuacji awaryjnej wjechać…">
            <a:extLst>
              <a:ext uri="{FF2B5EF4-FFF2-40B4-BE49-F238E27FC236}">
                <a16:creationId xmlns:a16="http://schemas.microsoft.com/office/drawing/2014/main" id="{10B0823F-68F8-495D-B836-FE6E7B88D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958850"/>
            <a:ext cx="11776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</a:pPr>
            <a:r>
              <a:rPr lang="pl-PL" altLang="pl-PL" sz="2900">
                <a:latin typeface="Comic Sans MS" panose="030F0702030302020204" pitchFamily="66" charset="0"/>
                <a:sym typeface="Comic Sans MS" panose="030F0702030302020204" pitchFamily="66" charset="0"/>
              </a:rPr>
              <a:t>	</a:t>
            </a:r>
          </a:p>
        </p:txBody>
      </p:sp>
      <p:sp>
        <p:nvSpPr>
          <p:cNvPr id="9219" name="Casusy dla prawników">
            <a:extLst>
              <a:ext uri="{FF2B5EF4-FFF2-40B4-BE49-F238E27FC236}">
                <a16:creationId xmlns:a16="http://schemas.microsoft.com/office/drawing/2014/main" id="{8A9CD29E-0864-426E-8C68-C0CDEDE005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-233363"/>
            <a:ext cx="10972800" cy="1143001"/>
          </a:xfrm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Moral machine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Język techniczny – język prawniczy">
            <a:extLst>
              <a:ext uri="{FF2B5EF4-FFF2-40B4-BE49-F238E27FC236}">
                <a16:creationId xmlns:a16="http://schemas.microsoft.com/office/drawing/2014/main" id="{C10254BB-7EAC-4B25-9416-E14C0AC5A0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ln/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Język techniczny – język prawniczy</a:t>
            </a:r>
          </a:p>
        </p:txBody>
      </p:sp>
      <p:sp>
        <p:nvSpPr>
          <p:cNvPr id="54275" name="Wiele definicji:…">
            <a:extLst>
              <a:ext uri="{FF2B5EF4-FFF2-40B4-BE49-F238E27FC236}">
                <a16:creationId xmlns:a16="http://schemas.microsoft.com/office/drawing/2014/main" id="{19EFC4FF-5A04-4DD0-976E-FC6C0CB991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1600200"/>
            <a:ext cx="10972800" cy="4525963"/>
          </a:xfrm>
          <a:ln/>
        </p:spPr>
        <p:txBody>
          <a:bodyPr/>
          <a:lstStyle/>
          <a:p>
            <a:pPr eaLnBrk="1" hangingPunct="1"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Wiele definicji:</a:t>
            </a:r>
          </a:p>
          <a:p>
            <a:pPr eaLnBrk="1" hangingPunct="1"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W ustawach dotyczących informatyzacji, np. w ustawie o</a:t>
            </a:r>
          </a:p>
          <a:p>
            <a:pPr eaLnBrk="1" hangingPunct="1"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informatyzacji podmiotów publicznych.</a:t>
            </a:r>
          </a:p>
          <a:p>
            <a:pPr eaLnBrk="1" hangingPunct="1"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Słowniczek pojęć – są one później wykorzystywane w</a:t>
            </a:r>
          </a:p>
          <a:p>
            <a:pPr eaLnBrk="1" hangingPunct="1"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ustawach procesowych.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Untitled_Artwork 13.png" descr="Untitled_Artwork 13.png">
            <a:extLst>
              <a:ext uri="{FF2B5EF4-FFF2-40B4-BE49-F238E27FC236}">
                <a16:creationId xmlns:a16="http://schemas.microsoft.com/office/drawing/2014/main" id="{8DCAD9A1-012A-4A49-98BE-118055200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887538"/>
            <a:ext cx="760253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3251" name="Mowa informatyczna - rozporządzenia Prezesa Rady Ministrów w sprawie sporządzania i doręczania dokumentów elektronicznych oraz udostępniania formularzy, wzorów i kopii dokumentów elektronicznych">
            <a:extLst>
              <a:ext uri="{FF2B5EF4-FFF2-40B4-BE49-F238E27FC236}">
                <a16:creationId xmlns:a16="http://schemas.microsoft.com/office/drawing/2014/main" id="{3121FE4F-CBDE-4D9A-AFA5-68ABA29718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0700" y="160338"/>
            <a:ext cx="10799763" cy="2192337"/>
          </a:xfrm>
          <a:ln/>
        </p:spPr>
        <p:txBody>
          <a:bodyPr/>
          <a:lstStyle/>
          <a:p>
            <a:pPr eaLnBrk="1" hangingPunct="1"/>
            <a:r>
              <a:rPr lang="pl-PL" altLang="pl-PL" sz="24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Mowa informatyczna - </a:t>
            </a:r>
            <a:r>
              <a:rPr lang="pl-PL" altLang="pl-PL" sz="2400" b="1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rozporządzenia Prezesa Rady Ministrów w sprawie sporządzania i doręczania dokumentów elektronicznych oraz udostępniania formularzy, wzorów i kopii dokumentów elektronicznych</a:t>
            </a:r>
          </a:p>
        </p:txBody>
      </p:sp>
      <p:sp>
        <p:nvSpPr>
          <p:cNvPr id="53252" name="§ 22. 1. W przypadku gdy podpisany i doręczony do podmiotu publicznego lub przez podmiot publiczny dokument elektroniczny jest pismem przeznaczonym do przeczytania przez człowieka, dokument ten powinien być możliwy do zwizualizowania bez potrzeby korzyst">
            <a:extLst>
              <a:ext uri="{FF2B5EF4-FFF2-40B4-BE49-F238E27FC236}">
                <a16:creationId xmlns:a16="http://schemas.microsoft.com/office/drawing/2014/main" id="{365280E6-ED18-4658-8495-34F03737E15F}"/>
              </a:ext>
            </a:extLst>
          </p:cNvPr>
          <p:cNvSpPr txBox="1">
            <a:spLocks noGrp="1"/>
          </p:cNvSpPr>
          <p:nvPr>
            <p:ph type="body" sz="half" idx="4294967295"/>
          </p:nvPr>
        </p:nvSpPr>
        <p:spPr>
          <a:xfrm>
            <a:off x="314325" y="2019300"/>
            <a:ext cx="6027738" cy="4432300"/>
          </a:xfrm>
          <a:ln/>
        </p:spPr>
        <p:txBody>
          <a:bodyPr/>
          <a:lstStyle/>
          <a:p>
            <a:pPr marL="0" indent="0" eaLnBrk="1" hangingPunct="1">
              <a:buSzTx/>
              <a:buFontTx/>
              <a:buNone/>
            </a:pPr>
            <a:endParaRPr lang="pl-PL" altLang="pl-PL" sz="2400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0" indent="0" eaLnBrk="1" hangingPunct="1">
              <a:spcBef>
                <a:spcPts val="500"/>
              </a:spcBef>
              <a:buSzTx/>
              <a:buFontTx/>
              <a:buNone/>
            </a:pPr>
            <a:r>
              <a:rPr lang="pl-PL" altLang="pl-PL" sz="2400" b="1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§ 22. </a:t>
            </a:r>
            <a:r>
              <a:rPr lang="pl-PL" altLang="pl-PL" sz="24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1. W przypadku gdy podpisany i doręczony do podmiotu publicznego lub przez podmiot publiczny dokument elektroniczny </a:t>
            </a:r>
            <a:r>
              <a:rPr lang="pl-PL" altLang="pl-PL" sz="2400" b="1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jest pismem przeznaczonym do przeczytania przez człowieka</a:t>
            </a:r>
            <a:r>
              <a:rPr lang="pl-PL" altLang="pl-PL" sz="24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, dokument ten powinien być możliwy do zwizualizowania bez potrzeby korzystania z centralnego repozytorium lub lokalnego repozytorium.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Język techniczny – przykład">
            <a:extLst>
              <a:ext uri="{FF2B5EF4-FFF2-40B4-BE49-F238E27FC236}">
                <a16:creationId xmlns:a16="http://schemas.microsoft.com/office/drawing/2014/main" id="{10D392A4-5369-4973-AD53-6404B48910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ln/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Język techniczny – przykłady</a:t>
            </a:r>
          </a:p>
        </p:txBody>
      </p:sp>
      <p:sp>
        <p:nvSpPr>
          <p:cNvPr id="146" name="Pojęcie „problemy techniczne”:…">
            <a:extLst>
              <a:ext uri="{FF2B5EF4-FFF2-40B4-BE49-F238E27FC236}">
                <a16:creationId xmlns:a16="http://schemas.microsoft.com/office/drawing/2014/main" id="{243A1CCC-2272-4A11-B07A-74B94203C8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5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Pojęcie „problemy techniczne”:</a:t>
            </a:r>
          </a:p>
          <a:p>
            <a:pPr marL="273050" indent="-273050" defTabSz="730250" eaLnBrk="1" hangingPunct="1">
              <a:spcBef>
                <a:spcPts val="600"/>
              </a:spcBef>
              <a:buFontTx/>
              <a:buChar char="-"/>
            </a:pPr>
            <a:r>
              <a:rPr lang="pl-PL" altLang="pl-PL" sz="25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wyrok NSA z 22 marca 2019 r., II FSK 937/17 </a:t>
            </a: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endParaRPr lang="pl-PL" altLang="pl-PL" sz="2500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5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Stan faktyczny, który wystąpił nagle, ma swoje podłoże w wadliwym działaniu, mającym charakter awarii, systemów informatycznych wykorzystywanych przez organ do doręczeń (system organu i platforma doręczeniowa np. e-PUAP), bądź też w niemożliwości korzystania z systemów informatycznych z innych technicznych przyczyn (np. awaria zasilania).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Język techniczny – przykład">
            <a:extLst>
              <a:ext uri="{FF2B5EF4-FFF2-40B4-BE49-F238E27FC236}">
                <a16:creationId xmlns:a16="http://schemas.microsoft.com/office/drawing/2014/main" id="{0BEE1B22-399F-4D57-9BBB-5AEAC32731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ln/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Język techniczny – przykłady</a:t>
            </a:r>
          </a:p>
        </p:txBody>
      </p:sp>
      <p:sp>
        <p:nvSpPr>
          <p:cNvPr id="146" name="Pojęcie „problemy techniczne”:…">
            <a:extLst>
              <a:ext uri="{FF2B5EF4-FFF2-40B4-BE49-F238E27FC236}">
                <a16:creationId xmlns:a16="http://schemas.microsoft.com/office/drawing/2014/main" id="{299624CD-D3C0-410F-BDFC-93EAC4654F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5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Doręczenie podmiotowi publicznemu:</a:t>
            </a:r>
          </a:p>
          <a:p>
            <a:pPr marL="273050" indent="-273050" defTabSz="730250" eaLnBrk="1" hangingPunct="1">
              <a:spcBef>
                <a:spcPts val="600"/>
              </a:spcBef>
              <a:buFontTx/>
              <a:buChar char="-"/>
            </a:pPr>
            <a:r>
              <a:rPr lang="pl-PL" altLang="pl-PL" sz="25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wyrok NSA z 24 lipca 2019 r., II OSK 1601/19 </a:t>
            </a:r>
          </a:p>
          <a:p>
            <a:pPr marL="273050" indent="-273050" defTabSz="730250" eaLnBrk="1" hangingPunct="1">
              <a:spcBef>
                <a:spcPts val="600"/>
              </a:spcBef>
              <a:buFontTx/>
              <a:buNone/>
            </a:pPr>
            <a:endParaRPr lang="pl-PL" altLang="pl-PL" sz="2500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273050" indent="-273050" defTabSz="730250" eaLnBrk="1" hangingPunct="1">
              <a:spcBef>
                <a:spcPts val="600"/>
              </a:spcBef>
              <a:buFontTx/>
              <a:buNone/>
            </a:pPr>
            <a:r>
              <a:rPr lang="pl-PL" altLang="pl-PL" sz="25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</a:t>
            </a: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Rodzaj skutków, jakie powoduje doręczenie podmiotowi publicznemu dokumentu elektronicznego przy pomocy ePUAP - rozpoczęcie biegu terminu do wniesienia ewentualnej skargi sądowoadministracyjnej - nie stanowi przesłanki do pominięcia konieczności uwzględnienia treści par. 11 ust. 1 pkt 1 rozp. PRM z 2011, a w konsekwencji poświadczenie przedłożenia może potwierdzić fakt doręczenia takiego dokumentu elektronicznego na informatycznym nośniku danych. </a:t>
            </a: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endParaRPr lang="pl-PL" altLang="pl-PL" sz="2800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5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Język techniczny – przykład">
            <a:extLst>
              <a:ext uri="{FF2B5EF4-FFF2-40B4-BE49-F238E27FC236}">
                <a16:creationId xmlns:a16="http://schemas.microsoft.com/office/drawing/2014/main" id="{4D3FC876-9EDC-437A-AF0C-B1736524F9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ln/>
        </p:spPr>
        <p:txBody>
          <a:bodyPr/>
          <a:lstStyle/>
          <a:p>
            <a:pPr eaLnBrk="1" hangingPunct="1"/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Problemy procesowe – przykłady</a:t>
            </a:r>
          </a:p>
        </p:txBody>
      </p:sp>
      <p:sp>
        <p:nvSpPr>
          <p:cNvPr id="146" name="Pojęcie „problemy techniczne”:…">
            <a:extLst>
              <a:ext uri="{FF2B5EF4-FFF2-40B4-BE49-F238E27FC236}">
                <a16:creationId xmlns:a16="http://schemas.microsoft.com/office/drawing/2014/main" id="{D5802C89-4C0D-4780-9F86-356949911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 sz="2800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</a:t>
            </a:r>
            <a:r>
              <a:rPr lang="pl-PL" altLang="pl-PL" sz="2800" b="1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Postanowienie NSA, sygn. akt I OZ 1072/19</a:t>
            </a: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  <a:sym typeface="Comic Sans MS" panose="030F0702030302020204" pitchFamily="66" charset="0"/>
              </a:rPr>
              <a:t>-	</a:t>
            </a: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doręczenie wezwania do usunięcia braków formalnych skargi,</a:t>
            </a: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-	skarżący składa skargę elektronicznie </a:t>
            </a: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WSA wystosował pismo w formie papierowej</a:t>
            </a: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-	odrzucenie skargi</a:t>
            </a:r>
          </a:p>
          <a:p>
            <a:pPr marL="273050" indent="-273050" defTabSz="730250" eaLnBrk="1" hangingPunct="1">
              <a:spcBef>
                <a:spcPts val="600"/>
              </a:spcBef>
              <a:buSzTx/>
              <a:buFontTx/>
              <a:buNone/>
            </a:pP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	</a:t>
            </a:r>
            <a:r>
              <a:rPr lang="pl-PL" altLang="pl-PL" b="1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NSA:</a:t>
            </a:r>
            <a:r>
              <a:rPr lang="pl-PL" altLang="pl-PL"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doręczenie to było nieskuteczne, nie rozpoczął biegu termin do uzupełnienia braków formalnych skargi.</a:t>
            </a: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endParaRPr lang="pl-PL" altLang="pl-PL" sz="2500"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rojekt domyślny">
  <a:themeElements>
    <a:clrScheme name="Projekt domyśln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ojekt domyślny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rojekt domyśl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ojekt domyślny">
  <a:themeElements>
    <a:clrScheme name="Projekt domyśln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ojekt domyślny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rojekt domyśl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706</Words>
  <Application>Microsoft Office PowerPoint</Application>
  <PresentationFormat>Panoramiczny</PresentationFormat>
  <Paragraphs>89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Helvetica Neue</vt:lpstr>
      <vt:lpstr>Comic Sans MS</vt:lpstr>
      <vt:lpstr>Projekt domyślny</vt:lpstr>
      <vt:lpstr>Problemy proceduralne z komputerem w tle Toruń 2020-03-06 Tomasz Kolanowski: sędzia NSA </vt:lpstr>
      <vt:lpstr>Uwagi ogólne </vt:lpstr>
      <vt:lpstr>Casusy dla prawników</vt:lpstr>
      <vt:lpstr>Moral machine</vt:lpstr>
      <vt:lpstr>Język techniczny – język prawniczy</vt:lpstr>
      <vt:lpstr>Mowa informatyczna - rozporządzenia Prezesa Rady Ministrów w sprawie sporządzania i doręczania dokumentów elektronicznych oraz udostępniania formularzy, wzorów i kopii dokumentów elektronicznych</vt:lpstr>
      <vt:lpstr>Język techniczny – przykłady</vt:lpstr>
      <vt:lpstr>Język techniczny – przykłady</vt:lpstr>
      <vt:lpstr>Problemy procesowe – przykłady</vt:lpstr>
      <vt:lpstr>Problemy procesowe – przykłady</vt:lpstr>
      <vt:lpstr>Po 31 Maja 2019 (zmiana p.p.s.a.)</vt:lpstr>
      <vt:lpstr>E – akta elektroniczne </vt:lpstr>
      <vt:lpstr>Akta sądowe – nadal prowadzone są w formie papierowej;   Akta elektroniczne –  to kopie akt papierowych  (zdigitalizowane akta – to odbicie akt papierowych w lustrze)</vt:lpstr>
      <vt:lpstr>Zasada dwóch akwariów</vt:lpstr>
      <vt:lpstr>EZD – komunikacja elektroniczna</vt:lpstr>
      <vt:lpstr>Prezentacja programu PowerPoint</vt:lpstr>
      <vt:lpstr>Prezentacja programu PowerPoint</vt:lpstr>
      <vt:lpstr>Trochę statystyki</vt:lpstr>
      <vt:lpstr>Przyczyny małego zainteresowania korporacji prawniczych</vt:lpstr>
      <vt:lpstr>PROBLEMY PROCESOWE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Informatyzacja postępowania sądowoadministracyjnego  Tomasz Kolanowski: sędzia NSA </dc:title>
  <cp:lastModifiedBy>Wojciech Morawski</cp:lastModifiedBy>
  <cp:revision>8</cp:revision>
  <dcterms:modified xsi:type="dcterms:W3CDTF">2020-03-04T22:14:32Z</dcterms:modified>
</cp:coreProperties>
</file>