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9" r:id="rId2"/>
    <p:sldId id="404" r:id="rId3"/>
    <p:sldId id="405" r:id="rId4"/>
    <p:sldId id="406" r:id="rId5"/>
    <p:sldId id="414" r:id="rId6"/>
    <p:sldId id="417" r:id="rId7"/>
    <p:sldId id="409" r:id="rId8"/>
    <p:sldId id="419" r:id="rId9"/>
    <p:sldId id="410" r:id="rId10"/>
    <p:sldId id="418" r:id="rId11"/>
    <p:sldId id="411" r:id="rId12"/>
    <p:sldId id="420" r:id="rId13"/>
    <p:sldId id="413" r:id="rId14"/>
    <p:sldId id="421" r:id="rId15"/>
    <p:sldId id="403" r:id="rId16"/>
    <p:sldId id="301" r:id="rId17"/>
  </p:sldIdLst>
  <p:sldSz cx="9144000" cy="6858000" type="screen4x3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ZP" initials="DZP" lastIdx="1" clrIdx="0">
    <p:extLst>
      <p:ext uri="{19B8F6BF-5375-455C-9EA6-DF929625EA0E}">
        <p15:presenceInfo xmlns:p15="http://schemas.microsoft.com/office/powerpoint/2012/main" userId="DZ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1B4"/>
    <a:srgbClr val="D9D9D9"/>
    <a:srgbClr val="F4364C"/>
    <a:srgbClr val="FF3300"/>
    <a:srgbClr val="0088B1"/>
    <a:srgbClr val="FD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4624" autoAdjust="0"/>
  </p:normalViewPr>
  <p:slideViewPr>
    <p:cSldViewPr>
      <p:cViewPr varScale="1">
        <p:scale>
          <a:sx n="78" d="100"/>
          <a:sy n="78" d="100"/>
        </p:scale>
        <p:origin x="1416" y="58"/>
      </p:cViewPr>
      <p:guideLst>
        <p:guide orient="horz" pos="2160"/>
        <p:guide pos="2880"/>
        <p:guide pos="2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6B054-0974-4467-A4FB-E54842DE03C8}" type="datetimeFigureOut">
              <a:rPr lang="pl-PL" smtClean="0"/>
              <a:pPr/>
              <a:t>05.03.2020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B11F-9045-45C6-8B9A-57579B60D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82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FC1F-ADC1-4D44-BF3C-ACE9FF4255DF}" type="datetimeFigureOut">
              <a:rPr lang="pl-PL" smtClean="0"/>
              <a:pPr/>
              <a:t>05.03.2020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95F5-4F94-47BB-8333-0B0FB76E47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77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dirty="0"/>
              <a:t>Dla kogo prezentacja/na jakie wydarzenie</a:t>
            </a:r>
          </a:p>
          <a:p>
            <a:pPr lvl="0"/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a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abeli 4"/>
          <p:cNvSpPr>
            <a:spLocks noGrp="1" noChangeAspect="1"/>
          </p:cNvSpPr>
          <p:nvPr>
            <p:ph type="tbl" sz="quarter" idx="25" hasCustomPrompt="1"/>
          </p:nvPr>
        </p:nvSpPr>
        <p:spPr>
          <a:xfrm>
            <a:off x="439948" y="2400452"/>
            <a:ext cx="8280000" cy="3526946"/>
          </a:xfrm>
          <a:noFill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pl-PL" sz="2000" dirty="0"/>
              <a:t>Tabela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8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502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mała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65526"/>
          </a:xfrm>
          <a:noFill/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  <p:sp>
        <p:nvSpPr>
          <p:cNvPr id="8" name="Symbol zastępczy tabeli 7"/>
          <p:cNvSpPr>
            <a:spLocks noGrp="1"/>
          </p:cNvSpPr>
          <p:nvPr>
            <p:ph type="tbl" sz="quarter" idx="25"/>
          </p:nvPr>
        </p:nvSpPr>
        <p:spPr>
          <a:xfrm>
            <a:off x="442800" y="2383200"/>
            <a:ext cx="3592800" cy="35667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1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502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cyfra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6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22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cy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6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22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500" spc="-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133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punkty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6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7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</p:spTree>
    <p:extLst>
      <p:ext uri="{BB962C8B-B14F-4D97-AF65-F5344CB8AC3E}">
        <p14:creationId xmlns:p14="http://schemas.microsoft.com/office/powerpoint/2010/main" val="304084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punkty_tekst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214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5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  <p:sp>
        <p:nvSpPr>
          <p:cNvPr id="23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7272000" y="2376000"/>
            <a:ext cx="1438275" cy="1438275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Ochrona środowiska</a:t>
            </a:r>
          </a:p>
        </p:txBody>
      </p:sp>
    </p:spTree>
    <p:extLst>
      <p:ext uri="{BB962C8B-B14F-4D97-AF65-F5344CB8AC3E}">
        <p14:creationId xmlns:p14="http://schemas.microsoft.com/office/powerpoint/2010/main" val="285958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8" hasCustomPrompt="1"/>
          </p:nvPr>
        </p:nvSpPr>
        <p:spPr>
          <a:xfrm>
            <a:off x="2142000" y="3996000"/>
            <a:ext cx="1600660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1598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52000" y="3996000"/>
            <a:ext cx="1602502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1" hasCustomPrompt="1"/>
          </p:nvPr>
        </p:nvSpPr>
        <p:spPr>
          <a:xfrm>
            <a:off x="5562000" y="3996000"/>
            <a:ext cx="1614977" cy="2160000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</a:p>
          <a:p>
            <a:pPr lvl="0"/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2" hasCustomPrompt="1"/>
          </p:nvPr>
        </p:nvSpPr>
        <p:spPr>
          <a:xfrm>
            <a:off x="7272000" y="3996000"/>
            <a:ext cx="1616819" cy="2160000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ts val="1680"/>
              </a:lnSpc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unkty_grafika+1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FD1E4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96000"/>
            <a:ext cx="8278275" cy="2160000"/>
          </a:xfrm>
          <a:noFill/>
        </p:spPr>
        <p:txBody>
          <a:bodyPr lIns="0" tIns="0" rIns="36000" bIns="0" numCol="1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Pole tekstowe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kwadrat_bok-grafika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372001" y="2376000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1999" y="2382946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76000"/>
            <a:ext cx="3600001" cy="3599992"/>
          </a:xfrm>
          <a:solidFill>
            <a:srgbClr val="6191B4"/>
          </a:solidFill>
        </p:spPr>
        <p:txBody>
          <a:bodyPr lIns="251999" tIns="18000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kwadrat_bok-grafika_kora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372001" y="2376000"/>
            <a:ext cx="2340000" cy="359999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1999" y="2380890"/>
            <a:ext cx="2340001" cy="3595102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76000"/>
            <a:ext cx="3600001" cy="3599992"/>
          </a:xfrm>
          <a:solidFill>
            <a:srgbClr val="F4364C"/>
          </a:solidFill>
        </p:spPr>
        <p:txBody>
          <a:bodyPr lIns="251999" tIns="252000" rIns="108000" bIns="18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 pole tekstowe </a:t>
            </a:r>
            <a:r>
              <a:rPr lang="pl-PL" dirty="0" err="1"/>
              <a:t>lhdnicfhbwbfvwvbsb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_PRZEKL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afika_w_kwadrat_k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obrazu 4"/>
          <p:cNvSpPr>
            <a:spLocks noGrp="1"/>
          </p:cNvSpPr>
          <p:nvPr>
            <p:ph type="pic" sz="quarter" idx="34" hasCustomPrompt="1"/>
          </p:nvPr>
        </p:nvSpPr>
        <p:spPr>
          <a:xfrm>
            <a:off x="431801" y="2384424"/>
            <a:ext cx="3597758" cy="3591567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91568"/>
          </a:xfrm>
          <a:solidFill>
            <a:srgbClr val="F4364C"/>
          </a:solidFill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  <a:br>
              <a:rPr lang="pl-PL" dirty="0"/>
            </a:br>
            <a:r>
              <a:rPr lang="pl-PL" dirty="0"/>
              <a:t>Pole tekstowe</a:t>
            </a:r>
          </a:p>
        </p:txBody>
      </p:sp>
    </p:spTree>
    <p:extLst>
      <p:ext uri="{BB962C8B-B14F-4D97-AF65-F5344CB8AC3E}">
        <p14:creationId xmlns:p14="http://schemas.microsoft.com/office/powerpoint/2010/main" val="2568273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afika_w_kwadrat_bia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obrazu 4"/>
          <p:cNvSpPr>
            <a:spLocks noGrp="1"/>
          </p:cNvSpPr>
          <p:nvPr>
            <p:ph type="pic" sz="quarter" idx="34" hasCustomPrompt="1"/>
          </p:nvPr>
        </p:nvSpPr>
        <p:spPr>
          <a:xfrm>
            <a:off x="431800" y="2384424"/>
            <a:ext cx="3597759" cy="3591567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029558" y="2384424"/>
            <a:ext cx="4682642" cy="3591568"/>
          </a:xfrm>
          <a:solidFill>
            <a:schemeClr val="bg1"/>
          </a:solidFill>
        </p:spPr>
        <p:txBody>
          <a:bodyPr lIns="251999" tIns="0" rIns="108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Pole tekstowe Pole tekstowe Pole tekstowe Pole tekstowe</a:t>
            </a:r>
          </a:p>
        </p:txBody>
      </p:sp>
    </p:spTree>
    <p:extLst>
      <p:ext uri="{BB962C8B-B14F-4D97-AF65-F5344CB8AC3E}">
        <p14:creationId xmlns:p14="http://schemas.microsoft.com/office/powerpoint/2010/main" val="6560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duży_text_k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A969C5-D641-4F73-85BE-D20789C380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418" y="2384005"/>
            <a:ext cx="8281167" cy="3565946"/>
          </a:xfrm>
          <a:solidFill>
            <a:srgbClr val="F4364C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2pPr>
            <a:lvl3pPr marL="534988" indent="-268288"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3pPr>
            <a:lvl4pPr marL="801688" indent="-2667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801688" indent="-2667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006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49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duży_text_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F7042F-D495-41B8-87E2-31E9DAEF5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4" y="2384004"/>
            <a:ext cx="8336173" cy="3565946"/>
          </a:xfrm>
          <a:solidFill>
            <a:srgbClr val="6191B4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2pPr>
            <a:lvl3pPr marL="534988" indent="-268288"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3pPr>
            <a:lvl4pPr marL="801688" indent="-2667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801688" indent="-2667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4466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orient="horz" pos="3748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y_text_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8CE9AA-49D0-43A4-AA36-35A0FBA579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666" y="2381020"/>
            <a:ext cx="8281169" cy="35689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n-lt"/>
              </a:defRPr>
            </a:lvl1pPr>
            <a:lvl2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b="0"/>
            </a:lvl2pPr>
            <a:lvl3pPr marL="531813" indent="-2651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3pPr>
            <a:lvl4pPr marL="809625" indent="-2778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/>
            </a:lvl4pPr>
            <a:lvl5pPr marL="809625" indent="-2778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duży_tekst_szary bez podtytu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rm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667765"/>
            <a:ext cx="8280000" cy="4282185"/>
          </a:xfrm>
          <a:solidFill>
            <a:schemeClr val="bg1">
              <a:lumMod val="85000"/>
            </a:schemeClr>
          </a:solidFill>
        </p:spPr>
        <p:txBody>
          <a:bodyPr lIns="251999" tIns="180000" rIns="108000" bIns="108000" numCol="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 b="0" kern="1600" spc="20" baseline="0">
                <a:solidFill>
                  <a:schemeClr val="tx1"/>
                </a:solidFill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534988" indent="-268288">
              <a:buFont typeface="Wingdings" panose="05000000000000000000" pitchFamily="2" charset="2"/>
              <a:buChar char="§"/>
              <a:defRPr sz="1400" b="0"/>
            </a:lvl3pPr>
            <a:lvl4pPr marL="801688" indent="-266700">
              <a:buFont typeface="Wingdings" panose="05000000000000000000" pitchFamily="2" charset="2"/>
              <a:buChar char="§"/>
              <a:defRPr sz="1200"/>
            </a:lvl4pPr>
            <a:lvl5pPr marL="801688" indent="-2667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Pole tekstowe bez dzielenia na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90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szary_2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E671DAFC-BD76-400B-8852-A93E055651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417" y="2384004"/>
            <a:ext cx="8274262" cy="3565946"/>
          </a:xfrm>
          <a:solidFill>
            <a:schemeClr val="bg1">
              <a:lumMod val="85000"/>
            </a:schemeClr>
          </a:solidFill>
        </p:spPr>
        <p:txBody>
          <a:bodyPr numCol="2"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 i="0"/>
            </a:lvl2pPr>
            <a:lvl3pPr marL="449263" indent="-268288">
              <a:buFont typeface="Wingdings" panose="05000000000000000000" pitchFamily="2" charset="2"/>
              <a:buChar char="§"/>
              <a:defRPr sz="1400" b="0" i="0"/>
            </a:lvl3pPr>
            <a:lvl4pPr marL="630238" indent="-268288">
              <a:buFont typeface="Wingdings" panose="05000000000000000000" pitchFamily="2" charset="2"/>
              <a:buChar char="§"/>
              <a:defRPr sz="1200"/>
            </a:lvl4pPr>
            <a:lvl5pPr marL="706438" indent="-4397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Pole tekstowe z podziałem na 2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0"/>
            <a:endParaRPr lang="pl-P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szary_3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B04202-000F-4572-8411-65ACA64F09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435" y="2384250"/>
            <a:ext cx="8287497" cy="3565699"/>
          </a:xfrm>
          <a:solidFill>
            <a:schemeClr val="bg1">
              <a:lumMod val="85000"/>
            </a:schemeClr>
          </a:solidFill>
        </p:spPr>
        <p:txBody>
          <a:bodyPr numCol="3"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449263" indent="-268288">
              <a:buFont typeface="Wingdings" panose="05000000000000000000" pitchFamily="2" charset="2"/>
              <a:buChar char="§"/>
              <a:defRPr sz="1400" b="0"/>
            </a:lvl3pPr>
            <a:lvl4pPr marL="630238" indent="-268288">
              <a:buFont typeface="Wingdings" panose="05000000000000000000" pitchFamily="2" charset="2"/>
              <a:buChar char="§"/>
              <a:defRPr sz="1200"/>
            </a:lvl4pPr>
          </a:lstStyle>
          <a:p>
            <a:pPr lvl="0"/>
            <a:r>
              <a:rPr lang="pl-PL" dirty="0"/>
              <a:t>Pole tekstowe z podziałem na 3 kolumny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unkty_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9" y="2376000"/>
            <a:ext cx="8280000" cy="3599992"/>
          </a:xfrm>
          <a:solidFill>
            <a:schemeClr val="bg1">
              <a:lumMod val="85000"/>
            </a:schemeClr>
          </a:solidFill>
        </p:spPr>
        <p:txBody>
          <a:bodyPr vert="horz" lIns="0" tIns="0" rIns="0" bIns="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6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 | Punkt 2 | Punkt 3| Punkt 4 | Punkt 1 | Punkt 2 | Punkt 3| Punkt 4 | Punkt 1 | Punkt 2 | Punkt 3| Punkt 4 | Punkt 1 | Punkt 2 | Punkt 3| Punkt 4 | 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 | Punkt 2 | Punkt 3| Punkt 4 |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 9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6108684" y="2384425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3270142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6108484" y="3657592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7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3270342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8 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6108684" y="491350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9</a:t>
            </a: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2390661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75944" y="2387127"/>
            <a:ext cx="26035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36138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7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20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ZEKLADKA_DODATK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121118"/>
            <a:ext cx="3480955" cy="1244441"/>
          </a:xfrm>
          <a:prstGeom prst="rect">
            <a:avLst/>
          </a:prstGeom>
        </p:spPr>
      </p:pic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5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5977337" y="2384425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4743623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5977337" y="4743623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204000" y="3574892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32000" y="2383200"/>
            <a:ext cx="2736000" cy="1224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</p:spTree>
    <p:extLst>
      <p:ext uri="{BB962C8B-B14F-4D97-AF65-F5344CB8AC3E}">
        <p14:creationId xmlns:p14="http://schemas.microsoft.com/office/powerpoint/2010/main" val="20741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6pó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6" hasCustomPrompt="1"/>
          </p:nvPr>
        </p:nvSpPr>
        <p:spPr>
          <a:xfrm>
            <a:off x="6108684" y="238442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</a:t>
            </a: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3270142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6108484" y="4257518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43028" y="240069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70142" y="2400695"/>
            <a:ext cx="2603516" cy="170239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</a:t>
            </a:r>
          </a:p>
        </p:txBody>
      </p:sp>
    </p:spTree>
    <p:extLst>
      <p:ext uri="{BB962C8B-B14F-4D97-AF65-F5344CB8AC3E}">
        <p14:creationId xmlns:p14="http://schemas.microsoft.com/office/powerpoint/2010/main" val="495366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unkty_szary_6pól_dłu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3640340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 </a:t>
            </a: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28" hasCustomPrompt="1"/>
          </p:nvPr>
        </p:nvSpPr>
        <p:spPr>
          <a:xfrm>
            <a:off x="4711484" y="3640340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</a:t>
            </a:r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1999" y="49135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5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4711684" y="49135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6 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27268" y="2394671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016" y="2400307"/>
            <a:ext cx="4000716" cy="1047589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</p:spTree>
    <p:extLst>
      <p:ext uri="{BB962C8B-B14F-4D97-AF65-F5344CB8AC3E}">
        <p14:creationId xmlns:p14="http://schemas.microsoft.com/office/powerpoint/2010/main" val="293464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_punkty_szary_4pola_dłu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1800" y="4267879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3 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4711684" y="4267989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4 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427268" y="2394670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800" b="0" i="0" kern="1600" spc="2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1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016" y="2400306"/>
            <a:ext cx="4000716" cy="1692000"/>
          </a:xfrm>
          <a:solidFill>
            <a:schemeClr val="bg1">
              <a:lumMod val="85000"/>
            </a:schemeClr>
          </a:solidFill>
        </p:spPr>
        <p:txBody>
          <a:bodyPr vert="horz" lIns="0" tIns="72000" rIns="0" bIns="72000" numCol="1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pl-PL" sz="1800" b="0" i="0" kern="1600" spc="2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Punkt 2 </a:t>
            </a:r>
          </a:p>
        </p:txBody>
      </p:sp>
    </p:spTree>
    <p:extLst>
      <p:ext uri="{BB962C8B-B14F-4D97-AF65-F5344CB8AC3E}">
        <p14:creationId xmlns:p14="http://schemas.microsoft.com/office/powerpoint/2010/main" val="12976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955F7-D47D-4B9B-B6A6-C8F70EB7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58748"/>
            <a:ext cx="9144000" cy="620752"/>
          </a:xfrm>
        </p:spPr>
        <p:txBody>
          <a:bodyPr/>
          <a:lstStyle>
            <a:lvl1pPr>
              <a:defRPr/>
            </a:lvl1pPr>
          </a:lstStyle>
          <a:p>
            <a:r>
              <a:rPr lang="pl-PL" b="1" dirty="0">
                <a:effectLst/>
                <a:latin typeface="Calibri" charset="0"/>
              </a:rPr>
              <a:t>tytuł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1743CC7-B709-4F82-BB92-A12AC0548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05B2FD2-DC54-4F35-8C51-B8F4552B6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l-PL" dirty="0">
                <a:effectLst/>
                <a:latin typeface="Calibri Light" charset="0"/>
              </a:rPr>
              <a:t>podtytuł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C3C558B-C1AB-49AA-AFBC-03D24D6DA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7" y="2395060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7" name="Symbol zastępczy tekstu 5">
            <a:extLst>
              <a:ext uri="{FF2B5EF4-FFF2-40B4-BE49-F238E27FC236}">
                <a16:creationId xmlns:a16="http://schemas.microsoft.com/office/drawing/2014/main" id="{1CC72FCD-60AE-436D-A55F-846AD7D5C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3674316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pl-PL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3597275" algn="l"/>
              </a:tabLst>
            </a:pPr>
            <a:r>
              <a:rPr lang="pl-PL" dirty="0"/>
              <a:t>Punkt 2</a:t>
            </a:r>
          </a:p>
        </p:txBody>
      </p:sp>
      <p:sp>
        <p:nvSpPr>
          <p:cNvPr id="8" name="Symbol zastępczy tekstu 5">
            <a:extLst>
              <a:ext uri="{FF2B5EF4-FFF2-40B4-BE49-F238E27FC236}">
                <a16:creationId xmlns:a16="http://schemas.microsoft.com/office/drawing/2014/main" id="{7F79868D-8A73-4B0E-B7DB-8440BCDE1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86" y="4919336"/>
            <a:ext cx="8353425" cy="10080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pl-PL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3597275" algn="l"/>
              </a:tabLst>
            </a:pPr>
            <a:r>
              <a:rPr lang="pl-PL" dirty="0"/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15337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5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1" y="3974683"/>
            <a:ext cx="1609210" cy="2181316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tekstu 17" descr="wpisz / wklej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1338134"/>
            <a:ext cx="1622268" cy="528362"/>
          </a:xfrm>
          <a:noFill/>
        </p:spPr>
        <p:txBody>
          <a:bodyPr vert="horz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4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85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556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4" name="Symbol zastępczy tekstu 17"/>
          <p:cNvSpPr>
            <a:spLocks noGrp="1"/>
          </p:cNvSpPr>
          <p:nvPr>
            <p:ph type="body" sz="quarter" idx="37" hasCustomPrompt="1"/>
          </p:nvPr>
        </p:nvSpPr>
        <p:spPr>
          <a:xfrm>
            <a:off x="727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851753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5567819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9" name="Symbol zastępczy tekstu 17" descr="wpisz / wklej"/>
          <p:cNvSpPr>
            <a:spLocks noGrp="1"/>
          </p:cNvSpPr>
          <p:nvPr>
            <p:ph type="body" sz="quarter" idx="45" hasCustomPrompt="1"/>
          </p:nvPr>
        </p:nvSpPr>
        <p:spPr>
          <a:xfrm>
            <a:off x="7277622" y="1338134"/>
            <a:ext cx="1622120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2141950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733351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9" name="Symbol zastępczy tekstu 11"/>
          <p:cNvSpPr>
            <a:spLocks noGrp="1"/>
          </p:cNvSpPr>
          <p:nvPr>
            <p:ph type="body" sz="quarter" idx="48" hasCustomPrompt="1"/>
          </p:nvPr>
        </p:nvSpPr>
        <p:spPr>
          <a:xfrm>
            <a:off x="386392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0" name="Symbol zastępczy tekstu 11"/>
          <p:cNvSpPr>
            <a:spLocks noGrp="1"/>
          </p:cNvSpPr>
          <p:nvPr>
            <p:ph type="body" sz="quarter" idx="49" hasCustomPrompt="1"/>
          </p:nvPr>
        </p:nvSpPr>
        <p:spPr>
          <a:xfrm>
            <a:off x="426238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5" name="Symbol zastępczy numeru slajdu 44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D281F3B0-D3B1-4E31-8AB6-13BF2109A3E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25901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36" name="Symbol zastępczy tekstu 11">
            <a:extLst>
              <a:ext uri="{FF2B5EF4-FFF2-40B4-BE49-F238E27FC236}">
                <a16:creationId xmlns:a16="http://schemas.microsoft.com/office/drawing/2014/main" id="{55D17ACD-60A0-45B0-A5AA-78D38B7EF83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33911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0" name="Symbol zastępczy tekstu 11">
            <a:extLst>
              <a:ext uri="{FF2B5EF4-FFF2-40B4-BE49-F238E27FC236}">
                <a16:creationId xmlns:a16="http://schemas.microsoft.com/office/drawing/2014/main" id="{BCC69ADE-5FF5-492B-B181-D9B4DC89E19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45511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1" name="Symbol zastępczy tekstu 11">
            <a:extLst>
              <a:ext uri="{FF2B5EF4-FFF2-40B4-BE49-F238E27FC236}">
                <a16:creationId xmlns:a16="http://schemas.microsoft.com/office/drawing/2014/main" id="{29831F63-BD7E-44D9-B52A-63F36345EA7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448072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2" name="Symbol zastępczy tekstu 11">
            <a:extLst>
              <a:ext uri="{FF2B5EF4-FFF2-40B4-BE49-F238E27FC236}">
                <a16:creationId xmlns:a16="http://schemas.microsoft.com/office/drawing/2014/main" id="{69FB8DA7-B2F6-45FB-AF95-4C81B6191B7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101113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3" name="Symbol zastępczy tekstu 11">
            <a:extLst>
              <a:ext uri="{FF2B5EF4-FFF2-40B4-BE49-F238E27FC236}">
                <a16:creationId xmlns:a16="http://schemas.microsoft.com/office/drawing/2014/main" id="{8FEB0036-F405-4187-90DF-B516DE257D5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140959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4" name="Symbol zastępczy tekstu 11">
            <a:extLst>
              <a:ext uri="{FF2B5EF4-FFF2-40B4-BE49-F238E27FC236}">
                <a16:creationId xmlns:a16="http://schemas.microsoft.com/office/drawing/2014/main" id="{55FFB122-B450-476F-8EDB-D858A9CC0BA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140622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11A17ECB-EB8A-4B73-BE42-FAB96397366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2448632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CA0067E9-D0C9-458F-AAE3-051765EDF21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260232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607D1CC3-A29A-44E0-AAB9-0C90DC98D913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160370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53" name="Symbol zastępczy tekstu 11">
            <a:extLst>
              <a:ext uri="{FF2B5EF4-FFF2-40B4-BE49-F238E27FC236}">
                <a16:creationId xmlns:a16="http://schemas.microsoft.com/office/drawing/2014/main" id="{99E29C89-56F7-46F3-B0EA-9AE676AA44F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813411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4" name="Symbol zastępczy tekstu 11">
            <a:extLst>
              <a:ext uri="{FF2B5EF4-FFF2-40B4-BE49-F238E27FC236}">
                <a16:creationId xmlns:a16="http://schemas.microsoft.com/office/drawing/2014/main" id="{AF323892-5023-4B46-8761-951E8B79DF64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853257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5" name="Symbol zastępczy tekstu 11">
            <a:extLst>
              <a:ext uri="{FF2B5EF4-FFF2-40B4-BE49-F238E27FC236}">
                <a16:creationId xmlns:a16="http://schemas.microsoft.com/office/drawing/2014/main" id="{D873F593-B4DF-4AB7-891F-CB7AAAC2288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852920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2" name="Symbol zastępczy tekstu 11">
            <a:extLst>
              <a:ext uri="{FF2B5EF4-FFF2-40B4-BE49-F238E27FC236}">
                <a16:creationId xmlns:a16="http://schemas.microsoft.com/office/drawing/2014/main" id="{1BCF07D2-6DE5-4C57-985D-A7C6473E1FC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160930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3" name="Symbol zastępczy tekstu 11">
            <a:extLst>
              <a:ext uri="{FF2B5EF4-FFF2-40B4-BE49-F238E27FC236}">
                <a16:creationId xmlns:a16="http://schemas.microsoft.com/office/drawing/2014/main" id="{A98CC1FD-8E5E-4541-A0E7-382798AB329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972530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4" name="Symbol zastępczy tekstu 11">
            <a:extLst>
              <a:ext uri="{FF2B5EF4-FFF2-40B4-BE49-F238E27FC236}">
                <a16:creationId xmlns:a16="http://schemas.microsoft.com/office/drawing/2014/main" id="{B5C5B87A-CD5F-41AE-8E58-1C5DE54453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72184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339D45EF-7BB0-4D6D-9078-BAA05DE24F3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525225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7A20CBE0-DAEE-4966-9277-E65F9967382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565071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8A82905D-6AEB-4C56-AC37-32A1FA106BF6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564734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9067AB26-F073-4AE4-BCA3-9AB2518B355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872744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454193D0-7516-4750-B936-3D734197F5F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5684344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E273427B-AEE3-4981-B4CE-0DAAB6C45D0D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597042" y="1889060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71" name="Symbol zastępczy tekstu 11">
            <a:extLst>
              <a:ext uri="{FF2B5EF4-FFF2-40B4-BE49-F238E27FC236}">
                <a16:creationId xmlns:a16="http://schemas.microsoft.com/office/drawing/2014/main" id="{AD00444B-9DD4-4AD4-B3F5-B131092FB79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7250083" y="1992000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72" name="Symbol zastępczy tekstu 11">
            <a:extLst>
              <a:ext uri="{FF2B5EF4-FFF2-40B4-BE49-F238E27FC236}">
                <a16:creationId xmlns:a16="http://schemas.microsoft.com/office/drawing/2014/main" id="{6597CB57-B628-4C61-AE57-3FA57DD5E44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289929" y="2099995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73" name="Symbol zastępczy tekstu 11">
            <a:extLst>
              <a:ext uri="{FF2B5EF4-FFF2-40B4-BE49-F238E27FC236}">
                <a16:creationId xmlns:a16="http://schemas.microsoft.com/office/drawing/2014/main" id="{282692B0-A781-4CC3-A0A0-DF969FB45CF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7289592" y="1889060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74" name="Symbol zastępczy tekstu 11">
            <a:extLst>
              <a:ext uri="{FF2B5EF4-FFF2-40B4-BE49-F238E27FC236}">
                <a16:creationId xmlns:a16="http://schemas.microsoft.com/office/drawing/2014/main" id="{1CB3DDA6-4D22-4F38-87D3-4DBBD0DBB65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597602" y="1996565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5" name="Symbol zastępczy tekstu 11">
            <a:extLst>
              <a:ext uri="{FF2B5EF4-FFF2-40B4-BE49-F238E27FC236}">
                <a16:creationId xmlns:a16="http://schemas.microsoft.com/office/drawing/2014/main" id="{3320A722-4B43-4F43-AD68-D61D9E4004D0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409202" y="2101165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4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42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29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0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00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4" name="Symbol zastępczy tekstu 17"/>
          <p:cNvSpPr>
            <a:spLocks noGrp="1"/>
          </p:cNvSpPr>
          <p:nvPr>
            <p:ph type="body" sz="quarter" idx="37" hasCustomPrompt="1"/>
          </p:nvPr>
        </p:nvSpPr>
        <p:spPr>
          <a:xfrm>
            <a:off x="642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006365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9" name="Symbol zastępczy tekstu 17" descr="wpisz / wklej"/>
          <p:cNvSpPr>
            <a:spLocks noGrp="1"/>
          </p:cNvSpPr>
          <p:nvPr>
            <p:ph type="body" sz="quarter" idx="45" hasCustomPrompt="1"/>
          </p:nvPr>
        </p:nvSpPr>
        <p:spPr>
          <a:xfrm>
            <a:off x="6432234" y="1338134"/>
            <a:ext cx="1622120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1296562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CF24CFEF-2160-47FB-89F0-AE4A82FE7F6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598943" y="192499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31" name="Symbol zastępczy tekstu 11">
            <a:extLst>
              <a:ext uri="{FF2B5EF4-FFF2-40B4-BE49-F238E27FC236}">
                <a16:creationId xmlns:a16="http://schemas.microsoft.com/office/drawing/2014/main" id="{5E5C08B2-995E-4542-B1B3-ED4B7C9C7DB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51984" y="202793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33" name="Symbol zastępczy tekstu 11">
            <a:extLst>
              <a:ext uri="{FF2B5EF4-FFF2-40B4-BE49-F238E27FC236}">
                <a16:creationId xmlns:a16="http://schemas.microsoft.com/office/drawing/2014/main" id="{ECB2658D-EB71-41E2-A3F4-FE93D9C137E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291830" y="213593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0A354688-C742-4386-A9F2-199173D56E2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91493" y="192499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6D6B5154-4118-4032-8364-5301705A346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599503" y="203250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FAE6BA9E-3F69-4D79-BEB7-EE7AE0E0525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11103" y="213710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53" name="Symbol zastępczy tekstu 11">
            <a:extLst>
              <a:ext uri="{FF2B5EF4-FFF2-40B4-BE49-F238E27FC236}">
                <a16:creationId xmlns:a16="http://schemas.microsoft.com/office/drawing/2014/main" id="{214B40D1-6276-4744-A276-4A9EB44FE77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318971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54" name="Symbol zastępczy tekstu 11">
            <a:extLst>
              <a:ext uri="{FF2B5EF4-FFF2-40B4-BE49-F238E27FC236}">
                <a16:creationId xmlns:a16="http://schemas.microsoft.com/office/drawing/2014/main" id="{40AD0C47-B928-48CA-85F6-7B0C9BF8BA7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972012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55" name="Symbol zastępczy tekstu 11">
            <a:extLst>
              <a:ext uri="{FF2B5EF4-FFF2-40B4-BE49-F238E27FC236}">
                <a16:creationId xmlns:a16="http://schemas.microsoft.com/office/drawing/2014/main" id="{5624B9F7-72D2-4BCE-A28D-58FD06BE45C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11858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8" name="Symbol zastępczy tekstu 11">
            <a:extLst>
              <a:ext uri="{FF2B5EF4-FFF2-40B4-BE49-F238E27FC236}">
                <a16:creationId xmlns:a16="http://schemas.microsoft.com/office/drawing/2014/main" id="{F2337634-5325-4EEE-B81F-92378564282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11521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9" name="Symbol zastępczy tekstu 11">
            <a:extLst>
              <a:ext uri="{FF2B5EF4-FFF2-40B4-BE49-F238E27FC236}">
                <a16:creationId xmlns:a16="http://schemas.microsoft.com/office/drawing/2014/main" id="{CF6A0525-A6E7-46A8-B6DE-33DDA0C5766E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319531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0" name="Symbol zastępczy tekstu 11">
            <a:extLst>
              <a:ext uri="{FF2B5EF4-FFF2-40B4-BE49-F238E27FC236}">
                <a16:creationId xmlns:a16="http://schemas.microsoft.com/office/drawing/2014/main" id="{613D732C-33D6-40E8-98B3-9FE2A6711EC7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131131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1" name="Symbol zastępczy tekstu 11">
            <a:extLst>
              <a:ext uri="{FF2B5EF4-FFF2-40B4-BE49-F238E27FC236}">
                <a16:creationId xmlns:a16="http://schemas.microsoft.com/office/drawing/2014/main" id="{D4BB59E4-1E46-44C0-929E-85973474173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031969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2" name="Symbol zastępczy tekstu 11">
            <a:extLst>
              <a:ext uri="{FF2B5EF4-FFF2-40B4-BE49-F238E27FC236}">
                <a16:creationId xmlns:a16="http://schemas.microsoft.com/office/drawing/2014/main" id="{2559D199-87BC-49F5-BFD9-B1A8DFE63B1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85010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3" name="Symbol zastępczy tekstu 11">
            <a:extLst>
              <a:ext uri="{FF2B5EF4-FFF2-40B4-BE49-F238E27FC236}">
                <a16:creationId xmlns:a16="http://schemas.microsoft.com/office/drawing/2014/main" id="{081F326C-F1FD-4D6A-A5ED-BB12CE50DE2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24856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4" name="Symbol zastępczy tekstu 11">
            <a:extLst>
              <a:ext uri="{FF2B5EF4-FFF2-40B4-BE49-F238E27FC236}">
                <a16:creationId xmlns:a16="http://schemas.microsoft.com/office/drawing/2014/main" id="{A14F6E27-8FDD-4223-8E68-FF8C5F56F383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724519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0856672D-088E-4B6D-8658-0DB13B389B1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032529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35E3F6BA-4B97-4806-96BB-4CB5538AD508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44129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43C26F50-BA12-43B8-AE66-A5EE339D1940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6739396" y="192265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F7E33632-609E-4EC6-86F9-4BF3F453CEE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392437" y="202559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F9331B64-B810-4210-917C-0097A322BDF6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432283" y="213359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9ED3F3EC-8503-4E1C-A3FE-8993C3C4775D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431946" y="192265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71" name="Symbol zastępczy tekstu 11">
            <a:extLst>
              <a:ext uri="{FF2B5EF4-FFF2-40B4-BE49-F238E27FC236}">
                <a16:creationId xmlns:a16="http://schemas.microsoft.com/office/drawing/2014/main" id="{57137DF3-059F-4E2E-BB81-9D4C424A201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739956" y="203016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2" name="Symbol zastępczy tekstu 11">
            <a:extLst>
              <a:ext uri="{FF2B5EF4-FFF2-40B4-BE49-F238E27FC236}">
                <a16:creationId xmlns:a16="http://schemas.microsoft.com/office/drawing/2014/main" id="{DA689E82-1ADA-4485-961E-856E291EE0CB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551556" y="213476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_4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296562" y="238289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6612" y="3977014"/>
            <a:ext cx="3363187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2" y="3977014"/>
            <a:ext cx="3313392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3313392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1296562" y="1338134"/>
            <a:ext cx="3363238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00269640-8AE9-4921-868A-39E440B403E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643272" y="1917821"/>
            <a:ext cx="2640695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49CB11B9-F2D2-4A78-9AD5-F641763758F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96314" y="202076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BB6B6243-CC47-470E-8B0C-099D49BD673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336160" y="212875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5B67AD94-8AA9-4B7A-B147-6EFA7139CF4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335823" y="191782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09F5F0C7-4EAF-4AF0-A80F-86CD781474E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643833" y="2012626"/>
            <a:ext cx="2653455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30" name="Symbol zastępczy tekstu 11">
            <a:extLst>
              <a:ext uri="{FF2B5EF4-FFF2-40B4-BE49-F238E27FC236}">
                <a16:creationId xmlns:a16="http://schemas.microsoft.com/office/drawing/2014/main" id="{37F6EF55-13C0-4D26-9F91-D04F9F10072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55432" y="2129925"/>
            <a:ext cx="2841855" cy="141685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7" name="Symbol zastępczy tekstu 11">
            <a:extLst>
              <a:ext uri="{FF2B5EF4-FFF2-40B4-BE49-F238E27FC236}">
                <a16:creationId xmlns:a16="http://schemas.microsoft.com/office/drawing/2014/main" id="{61DD099D-BA90-4AFB-AC64-A2D4E3A2DE88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025063" y="1917821"/>
            <a:ext cx="2640695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1D002AE0-8475-4463-9CC3-F8C354B4B43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678105" y="202076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9" name="Symbol zastępczy tekstu 11">
            <a:extLst>
              <a:ext uri="{FF2B5EF4-FFF2-40B4-BE49-F238E27FC236}">
                <a16:creationId xmlns:a16="http://schemas.microsoft.com/office/drawing/2014/main" id="{D8186772-69BE-4C36-9EC7-B97992BAD48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717951" y="212875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0" name="Symbol zastępczy tekstu 11">
            <a:extLst>
              <a:ext uri="{FF2B5EF4-FFF2-40B4-BE49-F238E27FC236}">
                <a16:creationId xmlns:a16="http://schemas.microsoft.com/office/drawing/2014/main" id="{D98B05D9-9C8B-44B6-B5F3-BD2AD2CDA48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717614" y="191782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C01C9F6E-E970-4926-BCB5-4FFD4FC93F42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025624" y="2012626"/>
            <a:ext cx="2653455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29204851-93C6-4558-B42C-6C20BF6577C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837223" y="2129925"/>
            <a:ext cx="2841855" cy="141685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45661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3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4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85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5562001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851753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5567819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46" name="Symbol zastępczy tekstu 17" descr="wpisz / wklej"/>
          <p:cNvSpPr>
            <a:spLocks noGrp="1"/>
          </p:cNvSpPr>
          <p:nvPr>
            <p:ph type="body" sz="quarter" idx="46" hasCustomPrompt="1"/>
          </p:nvPr>
        </p:nvSpPr>
        <p:spPr>
          <a:xfrm>
            <a:off x="2141950" y="1338134"/>
            <a:ext cx="1615857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ekstu 11">
            <a:extLst>
              <a:ext uri="{FF2B5EF4-FFF2-40B4-BE49-F238E27FC236}">
                <a16:creationId xmlns:a16="http://schemas.microsoft.com/office/drawing/2014/main" id="{7B993566-7EC0-4D67-AF4D-CED1B265982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456828" y="194447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24" name="Symbol zastępczy tekstu 11">
            <a:extLst>
              <a:ext uri="{FF2B5EF4-FFF2-40B4-BE49-F238E27FC236}">
                <a16:creationId xmlns:a16="http://schemas.microsoft.com/office/drawing/2014/main" id="{BF449C6D-F785-4450-8E71-2F1B4B82CF5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2109869" y="204741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27" name="Symbol zastępczy tekstu 11">
            <a:extLst>
              <a:ext uri="{FF2B5EF4-FFF2-40B4-BE49-F238E27FC236}">
                <a16:creationId xmlns:a16="http://schemas.microsoft.com/office/drawing/2014/main" id="{BEFC5ACF-D53A-4FB5-A56D-C3027D58075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149715" y="215541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43" name="Symbol zastępczy tekstu 11">
            <a:extLst>
              <a:ext uri="{FF2B5EF4-FFF2-40B4-BE49-F238E27FC236}">
                <a16:creationId xmlns:a16="http://schemas.microsoft.com/office/drawing/2014/main" id="{69956FFD-9D12-46DC-B05D-5F8A590DB8F9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149378" y="194447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44" name="Symbol zastępczy tekstu 11">
            <a:extLst>
              <a:ext uri="{FF2B5EF4-FFF2-40B4-BE49-F238E27FC236}">
                <a16:creationId xmlns:a16="http://schemas.microsoft.com/office/drawing/2014/main" id="{2B20F024-D558-41C6-80F4-9BA41E944E5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57388" y="205198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5" name="Symbol zastępczy tekstu 11">
            <a:extLst>
              <a:ext uri="{FF2B5EF4-FFF2-40B4-BE49-F238E27FC236}">
                <a16:creationId xmlns:a16="http://schemas.microsoft.com/office/drawing/2014/main" id="{428C25D6-ADCD-411A-AFAC-15B02EA7C96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68988" y="215658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47" name="Symbol zastępczy tekstu 11">
            <a:extLst>
              <a:ext uri="{FF2B5EF4-FFF2-40B4-BE49-F238E27FC236}">
                <a16:creationId xmlns:a16="http://schemas.microsoft.com/office/drawing/2014/main" id="{7647DA7E-1AFC-4E99-AC48-E9F85934583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62690" y="1944477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48" name="Symbol zastępczy tekstu 11">
            <a:extLst>
              <a:ext uri="{FF2B5EF4-FFF2-40B4-BE49-F238E27FC236}">
                <a16:creationId xmlns:a16="http://schemas.microsoft.com/office/drawing/2014/main" id="{F2965F56-B00E-4988-A97B-DDEFF0D0D53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815731" y="2047417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49" name="Symbol zastępczy tekstu 11">
            <a:extLst>
              <a:ext uri="{FF2B5EF4-FFF2-40B4-BE49-F238E27FC236}">
                <a16:creationId xmlns:a16="http://schemas.microsoft.com/office/drawing/2014/main" id="{4227E0DE-FE62-442C-9AE8-12F578CAE04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855577" y="2155412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50" name="Symbol zastępczy tekstu 11">
            <a:extLst>
              <a:ext uri="{FF2B5EF4-FFF2-40B4-BE49-F238E27FC236}">
                <a16:creationId xmlns:a16="http://schemas.microsoft.com/office/drawing/2014/main" id="{B5511777-92FD-4701-8425-BCF202B3840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855240" y="1944477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51" name="Symbol zastępczy tekstu 11">
            <a:extLst>
              <a:ext uri="{FF2B5EF4-FFF2-40B4-BE49-F238E27FC236}">
                <a16:creationId xmlns:a16="http://schemas.microsoft.com/office/drawing/2014/main" id="{AEEC8A45-6951-4265-A993-8958FDC91613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163250" y="2051982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52" name="Symbol zastępczy tekstu 11">
            <a:extLst>
              <a:ext uri="{FF2B5EF4-FFF2-40B4-BE49-F238E27FC236}">
                <a16:creationId xmlns:a16="http://schemas.microsoft.com/office/drawing/2014/main" id="{562D605E-2FE9-48D2-A1A8-423E89B5E20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974850" y="2156582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65" name="Symbol zastępczy tekstu 11">
            <a:extLst>
              <a:ext uri="{FF2B5EF4-FFF2-40B4-BE49-F238E27FC236}">
                <a16:creationId xmlns:a16="http://schemas.microsoft.com/office/drawing/2014/main" id="{B2BA07DD-EB4F-4EC3-AE7B-BBB2EAB246FA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881919" y="1933031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66" name="Symbol zastępczy tekstu 11">
            <a:extLst>
              <a:ext uri="{FF2B5EF4-FFF2-40B4-BE49-F238E27FC236}">
                <a16:creationId xmlns:a16="http://schemas.microsoft.com/office/drawing/2014/main" id="{04AE3D87-620D-4B22-93F8-8B8AC5DDB8EA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534960" y="2035971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67" name="Symbol zastępczy tekstu 11">
            <a:extLst>
              <a:ext uri="{FF2B5EF4-FFF2-40B4-BE49-F238E27FC236}">
                <a16:creationId xmlns:a16="http://schemas.microsoft.com/office/drawing/2014/main" id="{5134DE4E-16BC-4095-B303-B0FA4C98E97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574806" y="2143966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68" name="Symbol zastępczy tekstu 11">
            <a:extLst>
              <a:ext uri="{FF2B5EF4-FFF2-40B4-BE49-F238E27FC236}">
                <a16:creationId xmlns:a16="http://schemas.microsoft.com/office/drawing/2014/main" id="{D35935AA-6A6B-424E-B027-ECFF638D5924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574469" y="1933031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69" name="Symbol zastępczy tekstu 11">
            <a:extLst>
              <a:ext uri="{FF2B5EF4-FFF2-40B4-BE49-F238E27FC236}">
                <a16:creationId xmlns:a16="http://schemas.microsoft.com/office/drawing/2014/main" id="{86EF7650-4AD1-499D-8487-FD7205F50CB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882479" y="2040536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70" name="Symbol zastępczy tekstu 11">
            <a:extLst>
              <a:ext uri="{FF2B5EF4-FFF2-40B4-BE49-F238E27FC236}">
                <a16:creationId xmlns:a16="http://schemas.microsoft.com/office/drawing/2014/main" id="{2F4CFFEC-01B5-43B2-9985-473D9781CB4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5694079" y="2145136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2xZespół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0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16612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33" hasCustomPrompt="1"/>
          </p:nvPr>
        </p:nvSpPr>
        <p:spPr>
          <a:xfrm>
            <a:off x="300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2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13" y="3977014"/>
            <a:ext cx="1609210" cy="2178985"/>
          </a:xfrm>
          <a:noFill/>
        </p:spPr>
        <p:txBody>
          <a:bodyPr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 descr="wpisz / wklej"/>
          <p:cNvSpPr>
            <a:spLocks noGrp="1"/>
          </p:cNvSpPr>
          <p:nvPr>
            <p:ph type="body" sz="quarter" idx="43" hasCustomPrompt="1"/>
          </p:nvPr>
        </p:nvSpPr>
        <p:spPr>
          <a:xfrm>
            <a:off x="3006365" y="1338134"/>
            <a:ext cx="1653435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38" name="Symbol zastępczy tekstu 17" descr="wpisz / wklej"/>
          <p:cNvSpPr>
            <a:spLocks noGrp="1"/>
          </p:cNvSpPr>
          <p:nvPr>
            <p:ph type="body" sz="quarter" idx="44" hasCustomPrompt="1"/>
          </p:nvPr>
        </p:nvSpPr>
        <p:spPr>
          <a:xfrm>
            <a:off x="4722431" y="1338134"/>
            <a:ext cx="1634646" cy="528362"/>
          </a:xfrm>
          <a:noFill/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i="0" baseline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B094D9FB-47C0-48FE-8E7A-AA193729580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313815" y="1899279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7C5A1A98-2A8B-46D3-AEE3-3542393218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966856" y="2002219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645874AE-3F8B-4E5A-AD58-D1E3614CFFBD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006702" y="2110214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A2CB116F-5F59-43BE-8A61-A755018FA77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006365" y="1899279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29" name="Symbol zastępczy tekstu 11">
            <a:extLst>
              <a:ext uri="{FF2B5EF4-FFF2-40B4-BE49-F238E27FC236}">
                <a16:creationId xmlns:a16="http://schemas.microsoft.com/office/drawing/2014/main" id="{76A6761E-4871-493B-8372-00062A5CC02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314375" y="2006784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31" name="Symbol zastępczy tekstu 11">
            <a:extLst>
              <a:ext uri="{FF2B5EF4-FFF2-40B4-BE49-F238E27FC236}">
                <a16:creationId xmlns:a16="http://schemas.microsoft.com/office/drawing/2014/main" id="{96B5A4FF-0036-4B7D-9B0E-596342BACCB6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125975" y="2111384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  <p:sp>
        <p:nvSpPr>
          <p:cNvPr id="33" name="Symbol zastępczy tekstu 11">
            <a:extLst>
              <a:ext uri="{FF2B5EF4-FFF2-40B4-BE49-F238E27FC236}">
                <a16:creationId xmlns:a16="http://schemas.microsoft.com/office/drawing/2014/main" id="{D3E77B86-3FB4-4F1D-BADF-1B59E673F91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037244" y="1899279"/>
            <a:ext cx="1080120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34" name="Symbol zastępczy tekstu 11">
            <a:extLst>
              <a:ext uri="{FF2B5EF4-FFF2-40B4-BE49-F238E27FC236}">
                <a16:creationId xmlns:a16="http://schemas.microsoft.com/office/drawing/2014/main" id="{69E07DD5-4D96-4A12-8A74-06DCB012A13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90285" y="2002219"/>
            <a:ext cx="346960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35" name="Symbol zastępczy tekstu 11">
            <a:extLst>
              <a:ext uri="{FF2B5EF4-FFF2-40B4-BE49-F238E27FC236}">
                <a16:creationId xmlns:a16="http://schemas.microsoft.com/office/drawing/2014/main" id="{8EB46C08-719A-4E8D-8D51-4974D82D775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30131" y="2110214"/>
            <a:ext cx="113314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36" name="Symbol zastępczy tekstu 11">
            <a:extLst>
              <a:ext uri="{FF2B5EF4-FFF2-40B4-BE49-F238E27FC236}">
                <a16:creationId xmlns:a16="http://schemas.microsoft.com/office/drawing/2014/main" id="{EDFA0C68-0470-44FE-AE01-79E7223FDA2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729794" y="1899279"/>
            <a:ext cx="347584" cy="128231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39" name="Symbol zastępczy tekstu 11">
            <a:extLst>
              <a:ext uri="{FF2B5EF4-FFF2-40B4-BE49-F238E27FC236}">
                <a16:creationId xmlns:a16="http://schemas.microsoft.com/office/drawing/2014/main" id="{25B77CC4-136F-428E-BA8D-99CB626F9E9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037804" y="2006784"/>
            <a:ext cx="1292211" cy="13657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40" name="Symbol zastępczy tekstu 11">
            <a:extLst>
              <a:ext uri="{FF2B5EF4-FFF2-40B4-BE49-F238E27FC236}">
                <a16:creationId xmlns:a16="http://schemas.microsoft.com/office/drawing/2014/main" id="{7C0EF730-1BC7-4455-A936-9D48165B290D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49404" y="2111384"/>
            <a:ext cx="1479232" cy="139700"/>
          </a:xfrm>
        </p:spPr>
        <p:txBody>
          <a:bodyPr lIns="0" tIns="0" rIns="0" bIns="0" anchor="b">
            <a:noAutofit/>
          </a:bodyPr>
          <a:lstStyle>
            <a:lvl1pPr algn="l">
              <a:defRPr sz="9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koralowy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sz="2400" dirty="0"/>
              <a:t>Dla jakiej firmy prezentacja/oferta/wydarzenie</a:t>
            </a:r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  <p:pic>
        <p:nvPicPr>
          <p:cNvPr id="13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03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_5osó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727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24" hasCustomPrompt="1"/>
          </p:nvPr>
        </p:nvSpPr>
        <p:spPr>
          <a:xfrm>
            <a:off x="43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3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214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556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5" name="Symbol zastępczy tekstu 17"/>
          <p:cNvSpPr>
            <a:spLocks noGrp="1"/>
          </p:cNvSpPr>
          <p:nvPr>
            <p:ph type="body" sz="quarter" idx="38" hasCustomPrompt="1"/>
          </p:nvPr>
        </p:nvSpPr>
        <p:spPr>
          <a:xfrm>
            <a:off x="727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39" hasCustomPrompt="1"/>
          </p:nvPr>
        </p:nvSpPr>
        <p:spPr>
          <a:xfrm>
            <a:off x="43200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214003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556471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8" name="Symbol zastępczy tekstu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64122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ESPÓŁ_4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645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32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3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132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03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5" name="Symbol zastępczy tekstu 17"/>
          <p:cNvSpPr>
            <a:spLocks noGrp="1"/>
          </p:cNvSpPr>
          <p:nvPr>
            <p:ph type="body" sz="quarter" idx="38" hasCustomPrompt="1"/>
          </p:nvPr>
        </p:nvSpPr>
        <p:spPr>
          <a:xfrm>
            <a:off x="645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132052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i="1" dirty="0"/>
              <a:t>`</a:t>
            </a:r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03717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38" name="Symbol zastępczy tekstu 17"/>
          <p:cNvSpPr>
            <a:spLocks noGrp="1"/>
          </p:cNvSpPr>
          <p:nvPr>
            <p:ph type="body" sz="quarter" idx="43" hasCustomPrompt="1"/>
          </p:nvPr>
        </p:nvSpPr>
        <p:spPr>
          <a:xfrm>
            <a:off x="6444612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[Notka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ESPÓŁ_3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214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556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214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556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2140031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556471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363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ESPÓŁ_4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3" name="Symbol zastępczy obrazu 4"/>
          <p:cNvSpPr>
            <a:spLocks noGrp="1"/>
          </p:cNvSpPr>
          <p:nvPr>
            <p:ph type="pic" sz="quarter" idx="25" hasCustomPrompt="1"/>
          </p:nvPr>
        </p:nvSpPr>
        <p:spPr>
          <a:xfrm>
            <a:off x="132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9" name="Symbol zastępczy tekstu 17"/>
          <p:cNvSpPr>
            <a:spLocks noGrp="1"/>
          </p:cNvSpPr>
          <p:nvPr>
            <p:ph type="body" sz="quarter" idx="32" hasCustomPrompt="1"/>
          </p:nvPr>
        </p:nvSpPr>
        <p:spPr>
          <a:xfrm>
            <a:off x="1322490" y="3943430"/>
            <a:ext cx="331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331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1320520" y="4457763"/>
            <a:ext cx="3319209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3316492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626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ESPÓŁ_2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03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6" name="Symbol zastępczy obrazu 4"/>
          <p:cNvSpPr>
            <a:spLocks noGrp="1"/>
          </p:cNvSpPr>
          <p:nvPr>
            <p:ph type="pic" sz="quarter" idx="27" hasCustomPrompt="1"/>
          </p:nvPr>
        </p:nvSpPr>
        <p:spPr>
          <a:xfrm>
            <a:off x="474249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03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 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36" hasCustomPrompt="1"/>
          </p:nvPr>
        </p:nvSpPr>
        <p:spPr>
          <a:xfrm>
            <a:off x="474249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 smtClean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03717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37" name="Symbol zastępczy tekstu 17"/>
          <p:cNvSpPr>
            <a:spLocks noGrp="1"/>
          </p:cNvSpPr>
          <p:nvPr>
            <p:ph type="body" sz="quarter" idx="42" hasCustomPrompt="1"/>
          </p:nvPr>
        </p:nvSpPr>
        <p:spPr>
          <a:xfrm>
            <a:off x="474520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697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ESPÓŁ_1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Zespół odpowiedzialny za współpracę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15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V_bez praktyk-dł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/>
          </p:nvPr>
        </p:nvSpPr>
        <p:spPr>
          <a:xfrm>
            <a:off x="2541600" y="2689200"/>
            <a:ext cx="4104000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 b="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Szósty poziom</a:t>
            </a:r>
          </a:p>
          <a:p>
            <a:pPr lvl="6"/>
            <a:r>
              <a:rPr lang="pl-PL" dirty="0"/>
              <a:t>Siódmy poziom</a:t>
            </a:r>
          </a:p>
          <a:p>
            <a:pPr lvl="7"/>
            <a:r>
              <a:rPr lang="pl-PL" dirty="0"/>
              <a:t>Ósmy poziom</a:t>
            </a:r>
          </a:p>
          <a:p>
            <a:pPr lvl="8"/>
            <a:r>
              <a:rPr lang="pl-PL" dirty="0"/>
              <a:t>Dziewiąty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8" hasCustomPrompt="1"/>
          </p:nvPr>
        </p:nvSpPr>
        <p:spPr>
          <a:xfrm>
            <a:off x="421200" y="2761928"/>
            <a:ext cx="2134675" cy="34628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0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pl-PL" sz="800" b="0" dirty="0" smtClean="0">
                <a:latin typeface="Calibri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lang="pl-PL" sz="800" dirty="0" smtClean="0">
                <a:latin typeface="Calibri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6903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sz="quarter" idx="41" hasCustomPrompt="1"/>
          </p:nvPr>
        </p:nvSpPr>
        <p:spPr>
          <a:xfrm>
            <a:off x="6825990" y="598018"/>
            <a:ext cx="2084775" cy="5594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1588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800" b="0">
                <a:latin typeface="Calibri" panose="020F0502020204030204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Calibri" panose="020F0502020204030204" pitchFamily="34" charset="0"/>
              </a:defRPr>
            </a:lvl4pPr>
            <a:lvl5pPr marL="301625" indent="-126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9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3271922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V_bez praktyk-kró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/>
          </p:nvPr>
        </p:nvSpPr>
        <p:spPr>
          <a:xfrm>
            <a:off x="2541600" y="2689200"/>
            <a:ext cx="4104000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 b="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Szósty poziom</a:t>
            </a:r>
          </a:p>
          <a:p>
            <a:pPr lvl="6"/>
            <a:r>
              <a:rPr lang="pl-PL" dirty="0"/>
              <a:t>Siódmy poziom</a:t>
            </a:r>
          </a:p>
          <a:p>
            <a:pPr lvl="7"/>
            <a:r>
              <a:rPr lang="pl-PL" dirty="0"/>
              <a:t>Ósmy poziom</a:t>
            </a:r>
          </a:p>
          <a:p>
            <a:pPr lvl="8"/>
            <a:r>
              <a:rPr lang="pl-PL" dirty="0"/>
              <a:t>Dziewiąty poziom</a:t>
            </a:r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4588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sz="quarter" idx="41" hasCustomPrompt="1"/>
          </p:nvPr>
        </p:nvSpPr>
        <p:spPr>
          <a:xfrm>
            <a:off x="6825990" y="2761200"/>
            <a:ext cx="2084775" cy="346538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4763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800" b="0">
                <a:latin typeface="Calibri" panose="020F0502020204030204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Calibri" panose="020F0502020204030204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19" name="Symbol zastępczy zawartości 4"/>
          <p:cNvSpPr>
            <a:spLocks noGrp="1"/>
          </p:cNvSpPr>
          <p:nvPr>
            <p:ph sz="quarter" idx="38" hasCustomPrompt="1"/>
          </p:nvPr>
        </p:nvSpPr>
        <p:spPr>
          <a:xfrm>
            <a:off x="420975" y="2761667"/>
            <a:ext cx="2147235" cy="34628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sz="900" baseline="0">
                <a:latin typeface="Calibri" panose="020F0502020204030204" pitchFamily="34" charset="0"/>
              </a:defRPr>
            </a:lvl1pPr>
            <a:lvl2pPr marL="171450" indent="-3175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None/>
              <a:defRPr sz="800" b="1" baseline="0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2800" indent="-172800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pl-PL" sz="800" b="0" dirty="0" smtClean="0">
                <a:latin typeface="Calibri" pitchFamily="34" charset="0"/>
              </a:defRPr>
            </a:lvl3pPr>
            <a:lvl4pPr marL="172800" indent="0">
              <a:lnSpc>
                <a:spcPct val="90000"/>
              </a:lnSpc>
              <a:spcBef>
                <a:spcPts val="0"/>
              </a:spcBef>
              <a:buNone/>
              <a:defRPr lang="pl-PL" sz="800" dirty="0" smtClean="0">
                <a:latin typeface="Calibri" pitchFamily="34" charset="0"/>
              </a:defRPr>
            </a:lvl4pPr>
            <a:lvl5pPr marL="301625" indent="-1238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­"/>
              <a:defRPr sz="800">
                <a:latin typeface="Calibri" panose="020F0502020204030204" pitchFamily="34" charset="0"/>
              </a:defRPr>
            </a:lvl5pPr>
            <a:lvl6pPr marL="314325" indent="-9525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800">
                <a:latin typeface="Calibri" panose="020F0502020204030204" pitchFamily="34" charset="0"/>
              </a:defRPr>
            </a:lvl6pPr>
            <a:lvl7pPr marL="457200" indent="-144463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800"/>
            </a:lvl7pPr>
            <a:lvl8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8pPr>
            <a:lvl9pPr marL="465138" indent="-7938">
              <a:lnSpc>
                <a:spcPct val="90000"/>
              </a:lnSpc>
              <a:spcBef>
                <a:spcPts val="0"/>
              </a:spcBef>
              <a:buNone/>
              <a:defRPr sz="800"/>
            </a:lvl9pPr>
          </a:lstStyle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sz="800" dirty="0">
                <a:latin typeface="Calibri" panose="020F0502020204030204" pitchFamily="34" charset="0"/>
              </a:rPr>
              <a:t>Trzeci poziom</a:t>
            </a:r>
            <a:endParaRPr lang="pl-PL" dirty="0"/>
          </a:p>
          <a:p>
            <a:pPr lvl="3"/>
            <a:r>
              <a:rPr lang="pl-PL" sz="800" dirty="0">
                <a:latin typeface="Calibri" panose="020F0502020204030204" pitchFamily="34" charset="0"/>
              </a:rPr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sz="800" dirty="0">
                <a:latin typeface="Calibri" panose="020F0502020204030204" pitchFamily="34" charset="0"/>
              </a:rPr>
              <a:t>Szósty poziom</a:t>
            </a:r>
          </a:p>
          <a:p>
            <a:pPr lvl="6"/>
            <a:r>
              <a:rPr lang="pl-PL" sz="800" dirty="0">
                <a:latin typeface="Calibri" panose="020F0502020204030204" pitchFamily="34" charset="0"/>
              </a:rPr>
              <a:t>Siódmy poziom</a:t>
            </a:r>
          </a:p>
          <a:p>
            <a:pPr lvl="7"/>
            <a:r>
              <a:rPr lang="pl-PL" sz="800" dirty="0">
                <a:latin typeface="Calibri" panose="020F0502020204030204" pitchFamily="34" charset="0"/>
              </a:rPr>
              <a:t>Ósmy poziom</a:t>
            </a:r>
          </a:p>
          <a:p>
            <a:pPr lvl="8"/>
            <a:r>
              <a:rPr lang="pl-PL" sz="800" dirty="0">
                <a:latin typeface="Calibri" panose="020F0502020204030204" pitchFamily="34" charset="0"/>
              </a:rPr>
              <a:t>Dziewiąty poziom</a:t>
            </a:r>
            <a:endParaRPr lang="pl-PL" dirty="0"/>
          </a:p>
        </p:txBody>
      </p:sp>
      <p:sp>
        <p:nvSpPr>
          <p:cNvPr id="9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1137603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V_bez praktyk-dł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83200" y="583200"/>
            <a:ext cx="1774800" cy="17748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spcBef>
                <a:spcPts val="0"/>
              </a:spcBef>
              <a:buNone/>
              <a:defRPr sz="6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37" hasCustomPrompt="1"/>
          </p:nvPr>
        </p:nvSpPr>
        <p:spPr>
          <a:xfrm>
            <a:off x="611560" y="2689200"/>
            <a:ext cx="8352928" cy="3503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 sz="1100">
                <a:latin typeface="Calibri" panose="020F0502020204030204" pitchFamily="34" charset="0"/>
              </a:defRPr>
            </a:lvl1pPr>
            <a:lvl2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="1">
                <a:solidFill>
                  <a:srgbClr val="E73E4E"/>
                </a:solidFill>
                <a:latin typeface="Calibri" panose="020F0502020204030204" pitchFamily="34" charset="0"/>
              </a:defRPr>
            </a:lvl2pPr>
            <a:lvl3pPr marL="179388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100">
                <a:latin typeface="Calibri" panose="020F0502020204030204" pitchFamily="34" charset="0"/>
              </a:defRPr>
            </a:lvl3pPr>
            <a:lvl4pPr marL="18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latin typeface="Calibri" panose="020F0502020204030204" pitchFamily="34" charset="0"/>
              </a:defRPr>
            </a:lvl4pPr>
            <a:lvl5pPr marL="360000" indent="-179388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5pPr>
            <a:lvl6pPr marL="36000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1100" baseline="0">
                <a:latin typeface="Calibri" panose="020F0502020204030204" pitchFamily="34" charset="0"/>
              </a:defRPr>
            </a:lvl6pPr>
            <a:lvl7pPr marL="5413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7pPr>
            <a:lvl8pPr marL="719138" indent="-180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8pPr>
            <a:lvl9pPr marL="890588" indent="-1714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­"/>
              <a:defRPr sz="1100">
                <a:latin typeface="Calibri" panose="020F0502020204030204" pitchFamily="34" charset="0"/>
              </a:defRPr>
            </a:lvl9pPr>
          </a:lstStyle>
          <a:p>
            <a:pPr lvl="0"/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97275" algn="l"/>
              </a:tabLst>
              <a:defRPr/>
            </a:pPr>
            <a:r>
              <a:rPr lang="pl-PL" dirty="0"/>
              <a:t>……….doświadczenia eksperta</a:t>
            </a:r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41600" y="558000"/>
            <a:ext cx="4296903" cy="322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buNone/>
              <a:defRPr sz="2400" b="1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9" name="Symbol zastępczy tekstu 42"/>
          <p:cNvSpPr>
            <a:spLocks noGrp="1"/>
          </p:cNvSpPr>
          <p:nvPr>
            <p:ph type="body" sz="quarter" idx="40" hasCustomPrompt="1"/>
          </p:nvPr>
        </p:nvSpPr>
        <p:spPr>
          <a:xfrm>
            <a:off x="439200" y="6360120"/>
            <a:ext cx="6396575" cy="120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1000" b="1" i="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l-PL" dirty="0"/>
              <a:t>Biuro w /Office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xxxxxxxxx</a:t>
            </a:r>
            <a:r>
              <a:rPr lang="pl-PL" dirty="0"/>
              <a:t>   </a:t>
            </a:r>
            <a:r>
              <a:rPr lang="pl-PL" sz="1000" b="1" i="0" dirty="0">
                <a:latin typeface="Calibri" charset="0"/>
                <a:ea typeface="Calibri" charset="0"/>
                <a:cs typeface="Calibri" charset="0"/>
              </a:rPr>
              <a:t>|    T: +48 1234567   |    M: +48 123456789   |    E: </a:t>
            </a:r>
            <a:r>
              <a:rPr lang="pl-PL" sz="1000" b="1" i="0" dirty="0" err="1">
                <a:latin typeface="Calibri" charset="0"/>
                <a:ea typeface="Calibri" charset="0"/>
                <a:cs typeface="Calibri" charset="0"/>
              </a:rPr>
              <a:t>xxxxxxxxxxxxxxx</a:t>
            </a:r>
            <a:endParaRPr lang="pl-PL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42" hasCustomPrompt="1"/>
          </p:nvPr>
        </p:nvSpPr>
        <p:spPr>
          <a:xfrm>
            <a:off x="2543175" y="896847"/>
            <a:ext cx="4292600" cy="3223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E73E4E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>
              <a:defRPr sz="11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1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1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1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pl-PL" dirty="0"/>
              <a:t>Partner / funkcja / specjalizacja</a:t>
            </a:r>
          </a:p>
        </p:txBody>
      </p:sp>
    </p:spTree>
    <p:extLst>
      <p:ext uri="{BB962C8B-B14F-4D97-AF65-F5344CB8AC3E}">
        <p14:creationId xmlns:p14="http://schemas.microsoft.com/office/powerpoint/2010/main" val="3159965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Kontakt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1"/>
            <a:ext cx="3456304" cy="349665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6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40" hasCustomPrompt="1"/>
          </p:nvPr>
        </p:nvSpPr>
        <p:spPr>
          <a:xfrm>
            <a:off x="3853398" y="4293095"/>
            <a:ext cx="3454906" cy="224409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6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Stanowisko</a:t>
            </a:r>
          </a:p>
        </p:txBody>
      </p:sp>
      <p:sp>
        <p:nvSpPr>
          <p:cNvPr id="13" name="Symbol zastępczy tekstu 11">
            <a:extLst>
              <a:ext uri="{FF2B5EF4-FFF2-40B4-BE49-F238E27FC236}">
                <a16:creationId xmlns:a16="http://schemas.microsoft.com/office/drawing/2014/main" id="{7C99DB61-0870-4DC8-804A-45D46AB91155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255206" y="4645687"/>
            <a:ext cx="2450657" cy="205985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22 Numer telefonu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73E49118-4C04-4469-AA1D-A7C25CE5326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788232" y="4781964"/>
            <a:ext cx="787209" cy="219380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M: +48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B4D487D-4991-4EC9-AFC7-C080A6BAAC2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843953" y="4926472"/>
            <a:ext cx="257095" cy="224408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E: </a:t>
            </a:r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1B63F424-EE96-4655-8060-7CB4EAB3386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856316" y="4645687"/>
            <a:ext cx="788625" cy="205985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T: +48</a:t>
            </a:r>
          </a:p>
        </p:txBody>
      </p:sp>
      <p:sp>
        <p:nvSpPr>
          <p:cNvPr id="17" name="Symbol zastępczy tekstu 11">
            <a:extLst>
              <a:ext uri="{FF2B5EF4-FFF2-40B4-BE49-F238E27FC236}">
                <a16:creationId xmlns:a16="http://schemas.microsoft.com/office/drawing/2014/main" id="{ACE45F2B-9CE4-457A-AC48-3C2E5B1E213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258307" y="4780179"/>
            <a:ext cx="2931865" cy="219380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Numer komórki</a:t>
            </a:r>
          </a:p>
        </p:txBody>
      </p:sp>
      <p:sp>
        <p:nvSpPr>
          <p:cNvPr id="18" name="Symbol zastępczy tekstu 11">
            <a:extLst>
              <a:ext uri="{FF2B5EF4-FFF2-40B4-BE49-F238E27FC236}">
                <a16:creationId xmlns:a16="http://schemas.microsoft.com/office/drawing/2014/main" id="{AF758AA6-24EF-4946-82C1-6AB3D8231035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003083" y="4927642"/>
            <a:ext cx="3312368" cy="224408"/>
          </a:xfrm>
        </p:spPr>
        <p:txBody>
          <a:bodyPr lIns="0" tIns="0" rIns="0" bIns="0" anchor="b">
            <a:noAutofit/>
          </a:bodyPr>
          <a:lstStyle>
            <a:lvl1pPr algn="l">
              <a:defRPr sz="1200" b="0" i="0"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832851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_niebieski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 b="1" i="0">
                <a:solidFill>
                  <a:schemeClr val="bg1">
                    <a:alpha val="66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9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30" hasCustomPrompt="1"/>
          </p:nvPr>
        </p:nvSpPr>
        <p:spPr>
          <a:xfrm>
            <a:off x="4499992" y="5012879"/>
            <a:ext cx="4248472" cy="10084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400" baseline="0">
                <a:latin typeface="+mj-lt"/>
              </a:defRPr>
            </a:lvl1pPr>
          </a:lstStyle>
          <a:p>
            <a:pPr lvl="0"/>
            <a:r>
              <a:rPr lang="pl-PL" dirty="0"/>
              <a:t>Dla kogo prezentacja/na jakie wydarzenie</a:t>
            </a:r>
          </a:p>
          <a:p>
            <a:pPr lvl="0"/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31" hasCustomPrompt="1"/>
          </p:nvPr>
        </p:nvSpPr>
        <p:spPr>
          <a:xfrm>
            <a:off x="4499992" y="6165304"/>
            <a:ext cx="4248472" cy="495969"/>
          </a:xfrm>
        </p:spPr>
        <p:txBody>
          <a:bodyPr>
            <a:noAutofit/>
          </a:bodyPr>
          <a:lstStyle>
            <a:lvl1pPr>
              <a:defRPr sz="1800" baseline="0">
                <a:latin typeface="+mj-lt"/>
              </a:defRPr>
            </a:lvl1pPr>
          </a:lstStyle>
          <a:p>
            <a:pPr lvl="0"/>
            <a:r>
              <a:rPr lang="pl-PL" dirty="0"/>
              <a:t>Data/Kto prowadzi prezentację</a:t>
            </a:r>
          </a:p>
        </p:txBody>
      </p:sp>
      <p:pic>
        <p:nvPicPr>
          <p:cNvPr id="11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59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resowa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3" y="2783532"/>
            <a:ext cx="3480955" cy="1244441"/>
          </a:xfrm>
          <a:prstGeom prst="rect">
            <a:avLst/>
          </a:prstGeom>
        </p:spPr>
      </p:pic>
      <p:sp>
        <p:nvSpPr>
          <p:cNvPr id="26" name="PoleTekstowe 25"/>
          <p:cNvSpPr txBox="1"/>
          <p:nvPr userDrawn="1"/>
        </p:nvSpPr>
        <p:spPr>
          <a:xfrm>
            <a:off x="1190344" y="4961566"/>
            <a:ext cx="2180492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 Warszawie</a:t>
            </a:r>
          </a:p>
          <a:p>
            <a:pPr lvl="0"/>
            <a:r>
              <a:rPr lang="pl-PL" sz="1200" dirty="0">
                <a:latin typeface="+mj-lt"/>
              </a:rPr>
              <a:t>Rondo ONZ 1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00-124 Warszawa </a:t>
            </a:r>
          </a:p>
          <a:p>
            <a:pPr lvl="0"/>
            <a:r>
              <a:rPr lang="pl-PL" sz="1200" dirty="0">
                <a:latin typeface="+mj-lt"/>
              </a:rPr>
              <a:t>T + 48 22 557 76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22 557 76 01</a:t>
            </a:r>
          </a:p>
        </p:txBody>
      </p:sp>
      <p:sp>
        <p:nvSpPr>
          <p:cNvPr id="27" name="PoleTekstowe 26"/>
          <p:cNvSpPr txBox="1"/>
          <p:nvPr userDrawn="1"/>
        </p:nvSpPr>
        <p:spPr>
          <a:xfrm>
            <a:off x="3890259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 Poznaniu</a:t>
            </a:r>
          </a:p>
          <a:p>
            <a:pPr lvl="0"/>
            <a:r>
              <a:rPr lang="pl-PL" sz="1200" dirty="0">
                <a:latin typeface="+mj-lt"/>
              </a:rPr>
              <a:t>ul. Paderewskiego 8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61-770 Poznań</a:t>
            </a:r>
          </a:p>
          <a:p>
            <a:pPr lvl="0"/>
            <a:r>
              <a:rPr lang="pl-PL" sz="1200" dirty="0">
                <a:latin typeface="+mj-lt"/>
              </a:rPr>
              <a:t>T + 48 61 642 49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61 642 49 50</a:t>
            </a:r>
          </a:p>
        </p:txBody>
      </p:sp>
      <p:sp>
        <p:nvSpPr>
          <p:cNvPr id="28" name="PoleTekstowe 27"/>
          <p:cNvSpPr txBox="1"/>
          <p:nvPr userDrawn="1"/>
        </p:nvSpPr>
        <p:spPr>
          <a:xfrm>
            <a:off x="6222250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Biuro we Wrocławiu</a:t>
            </a:r>
          </a:p>
          <a:p>
            <a:pPr lvl="0"/>
            <a:r>
              <a:rPr lang="pl-PL" sz="1200" dirty="0">
                <a:latin typeface="+mj-lt"/>
              </a:rPr>
              <a:t>ul. Gwiaździsta 66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53-413 Wrocław</a:t>
            </a:r>
          </a:p>
          <a:p>
            <a:pPr lvl="0"/>
            <a:r>
              <a:rPr lang="pl-PL" sz="1200" dirty="0">
                <a:latin typeface="+mj-lt"/>
              </a:rPr>
              <a:t>T + 48 71 712 47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71 712 47 50</a:t>
            </a:r>
          </a:p>
        </p:txBody>
      </p:sp>
    </p:spTree>
    <p:extLst>
      <p:ext uri="{BB962C8B-B14F-4D97-AF65-F5344CB8AC3E}">
        <p14:creationId xmlns:p14="http://schemas.microsoft.com/office/powerpoint/2010/main" val="317951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resowa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Tekstowe 25"/>
          <p:cNvSpPr txBox="1"/>
          <p:nvPr userDrawn="1"/>
        </p:nvSpPr>
        <p:spPr>
          <a:xfrm>
            <a:off x="1190344" y="4961566"/>
            <a:ext cx="2180492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>
                <a:latin typeface="+mn-lt"/>
              </a:rPr>
              <a:t>Warsaw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Rondo ONZ 1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00-124 Warsaw </a:t>
            </a:r>
          </a:p>
          <a:p>
            <a:pPr lvl="0"/>
            <a:r>
              <a:rPr lang="pl-PL" sz="1200" dirty="0">
                <a:latin typeface="+mj-lt"/>
              </a:rPr>
              <a:t>T + 48 22 557 76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22 557 76 01</a:t>
            </a:r>
          </a:p>
        </p:txBody>
      </p:sp>
      <p:sp>
        <p:nvSpPr>
          <p:cNvPr id="27" name="PoleTekstowe 26"/>
          <p:cNvSpPr txBox="1"/>
          <p:nvPr userDrawn="1"/>
        </p:nvSpPr>
        <p:spPr>
          <a:xfrm>
            <a:off x="3890259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 err="1">
                <a:latin typeface="+mn-lt"/>
              </a:rPr>
              <a:t>Poznan</a:t>
            </a:r>
            <a:r>
              <a:rPr lang="pl-PL" sz="1200" b="1" dirty="0">
                <a:latin typeface="+mn-lt"/>
              </a:rPr>
              <a:t>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ul. Paderewskiego 8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61-770 </a:t>
            </a:r>
            <a:r>
              <a:rPr lang="pl-PL" sz="1200" dirty="0" err="1">
                <a:latin typeface="+mj-lt"/>
              </a:rPr>
              <a:t>Poznan</a:t>
            </a:r>
            <a:endParaRPr lang="pl-PL" sz="1200" dirty="0">
              <a:latin typeface="+mj-lt"/>
            </a:endParaRPr>
          </a:p>
          <a:p>
            <a:pPr lvl="0"/>
            <a:r>
              <a:rPr lang="pl-PL" sz="1200" dirty="0">
                <a:latin typeface="+mj-lt"/>
              </a:rPr>
              <a:t>T + 48 61 642 49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61 642 49 50</a:t>
            </a:r>
          </a:p>
        </p:txBody>
      </p:sp>
      <p:sp>
        <p:nvSpPr>
          <p:cNvPr id="28" name="PoleTekstowe 27"/>
          <p:cNvSpPr txBox="1"/>
          <p:nvPr userDrawn="1"/>
        </p:nvSpPr>
        <p:spPr>
          <a:xfrm>
            <a:off x="6222250" y="4961566"/>
            <a:ext cx="204522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pl-PL" sz="1200" b="1" dirty="0" err="1">
                <a:latin typeface="+mn-lt"/>
              </a:rPr>
              <a:t>Wroclaw</a:t>
            </a:r>
            <a:r>
              <a:rPr lang="pl-PL" sz="1200" b="1" dirty="0">
                <a:latin typeface="+mn-lt"/>
              </a:rPr>
              <a:t> </a:t>
            </a:r>
            <a:r>
              <a:rPr lang="pl-PL" sz="1200" b="1" dirty="0" err="1">
                <a:latin typeface="+mn-lt"/>
              </a:rPr>
              <a:t>office</a:t>
            </a:r>
            <a:endParaRPr lang="pl-PL" sz="1200" b="1" dirty="0">
              <a:latin typeface="+mn-lt"/>
            </a:endParaRPr>
          </a:p>
          <a:p>
            <a:pPr lvl="0"/>
            <a:r>
              <a:rPr lang="pl-PL" sz="1200" dirty="0">
                <a:latin typeface="+mj-lt"/>
              </a:rPr>
              <a:t>ul. </a:t>
            </a:r>
            <a:r>
              <a:rPr lang="pl-PL" sz="1200" dirty="0" err="1">
                <a:latin typeface="+mj-lt"/>
              </a:rPr>
              <a:t>Gwiazdzista</a:t>
            </a:r>
            <a:r>
              <a:rPr lang="pl-PL" sz="1200" dirty="0">
                <a:latin typeface="+mj-lt"/>
              </a:rPr>
              <a:t> 66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53-413 </a:t>
            </a:r>
            <a:r>
              <a:rPr lang="pl-PL" sz="1200" dirty="0" err="1">
                <a:latin typeface="+mj-lt"/>
              </a:rPr>
              <a:t>Wroclaw</a:t>
            </a:r>
            <a:endParaRPr lang="pl-PL" sz="1200" dirty="0">
              <a:latin typeface="+mj-lt"/>
            </a:endParaRPr>
          </a:p>
          <a:p>
            <a:pPr lvl="0"/>
            <a:r>
              <a:rPr lang="pl-PL" sz="1200" dirty="0">
                <a:latin typeface="+mj-lt"/>
              </a:rPr>
              <a:t>T + 48 71 712 47 00</a:t>
            </a:r>
            <a:br>
              <a:rPr lang="pl-PL" sz="1200" dirty="0">
                <a:latin typeface="+mj-lt"/>
              </a:rPr>
            </a:br>
            <a:r>
              <a:rPr lang="pl-PL" sz="1200" dirty="0">
                <a:latin typeface="+mj-lt"/>
              </a:rPr>
              <a:t>F + 48 71 712 47 50</a:t>
            </a:r>
          </a:p>
        </p:txBody>
      </p:sp>
      <p:pic>
        <p:nvPicPr>
          <p:cNvPr id="6" name="Picture 2" descr="C:\Users\magdalena.kowalska\Desktop\DZP_RGB_basic_ENG_3736525@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600" y="2782800"/>
            <a:ext cx="3481200" cy="1244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16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ESPÓŁ_1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Kto będzie moim doradcą?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47854"/>
            <a:ext cx="9144000" cy="134853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>
                <a:effectLst/>
                <a:latin typeface="Calibri Light" charset="0"/>
              </a:rPr>
              <a:t>Przedstawiamy zespół / partnerów</a:t>
            </a:r>
          </a:p>
        </p:txBody>
      </p:sp>
      <p:sp>
        <p:nvSpPr>
          <p:cNvPr id="25" name="Symbol zastępczy obrazu 4"/>
          <p:cNvSpPr>
            <a:spLocks noGrp="1"/>
          </p:cNvSpPr>
          <p:nvPr>
            <p:ph type="pic" sz="quarter" idx="26" hasCustomPrompt="1"/>
          </p:nvPr>
        </p:nvSpPr>
        <p:spPr>
          <a:xfrm>
            <a:off x="3852000" y="2376000"/>
            <a:ext cx="1440000" cy="144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1" name="Symbol zastępczy tekstu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52000" y="3943430"/>
            <a:ext cx="1609210" cy="490547"/>
          </a:xfrm>
          <a:noFill/>
        </p:spPr>
        <p:txBody>
          <a:bodyPr lIns="0" tIns="0" rIns="36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pl-PL" sz="1200" b="1" baseline="0">
                <a:effectLst/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dirty="0"/>
              <a:t>Imię Nazwisko</a:t>
            </a:r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3856688" y="4457763"/>
            <a:ext cx="1609210" cy="1701497"/>
          </a:xfrm>
          <a:noFill/>
        </p:spPr>
        <p:txBody>
          <a:bodyPr wrap="square" lIns="0" tIns="0" rIns="36000" bIns="0" anchor="t">
            <a:noAutofit/>
          </a:bodyPr>
          <a:lstStyle>
            <a:lvl1pPr marL="0" indent="0" algn="l">
              <a:lnSpc>
                <a:spcPct val="100000"/>
              </a:lnSpc>
              <a:buFont typeface="Arial" charset="0"/>
              <a:buNone/>
              <a:defRPr sz="1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i="1" dirty="0"/>
              <a:t>Notka biograficzna]</a:t>
            </a:r>
            <a:endParaRPr lang="pl-PL" dirty="0"/>
          </a:p>
        </p:txBody>
      </p:sp>
      <p:sp>
        <p:nvSpPr>
          <p:cNvPr id="21" name="Symbol zastępczy tekstu 23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6286212"/>
            <a:ext cx="6084000" cy="312016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 sz="2000" b="1">
                <a:latin typeface="+mn-lt"/>
              </a:defRPr>
            </a:lvl1pPr>
            <a:lvl2pPr marL="457200" indent="0">
              <a:buNone/>
              <a:defRPr sz="1600" b="1">
                <a:latin typeface="+mn-lt"/>
              </a:defRPr>
            </a:lvl2pPr>
            <a:lvl3pPr marL="914400" indent="0">
              <a:buNone/>
              <a:defRPr sz="1600" b="1">
                <a:latin typeface="+mn-lt"/>
              </a:defRPr>
            </a:lvl3pPr>
            <a:lvl4pPr marL="1371600" indent="0">
              <a:buNone/>
              <a:defRPr sz="1600" b="1">
                <a:latin typeface="+mn-lt"/>
              </a:defRPr>
            </a:lvl4pPr>
            <a:lvl5pPr marL="1828800" indent="0">
              <a:buNone/>
              <a:defRPr sz="1600" b="1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7275" algn="l"/>
              </a:tabLst>
              <a:defRPr/>
            </a:pPr>
            <a:r>
              <a:rPr lang="pl-PL" dirty="0"/>
              <a:t>podtytuł</a:t>
            </a:r>
          </a:p>
          <a:p>
            <a:pPr lvl="0"/>
            <a:endParaRPr lang="pl-PL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78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_PRZEKLADKA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F4364C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ZEKLADKA_DODATKOWE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obrazu 4"/>
          <p:cNvSpPr>
            <a:spLocks noGrp="1"/>
          </p:cNvSpPr>
          <p:nvPr>
            <p:ph type="pic" sz="quarter" idx="28" hasCustomPrompt="1"/>
          </p:nvPr>
        </p:nvSpPr>
        <p:spPr>
          <a:xfrm>
            <a:off x="3132000" y="2001927"/>
            <a:ext cx="5580001" cy="2700000"/>
          </a:xfrm>
          <a:solidFill>
            <a:srgbClr val="B4B4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alpha val="66000"/>
                  </a:schemeClr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9" hasCustomPrompt="1"/>
          </p:nvPr>
        </p:nvSpPr>
        <p:spPr>
          <a:xfrm>
            <a:off x="3325813" y="2473325"/>
            <a:ext cx="5246687" cy="1755775"/>
          </a:xfrm>
        </p:spPr>
        <p:txBody>
          <a:bodyPr anchor="ctr"/>
          <a:lstStyle>
            <a:lvl1pPr marL="0" indent="0" algn="ctr">
              <a:buNone/>
              <a:defRPr sz="2400" b="1" spc="4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Odpowiedź</a:t>
            </a:r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01927"/>
            <a:ext cx="2700000" cy="2700000"/>
          </a:xfrm>
          <a:solidFill>
            <a:srgbClr val="6191B4"/>
          </a:solidFill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2400" b="1" spc="0">
                <a:noFill/>
                <a:latin typeface="+mn-lt"/>
              </a:defRPr>
            </a:lvl1pPr>
          </a:lstStyle>
          <a:p>
            <a:pPr lvl="0"/>
            <a:r>
              <a:rPr lang="pl-PL" dirty="0"/>
              <a:t>Pytanie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 descr="C:\Users\justyna.matulka\AppData\Local\TFSDMSFILES2\DZP_RGB_basic_ENG_3736525@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22400"/>
            <a:ext cx="3484196" cy="12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4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9" y="1648052"/>
            <a:ext cx="8280000" cy="4320000"/>
          </a:xfrm>
          <a:noFill/>
        </p:spPr>
        <p:txBody>
          <a:bodyPr lIns="251999" tIns="180000" rIns="108000" bIns="108000" numCol="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 sz="1200" b="0" kern="16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200" dirty="0"/>
              <a:t>Tekst </a:t>
            </a:r>
            <a:r>
              <a:rPr lang="pl-PL" sz="1200" dirty="0" err="1"/>
              <a:t>cover</a:t>
            </a:r>
            <a:r>
              <a:rPr lang="pl-PL" sz="1200" dirty="0"/>
              <a:t> </a:t>
            </a:r>
            <a:r>
              <a:rPr lang="pl-PL" sz="1200" dirty="0" err="1"/>
              <a:t>letter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08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_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6000"/>
            <a:ext cx="9144000" cy="512956"/>
          </a:xfrm>
        </p:spPr>
        <p:txBody>
          <a:bodyPr anchor="b">
            <a:noAutofit/>
          </a:bodyPr>
          <a:lstStyle>
            <a:lvl1pPr algn="ctr">
              <a:defRPr lang="pl-PL" sz="2800" b="1" i="0" spc="0" baseline="0" smtClean="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b="1" dirty="0">
                <a:effectLst/>
                <a:latin typeface="Calibri" charset="0"/>
              </a:rPr>
              <a:t>Spis treści</a:t>
            </a:r>
            <a:endParaRPr lang="pl-PL" dirty="0">
              <a:effectLst/>
              <a:latin typeface="Calibri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32E1375F-DB6E-4A17-B749-594F28575A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7544" y="1628775"/>
            <a:ext cx="8281169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>
                <a:latin typeface="+mn-lt"/>
              </a:defRPr>
            </a:lvl1pPr>
            <a:lvl2pPr marL="285750" indent="-285750">
              <a:buFont typeface="Wingdings" panose="05000000000000000000" pitchFamily="2" charset="2"/>
              <a:buChar char="§"/>
              <a:defRPr sz="1600" b="0"/>
            </a:lvl2pPr>
            <a:lvl3pPr marL="534988" indent="-268288">
              <a:buFont typeface="Wingdings" panose="05000000000000000000" pitchFamily="2" charset="2"/>
              <a:buChar char="§"/>
              <a:defRPr sz="1400" b="0"/>
            </a:lvl3pPr>
            <a:lvl4pPr marL="801688" indent="-266700">
              <a:buFont typeface="Wingdings" panose="05000000000000000000" pitchFamily="2" charset="2"/>
              <a:buChar char="§"/>
              <a:defRPr sz="1200"/>
            </a:lvl4pPr>
            <a:lvl5pPr marL="1077913" indent="-2762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76000"/>
            <a:ext cx="9144000" cy="6273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r>
              <a:rPr lang="pl-PL" dirty="0"/>
              <a:t>Proste pytanie / tytuł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5"/>
            <a:r>
              <a:rPr lang="pl-PL" dirty="0"/>
              <a:t>Poziom 6	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58508"/>
            <a:ext cx="1656184" cy="18993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4297288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71A9-2809-4790-A924-1E13CA6368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3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703" r:id="rId4"/>
    <p:sldLayoutId id="2147483704" r:id="rId5"/>
    <p:sldLayoutId id="2147483705" r:id="rId6"/>
    <p:sldLayoutId id="2147483706" r:id="rId7"/>
    <p:sldLayoutId id="2147483708" r:id="rId8"/>
    <p:sldLayoutId id="2147483679" r:id="rId9"/>
    <p:sldLayoutId id="2147483709" r:id="rId10"/>
    <p:sldLayoutId id="2147483710" r:id="rId11"/>
    <p:sldLayoutId id="2147483664" r:id="rId12"/>
    <p:sldLayoutId id="2147483663" r:id="rId13"/>
    <p:sldLayoutId id="2147483699" r:id="rId14"/>
    <p:sldLayoutId id="2147483700" r:id="rId15"/>
    <p:sldLayoutId id="2147483665" r:id="rId16"/>
    <p:sldLayoutId id="2147483666" r:id="rId17"/>
    <p:sldLayoutId id="2147483685" r:id="rId18"/>
    <p:sldLayoutId id="2147483667" r:id="rId19"/>
    <p:sldLayoutId id="2147483691" r:id="rId20"/>
    <p:sldLayoutId id="2147483692" r:id="rId21"/>
    <p:sldLayoutId id="2147483720" r:id="rId22"/>
    <p:sldLayoutId id="2147483719" r:id="rId23"/>
    <p:sldLayoutId id="2147483681" r:id="rId24"/>
    <p:sldLayoutId id="2147483718" r:id="rId25"/>
    <p:sldLayoutId id="2147483669" r:id="rId26"/>
    <p:sldLayoutId id="2147483670" r:id="rId27"/>
    <p:sldLayoutId id="2147483671" r:id="rId28"/>
    <p:sldLayoutId id="2147483687" r:id="rId29"/>
    <p:sldLayoutId id="2147483697" r:id="rId30"/>
    <p:sldLayoutId id="2147483689" r:id="rId31"/>
    <p:sldLayoutId id="2147483690" r:id="rId32"/>
    <p:sldLayoutId id="2147483716" r:id="rId33"/>
    <p:sldLayoutId id="2147483722" r:id="rId34"/>
    <p:sldLayoutId id="2147483672" r:id="rId35"/>
    <p:sldLayoutId id="2147483673" r:id="rId36"/>
    <p:sldLayoutId id="2147483714" r:id="rId37"/>
    <p:sldLayoutId id="2147483674" r:id="rId38"/>
    <p:sldLayoutId id="2147483675" r:id="rId39"/>
    <p:sldLayoutId id="2147483676" r:id="rId40"/>
    <p:sldLayoutId id="2147483677" r:id="rId41"/>
    <p:sldLayoutId id="2147483696" r:id="rId42"/>
    <p:sldLayoutId id="2147483715" r:id="rId43"/>
    <p:sldLayoutId id="2147483694" r:id="rId44"/>
    <p:sldLayoutId id="2147483695" r:id="rId45"/>
    <p:sldLayoutId id="2147483701" r:id="rId46"/>
    <p:sldLayoutId id="2147483702" r:id="rId47"/>
    <p:sldLayoutId id="2147483711" r:id="rId48"/>
    <p:sldLayoutId id="2147483712" r:id="rId49"/>
    <p:sldLayoutId id="2147483693" r:id="rId50"/>
    <p:sldLayoutId id="2147483707" r:id="rId51"/>
    <p:sldLayoutId id="2147483724" r:id="rId5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3597275" algn="l"/>
        </a:tabLst>
        <a:defRPr sz="2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3597275" algn="l"/>
        </a:tabLst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16637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dirty="0"/>
              <a:t>Zmiana podstawy rozstrzygnięcia przez organ odwoławczy a zasada dwuinstancyjności.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C5841A5-6A15-4CC3-AD06-22255C7C6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Wyrok WSA w Białymstoku z 26 czerwca 2019 </a:t>
            </a:r>
            <a:r>
              <a:rPr lang="pl-PL">
                <a:solidFill>
                  <a:schemeClr val="bg1"/>
                </a:solidFill>
              </a:rPr>
              <a:t>r.,</a:t>
            </a:r>
          </a:p>
          <a:p>
            <a:r>
              <a:rPr lang="pl-PL" sz="2300">
                <a:solidFill>
                  <a:schemeClr val="bg1"/>
                </a:solidFill>
              </a:rPr>
              <a:t>sygn</a:t>
            </a:r>
            <a:r>
              <a:rPr lang="pl-PL" sz="2300" dirty="0">
                <a:solidFill>
                  <a:schemeClr val="bg1"/>
                </a:solidFill>
              </a:rPr>
              <a:t>. I </a:t>
            </a:r>
            <a:r>
              <a:rPr lang="en-GB" sz="2300" dirty="0">
                <a:solidFill>
                  <a:schemeClr val="bg1"/>
                </a:solidFill>
              </a:rPr>
              <a:t>SA/Bk 210/19</a:t>
            </a:r>
            <a:endParaRPr lang="pl-PL" sz="23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1"/>
          </p:nvPr>
        </p:nvSpPr>
        <p:spPr>
          <a:xfrm>
            <a:off x="4499992" y="5805264"/>
            <a:ext cx="4644008" cy="856009"/>
          </a:xfrm>
        </p:spPr>
        <p:txBody>
          <a:bodyPr/>
          <a:lstStyle/>
          <a:p>
            <a:r>
              <a:rPr lang="pl-PL" dirty="0"/>
              <a:t>V Toruński Przegląd Orzecznictwa Podatkowego</a:t>
            </a:r>
          </a:p>
          <a:p>
            <a:r>
              <a:rPr lang="pl-PL" dirty="0"/>
              <a:t>Toruń, 6 marca 2020 r.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76030FA-48F6-495F-9024-34432C0207B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dirty="0"/>
              <a:t>Artur Nowak | Radca Prawny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F84F1-2BC0-4D4A-9030-0B449E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WSA w Poznaniu sygn. I SA/Po 710/19 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70210-3913-4632-91CB-44BC3FA1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67CF3FFE-DF03-4FA8-BFD8-F5893A8D4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Stanowisko WSA w Poznaniu: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0E4150-9D70-473B-B7E1-F6EE2DB7D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3125313"/>
            <a:ext cx="8353425" cy="1008062"/>
          </a:xfrm>
        </p:spPr>
        <p:txBody>
          <a:bodyPr anchor="ctr"/>
          <a:lstStyle/>
          <a:p>
            <a:pPr algn="ctr"/>
            <a:r>
              <a:rPr lang="pl-PL" dirty="0"/>
              <a:t>Procedura podatkowa nie przewiduje sygnalizacji zmiany kwalifikacji prawnej  okoliczności faktycznych (inaczej niż w procedurze karnej)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11ABFE1-EC0E-46C7-B81B-2D78C038D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4404569"/>
            <a:ext cx="8353425" cy="1008062"/>
          </a:xfrm>
        </p:spPr>
        <p:txBody>
          <a:bodyPr anchor="ctr"/>
          <a:lstStyle/>
          <a:p>
            <a:pPr algn="ctr"/>
            <a:r>
              <a:rPr lang="pl-PL" dirty="0"/>
              <a:t>W trybie niedewolutywnym organ „odwoławczy” nie ma w ogóle możliwości uchylenia zaskarżonej decyzji, do niedewolutywnego postępowania odwoławczego aktualność zachowują poglądy wyrażone w orzecznictwie na tle stosowania art. 221 Ordynacji podatkowej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82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F84F1-2BC0-4D4A-9030-0B449E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Gdzieś po środku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70210-3913-4632-91CB-44BC3FA1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67CF3FFE-DF03-4FA8-BFD8-F5893A8D4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Wyrok NSA z 1.04.2019 r. sygn. II FSK 963/17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0E4150-9D70-473B-B7E1-F6EE2DB7D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6191B4"/>
          </a:solidFill>
        </p:spPr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Stan faktyczny: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11ABFE1-EC0E-46C7-B81B-2D78C038D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algn="ctr"/>
            <a:r>
              <a:rPr lang="pl-PL" dirty="0"/>
              <a:t>W pierwszej instancji organ zarzucił pozorność art. </a:t>
            </a:r>
            <a:r>
              <a:rPr lang="pl-PL" dirty="0" err="1"/>
              <a:t>199a</a:t>
            </a:r>
            <a:r>
              <a:rPr lang="pl-PL" dirty="0"/>
              <a:t> </a:t>
            </a:r>
            <a:r>
              <a:rPr lang="en-GB" dirty="0"/>
              <a:t>§</a:t>
            </a:r>
            <a:r>
              <a:rPr lang="pl-PL" dirty="0"/>
              <a:t>2 Ordynacji podatkowej / art. 83 K.c.</a:t>
            </a:r>
            <a:endParaRPr lang="en-GB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8ED413A-CB25-4CD6-A9B6-2F879FBFD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pl-PL" dirty="0"/>
              <a:t>W drugiej instancji organ odwoławczy jako podstawę rozstrzygnięcia wskazał przepis o cenach transferowych (art. 11 ust. o CIT)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6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2FE14-A5B2-4EBB-90A3-EBD1A834A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NSA z 1.04.2019 r. sygn. II FSK 963/17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5D86EE-C447-4EF0-B47F-EF5B25671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NSA uznał, że doszło do naruszenia art. 127 </a:t>
            </a:r>
            <a:r>
              <a:rPr lang="pl-PL" dirty="0" err="1"/>
              <a:t>O.p</a:t>
            </a:r>
            <a:r>
              <a:rPr lang="pl-PL"/>
              <a:t>. w </a:t>
            </a:r>
            <a:r>
              <a:rPr lang="pl-PL" dirty="0"/>
              <a:t>związku z art. 121 i 123 </a:t>
            </a:r>
            <a:r>
              <a:rPr lang="pl-PL" dirty="0" err="1"/>
              <a:t>O.p</a:t>
            </a:r>
            <a:r>
              <a:rPr lang="pl-PL" dirty="0"/>
              <a:t>. ponieważ: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EFCFEA-91F1-4452-962A-39CA8244995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3FBA06-95B6-481F-9FB6-BBCF4A40B6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ctr"/>
          <a:lstStyle/>
          <a:p>
            <a:pPr marL="342900" indent="-342900">
              <a:buFont typeface="+mj-lt"/>
              <a:buAutoNum type="arabicParenR"/>
            </a:pPr>
            <a:r>
              <a:rPr lang="pl-PL" dirty="0"/>
              <a:t>Art. </a:t>
            </a:r>
            <a:r>
              <a:rPr lang="pl-PL" dirty="0" err="1"/>
              <a:t>199a</a:t>
            </a:r>
            <a:r>
              <a:rPr lang="pl-PL" dirty="0"/>
              <a:t> </a:t>
            </a:r>
            <a:r>
              <a:rPr lang="en-GB" dirty="0"/>
              <a:t>§</a:t>
            </a:r>
            <a:r>
              <a:rPr lang="pl-PL" dirty="0"/>
              <a:t>2 Ordynacji podatkowej i art. 11 to dwie całkowicie odmienne instytucje;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Strona została pozbawiona możliwości weryfikacji stanowiska organu odwoławczego;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Uzupełniające postępowanie dowodowe organu odwoławczego wykracza daleko poza art. 229 Ordynacji podatkowej;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Podejmowane w drugiej instancji czynności dowodowe nie mogą prowadzić do ukształtowania w postępowaniu odwoławczym podstawy faktycznej rozstrzygającej co do istoty sprawy znacznie szerszej lub odmiennej od uznanej za udowodnioną w pierwszej instancji. </a:t>
            </a:r>
          </a:p>
        </p:txBody>
      </p:sp>
    </p:spTree>
    <p:extLst>
      <p:ext uri="{BB962C8B-B14F-4D97-AF65-F5344CB8AC3E}">
        <p14:creationId xmlns:p14="http://schemas.microsoft.com/office/powerpoint/2010/main" val="264029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084BC-5C53-4992-8562-73269452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6000"/>
            <a:ext cx="9144000" cy="1052800"/>
          </a:xfrm>
        </p:spPr>
        <p:txBody>
          <a:bodyPr/>
          <a:lstStyle/>
          <a:p>
            <a:r>
              <a:rPr lang="pl-PL" dirty="0"/>
              <a:t>Rodzaje rozstrzygnięć odwoławczych, a zasada dwuinstancyjności 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E37A6F-3BBB-4E72-9122-FD1958CF6CA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8" name="Symbol zastępczy obrazu 7" descr="Obraz zawierający wewnątrz, tort, zdobione, stół&#10;&#10;Opis wygenerowany automatycznie">
            <a:extLst>
              <a:ext uri="{FF2B5EF4-FFF2-40B4-BE49-F238E27FC236}">
                <a16:creationId xmlns:a16="http://schemas.microsoft.com/office/drawing/2014/main" id="{0F0C2069-74A2-4B5F-B560-036FD9640EE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r="16591"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0F05C7-52CB-4847-BF9D-C33AF5D515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t"/>
          <a:lstStyle/>
          <a:p>
            <a:pPr algn="ctr"/>
            <a:r>
              <a:rPr lang="pl-PL" sz="2000" dirty="0"/>
              <a:t>Uchylenie decyzji do ponownego rozpatrzenia jako wyjątek od zasady merytorycznego rozstrzygnięcia sprawy przez organ odwoławczy.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6470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084BC-5C53-4992-8562-73269452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6000"/>
            <a:ext cx="9144000" cy="1052800"/>
          </a:xfrm>
        </p:spPr>
        <p:txBody>
          <a:bodyPr/>
          <a:lstStyle/>
          <a:p>
            <a:r>
              <a:rPr lang="pl-PL" dirty="0"/>
              <a:t>Rodzaje rozstrzygnięć odwoławczych, a zasada dwuinstancyjności 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E37A6F-3BBB-4E72-9122-FD1958CF6CA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0F05C7-52CB-4847-BF9D-C33AF5D515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1666" y="2381020"/>
            <a:ext cx="8378806" cy="3568930"/>
          </a:xfrm>
        </p:spPr>
        <p:txBody>
          <a:bodyPr/>
          <a:lstStyle/>
          <a:p>
            <a:r>
              <a:rPr lang="pl-PL" sz="1600" dirty="0"/>
              <a:t>Organ odwoławczy może: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utrzymać w mocy decyzję pierwszej instancji (art. 233 §1 pkt.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uchylić decyzję organu pierwszej instancji w całości lub w części i w tym zakresie orzec co do istoty sprawy lub uchylając tę decyzję umorzyć postępowanie w sprawie (art. 233 §1 pkt. 2 lit.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uchylić decyzję organu pierwszej instancji w całości i przekazać sprawę do rozpatrzenia właściwemu organowi pierwszej instancji, jeżeli decyzja ta została wydana z naruszeniem przepisów o właściwości (art. 233 §1 pkt. 2 lit. b)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uchylić w całości decyzję organu pierwszej instancji i przekazać sprawę do ponownego rozpatrzenia przez ten organ, jeżeli rozstrzygnięcie sprawy wymaga uprzedniego przeprowadzenia postępowania dowodowego w całości lub w znacznej części. Przekazując sprawę, organ odwoławczy wskazuje okoliczności faktyczne, które należy zbadać przy ponownym rozpatrzeniu sprawy (art. 233 §2)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754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uwagę.</a:t>
            </a:r>
            <a:endParaRPr lang="en-GB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1899CF75-0E90-4502-A60D-473EE4B514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dirty="0"/>
              <a:t>Artur Nowak</a:t>
            </a:r>
          </a:p>
          <a:p>
            <a:pPr>
              <a:spcBef>
                <a:spcPts val="0"/>
              </a:spcBef>
            </a:pPr>
            <a:r>
              <a:rPr lang="pl-PL" dirty="0"/>
              <a:t>Partner</a:t>
            </a:r>
            <a:endParaRPr lang="en-GB" dirty="0"/>
          </a:p>
          <a:p>
            <a:endParaRPr lang="en-GB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9D54D576-FADB-40E2-B806-02DCC7A749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l-PL" dirty="0"/>
              <a:t>T: +48 22 557 76 77</a:t>
            </a:r>
          </a:p>
          <a:p>
            <a:r>
              <a:rPr lang="pl-PL" dirty="0"/>
              <a:t>M: +48 660 440 088</a:t>
            </a:r>
          </a:p>
          <a:p>
            <a:r>
              <a:rPr lang="pl-PL" dirty="0"/>
              <a:t>E: Artur.Nowak@dz.pl</a:t>
            </a:r>
            <a:endParaRPr lang="en-GB" dirty="0"/>
          </a:p>
          <a:p>
            <a:endParaRPr lang="en-GB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ECA4D7B-C94D-43D2-AE38-BCF0223EF32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16642" r="16642"/>
          <a:stretch>
            <a:fillRect/>
          </a:stretch>
        </p:blipFill>
        <p:spPr>
          <a:xfrm>
            <a:off x="3852000" y="1839074"/>
            <a:ext cx="1976926" cy="19769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1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239CB-844D-47CF-A747-D7B7317EA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WSA w Białymstoku sygn. I SA/Bk 210/19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425558-73FA-4479-9339-52656D259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Krótko o wyroku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052192-74FF-461A-A058-66F4552D54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88C912-07F4-4AAC-B080-3DA62903DA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solidFill>
            <a:srgbClr val="F4364C"/>
          </a:solidFill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Niedewolutywny</a:t>
            </a:r>
            <a:r>
              <a:rPr lang="pl-PL" b="1" dirty="0">
                <a:solidFill>
                  <a:schemeClr val="bg1"/>
                </a:solidFill>
              </a:rPr>
              <a:t> tryb odwoławczy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563B64C-C3BC-4115-BB94-1ADEC0D582B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sz="1600" dirty="0"/>
              <a:t>W „drugiej” instancji dochodzi do utrzymania w mocy decyzji „pierwszoinstancyjnej” – jako podstawę prawną zakwestionowania restrukturyzacji Naczelnik UCS wskazuje 180  §1, art. 187 §1 oraz art. 191 Ordynacji podatkowej </a:t>
            </a:r>
            <a:endParaRPr lang="en-GB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3AB2F02-9C37-48EB-9E02-CE5A456C78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l-PL" sz="1600" dirty="0"/>
              <a:t>Sprawa dotycząca restrukturyzacji sprzed lipca 2016 r. prowadzona przez </a:t>
            </a:r>
            <a:br>
              <a:rPr lang="pl-PL" sz="1600" dirty="0"/>
            </a:br>
            <a:r>
              <a:rPr lang="pl-PL" sz="1600" dirty="0"/>
              <a:t>Naczelnika UCS</a:t>
            </a:r>
            <a:endParaRPr lang="en-GB" sz="1600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4EEDD6D-0805-4C0B-A2BE-88E3B5129A4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l-PL" sz="1600" dirty="0"/>
              <a:t>W „pierwszej” instancji organ jako podstawę zakwestionowania restrukturyzacji przyjął art. 199a §1 Ordynacji podatkowej (pominięcie aportu)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34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52213-2F00-4A01-951F-2F254C05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WSA w Białymstoku sygn. I SA/Bk 210/19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DE4B07-FF03-43EE-B60D-B56155173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51AFE9C8-9442-42C0-BA22-9AB67B967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WSA uznał, że doszło do naruszenia zasady dwuinstancyjności, ponieważ: 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DA080B-1AE0-4C79-8FE2-AB5910584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2395060"/>
            <a:ext cx="8353425" cy="1008062"/>
          </a:xfrm>
        </p:spPr>
        <p:txBody>
          <a:bodyPr anchor="ctr"/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/>
              <a:t>Naczelnik w „drugiej” instancji podważył prawidłowość rozstrzygnięcia na podstawie przepisu art. </a:t>
            </a:r>
            <a:r>
              <a:rPr lang="pl-PL" dirty="0" err="1"/>
              <a:t>199a</a:t>
            </a:r>
            <a:r>
              <a:rPr lang="pl-PL" dirty="0"/>
              <a:t> Ordynacji podatkowej i przyjął inną podstawę prawną rozstrzygnięcia </a:t>
            </a:r>
            <a:r>
              <a:rPr lang="pl-PL" dirty="0" err="1"/>
              <a:t>drugoinstancyjnego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EBC15B-1564-41C8-AE7C-0C5AE06B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dirty="0"/>
              <a:t>O tożsamości sprawy decydują cztery elementy: podmiot, przedmiot, podstawa prawna i stan faktyczny, w którym są te same fakty mające znaczenie prawotwórcze – zmiana jednego z nich skutkuje nową sprawą.</a:t>
            </a:r>
            <a:endParaRPr lang="en-GB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89D8C36-1DBC-4CD6-BE7F-6E820AF5B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6191B4"/>
          </a:solidFill>
        </p:spPr>
        <p:txBody>
          <a:bodyPr anchor="ctr"/>
          <a:lstStyle/>
          <a:p>
            <a:pPr marL="342900" indent="-342900" algn="just">
              <a:buFont typeface="+mj-lt"/>
              <a:buAutoNum type="arabicPeriod" startAt="3"/>
            </a:pPr>
            <a:r>
              <a:rPr lang="pl-PL" b="1" dirty="0">
                <a:solidFill>
                  <a:schemeClr val="bg1"/>
                </a:solidFill>
              </a:rPr>
              <a:t>Działanie organu odwoławczego doprowadziło do tego, że ta sama sprawa nie została rozpoznana dwukrotnie.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54289C-2206-43F2-8E30-0EFAFB93F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Wyrok WSA w Białymstoku sygn. I SA/Bk 210/19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AF5419-E149-4CF5-9EF7-01D9EF02A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Wytyczne WSA dla organu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9D76B-A336-4D9C-926E-2CDB054A0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8" name="Symbol zastępczy obrazu 7" descr="Obraz zawierający schody, budynek, zewnętrzne, zestaw&#10;&#10;Opis wygenerowany automatycznie">
            <a:extLst>
              <a:ext uri="{FF2B5EF4-FFF2-40B4-BE49-F238E27FC236}">
                <a16:creationId xmlns:a16="http://schemas.microsoft.com/office/drawing/2014/main" id="{01C320A3-CB94-4589-AC87-F7247E659A9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r="21823"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C35DB66-725B-47A2-A7E3-74E582970F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pl-PL" sz="1800" dirty="0"/>
              <a:t>Jeżeli organ nie widzi możliwości zastosowania art. 199a Ordynacji podatkowej to powinien uchylić rozstrzygnięcie organu pierwszej instancji, przedstawiając zalecenia co do dalszego  postępowania w sprawie, ewentualnie umorzyć postępowanie.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6289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7C462-DE3A-4329-8A38-D6DC016AB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6000"/>
            <a:ext cx="9144000" cy="1124808"/>
          </a:xfrm>
        </p:spPr>
        <p:txBody>
          <a:bodyPr/>
          <a:lstStyle/>
          <a:p>
            <a:r>
              <a:rPr lang="pl-PL" dirty="0"/>
              <a:t>Orzecznicze i doktrynalne koncepcje naruszenia zasady dwuinstancyjności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CC792A-6B03-4A19-B951-245397797C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2B4AF1A-35BA-4A9D-B8EF-D4D083C338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ctr"/>
          <a:lstStyle/>
          <a:p>
            <a:pPr marL="342900" indent="-342900">
              <a:buFont typeface="+mj-lt"/>
              <a:buAutoNum type="arabicParenR"/>
            </a:pPr>
            <a:r>
              <a:rPr lang="pl-PL" sz="1600" dirty="0"/>
              <a:t>Zmiana podstawy prawnej nie narusza zasady dwuinstancyjności, jeżeli organ drugiej instancji orzeka o tym samym zobowiązaniu.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Zmiana podstawy prawnej rozstrzygnięcia skutkuje naruszeniem zasady dwuinstancyjności tylko wtedy, gdy towarzyszy jej zmiana ustaleń faktycznych.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W sytuacji zebrania kompletnego materiału dowodowego, organ orzekający w postępowaniu odwoławczym może dokonać odmiennej oceny okoliczności faktycznych, a w konsekwencji może dokonać odmiennej kwalifikacji prawnej tego stanu przez uznanie, że w sprawie znajdzie zastosowanie inny przepis prawa materialnego.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Do naruszenia zasady dwuinstancyjności postępowania doszłoby dopiero w sytuacji, gdy zmiana podstawy materialnoprawnej decyzji oznaczałaby wskazanie przepisów określających prawa i obowiązki podmiotu ubiegającego się o wydanie decyzji administracyjnej, ale inne, niż te o których orzeczono w pierwszej instancji.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8227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F27EB-CCDF-4BFB-9E95-EB17E6991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6000"/>
            <a:ext cx="9144000" cy="1124808"/>
          </a:xfrm>
        </p:spPr>
        <p:txBody>
          <a:bodyPr/>
          <a:lstStyle/>
          <a:p>
            <a:r>
              <a:rPr lang="pl-PL" dirty="0"/>
              <a:t>Orzecznicze i doktrynalne koncepcje naruszenia </a:t>
            </a:r>
            <a:r>
              <a:rPr lang="pl-PL"/>
              <a:t>zasady dwuinstancyjności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FC2157-D914-4902-A076-5D9DF5A929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82F62F6-9BEC-4E6B-8583-37D74E9071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1666" y="2381020"/>
            <a:ext cx="8281169" cy="3640268"/>
          </a:xfrm>
        </p:spPr>
        <p:txBody>
          <a:bodyPr/>
          <a:lstStyle/>
          <a:p>
            <a:pPr marL="342900" indent="-342900">
              <a:buFont typeface="+mj-lt"/>
              <a:buAutoNum type="arabicParenR" startAt="5"/>
            </a:pPr>
            <a:r>
              <a:rPr lang="pl-PL" dirty="0"/>
              <a:t>Wyrażona w art. 127 </a:t>
            </a:r>
            <a:r>
              <a:rPr lang="pl-PL" dirty="0" err="1"/>
              <a:t>O.p</a:t>
            </a:r>
            <a:r>
              <a:rPr lang="pl-PL" dirty="0"/>
              <a:t>. zasada dwuinstancyjności postępowania podatkowego opiera się na dwukrotnym rozstrzygnięciu sprawy przez dwa organy, przy czym organ odwoławczy ma obowiązek działać jak organ I instancji, czyli przeprowadzić postępowanie i wydać powtórnie decyzję w tej samej sprawie. W orzecznictwie wskazuje się zatem, że organ odwoławczy obowiązany jest do merytorycznego rozpatrzenia sprawy. Przekazanie sprawy do ponownego rozpoznania organowi I instancji jest wyjątkiem od tej zasady i dopuszczalne jest tylko w przypadku określonym w art. 233 § 2 </a:t>
            </a:r>
            <a:r>
              <a:rPr lang="pl-PL" dirty="0" err="1"/>
              <a:t>O.p</a:t>
            </a:r>
            <a:r>
              <a:rPr lang="pl-PL" dirty="0"/>
              <a:t>.</a:t>
            </a:r>
            <a:r>
              <a:rPr lang="pl-PL" b="1" dirty="0"/>
              <a:t> Organ odwoławczy zatem ma prawo, jak i obowiązek w ramach swojego rozstrzygnięcia usunąć nieprawidłowości zarówno w rozstrzygnięciu, jak i w powołanej postawie prawnej czy faktycznej rozstrzygnięcia.</a:t>
            </a:r>
            <a:r>
              <a:rPr lang="pl-PL" dirty="0"/>
              <a:t> </a:t>
            </a:r>
            <a:r>
              <a:rPr lang="pl-PL" b="1" dirty="0"/>
              <a:t>Tego rodzaju reformacja decyzji I-instancyjnej nie stanowi naruszenia zasady dwuinstancyjności.</a:t>
            </a:r>
            <a:r>
              <a:rPr lang="pl-PL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7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F84F1-2BC0-4D4A-9030-0B449E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przeciwległym biegunie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70210-3913-4632-91CB-44BC3FA1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67CF3FFE-DF03-4FA8-BFD8-F5893A8D4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47854"/>
            <a:ext cx="9252520" cy="14730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dirty="0"/>
              <a:t>Wyrok WSA w Poznaniu z 21.11.2019 r. sygn. I SA/Po 710/19 </a:t>
            </a:r>
            <a:endParaRPr lang="en-GB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DFEA369-2DED-4789-B0ED-9B9516C6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872" y="2809994"/>
            <a:ext cx="39147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F84F1-2BC0-4D4A-9030-0B449E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WSA w Poznaniu sygn. I SA/Po 710/19 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70210-3913-4632-91CB-44BC3FA1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67CF3FFE-DF03-4FA8-BFD8-F5893A8D4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Przebieg postępowania administracyjnego w zasadzie identyczny ze sprawą białostocką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0E4150-9D70-473B-B7E1-F6EE2DB7D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W „pierwszej” instancji optymalizacja zakwestionowana na podstawie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art. </a:t>
            </a:r>
            <a:r>
              <a:rPr lang="pl-PL" dirty="0" err="1"/>
              <a:t>199a</a:t>
            </a:r>
            <a:r>
              <a:rPr lang="pl-PL" dirty="0"/>
              <a:t> §1 Ordynacji podatkowej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11ABFE1-EC0E-46C7-B81B-2D78C038D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F4364C"/>
          </a:solidFill>
        </p:spPr>
        <p:txBody>
          <a:bodyPr anchor="ctr"/>
          <a:lstStyle/>
          <a:p>
            <a:pPr algn="ctr"/>
            <a:r>
              <a:rPr lang="pl-PL" b="1" dirty="0" err="1">
                <a:solidFill>
                  <a:schemeClr val="bg1"/>
                </a:solidFill>
              </a:rPr>
              <a:t>Niedewolutywny</a:t>
            </a:r>
            <a:r>
              <a:rPr lang="pl-PL" b="1" dirty="0">
                <a:solidFill>
                  <a:schemeClr val="bg1"/>
                </a:solidFill>
              </a:rPr>
              <a:t> tryb odwoławczy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287BE0F-8A5D-4012-B262-CEE37C0E8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W „drugiej” instancji optymalizacja zakwestionowana na podstawie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art. 199a §2 Ordynacji podatkowej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F84F1-2BC0-4D4A-9030-0B449E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WSA w Poznaniu sygn. I SA/Po 710/19 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70210-3913-4632-91CB-44BC3FA1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1A9-2809-4790-A924-1E13CA636898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67CF3FFE-DF03-4FA8-BFD8-F5893A8D4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Stanowisko WSA w Poznaniu: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0E4150-9D70-473B-B7E1-F6EE2DB7D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7" y="2395060"/>
            <a:ext cx="8425185" cy="1008062"/>
          </a:xfrm>
        </p:spPr>
        <p:txBody>
          <a:bodyPr anchor="ctr"/>
          <a:lstStyle/>
          <a:p>
            <a:pPr algn="ctr"/>
            <a:r>
              <a:rPr lang="pl-PL" dirty="0"/>
              <a:t>Druga instancja to także instancja merytoryczna, co wynika z treści art. 233 §1 pkt. 2 lit. a Ordynacji podatkowej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11ABFE1-EC0E-46C7-B81B-2D78C038D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3674316"/>
            <a:ext cx="8425184" cy="1008062"/>
          </a:xfrm>
        </p:spPr>
        <p:txBody>
          <a:bodyPr anchor="ctr"/>
          <a:lstStyle/>
          <a:p>
            <a:pPr algn="ctr"/>
            <a:r>
              <a:rPr lang="pl-PL" dirty="0"/>
              <a:t>Organ odwoławczy rozpatruje sprawę, nie odwołanie, co oznacza dwukrotne przeprowadzenie postępowania wyjaśniającego, dwukrotne ustalenie stanu faktycznego i dwukrotną wykładnię prawa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287BE0F-8A5D-4012-B262-CEE37C0E8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6" y="4919336"/>
            <a:ext cx="8425184" cy="1008062"/>
          </a:xfrm>
        </p:spPr>
        <p:txBody>
          <a:bodyPr anchor="ctr"/>
          <a:lstStyle/>
          <a:p>
            <a:pPr algn="ctr"/>
            <a:r>
              <a:rPr lang="pl-PL" dirty="0"/>
              <a:t>Przyznanie przez ustawodawcę temu organowi uprawnień </a:t>
            </a:r>
            <a:r>
              <a:rPr lang="pl-PL" dirty="0" err="1"/>
              <a:t>reformatoryjnych</a:t>
            </a:r>
            <a:r>
              <a:rPr lang="pl-PL" dirty="0"/>
              <a:t> oznacza obowiązek oceny nie tylko ustaleń dokonanych przez organ pierwszej instancji, ale również rozpoznanie sprawy w pełnym zakresie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066580"/>
      </p:ext>
    </p:extLst>
  </p:cSld>
  <p:clrMapOvr>
    <a:masterClrMapping/>
  </p:clrMapOvr>
</p:sld>
</file>

<file path=ppt/theme/theme1.xml><?xml version="1.0" encoding="utf-8"?>
<a:theme xmlns:a="http://schemas.openxmlformats.org/drawingml/2006/main" name="DZP2017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DZP_BUILD_13" id="{844CD371-A2D4-F447-8EFD-B456D3CE84C9}" vid="{F82A82AB-0EC4-DA4A-80A2-DB3D4DFD8D1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DZP2017</Template>
  <TotalTime>3702</TotalTime>
  <Words>1178</Words>
  <Application>Microsoft Office PowerPoint</Application>
  <PresentationFormat>Pokaz na ekranie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</vt:lpstr>
      <vt:lpstr>Calibri Light</vt:lpstr>
      <vt:lpstr>Wingdings</vt:lpstr>
      <vt:lpstr>DZP2017</vt:lpstr>
      <vt:lpstr>Prezentacja programu PowerPoint</vt:lpstr>
      <vt:lpstr>Wyrok WSA w Białymstoku sygn. I SA/Bk 210/19</vt:lpstr>
      <vt:lpstr>Wyrok WSA w Białymstoku sygn. I SA/Bk 210/19</vt:lpstr>
      <vt:lpstr>Wyrok WSA w Białymstoku sygn. I SA/Bk 210/19</vt:lpstr>
      <vt:lpstr>Orzecznicze i doktrynalne koncepcje naruszenia zasady dwuinstancyjności</vt:lpstr>
      <vt:lpstr>Orzecznicze i doktrynalne koncepcje naruszenia zasady dwuinstancyjności</vt:lpstr>
      <vt:lpstr>Na przeciwległym biegunie</vt:lpstr>
      <vt:lpstr>Wyrok WSA w Poznaniu sygn. I SA/Po 710/19 </vt:lpstr>
      <vt:lpstr>Wyrok WSA w Poznaniu sygn. I SA/Po 710/19 </vt:lpstr>
      <vt:lpstr>Wyrok WSA w Poznaniu sygn. I SA/Po 710/19 </vt:lpstr>
      <vt:lpstr>Gdzieś po środku</vt:lpstr>
      <vt:lpstr>Wyrok NSA z 1.04.2019 r. sygn. II FSK 963/17</vt:lpstr>
      <vt:lpstr>Rodzaje rozstrzygnięć odwoławczych, a zasada dwuinstancyjności </vt:lpstr>
      <vt:lpstr>Rodzaje rozstrzygnięć odwoławczych, a zasada dwuinstancyjności </vt:lpstr>
      <vt:lpstr>Dziękuję za uwagę.</vt:lpstr>
      <vt:lpstr>Prezentacja programu PowerPoint</vt:lpstr>
    </vt:vector>
  </TitlesOfParts>
  <Company>DZP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DZP</dc:creator>
  <cp:lastModifiedBy>Wojciech Morawski</cp:lastModifiedBy>
  <cp:revision>1</cp:revision>
  <cp:lastPrinted>2020-03-05T13:09:58Z</cp:lastPrinted>
  <dcterms:created xsi:type="dcterms:W3CDTF">2020-03-05T13:09:58Z</dcterms:created>
  <dcterms:modified xsi:type="dcterms:W3CDTF">2020-03-05T20:43:49Z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ucy Id">
    <vt:i4>5924420</vt:i4>
  </property>
</Properties>
</file>