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24" r:id="rId1"/>
  </p:sldMasterIdLst>
  <p:notesMasterIdLst>
    <p:notesMasterId r:id="rId14"/>
  </p:notesMasterIdLst>
  <p:sldIdLst>
    <p:sldId id="345" r:id="rId2"/>
    <p:sldId id="405" r:id="rId3"/>
    <p:sldId id="470" r:id="rId4"/>
    <p:sldId id="413" r:id="rId5"/>
    <p:sldId id="471" r:id="rId6"/>
    <p:sldId id="414" r:id="rId7"/>
    <p:sldId id="472" r:id="rId8"/>
    <p:sldId id="415" r:id="rId9"/>
    <p:sldId id="417" r:id="rId10"/>
    <p:sldId id="416" r:id="rId11"/>
    <p:sldId id="394" r:id="rId12"/>
    <p:sldId id="403" r:id="rId13"/>
  </p:sldIdLst>
  <p:sldSz cx="9144000" cy="6858000" type="screen4x3"/>
  <p:notesSz cx="6858000" cy="9144000"/>
  <p:defaultTextStyle>
    <a:defPPr>
      <a:defRPr lang="pl-PL"/>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Styl z motywem 1 — Ak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764" autoAdjust="0"/>
    <p:restoredTop sz="94676" autoAdjust="0"/>
  </p:normalViewPr>
  <p:slideViewPr>
    <p:cSldViewPr>
      <p:cViewPr varScale="1">
        <p:scale>
          <a:sx n="62" d="100"/>
          <a:sy n="62" d="100"/>
        </p:scale>
        <p:origin x="1740" y="52"/>
      </p:cViewPr>
      <p:guideLst>
        <p:guide orient="horz" pos="2160"/>
        <p:guide pos="2880"/>
      </p:guideLst>
    </p:cSldViewPr>
  </p:slideViewPr>
  <p:outlineViewPr>
    <p:cViewPr>
      <p:scale>
        <a:sx n="33" d="100"/>
        <a:sy n="33" d="100"/>
      </p:scale>
      <p:origin x="0" y="19694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a:extLst>
              <a:ext uri="{FF2B5EF4-FFF2-40B4-BE49-F238E27FC236}">
                <a16:creationId xmlns:a16="http://schemas.microsoft.com/office/drawing/2014/main" id="{BD4342BC-1EBA-45A5-BEC1-04AD66838D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pl-PL"/>
          </a:p>
        </p:txBody>
      </p:sp>
      <p:sp>
        <p:nvSpPr>
          <p:cNvPr id="3" name="Symbol zastępczy daty 2">
            <a:extLst>
              <a:ext uri="{FF2B5EF4-FFF2-40B4-BE49-F238E27FC236}">
                <a16:creationId xmlns:a16="http://schemas.microsoft.com/office/drawing/2014/main" id="{CD69834A-3DB5-4343-B387-76E0BFC0D565}"/>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24F4EAFE-8D8A-4607-8B3C-975C5A501CAA}" type="datetimeFigureOut">
              <a:rPr lang="pl-PL"/>
              <a:pPr>
                <a:defRPr/>
              </a:pPr>
              <a:t>31.05.2023</a:t>
            </a:fld>
            <a:endParaRPr lang="pl-PL"/>
          </a:p>
        </p:txBody>
      </p:sp>
      <p:sp>
        <p:nvSpPr>
          <p:cNvPr id="4" name="Symbol zastępczy obrazu slajdu 3">
            <a:extLst>
              <a:ext uri="{FF2B5EF4-FFF2-40B4-BE49-F238E27FC236}">
                <a16:creationId xmlns:a16="http://schemas.microsoft.com/office/drawing/2014/main" id="{6F3391D2-8058-47F0-9ACF-3BDBB457C542}"/>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pl-PL" noProof="0"/>
          </a:p>
        </p:txBody>
      </p:sp>
      <p:sp>
        <p:nvSpPr>
          <p:cNvPr id="5" name="Symbol zastępczy notatek 4">
            <a:extLst>
              <a:ext uri="{FF2B5EF4-FFF2-40B4-BE49-F238E27FC236}">
                <a16:creationId xmlns:a16="http://schemas.microsoft.com/office/drawing/2014/main" id="{F86DC950-F1C6-4F19-8BFA-BA6A3054AB2D}"/>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noProof="0"/>
              <a:t>Kliknij, aby edytować style wzorca tekstu</a:t>
            </a:r>
          </a:p>
          <a:p>
            <a:pPr lvl="1"/>
            <a:r>
              <a:rPr lang="pl-PL" noProof="0"/>
              <a:t>Drugi poziom</a:t>
            </a:r>
          </a:p>
          <a:p>
            <a:pPr lvl="2"/>
            <a:r>
              <a:rPr lang="pl-PL" noProof="0"/>
              <a:t>Trzeci poziom</a:t>
            </a:r>
          </a:p>
          <a:p>
            <a:pPr lvl="3"/>
            <a:r>
              <a:rPr lang="pl-PL" noProof="0"/>
              <a:t>Czwarty poziom</a:t>
            </a:r>
          </a:p>
          <a:p>
            <a:pPr lvl="4"/>
            <a:r>
              <a:rPr lang="pl-PL" noProof="0"/>
              <a:t>Piąty poziom</a:t>
            </a:r>
          </a:p>
        </p:txBody>
      </p:sp>
      <p:sp>
        <p:nvSpPr>
          <p:cNvPr id="6" name="Symbol zastępczy stopki 5">
            <a:extLst>
              <a:ext uri="{FF2B5EF4-FFF2-40B4-BE49-F238E27FC236}">
                <a16:creationId xmlns:a16="http://schemas.microsoft.com/office/drawing/2014/main" id="{CB12B369-FADD-40DB-9915-82958F952609}"/>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pl-PL"/>
          </a:p>
        </p:txBody>
      </p:sp>
      <p:sp>
        <p:nvSpPr>
          <p:cNvPr id="7" name="Symbol zastępczy numeru slajdu 6">
            <a:extLst>
              <a:ext uri="{FF2B5EF4-FFF2-40B4-BE49-F238E27FC236}">
                <a16:creationId xmlns:a16="http://schemas.microsoft.com/office/drawing/2014/main" id="{1E7599C8-C6FB-40D3-94CE-C301BE6B8085}"/>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EDAF7B0D-C6AD-4366-8DF4-AEAA8B10CECF}" type="slidenum">
              <a:rPr lang="pl-PL" altLang="pl-PL"/>
              <a:pPr>
                <a:defRPr/>
              </a:pPr>
              <a:t>‹#›</a:t>
            </a:fld>
            <a:endParaRPr lang="pl-PL" altLang="pl-P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a:t>Kliknij, aby edytować styl</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p>
        </p:txBody>
      </p:sp>
      <p:sp>
        <p:nvSpPr>
          <p:cNvPr id="4" name="Symbol zastępczy daty 3">
            <a:extLst>
              <a:ext uri="{FF2B5EF4-FFF2-40B4-BE49-F238E27FC236}">
                <a16:creationId xmlns:a16="http://schemas.microsoft.com/office/drawing/2014/main" id="{16E929EE-8715-4765-96A8-8D2D7C948F11}"/>
              </a:ext>
            </a:extLst>
          </p:cNvPr>
          <p:cNvSpPr>
            <a:spLocks noGrp="1"/>
          </p:cNvSpPr>
          <p:nvPr>
            <p:ph type="dt" sz="half" idx="10"/>
          </p:nvPr>
        </p:nvSpPr>
        <p:spPr/>
        <p:txBody>
          <a:bodyPr/>
          <a:lstStyle>
            <a:lvl1pPr>
              <a:defRPr/>
            </a:lvl1pPr>
          </a:lstStyle>
          <a:p>
            <a:pPr>
              <a:defRPr/>
            </a:pPr>
            <a:fld id="{E60B145B-5B7F-43B9-BC4E-777FDEF7C660}" type="datetimeFigureOut">
              <a:rPr lang="pl-PL"/>
              <a:pPr>
                <a:defRPr/>
              </a:pPr>
              <a:t>31.05.2023</a:t>
            </a:fld>
            <a:endParaRPr lang="pl-PL"/>
          </a:p>
        </p:txBody>
      </p:sp>
      <p:sp>
        <p:nvSpPr>
          <p:cNvPr id="5" name="Symbol zastępczy stopki 4">
            <a:extLst>
              <a:ext uri="{FF2B5EF4-FFF2-40B4-BE49-F238E27FC236}">
                <a16:creationId xmlns:a16="http://schemas.microsoft.com/office/drawing/2014/main" id="{EAE96CD4-086F-4356-88F2-7AB94AD5CFAE}"/>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a16="http://schemas.microsoft.com/office/drawing/2014/main" id="{59A38870-A9E0-4060-80AB-8496A3ACACEF}"/>
              </a:ext>
            </a:extLst>
          </p:cNvPr>
          <p:cNvSpPr>
            <a:spLocks noGrp="1"/>
          </p:cNvSpPr>
          <p:nvPr>
            <p:ph type="sldNum" sz="quarter" idx="12"/>
          </p:nvPr>
        </p:nvSpPr>
        <p:spPr/>
        <p:txBody>
          <a:bodyPr/>
          <a:lstStyle>
            <a:lvl1pPr>
              <a:defRPr/>
            </a:lvl1pPr>
          </a:lstStyle>
          <a:p>
            <a:pPr>
              <a:defRPr/>
            </a:pPr>
            <a:fld id="{0A5256BB-4ADB-4199-8BD5-CF4976674DA3}" type="slidenum">
              <a:rPr lang="pl-PL" altLang="pl-PL"/>
              <a:pPr>
                <a:defRPr/>
              </a:pPr>
              <a:t>‹#›</a:t>
            </a:fld>
            <a:endParaRPr lang="pl-PL" altLang="pl-PL"/>
          </a:p>
        </p:txBody>
      </p:sp>
    </p:spTree>
    <p:extLst>
      <p:ext uri="{BB962C8B-B14F-4D97-AF65-F5344CB8AC3E}">
        <p14:creationId xmlns:p14="http://schemas.microsoft.com/office/powerpoint/2010/main" val="1735203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A065DD9E-FC34-449C-A06E-05AC8B906225}"/>
              </a:ext>
            </a:extLst>
          </p:cNvPr>
          <p:cNvSpPr>
            <a:spLocks noGrp="1"/>
          </p:cNvSpPr>
          <p:nvPr>
            <p:ph type="dt" sz="half" idx="10"/>
          </p:nvPr>
        </p:nvSpPr>
        <p:spPr/>
        <p:txBody>
          <a:bodyPr/>
          <a:lstStyle>
            <a:lvl1pPr>
              <a:defRPr/>
            </a:lvl1pPr>
          </a:lstStyle>
          <a:p>
            <a:pPr>
              <a:defRPr/>
            </a:pPr>
            <a:fld id="{AFB19A8D-F25B-4B20-B156-A83CD9B9D5D4}" type="datetimeFigureOut">
              <a:rPr lang="pl-PL"/>
              <a:pPr>
                <a:defRPr/>
              </a:pPr>
              <a:t>31.05.2023</a:t>
            </a:fld>
            <a:endParaRPr lang="pl-PL"/>
          </a:p>
        </p:txBody>
      </p:sp>
      <p:sp>
        <p:nvSpPr>
          <p:cNvPr id="5" name="Symbol zastępczy stopki 4">
            <a:extLst>
              <a:ext uri="{FF2B5EF4-FFF2-40B4-BE49-F238E27FC236}">
                <a16:creationId xmlns:a16="http://schemas.microsoft.com/office/drawing/2014/main" id="{023CADBE-4A09-442C-8790-984A562511B6}"/>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a16="http://schemas.microsoft.com/office/drawing/2014/main" id="{F0B9C99E-B294-4595-9475-85EC61EF9844}"/>
              </a:ext>
            </a:extLst>
          </p:cNvPr>
          <p:cNvSpPr>
            <a:spLocks noGrp="1"/>
          </p:cNvSpPr>
          <p:nvPr>
            <p:ph type="sldNum" sz="quarter" idx="12"/>
          </p:nvPr>
        </p:nvSpPr>
        <p:spPr/>
        <p:txBody>
          <a:bodyPr/>
          <a:lstStyle>
            <a:lvl1pPr>
              <a:defRPr/>
            </a:lvl1pPr>
          </a:lstStyle>
          <a:p>
            <a:pPr>
              <a:defRPr/>
            </a:pPr>
            <a:fld id="{3601E302-2197-4239-8BAD-DBF02EFEC562}" type="slidenum">
              <a:rPr lang="pl-PL" altLang="pl-PL"/>
              <a:pPr>
                <a:defRPr/>
              </a:pPr>
              <a:t>‹#›</a:t>
            </a:fld>
            <a:endParaRPr lang="pl-PL" altLang="pl-PL"/>
          </a:p>
        </p:txBody>
      </p:sp>
    </p:spTree>
    <p:extLst>
      <p:ext uri="{BB962C8B-B14F-4D97-AF65-F5344CB8AC3E}">
        <p14:creationId xmlns:p14="http://schemas.microsoft.com/office/powerpoint/2010/main" val="1839490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F07A1245-3369-4A8C-81BD-62DA53A24D0E}"/>
              </a:ext>
            </a:extLst>
          </p:cNvPr>
          <p:cNvSpPr>
            <a:spLocks noGrp="1"/>
          </p:cNvSpPr>
          <p:nvPr>
            <p:ph type="dt" sz="half" idx="10"/>
          </p:nvPr>
        </p:nvSpPr>
        <p:spPr/>
        <p:txBody>
          <a:bodyPr/>
          <a:lstStyle>
            <a:lvl1pPr>
              <a:defRPr/>
            </a:lvl1pPr>
          </a:lstStyle>
          <a:p>
            <a:pPr>
              <a:defRPr/>
            </a:pPr>
            <a:fld id="{8B12B3CB-149A-4F06-B81A-E746CD0E9885}" type="datetimeFigureOut">
              <a:rPr lang="pl-PL"/>
              <a:pPr>
                <a:defRPr/>
              </a:pPr>
              <a:t>31.05.2023</a:t>
            </a:fld>
            <a:endParaRPr lang="pl-PL"/>
          </a:p>
        </p:txBody>
      </p:sp>
      <p:sp>
        <p:nvSpPr>
          <p:cNvPr id="5" name="Symbol zastępczy stopki 4">
            <a:extLst>
              <a:ext uri="{FF2B5EF4-FFF2-40B4-BE49-F238E27FC236}">
                <a16:creationId xmlns:a16="http://schemas.microsoft.com/office/drawing/2014/main" id="{01CF3CE8-2CBC-466A-A587-D4B9C0B740E1}"/>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a16="http://schemas.microsoft.com/office/drawing/2014/main" id="{80B90FE7-5236-4467-A847-A40FC0444A66}"/>
              </a:ext>
            </a:extLst>
          </p:cNvPr>
          <p:cNvSpPr>
            <a:spLocks noGrp="1"/>
          </p:cNvSpPr>
          <p:nvPr>
            <p:ph type="sldNum" sz="quarter" idx="12"/>
          </p:nvPr>
        </p:nvSpPr>
        <p:spPr/>
        <p:txBody>
          <a:bodyPr/>
          <a:lstStyle>
            <a:lvl1pPr>
              <a:defRPr/>
            </a:lvl1pPr>
          </a:lstStyle>
          <a:p>
            <a:pPr>
              <a:defRPr/>
            </a:pPr>
            <a:fld id="{03FFA4F3-4066-4D78-867E-E051756FB4D1}" type="slidenum">
              <a:rPr lang="pl-PL" altLang="pl-PL"/>
              <a:pPr>
                <a:defRPr/>
              </a:pPr>
              <a:t>‹#›</a:t>
            </a:fld>
            <a:endParaRPr lang="pl-PL" altLang="pl-PL"/>
          </a:p>
        </p:txBody>
      </p:sp>
    </p:spTree>
    <p:extLst>
      <p:ext uri="{BB962C8B-B14F-4D97-AF65-F5344CB8AC3E}">
        <p14:creationId xmlns:p14="http://schemas.microsoft.com/office/powerpoint/2010/main" val="3588713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C6EAF6A9-9F5A-4D87-928B-58981E87B328}"/>
              </a:ext>
            </a:extLst>
          </p:cNvPr>
          <p:cNvSpPr>
            <a:spLocks noGrp="1"/>
          </p:cNvSpPr>
          <p:nvPr>
            <p:ph type="dt" sz="half" idx="10"/>
          </p:nvPr>
        </p:nvSpPr>
        <p:spPr/>
        <p:txBody>
          <a:bodyPr/>
          <a:lstStyle>
            <a:lvl1pPr>
              <a:defRPr/>
            </a:lvl1pPr>
          </a:lstStyle>
          <a:p>
            <a:pPr>
              <a:defRPr/>
            </a:pPr>
            <a:fld id="{79A73509-C5CC-45E7-8E5B-336FCED3E996}" type="datetimeFigureOut">
              <a:rPr lang="pl-PL"/>
              <a:pPr>
                <a:defRPr/>
              </a:pPr>
              <a:t>31.05.2023</a:t>
            </a:fld>
            <a:endParaRPr lang="pl-PL"/>
          </a:p>
        </p:txBody>
      </p:sp>
      <p:sp>
        <p:nvSpPr>
          <p:cNvPr id="5" name="Symbol zastępczy stopki 4">
            <a:extLst>
              <a:ext uri="{FF2B5EF4-FFF2-40B4-BE49-F238E27FC236}">
                <a16:creationId xmlns:a16="http://schemas.microsoft.com/office/drawing/2014/main" id="{48DE58F4-9EB9-4529-A6AD-23121203E8A8}"/>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a16="http://schemas.microsoft.com/office/drawing/2014/main" id="{52802F55-4665-4403-90E4-1B5FE7DD59E6}"/>
              </a:ext>
            </a:extLst>
          </p:cNvPr>
          <p:cNvSpPr>
            <a:spLocks noGrp="1"/>
          </p:cNvSpPr>
          <p:nvPr>
            <p:ph type="sldNum" sz="quarter" idx="12"/>
          </p:nvPr>
        </p:nvSpPr>
        <p:spPr/>
        <p:txBody>
          <a:bodyPr/>
          <a:lstStyle>
            <a:lvl1pPr>
              <a:defRPr/>
            </a:lvl1pPr>
          </a:lstStyle>
          <a:p>
            <a:pPr>
              <a:defRPr/>
            </a:pPr>
            <a:fld id="{FADE4F24-7C0E-4693-ADD2-7F0139D05353}" type="slidenum">
              <a:rPr lang="pl-PL" altLang="pl-PL"/>
              <a:pPr>
                <a:defRPr/>
              </a:pPr>
              <a:t>‹#›</a:t>
            </a:fld>
            <a:endParaRPr lang="pl-PL" altLang="pl-PL"/>
          </a:p>
        </p:txBody>
      </p:sp>
    </p:spTree>
    <p:extLst>
      <p:ext uri="{BB962C8B-B14F-4D97-AF65-F5344CB8AC3E}">
        <p14:creationId xmlns:p14="http://schemas.microsoft.com/office/powerpoint/2010/main" val="3086363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045F367A-A510-436F-AE62-86321F40DAD1}"/>
              </a:ext>
            </a:extLst>
          </p:cNvPr>
          <p:cNvSpPr>
            <a:spLocks noGrp="1"/>
          </p:cNvSpPr>
          <p:nvPr>
            <p:ph type="dt" sz="half" idx="10"/>
          </p:nvPr>
        </p:nvSpPr>
        <p:spPr/>
        <p:txBody>
          <a:bodyPr/>
          <a:lstStyle>
            <a:lvl1pPr>
              <a:defRPr/>
            </a:lvl1pPr>
          </a:lstStyle>
          <a:p>
            <a:pPr>
              <a:defRPr/>
            </a:pPr>
            <a:fld id="{E0883CA6-81D6-4E46-A8A8-A76CE75C4BAB}" type="datetimeFigureOut">
              <a:rPr lang="pl-PL"/>
              <a:pPr>
                <a:defRPr/>
              </a:pPr>
              <a:t>31.05.2023</a:t>
            </a:fld>
            <a:endParaRPr lang="pl-PL"/>
          </a:p>
        </p:txBody>
      </p:sp>
      <p:sp>
        <p:nvSpPr>
          <p:cNvPr id="5" name="Symbol zastępczy stopki 4">
            <a:extLst>
              <a:ext uri="{FF2B5EF4-FFF2-40B4-BE49-F238E27FC236}">
                <a16:creationId xmlns:a16="http://schemas.microsoft.com/office/drawing/2014/main" id="{802DA126-E908-40A8-AEAC-BFF3D6F296A0}"/>
              </a:ext>
            </a:extLst>
          </p:cNvPr>
          <p:cNvSpPr>
            <a:spLocks noGrp="1"/>
          </p:cNvSpPr>
          <p:nvPr>
            <p:ph type="ftr" sz="quarter" idx="11"/>
          </p:nvPr>
        </p:nvSpPr>
        <p:spPr/>
        <p:txBody>
          <a:bodyPr/>
          <a:lstStyle>
            <a:lvl1pPr>
              <a:defRPr/>
            </a:lvl1pPr>
          </a:lstStyle>
          <a:p>
            <a:pPr>
              <a:defRPr/>
            </a:pPr>
            <a:endParaRPr lang="pl-PL"/>
          </a:p>
        </p:txBody>
      </p:sp>
      <p:sp>
        <p:nvSpPr>
          <p:cNvPr id="6" name="Symbol zastępczy numeru slajdu 5">
            <a:extLst>
              <a:ext uri="{FF2B5EF4-FFF2-40B4-BE49-F238E27FC236}">
                <a16:creationId xmlns:a16="http://schemas.microsoft.com/office/drawing/2014/main" id="{8A83BE12-960D-4E4A-A7D5-2A125D693A3A}"/>
              </a:ext>
            </a:extLst>
          </p:cNvPr>
          <p:cNvSpPr>
            <a:spLocks noGrp="1"/>
          </p:cNvSpPr>
          <p:nvPr>
            <p:ph type="sldNum" sz="quarter" idx="12"/>
          </p:nvPr>
        </p:nvSpPr>
        <p:spPr/>
        <p:txBody>
          <a:bodyPr/>
          <a:lstStyle>
            <a:lvl1pPr>
              <a:defRPr/>
            </a:lvl1pPr>
          </a:lstStyle>
          <a:p>
            <a:pPr>
              <a:defRPr/>
            </a:pPr>
            <a:fld id="{D158794E-AE5C-4C17-9A16-C03863ECD392}" type="slidenum">
              <a:rPr lang="pl-PL" altLang="pl-PL"/>
              <a:pPr>
                <a:defRPr/>
              </a:pPr>
              <a:t>‹#›</a:t>
            </a:fld>
            <a:endParaRPr lang="pl-PL" altLang="pl-PL"/>
          </a:p>
        </p:txBody>
      </p:sp>
    </p:spTree>
    <p:extLst>
      <p:ext uri="{BB962C8B-B14F-4D97-AF65-F5344CB8AC3E}">
        <p14:creationId xmlns:p14="http://schemas.microsoft.com/office/powerpoint/2010/main" val="823061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3">
            <a:extLst>
              <a:ext uri="{FF2B5EF4-FFF2-40B4-BE49-F238E27FC236}">
                <a16:creationId xmlns:a16="http://schemas.microsoft.com/office/drawing/2014/main" id="{D4884704-3EB8-4576-8283-16890980F252}"/>
              </a:ext>
            </a:extLst>
          </p:cNvPr>
          <p:cNvSpPr>
            <a:spLocks noGrp="1"/>
          </p:cNvSpPr>
          <p:nvPr>
            <p:ph type="dt" sz="half" idx="10"/>
          </p:nvPr>
        </p:nvSpPr>
        <p:spPr/>
        <p:txBody>
          <a:bodyPr/>
          <a:lstStyle>
            <a:lvl1pPr>
              <a:defRPr/>
            </a:lvl1pPr>
          </a:lstStyle>
          <a:p>
            <a:pPr>
              <a:defRPr/>
            </a:pPr>
            <a:fld id="{CDE20DD6-98F8-453D-B0DC-AA05FA58C7E9}" type="datetimeFigureOut">
              <a:rPr lang="pl-PL"/>
              <a:pPr>
                <a:defRPr/>
              </a:pPr>
              <a:t>31.05.2023</a:t>
            </a:fld>
            <a:endParaRPr lang="pl-PL"/>
          </a:p>
        </p:txBody>
      </p:sp>
      <p:sp>
        <p:nvSpPr>
          <p:cNvPr id="6" name="Symbol zastępczy stopki 4">
            <a:extLst>
              <a:ext uri="{FF2B5EF4-FFF2-40B4-BE49-F238E27FC236}">
                <a16:creationId xmlns:a16="http://schemas.microsoft.com/office/drawing/2014/main" id="{E704D9C5-EEC4-4CD9-B98E-D9A4610900A8}"/>
              </a:ext>
            </a:extLst>
          </p:cNvPr>
          <p:cNvSpPr>
            <a:spLocks noGrp="1"/>
          </p:cNvSpPr>
          <p:nvPr>
            <p:ph type="ftr" sz="quarter" idx="11"/>
          </p:nvPr>
        </p:nvSpPr>
        <p:spPr/>
        <p:txBody>
          <a:bodyPr/>
          <a:lstStyle>
            <a:lvl1pPr>
              <a:defRPr/>
            </a:lvl1pPr>
          </a:lstStyle>
          <a:p>
            <a:pPr>
              <a:defRPr/>
            </a:pPr>
            <a:endParaRPr lang="pl-PL"/>
          </a:p>
        </p:txBody>
      </p:sp>
      <p:sp>
        <p:nvSpPr>
          <p:cNvPr id="7" name="Symbol zastępczy numeru slajdu 5">
            <a:extLst>
              <a:ext uri="{FF2B5EF4-FFF2-40B4-BE49-F238E27FC236}">
                <a16:creationId xmlns:a16="http://schemas.microsoft.com/office/drawing/2014/main" id="{6DAE14D6-28A9-425A-A991-13038546F86F}"/>
              </a:ext>
            </a:extLst>
          </p:cNvPr>
          <p:cNvSpPr>
            <a:spLocks noGrp="1"/>
          </p:cNvSpPr>
          <p:nvPr>
            <p:ph type="sldNum" sz="quarter" idx="12"/>
          </p:nvPr>
        </p:nvSpPr>
        <p:spPr/>
        <p:txBody>
          <a:bodyPr/>
          <a:lstStyle>
            <a:lvl1pPr>
              <a:defRPr/>
            </a:lvl1pPr>
          </a:lstStyle>
          <a:p>
            <a:pPr>
              <a:defRPr/>
            </a:pPr>
            <a:fld id="{3B3E0274-8FB5-4B7F-9069-957ECDB07AFD}" type="slidenum">
              <a:rPr lang="pl-PL" altLang="pl-PL"/>
              <a:pPr>
                <a:defRPr/>
              </a:pPr>
              <a:t>‹#›</a:t>
            </a:fld>
            <a:endParaRPr lang="pl-PL" altLang="pl-PL"/>
          </a:p>
        </p:txBody>
      </p:sp>
    </p:spTree>
    <p:extLst>
      <p:ext uri="{BB962C8B-B14F-4D97-AF65-F5344CB8AC3E}">
        <p14:creationId xmlns:p14="http://schemas.microsoft.com/office/powerpoint/2010/main" val="3509458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3">
            <a:extLst>
              <a:ext uri="{FF2B5EF4-FFF2-40B4-BE49-F238E27FC236}">
                <a16:creationId xmlns:a16="http://schemas.microsoft.com/office/drawing/2014/main" id="{CB83A376-239E-40C4-973A-EC01A61B433D}"/>
              </a:ext>
            </a:extLst>
          </p:cNvPr>
          <p:cNvSpPr>
            <a:spLocks noGrp="1"/>
          </p:cNvSpPr>
          <p:nvPr>
            <p:ph type="dt" sz="half" idx="10"/>
          </p:nvPr>
        </p:nvSpPr>
        <p:spPr/>
        <p:txBody>
          <a:bodyPr/>
          <a:lstStyle>
            <a:lvl1pPr>
              <a:defRPr/>
            </a:lvl1pPr>
          </a:lstStyle>
          <a:p>
            <a:pPr>
              <a:defRPr/>
            </a:pPr>
            <a:fld id="{9AE972F6-889E-415A-B833-C62DEE33F195}" type="datetimeFigureOut">
              <a:rPr lang="pl-PL"/>
              <a:pPr>
                <a:defRPr/>
              </a:pPr>
              <a:t>31.05.2023</a:t>
            </a:fld>
            <a:endParaRPr lang="pl-PL"/>
          </a:p>
        </p:txBody>
      </p:sp>
      <p:sp>
        <p:nvSpPr>
          <p:cNvPr id="8" name="Symbol zastępczy stopki 4">
            <a:extLst>
              <a:ext uri="{FF2B5EF4-FFF2-40B4-BE49-F238E27FC236}">
                <a16:creationId xmlns:a16="http://schemas.microsoft.com/office/drawing/2014/main" id="{E5767C07-4EB4-49D3-856C-44C237AD42A0}"/>
              </a:ext>
            </a:extLst>
          </p:cNvPr>
          <p:cNvSpPr>
            <a:spLocks noGrp="1"/>
          </p:cNvSpPr>
          <p:nvPr>
            <p:ph type="ftr" sz="quarter" idx="11"/>
          </p:nvPr>
        </p:nvSpPr>
        <p:spPr/>
        <p:txBody>
          <a:bodyPr/>
          <a:lstStyle>
            <a:lvl1pPr>
              <a:defRPr/>
            </a:lvl1pPr>
          </a:lstStyle>
          <a:p>
            <a:pPr>
              <a:defRPr/>
            </a:pPr>
            <a:endParaRPr lang="pl-PL"/>
          </a:p>
        </p:txBody>
      </p:sp>
      <p:sp>
        <p:nvSpPr>
          <p:cNvPr id="9" name="Symbol zastępczy numeru slajdu 5">
            <a:extLst>
              <a:ext uri="{FF2B5EF4-FFF2-40B4-BE49-F238E27FC236}">
                <a16:creationId xmlns:a16="http://schemas.microsoft.com/office/drawing/2014/main" id="{68443B43-8E38-4C59-BE6E-62C36CC25BCE}"/>
              </a:ext>
            </a:extLst>
          </p:cNvPr>
          <p:cNvSpPr>
            <a:spLocks noGrp="1"/>
          </p:cNvSpPr>
          <p:nvPr>
            <p:ph type="sldNum" sz="quarter" idx="12"/>
          </p:nvPr>
        </p:nvSpPr>
        <p:spPr/>
        <p:txBody>
          <a:bodyPr/>
          <a:lstStyle>
            <a:lvl1pPr>
              <a:defRPr/>
            </a:lvl1pPr>
          </a:lstStyle>
          <a:p>
            <a:pPr>
              <a:defRPr/>
            </a:pPr>
            <a:fld id="{F40C0F99-D60E-469D-AED4-3E1540F6B247}" type="slidenum">
              <a:rPr lang="pl-PL" altLang="pl-PL"/>
              <a:pPr>
                <a:defRPr/>
              </a:pPr>
              <a:t>‹#›</a:t>
            </a:fld>
            <a:endParaRPr lang="pl-PL" altLang="pl-PL"/>
          </a:p>
        </p:txBody>
      </p:sp>
    </p:spTree>
    <p:extLst>
      <p:ext uri="{BB962C8B-B14F-4D97-AF65-F5344CB8AC3E}">
        <p14:creationId xmlns:p14="http://schemas.microsoft.com/office/powerpoint/2010/main" val="4133366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3">
            <a:extLst>
              <a:ext uri="{FF2B5EF4-FFF2-40B4-BE49-F238E27FC236}">
                <a16:creationId xmlns:a16="http://schemas.microsoft.com/office/drawing/2014/main" id="{012B6A78-5F7A-4A67-B2FA-47D8352AD187}"/>
              </a:ext>
            </a:extLst>
          </p:cNvPr>
          <p:cNvSpPr>
            <a:spLocks noGrp="1"/>
          </p:cNvSpPr>
          <p:nvPr>
            <p:ph type="dt" sz="half" idx="10"/>
          </p:nvPr>
        </p:nvSpPr>
        <p:spPr/>
        <p:txBody>
          <a:bodyPr/>
          <a:lstStyle>
            <a:lvl1pPr>
              <a:defRPr/>
            </a:lvl1pPr>
          </a:lstStyle>
          <a:p>
            <a:pPr>
              <a:defRPr/>
            </a:pPr>
            <a:fld id="{EA8ABF50-BF2D-43F9-86A1-165FD67E6611}" type="datetimeFigureOut">
              <a:rPr lang="pl-PL"/>
              <a:pPr>
                <a:defRPr/>
              </a:pPr>
              <a:t>31.05.2023</a:t>
            </a:fld>
            <a:endParaRPr lang="pl-PL"/>
          </a:p>
        </p:txBody>
      </p:sp>
      <p:sp>
        <p:nvSpPr>
          <p:cNvPr id="4" name="Symbol zastępczy stopki 4">
            <a:extLst>
              <a:ext uri="{FF2B5EF4-FFF2-40B4-BE49-F238E27FC236}">
                <a16:creationId xmlns:a16="http://schemas.microsoft.com/office/drawing/2014/main" id="{47068B11-926B-4103-BCE8-D238906DF0AA}"/>
              </a:ext>
            </a:extLst>
          </p:cNvPr>
          <p:cNvSpPr>
            <a:spLocks noGrp="1"/>
          </p:cNvSpPr>
          <p:nvPr>
            <p:ph type="ftr" sz="quarter" idx="11"/>
          </p:nvPr>
        </p:nvSpPr>
        <p:spPr/>
        <p:txBody>
          <a:bodyPr/>
          <a:lstStyle>
            <a:lvl1pPr>
              <a:defRPr/>
            </a:lvl1pPr>
          </a:lstStyle>
          <a:p>
            <a:pPr>
              <a:defRPr/>
            </a:pPr>
            <a:endParaRPr lang="pl-PL"/>
          </a:p>
        </p:txBody>
      </p:sp>
      <p:sp>
        <p:nvSpPr>
          <p:cNvPr id="5" name="Symbol zastępczy numeru slajdu 5">
            <a:extLst>
              <a:ext uri="{FF2B5EF4-FFF2-40B4-BE49-F238E27FC236}">
                <a16:creationId xmlns:a16="http://schemas.microsoft.com/office/drawing/2014/main" id="{0DA86DB0-10D5-44A8-B3C4-F39A618A9E7A}"/>
              </a:ext>
            </a:extLst>
          </p:cNvPr>
          <p:cNvSpPr>
            <a:spLocks noGrp="1"/>
          </p:cNvSpPr>
          <p:nvPr>
            <p:ph type="sldNum" sz="quarter" idx="12"/>
          </p:nvPr>
        </p:nvSpPr>
        <p:spPr/>
        <p:txBody>
          <a:bodyPr/>
          <a:lstStyle>
            <a:lvl1pPr>
              <a:defRPr/>
            </a:lvl1pPr>
          </a:lstStyle>
          <a:p>
            <a:pPr>
              <a:defRPr/>
            </a:pPr>
            <a:fld id="{7A2F6369-D27C-4B26-A8CD-D03B730B9E03}" type="slidenum">
              <a:rPr lang="pl-PL" altLang="pl-PL"/>
              <a:pPr>
                <a:defRPr/>
              </a:pPr>
              <a:t>‹#›</a:t>
            </a:fld>
            <a:endParaRPr lang="pl-PL" altLang="pl-PL"/>
          </a:p>
        </p:txBody>
      </p:sp>
    </p:spTree>
    <p:extLst>
      <p:ext uri="{BB962C8B-B14F-4D97-AF65-F5344CB8AC3E}">
        <p14:creationId xmlns:p14="http://schemas.microsoft.com/office/powerpoint/2010/main" val="3912150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3">
            <a:extLst>
              <a:ext uri="{FF2B5EF4-FFF2-40B4-BE49-F238E27FC236}">
                <a16:creationId xmlns:a16="http://schemas.microsoft.com/office/drawing/2014/main" id="{C1884D3E-084C-4147-B691-2BA1573EDCD5}"/>
              </a:ext>
            </a:extLst>
          </p:cNvPr>
          <p:cNvSpPr>
            <a:spLocks noGrp="1"/>
          </p:cNvSpPr>
          <p:nvPr>
            <p:ph type="dt" sz="half" idx="10"/>
          </p:nvPr>
        </p:nvSpPr>
        <p:spPr/>
        <p:txBody>
          <a:bodyPr/>
          <a:lstStyle>
            <a:lvl1pPr>
              <a:defRPr/>
            </a:lvl1pPr>
          </a:lstStyle>
          <a:p>
            <a:pPr>
              <a:defRPr/>
            </a:pPr>
            <a:fld id="{CB270F84-6993-42CF-A778-ED46B766456B}" type="datetimeFigureOut">
              <a:rPr lang="pl-PL"/>
              <a:pPr>
                <a:defRPr/>
              </a:pPr>
              <a:t>31.05.2023</a:t>
            </a:fld>
            <a:endParaRPr lang="pl-PL"/>
          </a:p>
        </p:txBody>
      </p:sp>
      <p:sp>
        <p:nvSpPr>
          <p:cNvPr id="3" name="Symbol zastępczy stopki 4">
            <a:extLst>
              <a:ext uri="{FF2B5EF4-FFF2-40B4-BE49-F238E27FC236}">
                <a16:creationId xmlns:a16="http://schemas.microsoft.com/office/drawing/2014/main" id="{C4851A47-2677-4D76-94C9-F0A367DB0D5C}"/>
              </a:ext>
            </a:extLst>
          </p:cNvPr>
          <p:cNvSpPr>
            <a:spLocks noGrp="1"/>
          </p:cNvSpPr>
          <p:nvPr>
            <p:ph type="ftr" sz="quarter" idx="11"/>
          </p:nvPr>
        </p:nvSpPr>
        <p:spPr/>
        <p:txBody>
          <a:bodyPr/>
          <a:lstStyle>
            <a:lvl1pPr>
              <a:defRPr/>
            </a:lvl1pPr>
          </a:lstStyle>
          <a:p>
            <a:pPr>
              <a:defRPr/>
            </a:pPr>
            <a:endParaRPr lang="pl-PL"/>
          </a:p>
        </p:txBody>
      </p:sp>
      <p:sp>
        <p:nvSpPr>
          <p:cNvPr id="4" name="Symbol zastępczy numeru slajdu 5">
            <a:extLst>
              <a:ext uri="{FF2B5EF4-FFF2-40B4-BE49-F238E27FC236}">
                <a16:creationId xmlns:a16="http://schemas.microsoft.com/office/drawing/2014/main" id="{D68AC362-7E1A-4569-92BD-79A279344FD7}"/>
              </a:ext>
            </a:extLst>
          </p:cNvPr>
          <p:cNvSpPr>
            <a:spLocks noGrp="1"/>
          </p:cNvSpPr>
          <p:nvPr>
            <p:ph type="sldNum" sz="quarter" idx="12"/>
          </p:nvPr>
        </p:nvSpPr>
        <p:spPr/>
        <p:txBody>
          <a:bodyPr/>
          <a:lstStyle>
            <a:lvl1pPr>
              <a:defRPr/>
            </a:lvl1pPr>
          </a:lstStyle>
          <a:p>
            <a:pPr>
              <a:defRPr/>
            </a:pPr>
            <a:fld id="{F730ED22-9340-4040-8B3A-7944B4ED26E5}" type="slidenum">
              <a:rPr lang="pl-PL" altLang="pl-PL"/>
              <a:pPr>
                <a:defRPr/>
              </a:pPr>
              <a:t>‹#›</a:t>
            </a:fld>
            <a:endParaRPr lang="pl-PL" altLang="pl-PL"/>
          </a:p>
        </p:txBody>
      </p:sp>
    </p:spTree>
    <p:extLst>
      <p:ext uri="{BB962C8B-B14F-4D97-AF65-F5344CB8AC3E}">
        <p14:creationId xmlns:p14="http://schemas.microsoft.com/office/powerpoint/2010/main" val="23906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3">
            <a:extLst>
              <a:ext uri="{FF2B5EF4-FFF2-40B4-BE49-F238E27FC236}">
                <a16:creationId xmlns:a16="http://schemas.microsoft.com/office/drawing/2014/main" id="{D235E727-6AE1-48B6-BC51-081DBE7F6F5B}"/>
              </a:ext>
            </a:extLst>
          </p:cNvPr>
          <p:cNvSpPr>
            <a:spLocks noGrp="1"/>
          </p:cNvSpPr>
          <p:nvPr>
            <p:ph type="dt" sz="half" idx="10"/>
          </p:nvPr>
        </p:nvSpPr>
        <p:spPr/>
        <p:txBody>
          <a:bodyPr/>
          <a:lstStyle>
            <a:lvl1pPr>
              <a:defRPr/>
            </a:lvl1pPr>
          </a:lstStyle>
          <a:p>
            <a:pPr>
              <a:defRPr/>
            </a:pPr>
            <a:fld id="{B25E0189-9DA9-4C65-8E7F-F6E3BC812B62}" type="datetimeFigureOut">
              <a:rPr lang="pl-PL"/>
              <a:pPr>
                <a:defRPr/>
              </a:pPr>
              <a:t>31.05.2023</a:t>
            </a:fld>
            <a:endParaRPr lang="pl-PL"/>
          </a:p>
        </p:txBody>
      </p:sp>
      <p:sp>
        <p:nvSpPr>
          <p:cNvPr id="6" name="Symbol zastępczy stopki 4">
            <a:extLst>
              <a:ext uri="{FF2B5EF4-FFF2-40B4-BE49-F238E27FC236}">
                <a16:creationId xmlns:a16="http://schemas.microsoft.com/office/drawing/2014/main" id="{333250C9-2EDF-4D7A-A4B6-878F3077BE1E}"/>
              </a:ext>
            </a:extLst>
          </p:cNvPr>
          <p:cNvSpPr>
            <a:spLocks noGrp="1"/>
          </p:cNvSpPr>
          <p:nvPr>
            <p:ph type="ftr" sz="quarter" idx="11"/>
          </p:nvPr>
        </p:nvSpPr>
        <p:spPr/>
        <p:txBody>
          <a:bodyPr/>
          <a:lstStyle>
            <a:lvl1pPr>
              <a:defRPr/>
            </a:lvl1pPr>
          </a:lstStyle>
          <a:p>
            <a:pPr>
              <a:defRPr/>
            </a:pPr>
            <a:endParaRPr lang="pl-PL"/>
          </a:p>
        </p:txBody>
      </p:sp>
      <p:sp>
        <p:nvSpPr>
          <p:cNvPr id="7" name="Symbol zastępczy numeru slajdu 5">
            <a:extLst>
              <a:ext uri="{FF2B5EF4-FFF2-40B4-BE49-F238E27FC236}">
                <a16:creationId xmlns:a16="http://schemas.microsoft.com/office/drawing/2014/main" id="{32B08D8E-01F6-49E9-9397-856E6FBE9813}"/>
              </a:ext>
            </a:extLst>
          </p:cNvPr>
          <p:cNvSpPr>
            <a:spLocks noGrp="1"/>
          </p:cNvSpPr>
          <p:nvPr>
            <p:ph type="sldNum" sz="quarter" idx="12"/>
          </p:nvPr>
        </p:nvSpPr>
        <p:spPr/>
        <p:txBody>
          <a:bodyPr/>
          <a:lstStyle>
            <a:lvl1pPr>
              <a:defRPr/>
            </a:lvl1pPr>
          </a:lstStyle>
          <a:p>
            <a:pPr>
              <a:defRPr/>
            </a:pPr>
            <a:fld id="{CE8F8BAF-650F-434B-87FE-53EAE0A4B1D4}" type="slidenum">
              <a:rPr lang="pl-PL" altLang="pl-PL"/>
              <a:pPr>
                <a:defRPr/>
              </a:pPr>
              <a:t>‹#›</a:t>
            </a:fld>
            <a:endParaRPr lang="pl-PL" altLang="pl-PL"/>
          </a:p>
        </p:txBody>
      </p:sp>
    </p:spTree>
    <p:extLst>
      <p:ext uri="{BB962C8B-B14F-4D97-AF65-F5344CB8AC3E}">
        <p14:creationId xmlns:p14="http://schemas.microsoft.com/office/powerpoint/2010/main" val="3804127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3">
            <a:extLst>
              <a:ext uri="{FF2B5EF4-FFF2-40B4-BE49-F238E27FC236}">
                <a16:creationId xmlns:a16="http://schemas.microsoft.com/office/drawing/2014/main" id="{9990ADBB-0019-417F-9F4D-9CC081038D0B}"/>
              </a:ext>
            </a:extLst>
          </p:cNvPr>
          <p:cNvSpPr>
            <a:spLocks noGrp="1"/>
          </p:cNvSpPr>
          <p:nvPr>
            <p:ph type="dt" sz="half" idx="10"/>
          </p:nvPr>
        </p:nvSpPr>
        <p:spPr/>
        <p:txBody>
          <a:bodyPr/>
          <a:lstStyle>
            <a:lvl1pPr>
              <a:defRPr/>
            </a:lvl1pPr>
          </a:lstStyle>
          <a:p>
            <a:pPr>
              <a:defRPr/>
            </a:pPr>
            <a:fld id="{C6B4A804-EBDE-42D9-885D-A7F07917C015}" type="datetimeFigureOut">
              <a:rPr lang="pl-PL"/>
              <a:pPr>
                <a:defRPr/>
              </a:pPr>
              <a:t>31.05.2023</a:t>
            </a:fld>
            <a:endParaRPr lang="pl-PL"/>
          </a:p>
        </p:txBody>
      </p:sp>
      <p:sp>
        <p:nvSpPr>
          <p:cNvPr id="6" name="Symbol zastępczy stopki 4">
            <a:extLst>
              <a:ext uri="{FF2B5EF4-FFF2-40B4-BE49-F238E27FC236}">
                <a16:creationId xmlns:a16="http://schemas.microsoft.com/office/drawing/2014/main" id="{AD201F03-FBBE-40D8-B21C-6F58506F5BDD}"/>
              </a:ext>
            </a:extLst>
          </p:cNvPr>
          <p:cNvSpPr>
            <a:spLocks noGrp="1"/>
          </p:cNvSpPr>
          <p:nvPr>
            <p:ph type="ftr" sz="quarter" idx="11"/>
          </p:nvPr>
        </p:nvSpPr>
        <p:spPr/>
        <p:txBody>
          <a:bodyPr/>
          <a:lstStyle>
            <a:lvl1pPr>
              <a:defRPr/>
            </a:lvl1pPr>
          </a:lstStyle>
          <a:p>
            <a:pPr>
              <a:defRPr/>
            </a:pPr>
            <a:endParaRPr lang="pl-PL"/>
          </a:p>
        </p:txBody>
      </p:sp>
      <p:sp>
        <p:nvSpPr>
          <p:cNvPr id="7" name="Symbol zastępczy numeru slajdu 5">
            <a:extLst>
              <a:ext uri="{FF2B5EF4-FFF2-40B4-BE49-F238E27FC236}">
                <a16:creationId xmlns:a16="http://schemas.microsoft.com/office/drawing/2014/main" id="{53DCD288-9FB1-4FBC-85AC-762FF096D537}"/>
              </a:ext>
            </a:extLst>
          </p:cNvPr>
          <p:cNvSpPr>
            <a:spLocks noGrp="1"/>
          </p:cNvSpPr>
          <p:nvPr>
            <p:ph type="sldNum" sz="quarter" idx="12"/>
          </p:nvPr>
        </p:nvSpPr>
        <p:spPr/>
        <p:txBody>
          <a:bodyPr/>
          <a:lstStyle>
            <a:lvl1pPr>
              <a:defRPr/>
            </a:lvl1pPr>
          </a:lstStyle>
          <a:p>
            <a:pPr>
              <a:defRPr/>
            </a:pPr>
            <a:fld id="{7A3D6858-B3C1-407B-B399-6A09259C87AF}" type="slidenum">
              <a:rPr lang="pl-PL" altLang="pl-PL"/>
              <a:pPr>
                <a:defRPr/>
              </a:pPr>
              <a:t>‹#›</a:t>
            </a:fld>
            <a:endParaRPr lang="pl-PL" altLang="pl-PL"/>
          </a:p>
        </p:txBody>
      </p:sp>
    </p:spTree>
    <p:extLst>
      <p:ext uri="{BB962C8B-B14F-4D97-AF65-F5344CB8AC3E}">
        <p14:creationId xmlns:p14="http://schemas.microsoft.com/office/powerpoint/2010/main" val="1690570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ymbol zastępczy tytułu 1">
            <a:extLst>
              <a:ext uri="{FF2B5EF4-FFF2-40B4-BE49-F238E27FC236}">
                <a16:creationId xmlns:a16="http://schemas.microsoft.com/office/drawing/2014/main" id="{57BC3A8A-C339-473D-8178-FAAA2B6BAE91}"/>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l-PL" altLang="pl-PL"/>
              <a:t>Kliknij, aby edytować styl</a:t>
            </a:r>
          </a:p>
        </p:txBody>
      </p:sp>
      <p:sp>
        <p:nvSpPr>
          <p:cNvPr id="1027" name="Symbol zastępczy tekstu 2">
            <a:extLst>
              <a:ext uri="{FF2B5EF4-FFF2-40B4-BE49-F238E27FC236}">
                <a16:creationId xmlns:a16="http://schemas.microsoft.com/office/drawing/2014/main" id="{DF07AA81-5F84-492A-BD93-1FC593A3A60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l-PL" altLang="pl-PL"/>
              <a:t>Kliknij, aby edytować style wzorca tekstu</a:t>
            </a:r>
          </a:p>
          <a:p>
            <a:pPr lvl="1"/>
            <a:r>
              <a:rPr lang="pl-PL" altLang="pl-PL"/>
              <a:t>Drugi poziom</a:t>
            </a:r>
          </a:p>
          <a:p>
            <a:pPr lvl="2"/>
            <a:r>
              <a:rPr lang="pl-PL" altLang="pl-PL"/>
              <a:t>Trzeci poziom</a:t>
            </a:r>
          </a:p>
          <a:p>
            <a:pPr lvl="3"/>
            <a:r>
              <a:rPr lang="pl-PL" altLang="pl-PL"/>
              <a:t>Czwarty poziom</a:t>
            </a:r>
          </a:p>
          <a:p>
            <a:pPr lvl="4"/>
            <a:r>
              <a:rPr lang="pl-PL" altLang="pl-PL"/>
              <a:t>Piąty poziom</a:t>
            </a:r>
          </a:p>
        </p:txBody>
      </p:sp>
      <p:sp>
        <p:nvSpPr>
          <p:cNvPr id="4" name="Symbol zastępczy daty 3">
            <a:extLst>
              <a:ext uri="{FF2B5EF4-FFF2-40B4-BE49-F238E27FC236}">
                <a16:creationId xmlns:a16="http://schemas.microsoft.com/office/drawing/2014/main" id="{28B6A209-D54E-4C02-81D9-E92CFBA2921C}"/>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15466DCC-901F-427C-8F22-17DE54C80AFC}" type="datetimeFigureOut">
              <a:rPr lang="pl-PL"/>
              <a:pPr>
                <a:defRPr/>
              </a:pPr>
              <a:t>31.05.2023</a:t>
            </a:fld>
            <a:endParaRPr lang="pl-PL"/>
          </a:p>
        </p:txBody>
      </p:sp>
      <p:sp>
        <p:nvSpPr>
          <p:cNvPr id="5" name="Symbol zastępczy stopki 4">
            <a:extLst>
              <a:ext uri="{FF2B5EF4-FFF2-40B4-BE49-F238E27FC236}">
                <a16:creationId xmlns:a16="http://schemas.microsoft.com/office/drawing/2014/main" id="{B28E1543-E97D-413A-896F-A500E066432D}"/>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pl-PL"/>
          </a:p>
        </p:txBody>
      </p:sp>
      <p:sp>
        <p:nvSpPr>
          <p:cNvPr id="6" name="Symbol zastępczy numeru slajdu 5">
            <a:extLst>
              <a:ext uri="{FF2B5EF4-FFF2-40B4-BE49-F238E27FC236}">
                <a16:creationId xmlns:a16="http://schemas.microsoft.com/office/drawing/2014/main" id="{723305E3-FA3E-4575-9C4A-2DE3F69C6E3E}"/>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BEB14F7E-590C-4FB5-9FC0-9AFED9A269F6}" type="slidenum">
              <a:rPr lang="pl-PL" altLang="pl-PL"/>
              <a:pPr>
                <a:defRPr/>
              </a:pPr>
              <a:t>‹#›</a:t>
            </a:fld>
            <a:endParaRPr lang="pl-PL" altLang="pl-PL"/>
          </a:p>
        </p:txBody>
      </p:sp>
    </p:spTree>
  </p:cSld>
  <p:clrMap bg1="lt1" tx1="dk1" bg2="lt2" tx2="dk2" accent1="accent1" accent2="accent2" accent3="accent3" accent4="accent4" accent5="accent5" accent6="accent6" hlink="hlink" folHlink="folHlink"/>
  <p:sldLayoutIdLst>
    <p:sldLayoutId id="2147484225" r:id="rId1"/>
    <p:sldLayoutId id="2147484226" r:id="rId2"/>
    <p:sldLayoutId id="2147484227" r:id="rId3"/>
    <p:sldLayoutId id="2147484228" r:id="rId4"/>
    <p:sldLayoutId id="2147484229" r:id="rId5"/>
    <p:sldLayoutId id="2147484230" r:id="rId6"/>
    <p:sldLayoutId id="2147484231" r:id="rId7"/>
    <p:sldLayoutId id="2147484232" r:id="rId8"/>
    <p:sldLayoutId id="2147484233" r:id="rId9"/>
    <p:sldLayoutId id="2147484234" r:id="rId10"/>
    <p:sldLayoutId id="2147484235"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ytuł 1">
            <a:extLst>
              <a:ext uri="{FF2B5EF4-FFF2-40B4-BE49-F238E27FC236}">
                <a16:creationId xmlns:a16="http://schemas.microsoft.com/office/drawing/2014/main" id="{1D0EA038-BEC6-4976-A285-877CB1D157AB}"/>
              </a:ext>
            </a:extLst>
          </p:cNvPr>
          <p:cNvSpPr>
            <a:spLocks noGrp="1"/>
          </p:cNvSpPr>
          <p:nvPr>
            <p:ph type="title"/>
          </p:nvPr>
        </p:nvSpPr>
        <p:spPr>
          <a:xfrm>
            <a:off x="323850" y="188913"/>
            <a:ext cx="8496300" cy="1081087"/>
          </a:xfrm>
        </p:spPr>
        <p:txBody>
          <a:bodyPr/>
          <a:lstStyle/>
          <a:p>
            <a:br>
              <a:rPr lang="pl-PL" altLang="pl-PL" sz="2400"/>
            </a:br>
            <a:r>
              <a:rPr lang="pl-PL" altLang="pl-PL" sz="2000" b="1">
                <a:solidFill>
                  <a:srgbClr val="000000"/>
                </a:solidFill>
                <a:ea typeface="Calibri" panose="020F0502020204030204" pitchFamily="34" charset="0"/>
                <a:cs typeface="Bookman Old Style" panose="02050604050505020204" pitchFamily="18" charset="0"/>
              </a:rPr>
              <a:t>PODATKI I OPŁATY LOKALNE – </a:t>
            </a:r>
            <a:br>
              <a:rPr lang="pl-PL" altLang="pl-PL" sz="2000">
                <a:solidFill>
                  <a:srgbClr val="000000"/>
                </a:solidFill>
                <a:ea typeface="Calibri" panose="020F0502020204030204" pitchFamily="34" charset="0"/>
                <a:cs typeface="Bookman Old Style" panose="02050604050505020204" pitchFamily="18" charset="0"/>
              </a:rPr>
            </a:br>
            <a:r>
              <a:rPr lang="pl-PL" altLang="pl-PL" sz="2000" b="1">
                <a:solidFill>
                  <a:srgbClr val="000000"/>
                </a:solidFill>
                <a:ea typeface="Calibri" panose="020F0502020204030204" pitchFamily="34" charset="0"/>
                <a:cs typeface="Bookman Old Style" panose="02050604050505020204" pitchFamily="18" charset="0"/>
              </a:rPr>
              <a:t>PRZEGLĄD ORZECZNICTWA (edycja 2023) </a:t>
            </a:r>
            <a:br>
              <a:rPr lang="pl-PL" altLang="pl-PL" sz="2000"/>
            </a:br>
            <a:endParaRPr lang="pl-PL" altLang="pl-PL" sz="1400"/>
          </a:p>
        </p:txBody>
      </p:sp>
      <p:sp>
        <p:nvSpPr>
          <p:cNvPr id="3075" name="Symbol zastępczy zawartości 2">
            <a:extLst>
              <a:ext uri="{FF2B5EF4-FFF2-40B4-BE49-F238E27FC236}">
                <a16:creationId xmlns:a16="http://schemas.microsoft.com/office/drawing/2014/main" id="{335D8F7C-AAC9-4273-884C-3AA2596AB26B}"/>
              </a:ext>
            </a:extLst>
          </p:cNvPr>
          <p:cNvSpPr>
            <a:spLocks noGrp="1"/>
          </p:cNvSpPr>
          <p:nvPr>
            <p:ph idx="1"/>
          </p:nvPr>
        </p:nvSpPr>
        <p:spPr>
          <a:xfrm>
            <a:off x="457200" y="1484313"/>
            <a:ext cx="8229600" cy="4032250"/>
          </a:xfrm>
        </p:spPr>
        <p:txBody>
          <a:bodyPr/>
          <a:lstStyle/>
          <a:p>
            <a:pPr algn="ctr">
              <a:buFont typeface="Arial" panose="020B0604020202020204" pitchFamily="34" charset="0"/>
              <a:buNone/>
              <a:defRPr/>
            </a:pPr>
            <a:endParaRPr lang="pl-PL" altLang="pl-PL" sz="2000" b="1" dirty="0"/>
          </a:p>
          <a:p>
            <a:pPr algn="ctr">
              <a:buFont typeface="Arial" panose="020B0604020202020204" pitchFamily="34" charset="0"/>
              <a:buNone/>
              <a:defRPr/>
            </a:pPr>
            <a:endParaRPr lang="pl-PL" altLang="pl-PL" sz="2000" b="1" dirty="0"/>
          </a:p>
          <a:p>
            <a:pPr algn="ctr">
              <a:buFont typeface="Arial" panose="020B0604020202020204" pitchFamily="34" charset="0"/>
              <a:buNone/>
              <a:defRPr/>
            </a:pPr>
            <a:r>
              <a:rPr lang="pl-PL" sz="1800" b="1" dirty="0">
                <a:solidFill>
                  <a:srgbClr val="000000"/>
                </a:solidFill>
                <a:latin typeface="+mj-lt"/>
                <a:ea typeface="Calibri" panose="020F0502020204030204" pitchFamily="34" charset="0"/>
                <a:cs typeface="Times New Roman" panose="02020603050405020304" pitchFamily="18" charset="0"/>
              </a:rPr>
              <a:t>Opodatkowanie elementów sieci gazowniczych w stanie prawnym przed 28.06.2015r. (uchwała NSA z 10.10.2022, III FPS 2/22) </a:t>
            </a:r>
            <a:r>
              <a:rPr lang="pl-PL" altLang="pl-PL" sz="1400" b="1" dirty="0">
                <a:latin typeface="+mj-lt"/>
              </a:rPr>
              <a:t>       </a:t>
            </a:r>
          </a:p>
          <a:p>
            <a:pPr algn="ctr">
              <a:buFont typeface="Arial" panose="020B0604020202020204" pitchFamily="34" charset="0"/>
              <a:buNone/>
              <a:defRPr/>
            </a:pPr>
            <a:r>
              <a:rPr lang="pl-PL" altLang="pl-PL" sz="1400" b="1" dirty="0">
                <a:latin typeface="+mj-lt"/>
              </a:rPr>
              <a:t>      </a:t>
            </a:r>
          </a:p>
          <a:p>
            <a:pPr algn="ctr">
              <a:buFont typeface="Arial" panose="020B0604020202020204" pitchFamily="34" charset="0"/>
              <a:buNone/>
              <a:defRPr/>
            </a:pPr>
            <a:r>
              <a:rPr lang="pl-PL" altLang="pl-PL" sz="1400" b="1" dirty="0">
                <a:latin typeface="+mj-lt"/>
              </a:rPr>
              <a:t>     Paweł Majka</a:t>
            </a:r>
            <a:br>
              <a:rPr lang="pl-PL" altLang="pl-PL" sz="1400" b="1" dirty="0">
                <a:latin typeface="+mj-lt"/>
              </a:rPr>
            </a:br>
            <a:r>
              <a:rPr lang="pl-PL" altLang="pl-PL" sz="1400" dirty="0">
                <a:latin typeface="+mj-lt"/>
              </a:rPr>
              <a:t>Uniwersytet Rzeszowski </a:t>
            </a:r>
          </a:p>
          <a:p>
            <a:pPr algn="ctr">
              <a:buFont typeface="Arial" panose="020B0604020202020204" pitchFamily="34" charset="0"/>
              <a:buNone/>
              <a:defRPr/>
            </a:pPr>
            <a:endParaRPr lang="pl-PL" altLang="pl-PL" sz="1400" dirty="0"/>
          </a:p>
          <a:p>
            <a:pPr algn="ctr">
              <a:buFont typeface="Arial" panose="020B0604020202020204" pitchFamily="34" charset="0"/>
              <a:buNone/>
              <a:defRPr/>
            </a:pPr>
            <a:endParaRPr lang="pl-PL" altLang="pl-PL" sz="1400" dirty="0"/>
          </a:p>
          <a:p>
            <a:pPr algn="just">
              <a:buFont typeface="Arial" panose="020B0604020202020204" pitchFamily="34" charset="0"/>
              <a:buNone/>
              <a:defRPr/>
            </a:pPr>
            <a:r>
              <a:rPr lang="pl-PL" altLang="pl-PL" sz="1400" dirty="0"/>
              <a:t>	</a:t>
            </a:r>
          </a:p>
          <a:p>
            <a:pPr algn="just">
              <a:buFont typeface="Arial" panose="020B0604020202020204" pitchFamily="34" charset="0"/>
              <a:buNone/>
              <a:defRPr/>
            </a:pPr>
            <a:r>
              <a:rPr lang="pl-PL" altLang="pl-PL" sz="1400" dirty="0"/>
              <a:t>	</a:t>
            </a:r>
          </a:p>
          <a:p>
            <a:pPr algn="just">
              <a:buFont typeface="Arial" panose="020B0604020202020204" pitchFamily="34" charset="0"/>
              <a:buNone/>
              <a:defRPr/>
            </a:pPr>
            <a:endParaRPr lang="pl-PL" altLang="pl-PL" sz="1400" dirty="0"/>
          </a:p>
          <a:p>
            <a:pPr algn="just">
              <a:buFontTx/>
              <a:buNone/>
              <a:defRPr/>
            </a:pPr>
            <a:endParaRPr lang="pl-PL" altLang="pl-PL"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ytuł 1">
            <a:extLst>
              <a:ext uri="{FF2B5EF4-FFF2-40B4-BE49-F238E27FC236}">
                <a16:creationId xmlns:a16="http://schemas.microsoft.com/office/drawing/2014/main" id="{51E3D7BB-F877-4C50-9BA0-8E248BBABB24}"/>
              </a:ext>
            </a:extLst>
          </p:cNvPr>
          <p:cNvSpPr>
            <a:spLocks noGrp="1"/>
          </p:cNvSpPr>
          <p:nvPr>
            <p:ph type="title"/>
          </p:nvPr>
        </p:nvSpPr>
        <p:spPr>
          <a:xfrm>
            <a:off x="457200" y="115888"/>
            <a:ext cx="8229600" cy="504825"/>
          </a:xfrm>
        </p:spPr>
        <p:txBody>
          <a:bodyPr/>
          <a:lstStyle/>
          <a:p>
            <a:r>
              <a:rPr lang="pl-PL" altLang="pl-PL" sz="1600" b="1"/>
              <a:t>Uchwała NSA z 10.10.2022 r. (sygn. III FPS 2/22)</a:t>
            </a:r>
            <a:endParaRPr lang="pl-PL" altLang="pl-PL" sz="1600"/>
          </a:p>
        </p:txBody>
      </p:sp>
      <p:sp>
        <p:nvSpPr>
          <p:cNvPr id="12291" name="Symbol zastępczy zawartości 2">
            <a:extLst>
              <a:ext uri="{FF2B5EF4-FFF2-40B4-BE49-F238E27FC236}">
                <a16:creationId xmlns:a16="http://schemas.microsoft.com/office/drawing/2014/main" id="{7209E044-8D33-48F5-B7BB-2FA456E2FA83}"/>
              </a:ext>
            </a:extLst>
          </p:cNvPr>
          <p:cNvSpPr>
            <a:spLocks noGrp="1"/>
          </p:cNvSpPr>
          <p:nvPr>
            <p:ph idx="1"/>
          </p:nvPr>
        </p:nvSpPr>
        <p:spPr>
          <a:xfrm>
            <a:off x="179388" y="549275"/>
            <a:ext cx="8229600" cy="6048375"/>
          </a:xfrm>
        </p:spPr>
        <p:txBody>
          <a:bodyPr/>
          <a:lstStyle/>
          <a:p>
            <a:pPr algn="just">
              <a:lnSpc>
                <a:spcPct val="115000"/>
              </a:lnSpc>
              <a:spcBef>
                <a:spcPts val="125"/>
              </a:spcBef>
              <a:spcAft>
                <a:spcPts val="1000"/>
              </a:spcAft>
            </a:pPr>
            <a:r>
              <a:rPr lang="pl-PL" altLang="pl-PL" sz="1400">
                <a:solidFill>
                  <a:srgbClr val="000000"/>
                </a:solidFill>
                <a:cs typeface="Times New Roman" panose="02020603050405020304" pitchFamily="18" charset="0"/>
              </a:rPr>
              <a:t>Rozróżnienie pojęcia "instalacji" i "urządzeń technicznych" oraz wynikający z tej regulacji kontekst językowy wskazują, że przez instalację należy rozumieć zespół urządzeń wewnątrz budynku lub innego obiektu, służących do przesyłania mediów takich jak prąd elektryczny, woda, gaz ziemny, paliwo, ścieki, czy inne substancje dla obsługi wnętrza obiektów. </a:t>
            </a:r>
            <a:r>
              <a:rPr lang="pl-PL" altLang="pl-PL" sz="1400" u="sng">
                <a:solidFill>
                  <a:srgbClr val="000000"/>
                </a:solidFill>
                <a:cs typeface="Times New Roman" panose="02020603050405020304" pitchFamily="18" charset="0"/>
              </a:rPr>
              <a:t>Stacje i punkty reduktorowe (reduktorowo-pomiarowe) mogą być natomiast identyfikowane jako urządzenie, w tym urządzenie techniczne, powiązane technicznie i użytkowo (funkcjonalnie) z gazociągiem</a:t>
            </a:r>
            <a:r>
              <a:rPr lang="pl-PL" altLang="pl-PL" sz="1400">
                <a:solidFill>
                  <a:srgbClr val="000000"/>
                </a:solidFill>
                <a:cs typeface="Times New Roman" panose="02020603050405020304" pitchFamily="18" charset="0"/>
              </a:rPr>
              <a:t>. O ile zatem stanowią łącznie z budowlą całość techniczno-użytkową w przedstawionym rozumieniu, ich wartość (początkowa lub wynikająca z wyceny) winna zostać uwzględniona w podstawie opodatkowania budowli.</a:t>
            </a:r>
          </a:p>
          <a:p>
            <a:pPr algn="just">
              <a:lnSpc>
                <a:spcPct val="115000"/>
              </a:lnSpc>
              <a:spcBef>
                <a:spcPts val="125"/>
              </a:spcBef>
              <a:spcAft>
                <a:spcPts val="1000"/>
              </a:spcAft>
            </a:pPr>
            <a:r>
              <a:rPr lang="pl-PL" altLang="pl-PL" sz="1400">
                <a:solidFill>
                  <a:srgbClr val="000000"/>
                </a:solidFill>
                <a:cs typeface="Times New Roman" panose="02020603050405020304" pitchFamily="18" charset="0"/>
              </a:rPr>
              <a:t>Jeżeli obiekt kontenerowy posiada wszystkie cechy budynku wyszczególnione w art. 1a ust.1 pkt 1 u.p.o.l., a nadto posiada powierzchnię użytkową, powinien być kwalifikowany dla celów opodatkowania jako budynek, a nie budowla, niezależnie od tego, że stanowi "obudowanie" budowli (jej części), która znajduje się w jego wnętrzu.</a:t>
            </a:r>
          </a:p>
          <a:p>
            <a:pPr algn="just">
              <a:lnSpc>
                <a:spcPct val="115000"/>
              </a:lnSpc>
              <a:spcBef>
                <a:spcPts val="125"/>
              </a:spcBef>
              <a:spcAft>
                <a:spcPts val="1000"/>
              </a:spcAft>
            </a:pPr>
            <a:r>
              <a:rPr lang="pl-PL" altLang="pl-PL" sz="1400" b="1">
                <a:solidFill>
                  <a:srgbClr val="000000"/>
                </a:solidFill>
                <a:cs typeface="Times New Roman" panose="02020603050405020304" pitchFamily="18" charset="0"/>
              </a:rPr>
              <a:t>Zgodnie z </a:t>
            </a:r>
            <a:r>
              <a:rPr lang="pl-PL" altLang="pl-PL" sz="1400" b="1">
                <a:solidFill>
                  <a:srgbClr val="1B1B1B"/>
                </a:solidFill>
                <a:cs typeface="Times New Roman" panose="02020603050405020304" pitchFamily="18" charset="0"/>
              </a:rPr>
              <a:t>art. 1a ust. 1 pkt 2</a:t>
            </a:r>
            <a:r>
              <a:rPr lang="pl-PL" altLang="pl-PL" sz="1400" b="1">
                <a:solidFill>
                  <a:srgbClr val="000000"/>
                </a:solidFill>
                <a:cs typeface="Times New Roman" panose="02020603050405020304" pitchFamily="18" charset="0"/>
              </a:rPr>
              <a:t> ustawy o podatkach i opłatach lokalnych w zw. z </a:t>
            </a:r>
            <a:r>
              <a:rPr lang="pl-PL" altLang="pl-PL" sz="1400" b="1">
                <a:solidFill>
                  <a:srgbClr val="1B1B1B"/>
                </a:solidFill>
                <a:cs typeface="Times New Roman" panose="02020603050405020304" pitchFamily="18" charset="0"/>
              </a:rPr>
              <a:t>art. 3 pkt 1 lit. b)</a:t>
            </a:r>
            <a:r>
              <a:rPr lang="pl-PL" altLang="pl-PL" sz="1400" b="1">
                <a:solidFill>
                  <a:srgbClr val="000000"/>
                </a:solidFill>
                <a:cs typeface="Times New Roman" panose="02020603050405020304" pitchFamily="18" charset="0"/>
              </a:rPr>
              <a:t> i </a:t>
            </a:r>
            <a:r>
              <a:rPr lang="pl-PL" altLang="pl-PL" sz="1400" b="1">
                <a:solidFill>
                  <a:srgbClr val="1B1B1B"/>
                </a:solidFill>
                <a:cs typeface="Times New Roman" panose="02020603050405020304" pitchFamily="18" charset="0"/>
              </a:rPr>
              <a:t>pkt 3</a:t>
            </a:r>
            <a:r>
              <a:rPr lang="pl-PL" altLang="pl-PL" sz="1400" b="1">
                <a:solidFill>
                  <a:srgbClr val="000000"/>
                </a:solidFill>
                <a:cs typeface="Times New Roman" panose="02020603050405020304" pitchFamily="18" charset="0"/>
              </a:rPr>
              <a:t> ustawy Prawo budowlane, w stanie prawnym obowiązującym przed 28 czerwca 2015 r., dla objęcia podatkiem od nieruchomości stacji, punktów redukcyjnych, redukcyjno-pomiarowych i pomiarowych, decydujące jest istnienie związku techniczno-użytkowego pomiędzy tymi obiektami a gazociągiem, co przesądza o opodatkowaniu tych obiektów jako budowli lub ich części.</a:t>
            </a:r>
          </a:p>
          <a:p>
            <a:pPr algn="just">
              <a:lnSpc>
                <a:spcPct val="115000"/>
              </a:lnSpc>
              <a:spcBef>
                <a:spcPts val="125"/>
              </a:spcBef>
              <a:spcAft>
                <a:spcPts val="1000"/>
              </a:spcAft>
            </a:pPr>
            <a:r>
              <a:rPr lang="pl-PL" altLang="pl-PL" sz="1400">
                <a:solidFill>
                  <a:srgbClr val="000000"/>
                </a:solidFill>
                <a:cs typeface="Times New Roman" panose="02020603050405020304" pitchFamily="18" charset="0"/>
              </a:rPr>
              <a:t>Zwrot legislacyjny "całość techniczno-użytkowa wraz z instalacjami i urządzeniami" nie pokrywa się z obowiązującym obecnie określeniem "budowla wraz z instalacjami zapewniającymi możliwość korzystania z obiektu zgodnie z jego przeznaczeniem". </a:t>
            </a:r>
            <a:endParaRPr lang="pl-PL" altLang="pl-PL" sz="1400">
              <a:cs typeface="Times New Roman" panose="02020603050405020304" pitchFamily="18" charset="0"/>
            </a:endParaRPr>
          </a:p>
          <a:p>
            <a:pPr algn="just">
              <a:lnSpc>
                <a:spcPct val="115000"/>
              </a:lnSpc>
              <a:spcBef>
                <a:spcPts val="125"/>
              </a:spcBef>
              <a:spcAft>
                <a:spcPts val="1000"/>
              </a:spcAft>
            </a:pPr>
            <a:endParaRPr lang="pl-PL" altLang="pl-PL" sz="1400" b="1">
              <a:latin typeface="Times New Roman" panose="02020603050405020304" pitchFamily="18"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ytuł 1">
            <a:extLst>
              <a:ext uri="{FF2B5EF4-FFF2-40B4-BE49-F238E27FC236}">
                <a16:creationId xmlns:a16="http://schemas.microsoft.com/office/drawing/2014/main" id="{6511D0C9-7423-42BA-A9D6-88361F1221FD}"/>
              </a:ext>
            </a:extLst>
          </p:cNvPr>
          <p:cNvSpPr>
            <a:spLocks noGrp="1"/>
          </p:cNvSpPr>
          <p:nvPr>
            <p:ph type="title"/>
          </p:nvPr>
        </p:nvSpPr>
        <p:spPr>
          <a:xfrm>
            <a:off x="457200" y="0"/>
            <a:ext cx="8229600" cy="620713"/>
          </a:xfrm>
        </p:spPr>
        <p:txBody>
          <a:bodyPr/>
          <a:lstStyle/>
          <a:p>
            <a:r>
              <a:rPr lang="pl-PL" altLang="pl-PL" sz="1600" b="1"/>
              <a:t> </a:t>
            </a:r>
            <a:r>
              <a:rPr lang="pl-PL" altLang="pl-PL" sz="1800" b="1"/>
              <a:t>Wnioski</a:t>
            </a:r>
            <a:endParaRPr lang="pl-PL" altLang="pl-PL" sz="1800"/>
          </a:p>
        </p:txBody>
      </p:sp>
      <p:sp>
        <p:nvSpPr>
          <p:cNvPr id="11267" name="Symbol zastępczy zawartości 2">
            <a:extLst>
              <a:ext uri="{FF2B5EF4-FFF2-40B4-BE49-F238E27FC236}">
                <a16:creationId xmlns:a16="http://schemas.microsoft.com/office/drawing/2014/main" id="{F6A6397E-21EF-4B9D-A512-CEE4493DCEE2}"/>
              </a:ext>
            </a:extLst>
          </p:cNvPr>
          <p:cNvSpPr>
            <a:spLocks noGrp="1"/>
          </p:cNvSpPr>
          <p:nvPr>
            <p:ph idx="1"/>
          </p:nvPr>
        </p:nvSpPr>
        <p:spPr>
          <a:xfrm>
            <a:off x="457200" y="620713"/>
            <a:ext cx="8229600" cy="5688012"/>
          </a:xfrm>
        </p:spPr>
        <p:txBody>
          <a:bodyPr/>
          <a:lstStyle/>
          <a:p>
            <a:pPr algn="just">
              <a:spcAft>
                <a:spcPts val="600"/>
              </a:spcAft>
              <a:defRPr/>
            </a:pPr>
            <a:endParaRPr lang="pl-PL" altLang="pl-PL" sz="1800" dirty="0"/>
          </a:p>
          <a:p>
            <a:pPr algn="just">
              <a:defRPr/>
            </a:pPr>
            <a:r>
              <a:rPr lang="pl-PL" altLang="pl-PL" sz="1800" dirty="0">
                <a:ea typeface="Calibri" panose="020F0502020204030204" pitchFamily="34" charset="0"/>
                <a:cs typeface="Times New Roman" panose="02020603050405020304" pitchFamily="18" charset="0"/>
              </a:rPr>
              <a:t>Uchwała nawiązuje do argumentacji z poprzednich (są ze sobą spójne) oraz orzeczeń TK, w tym bazują przede wszystkim na wyroku TK z 13.09.2011 r. (sygn. P 33/09).</a:t>
            </a:r>
          </a:p>
          <a:p>
            <a:pPr algn="just">
              <a:defRPr/>
            </a:pPr>
            <a:r>
              <a:rPr lang="pl-PL" altLang="pl-PL" sz="1800" dirty="0">
                <a:ea typeface="Calibri" panose="020F0502020204030204" pitchFamily="34" charset="0"/>
                <a:cs typeface="Times New Roman" panose="02020603050405020304" pitchFamily="18" charset="0"/>
              </a:rPr>
              <a:t>Przyjęto, że przepisy prawa budowlanego, to ustawa Prawo budowlane. </a:t>
            </a:r>
          </a:p>
          <a:p>
            <a:pPr algn="just">
              <a:defRPr/>
            </a:pPr>
            <a:r>
              <a:rPr lang="pl-PL" altLang="pl-PL" sz="1800" dirty="0">
                <a:ea typeface="Calibri" panose="020F0502020204030204" pitchFamily="34" charset="0"/>
                <a:cs typeface="Times New Roman" panose="02020603050405020304" pitchFamily="18" charset="0"/>
              </a:rPr>
              <a:t>Uznano za prawotwórczą nowelizację Prawa budowlanego z czerwca 2015 r. </a:t>
            </a:r>
          </a:p>
          <a:p>
            <a:pPr algn="just">
              <a:defRPr/>
            </a:pPr>
            <a:r>
              <a:rPr lang="pl-PL" altLang="pl-PL" sz="1800" dirty="0">
                <a:ea typeface="Calibri" panose="020F0502020204030204" pitchFamily="34" charset="0"/>
                <a:cs typeface="Times New Roman" panose="02020603050405020304" pitchFamily="18" charset="0"/>
              </a:rPr>
              <a:t>Szerokie pojęcie „związku techniczno-użytkowego” (związek techniczny wymaga „połącznia zgodnie z wymogami techniki”).</a:t>
            </a:r>
          </a:p>
          <a:p>
            <a:pPr algn="just">
              <a:defRPr/>
            </a:pPr>
            <a:r>
              <a:rPr lang="pl-PL" altLang="pl-PL" sz="1800" dirty="0">
                <a:ea typeface="Calibri" panose="020F0502020204030204" pitchFamily="34" charset="0"/>
                <a:cs typeface="Times New Roman" panose="02020603050405020304" pitchFamily="18" charset="0"/>
              </a:rPr>
              <a:t>Stacje gazowe nie zostały zaliczone do grupy „instalacji”, lecz „urządzeń”, w tym „urządzeń technicznych”. </a:t>
            </a:r>
          </a:p>
          <a:p>
            <a:pPr algn="just">
              <a:defRPr/>
            </a:pPr>
            <a:r>
              <a:rPr lang="pl-PL" altLang="pl-PL" sz="1800" dirty="0">
                <a:ea typeface="Calibri" panose="020F0502020204030204" pitchFamily="34" charset="0"/>
                <a:cs typeface="Times New Roman" panose="02020603050405020304" pitchFamily="18" charset="0"/>
              </a:rPr>
              <a:t>Istnieje możliwość </a:t>
            </a:r>
            <a:r>
              <a:rPr lang="pl-PL" altLang="pl-PL" sz="1800">
                <a:ea typeface="Calibri" panose="020F0502020204030204" pitchFamily="34" charset="0"/>
                <a:cs typeface="Times New Roman" panose="02020603050405020304" pitchFamily="18" charset="0"/>
              </a:rPr>
              <a:t>oceny stacji w </a:t>
            </a:r>
            <a:r>
              <a:rPr lang="pl-PL" altLang="pl-PL" sz="1800" dirty="0">
                <a:ea typeface="Calibri" panose="020F0502020204030204" pitchFamily="34" charset="0"/>
                <a:cs typeface="Times New Roman" panose="02020603050405020304" pitchFamily="18" charset="0"/>
              </a:rPr>
              <a:t>kontekście cech „urządzenia budowlanego”.</a:t>
            </a:r>
          </a:p>
          <a:p>
            <a:pPr marL="0" indent="0" algn="just">
              <a:buFont typeface="Arial" panose="020B0604020202020204" pitchFamily="34" charset="0"/>
              <a:buNone/>
              <a:defRPr/>
            </a:pPr>
            <a:r>
              <a:rPr lang="pl-PL" altLang="pl-PL" sz="1800" dirty="0">
                <a:ea typeface="Calibri" panose="020F0502020204030204" pitchFamily="34" charset="0"/>
                <a:cs typeface="Times New Roman" panose="02020603050405020304" pitchFamily="18" charset="0"/>
              </a:rPr>
              <a:t>	</a:t>
            </a:r>
          </a:p>
          <a:p>
            <a:pPr algn="just">
              <a:defRPr/>
            </a:pPr>
            <a:endParaRPr lang="pl-PL" altLang="pl-PL" sz="1800" dirty="0">
              <a:ea typeface="Calibri" panose="020F0502020204030204" pitchFamily="34" charset="0"/>
              <a:cs typeface="Times New Roman" panose="02020603050405020304" pitchFamily="18" charset="0"/>
            </a:endParaRPr>
          </a:p>
          <a:p>
            <a:pPr algn="just">
              <a:defRPr/>
            </a:pPr>
            <a:endParaRPr lang="pl-PL" altLang="pl-PL" sz="1800" dirty="0">
              <a:ea typeface="Calibri" panose="020F0502020204030204" pitchFamily="34" charset="0"/>
              <a:cs typeface="Times New Roman" panose="02020603050405020304" pitchFamily="18" charset="0"/>
            </a:endParaRPr>
          </a:p>
          <a:p>
            <a:pPr algn="just">
              <a:defRPr/>
            </a:pPr>
            <a:endParaRPr lang="pl-PL" altLang="pl-PL" sz="1800" dirty="0"/>
          </a:p>
          <a:p>
            <a:pPr marL="0" indent="0" algn="just">
              <a:buFont typeface="Arial" panose="020B0604020202020204" pitchFamily="34" charset="0"/>
              <a:buNone/>
              <a:defRPr/>
            </a:pPr>
            <a:endParaRPr lang="pl-PL" altLang="pl-PL"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ytuł 1">
            <a:extLst>
              <a:ext uri="{FF2B5EF4-FFF2-40B4-BE49-F238E27FC236}">
                <a16:creationId xmlns:a16="http://schemas.microsoft.com/office/drawing/2014/main" id="{0EC3F212-2760-41D0-9B5D-CB8E909C4AD6}"/>
              </a:ext>
            </a:extLst>
          </p:cNvPr>
          <p:cNvSpPr>
            <a:spLocks noGrp="1"/>
          </p:cNvSpPr>
          <p:nvPr>
            <p:ph type="title"/>
          </p:nvPr>
        </p:nvSpPr>
        <p:spPr>
          <a:xfrm>
            <a:off x="468313" y="1196975"/>
            <a:ext cx="8229600" cy="2366963"/>
          </a:xfrm>
        </p:spPr>
        <p:txBody>
          <a:bodyPr/>
          <a:lstStyle/>
          <a:p>
            <a:r>
              <a:rPr lang="pl-PL" altLang="pl-PL" sz="3200" b="1"/>
              <a:t>Dziękuję za uwagę</a:t>
            </a:r>
            <a:br>
              <a:rPr lang="pl-PL" altLang="pl-PL" sz="2800" b="1"/>
            </a:br>
            <a:br>
              <a:rPr lang="pl-PL" altLang="pl-PL" sz="2800" b="1"/>
            </a:br>
            <a:r>
              <a:rPr lang="pl-PL" altLang="pl-PL" sz="2000" b="1"/>
              <a:t>pmajka@ur.edu.pl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ytuł 1">
            <a:extLst>
              <a:ext uri="{FF2B5EF4-FFF2-40B4-BE49-F238E27FC236}">
                <a16:creationId xmlns:a16="http://schemas.microsoft.com/office/drawing/2014/main" id="{7A6B1805-EB8A-432D-AD5A-B536D9B50B85}"/>
              </a:ext>
            </a:extLst>
          </p:cNvPr>
          <p:cNvSpPr>
            <a:spLocks noGrp="1"/>
          </p:cNvSpPr>
          <p:nvPr>
            <p:ph type="title"/>
          </p:nvPr>
        </p:nvSpPr>
        <p:spPr>
          <a:xfrm>
            <a:off x="457200" y="188913"/>
            <a:ext cx="8229600" cy="287337"/>
          </a:xfrm>
        </p:spPr>
        <p:txBody>
          <a:bodyPr/>
          <a:lstStyle/>
          <a:p>
            <a:br>
              <a:rPr lang="pl-PL" altLang="pl-PL" sz="1600" b="1">
                <a:cs typeface="Arial" panose="020B0604020202020204" pitchFamily="34" charset="0"/>
              </a:rPr>
            </a:br>
            <a:r>
              <a:rPr lang="pl-PL" altLang="pl-PL" sz="1600" b="1">
                <a:cs typeface="Arial" panose="020B0604020202020204" pitchFamily="34" charset="0"/>
              </a:rPr>
              <a:t> Definicja</a:t>
            </a:r>
            <a:r>
              <a:rPr lang="pl-PL" altLang="pl-PL" sz="1600" b="1"/>
              <a:t> „budowli” w podatku od nieruchomości</a:t>
            </a:r>
            <a:br>
              <a:rPr lang="pl-PL" altLang="pl-PL"/>
            </a:br>
            <a:r>
              <a:rPr lang="pl-PL" altLang="pl-PL" sz="1800" b="1">
                <a:cs typeface="Arial" panose="020B0604020202020204" pitchFamily="34" charset="0"/>
              </a:rPr>
              <a:t> </a:t>
            </a:r>
            <a:endParaRPr lang="pl-PL" altLang="pl-PL" sz="1800"/>
          </a:p>
        </p:txBody>
      </p:sp>
      <p:sp>
        <p:nvSpPr>
          <p:cNvPr id="4099" name="Symbol zastępczy zawartości 2">
            <a:extLst>
              <a:ext uri="{FF2B5EF4-FFF2-40B4-BE49-F238E27FC236}">
                <a16:creationId xmlns:a16="http://schemas.microsoft.com/office/drawing/2014/main" id="{5B609D5C-483C-45DA-BE94-17616A3E0FCE}"/>
              </a:ext>
            </a:extLst>
          </p:cNvPr>
          <p:cNvSpPr>
            <a:spLocks noGrp="1"/>
          </p:cNvSpPr>
          <p:nvPr>
            <p:ph idx="1"/>
          </p:nvPr>
        </p:nvSpPr>
        <p:spPr>
          <a:xfrm>
            <a:off x="457200" y="620713"/>
            <a:ext cx="8229600" cy="5976937"/>
          </a:xfrm>
        </p:spPr>
        <p:txBody>
          <a:bodyPr/>
          <a:lstStyle/>
          <a:p>
            <a:pPr algn="just">
              <a:spcBef>
                <a:spcPts val="600"/>
              </a:spcBef>
            </a:pPr>
            <a:r>
              <a:rPr lang="pl-PL" altLang="pl-PL" sz="1300"/>
              <a:t>Zgodnie z art. 2 ust. 1 pkt 3 </a:t>
            </a:r>
            <a:r>
              <a:rPr lang="pl-PL" altLang="pl-PL" sz="1300">
                <a:cs typeface="Times New Roman" panose="02020603050405020304" pitchFamily="18" charset="0"/>
              </a:rPr>
              <a:t>ustawy z 12 stycznia 1991 r. o podatkach i opłatach lokalnych (tekst jedn. Dz. U. z 2023 r., poz. 70 ze zm.)</a:t>
            </a:r>
            <a:r>
              <a:rPr lang="pl-PL" altLang="pl-PL" sz="1300"/>
              <a:t>, opodatkowaniu podatkiem od nieruchomości podlegają </a:t>
            </a:r>
            <a:r>
              <a:rPr lang="pl-PL" altLang="pl-PL" sz="1300" b="1"/>
              <a:t>budowle lub ich części związane z prowadzoną działalnością gospodarczą</a:t>
            </a:r>
            <a:r>
              <a:rPr lang="pl-PL" altLang="pl-PL" sz="1300"/>
              <a:t>. Na podstawie art. 1a ust. 1 pkt 2 ustawy o podatkach i opłatach lokalnych, budowlą jest </a:t>
            </a:r>
            <a:r>
              <a:rPr lang="pl-PL" altLang="pl-PL" sz="1300" b="1"/>
              <a:t>obiekt budowlany w rozumieniu przepisów prawa budowlanego niebędący budynkiem lub obiektem małej architektury</a:t>
            </a:r>
            <a:r>
              <a:rPr lang="pl-PL" altLang="pl-PL" sz="1300"/>
              <a:t>, a także </a:t>
            </a:r>
            <a:r>
              <a:rPr lang="pl-PL" altLang="pl-PL" sz="1300" b="1"/>
              <a:t>urządzenie budowlane </a:t>
            </a:r>
            <a:r>
              <a:rPr lang="pl-PL" altLang="pl-PL" sz="1300"/>
              <a:t>w rozumieniu przepisów prawa budowlanego związane z obiektem budowlanym, które zapewnia możliwość użytkowania obiektu zgodnie z jego przeznaczeniem.</a:t>
            </a:r>
          </a:p>
          <a:p>
            <a:pPr algn="just">
              <a:spcBef>
                <a:spcPts val="600"/>
              </a:spcBef>
            </a:pPr>
            <a:r>
              <a:rPr lang="pl-PL" altLang="pl-PL" sz="1300"/>
              <a:t>Na podstawie art. 3 pkt 1 ustawy Prawo budowlane do 27.06.2015 r., obiektem budowlanym był budynek wraz z instalacjami i urządzeniami technicznymi, </a:t>
            </a:r>
            <a:r>
              <a:rPr lang="pl-PL" altLang="pl-PL" sz="1300" b="1"/>
              <a:t>budowla stanowiąca całość techniczno-użytkową wraz z instalacjami i urządzeniami</a:t>
            </a:r>
            <a:r>
              <a:rPr lang="pl-PL" altLang="pl-PL" sz="1300"/>
              <a:t> oraz obiekt małej architektury. Zgodnie art. 3 pkt 3 Prawa budowlanego, za </a:t>
            </a:r>
            <a:r>
              <a:rPr lang="pl-PL" altLang="pl-PL" sz="1300" b="1"/>
              <a:t>budowlę należy w szczególności uznać</a:t>
            </a:r>
            <a:r>
              <a:rPr lang="pl-PL" altLang="pl-PL" sz="1300"/>
              <a:t> każdy obiekt budowlany niebędący budynkiem lub obiektem małej architektury, jak: </a:t>
            </a:r>
            <a:r>
              <a:rPr lang="pl-PL" altLang="pl-PL" sz="1300" b="1"/>
              <a:t>obiekty liniowe</a:t>
            </a:r>
            <a:r>
              <a:rPr lang="pl-PL" altLang="pl-PL" sz="1300"/>
              <a:t>, lotniska, drogi, linie kolejowe, mosty, wiadukty, estakady, tunele, przepusty, sieci techniczne, wolno stojące maszty antenowe, wolno stojące trwale związane z gruntem urządzenia reklamowe, budowle ziemne, obronne (fortyfikacyjne), ochronne, hydrotechniczne, zbiorniki, wolnostojące instalacje przemysłowe lub urządzenia techniczne, oczyszczalnie ścieków, składowiska odpadów, stacje uzdatniania wody, konstrukcje oporowe, nadziemne i podziemne przejścia dla pieszych, sieci uzbrojenia terenu, budowle sportowe, cmentarze, pomniki, a </a:t>
            </a:r>
            <a:r>
              <a:rPr lang="pl-PL" altLang="pl-PL" sz="1300" b="1"/>
              <a:t>także części budowlane urządzeń technicznych </a:t>
            </a:r>
            <a:r>
              <a:rPr lang="pl-PL" altLang="pl-PL" sz="1300"/>
              <a:t>(kotłów, pieców przemysłowych, elektrowni jądrowych, elektrowni wiatrowych i innych urządzeń) oraz fundamenty pod maszyny i urządzenia, jako odrębne pod względem technicznym części przedmiotów składających się na całość użytkową. </a:t>
            </a:r>
          </a:p>
          <a:p>
            <a:pPr algn="just">
              <a:spcBef>
                <a:spcPts val="600"/>
              </a:spcBef>
            </a:pPr>
            <a:r>
              <a:rPr lang="pl-PL" altLang="pl-PL" sz="1300"/>
              <a:t>W myśl art. 3 pkt 9 Prawa budowlanego, za </a:t>
            </a:r>
            <a:r>
              <a:rPr lang="pl-PL" altLang="pl-PL" sz="1300" b="1"/>
              <a:t>urządzenie budowlane uznaje się urządzenie techniczne </a:t>
            </a:r>
            <a:r>
              <a:rPr lang="pl-PL" altLang="pl-PL" sz="1300"/>
              <a:t>związane z obiektem budowlanym </a:t>
            </a:r>
            <a:r>
              <a:rPr lang="pl-PL" altLang="pl-PL" sz="1300" b="1"/>
              <a:t>zapewniające możliwość użytkowania obiektu zgodnie z jego przeznaczeniem</a:t>
            </a:r>
            <a:r>
              <a:rPr lang="pl-PL" altLang="pl-PL" sz="1300"/>
              <a:t>, jak przyłącza i urządzenia instalacyjne, w tym oczyszczania lub gromadzenia ścieków, przejazdy, ogrodzenia, place postojowe i place pod śmietniki.</a:t>
            </a:r>
          </a:p>
          <a:p>
            <a:pPr algn="just">
              <a:spcBef>
                <a:spcPts val="600"/>
              </a:spcBef>
            </a:pPr>
            <a:r>
              <a:rPr lang="pl-PL" altLang="pl-PL" sz="1300" b="1"/>
              <a:t>Obiekt liniowy</a:t>
            </a:r>
            <a:r>
              <a:rPr lang="pl-PL" altLang="pl-PL" sz="1300"/>
              <a:t>, to obiekt budowlany, </a:t>
            </a:r>
            <a:r>
              <a:rPr lang="pl-PL" altLang="pl-PL" sz="1300" b="1"/>
              <a:t>którego charakterystycznym parametrem jest długość</a:t>
            </a:r>
            <a:r>
              <a:rPr lang="pl-PL" altLang="pl-PL" sz="1300"/>
              <a:t>, w szczególności droga wraz ze zjazdami, droga kolejowa, wodociąg, kanał, </a:t>
            </a:r>
            <a:r>
              <a:rPr lang="pl-PL" altLang="pl-PL" sz="1300" b="1"/>
              <a:t>gazociąg</a:t>
            </a:r>
            <a:r>
              <a:rPr lang="pl-PL" altLang="pl-PL" sz="1300"/>
              <a:t>, ciepłociąg, </a:t>
            </a:r>
            <a:r>
              <a:rPr lang="pl-PL" altLang="pl-PL" sz="1300" b="1"/>
              <a:t>rurociąg</a:t>
            </a:r>
            <a:r>
              <a:rPr lang="pl-PL" altLang="pl-PL" sz="1300"/>
              <a:t>, linia i trakcja elektroenergetyczna, linia kablowa nadziemna i, umieszczona bezpośrednio w ziemi, podziemna, wał przeciwpowodziowy oraz kanalizacja kablowa, przy czym kable zainstalowane w kanalizacji kablowej, kable zainstalowane w kanale technologicznym oraz kable telekomunikacyjne dowieszone do już istniejącej linii kablowej nadziemnej nie stanowią obiektu budowlanego lub jego części ani urządzenia budowlanego.</a:t>
            </a:r>
            <a:endParaRPr lang="pl-PL" altLang="pl-PL" sz="1300"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ytuł 1">
            <a:extLst>
              <a:ext uri="{FF2B5EF4-FFF2-40B4-BE49-F238E27FC236}">
                <a16:creationId xmlns:a16="http://schemas.microsoft.com/office/drawing/2014/main" id="{EBAADD79-C326-4AD8-9E22-D8D321A740B5}"/>
              </a:ext>
            </a:extLst>
          </p:cNvPr>
          <p:cNvSpPr>
            <a:spLocks noGrp="1"/>
          </p:cNvSpPr>
          <p:nvPr>
            <p:ph type="title"/>
          </p:nvPr>
        </p:nvSpPr>
        <p:spPr>
          <a:xfrm>
            <a:off x="457200" y="115888"/>
            <a:ext cx="8229600" cy="504825"/>
          </a:xfrm>
        </p:spPr>
        <p:txBody>
          <a:bodyPr/>
          <a:lstStyle/>
          <a:p>
            <a:r>
              <a:rPr lang="pl-PL" altLang="pl-PL" sz="1800" b="1"/>
              <a:t>Stacja redukcji gazu</a:t>
            </a:r>
          </a:p>
        </p:txBody>
      </p:sp>
      <p:sp>
        <p:nvSpPr>
          <p:cNvPr id="5123" name="Symbol zastępczy zawartości 2">
            <a:extLst>
              <a:ext uri="{FF2B5EF4-FFF2-40B4-BE49-F238E27FC236}">
                <a16:creationId xmlns:a16="http://schemas.microsoft.com/office/drawing/2014/main" id="{99A1006D-76BB-43E8-B48B-358E1D999E32}"/>
              </a:ext>
            </a:extLst>
          </p:cNvPr>
          <p:cNvSpPr>
            <a:spLocks noGrp="1"/>
          </p:cNvSpPr>
          <p:nvPr>
            <p:ph idx="1"/>
          </p:nvPr>
        </p:nvSpPr>
        <p:spPr>
          <a:xfrm>
            <a:off x="611188" y="1412875"/>
            <a:ext cx="8069262" cy="5256213"/>
          </a:xfrm>
        </p:spPr>
        <p:txBody>
          <a:bodyPr/>
          <a:lstStyle/>
          <a:p>
            <a:pPr marL="0" indent="0" algn="just">
              <a:spcBef>
                <a:spcPct val="0"/>
              </a:spcBef>
              <a:buFont typeface="Arial" panose="020B0604020202020204" pitchFamily="34" charset="0"/>
              <a:buNone/>
            </a:pPr>
            <a:endParaRPr lang="pl-PL" altLang="pl-PL" sz="1800">
              <a:latin typeface="Times New Roman" panose="02020603050405020304" pitchFamily="18" charset="0"/>
              <a:cs typeface="Times New Roman" panose="02020603050405020304" pitchFamily="18" charset="0"/>
            </a:endParaRPr>
          </a:p>
        </p:txBody>
      </p:sp>
      <p:pic>
        <p:nvPicPr>
          <p:cNvPr id="5124" name="Obraz 2">
            <a:extLst>
              <a:ext uri="{FF2B5EF4-FFF2-40B4-BE49-F238E27FC236}">
                <a16:creationId xmlns:a16="http://schemas.microsoft.com/office/drawing/2014/main" id="{592BA310-818E-4A95-A246-F00112A51D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5313" y="1052513"/>
            <a:ext cx="7848600" cy="505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ytuł 1">
            <a:extLst>
              <a:ext uri="{FF2B5EF4-FFF2-40B4-BE49-F238E27FC236}">
                <a16:creationId xmlns:a16="http://schemas.microsoft.com/office/drawing/2014/main" id="{CB5A9795-28ED-44B2-A6A6-126DCCFB2C2A}"/>
              </a:ext>
            </a:extLst>
          </p:cNvPr>
          <p:cNvSpPr>
            <a:spLocks noGrp="1"/>
          </p:cNvSpPr>
          <p:nvPr>
            <p:ph type="title"/>
          </p:nvPr>
        </p:nvSpPr>
        <p:spPr>
          <a:xfrm>
            <a:off x="457200" y="115888"/>
            <a:ext cx="8229600" cy="576262"/>
          </a:xfrm>
        </p:spPr>
        <p:txBody>
          <a:bodyPr/>
          <a:lstStyle/>
          <a:p>
            <a:r>
              <a:rPr lang="pl-PL" altLang="pl-PL" sz="1600" b="1">
                <a:ea typeface="Arial" panose="020B0604020202020204" pitchFamily="34" charset="0"/>
                <a:cs typeface="Times New Roman" panose="02020603050405020304" pitchFamily="18" charset="0"/>
              </a:rPr>
              <a:t>Uchwała NSA z 10.10.2022 r. (sygn. III FPS 2/22) – stan faktyczny</a:t>
            </a:r>
          </a:p>
        </p:txBody>
      </p:sp>
      <p:sp>
        <p:nvSpPr>
          <p:cNvPr id="6147" name="Symbol zastępczy zawartości 2">
            <a:extLst>
              <a:ext uri="{FF2B5EF4-FFF2-40B4-BE49-F238E27FC236}">
                <a16:creationId xmlns:a16="http://schemas.microsoft.com/office/drawing/2014/main" id="{3732B34D-F31D-4131-A7F5-4099CCBAD8DE}"/>
              </a:ext>
            </a:extLst>
          </p:cNvPr>
          <p:cNvSpPr>
            <a:spLocks noGrp="1"/>
          </p:cNvSpPr>
          <p:nvPr>
            <p:ph idx="1"/>
          </p:nvPr>
        </p:nvSpPr>
        <p:spPr>
          <a:xfrm>
            <a:off x="323850" y="692150"/>
            <a:ext cx="8496300" cy="5905500"/>
          </a:xfrm>
        </p:spPr>
        <p:txBody>
          <a:bodyPr/>
          <a:lstStyle/>
          <a:p>
            <a:pPr algn="just">
              <a:spcBef>
                <a:spcPct val="0"/>
              </a:spcBef>
            </a:pPr>
            <a:r>
              <a:rPr lang="pl-PL" altLang="pl-PL" sz="1400" b="1">
                <a:cs typeface="Times New Roman" panose="02020603050405020304" pitchFamily="18" charset="0"/>
              </a:rPr>
              <a:t>Podatnik złożył wniosek o stwierdzenie nadpłaty </a:t>
            </a:r>
            <a:r>
              <a:rPr lang="pl-PL" altLang="pl-PL" sz="1400">
                <a:cs typeface="Times New Roman" panose="02020603050405020304" pitchFamily="18" charset="0"/>
              </a:rPr>
              <a:t>w związku z błędną kwalifikacją jako budowli </a:t>
            </a:r>
            <a:r>
              <a:rPr lang="pl-PL" altLang="pl-PL" sz="1400">
                <a:solidFill>
                  <a:srgbClr val="000000"/>
                </a:solidFill>
                <a:cs typeface="Times New Roman" panose="02020603050405020304" pitchFamily="18" charset="0"/>
              </a:rPr>
              <a:t>stacji i punktów redukcyjnych, redukcyjno-pomiarowych i pomiarowych. Organy odmówiły stwierdzenia nadpłaty. </a:t>
            </a:r>
          </a:p>
          <a:p>
            <a:pPr algn="just">
              <a:spcBef>
                <a:spcPct val="0"/>
              </a:spcBef>
            </a:pPr>
            <a:endParaRPr lang="pl-PL" altLang="pl-PL" sz="1400">
              <a:solidFill>
                <a:srgbClr val="000000"/>
              </a:solidFill>
              <a:cs typeface="Times New Roman" panose="02020603050405020304" pitchFamily="18" charset="0"/>
            </a:endParaRPr>
          </a:p>
          <a:p>
            <a:pPr algn="just">
              <a:spcBef>
                <a:spcPct val="0"/>
              </a:spcBef>
            </a:pPr>
            <a:r>
              <a:rPr lang="pl-PL" altLang="pl-PL" sz="1400">
                <a:solidFill>
                  <a:srgbClr val="000000"/>
                </a:solidFill>
                <a:cs typeface="Times New Roman" panose="02020603050405020304" pitchFamily="18" charset="0"/>
              </a:rPr>
              <a:t>Wyrokiem WSA z 16.10.2018 r. (sygn. akt </a:t>
            </a:r>
            <a:r>
              <a:rPr lang="pl-PL" altLang="pl-PL" sz="1400">
                <a:solidFill>
                  <a:srgbClr val="1B1B1B"/>
                </a:solidFill>
                <a:cs typeface="Times New Roman" panose="02020603050405020304" pitchFamily="18" charset="0"/>
              </a:rPr>
              <a:t>I SA/Gd 808/18</a:t>
            </a:r>
            <a:r>
              <a:rPr lang="pl-PL" altLang="pl-PL" sz="1400">
                <a:solidFill>
                  <a:srgbClr val="000000"/>
                </a:solidFill>
                <a:cs typeface="Times New Roman" panose="02020603050405020304" pitchFamily="18" charset="0"/>
              </a:rPr>
              <a:t>) oddalono skargę podatnika. W zakresie problematyki opodatkowania instalacji gazowych zarysowały się dwie linie orzecznicze:</a:t>
            </a:r>
          </a:p>
          <a:p>
            <a:pPr algn="just">
              <a:spcBef>
                <a:spcPct val="0"/>
              </a:spcBef>
              <a:buFont typeface="Arial" panose="020B0604020202020204" pitchFamily="34" charset="0"/>
              <a:buAutoNum type="arabicParenR"/>
            </a:pPr>
            <a:r>
              <a:rPr lang="pl-PL" altLang="pl-PL" sz="1400" b="1">
                <a:solidFill>
                  <a:srgbClr val="000000"/>
                </a:solidFill>
                <a:cs typeface="Times New Roman" panose="02020603050405020304" pitchFamily="18" charset="0"/>
              </a:rPr>
              <a:t>do 22 czerwca 2016 r</a:t>
            </a:r>
            <a:r>
              <a:rPr lang="pl-PL" altLang="pl-PL" sz="1400">
                <a:solidFill>
                  <a:srgbClr val="000000"/>
                </a:solidFill>
                <a:cs typeface="Times New Roman" panose="02020603050405020304" pitchFamily="18" charset="0"/>
              </a:rPr>
              <a:t>. - stacje i punkty redukcyjne, redukcyjno-pomiarowe oraz pomiarowe stanowią całość techniczno-użytkową wraz z urządzeniami i instalacjami, i jako takie stanowiły budowle podlegające opodatkowaniu podatkiem od nieruchomości od jej wartości, wskazując, że budowlą na potrzeby opodatkowania podatkiem od nieruchomości jest obiekt budowlany stanowiący całość techniczno-użytkową wraz z instalacjami i urządzeniami, niebędący budynkiem lub obiektem małej architektury. Opodatkowaniu podatkiem od nieruchomości podlega </a:t>
            </a:r>
            <a:r>
              <a:rPr lang="pl-PL" altLang="pl-PL" sz="1400" u="sng">
                <a:solidFill>
                  <a:srgbClr val="000000"/>
                </a:solidFill>
                <a:cs typeface="Times New Roman" panose="02020603050405020304" pitchFamily="18" charset="0"/>
              </a:rPr>
              <a:t>budowla składająca się z kontenera wraz z fundamentem, na którym jest posadowiony, oraz związane z nim urządzenie redukcyjno-pomiarowe, łącznie z powiązanymi z nimi instalacjami i oprzyrządowaniem, </a:t>
            </a:r>
            <a:r>
              <a:rPr lang="pl-PL" altLang="pl-PL" sz="1400">
                <a:solidFill>
                  <a:srgbClr val="000000"/>
                </a:solidFill>
                <a:cs typeface="Times New Roman" panose="02020603050405020304" pitchFamily="18" charset="0"/>
              </a:rPr>
              <a:t>gdyż istotą obiektu budowlanego jest jego kompletność, stanowiąca całość techniczno-użytkową, a także to, że urządzenia stacji redukcyjno-pomiarowej gazu, umiejscowione w kontenerach posadowionych na fundamentach, stanowią elementy składowe sieci gazowej i podlegają jako budowle opodatkowaniem podatkiem od nieruchomości;</a:t>
            </a:r>
          </a:p>
          <a:p>
            <a:pPr algn="just">
              <a:spcBef>
                <a:spcPct val="0"/>
              </a:spcBef>
              <a:buFont typeface="Arial" panose="020B0604020202020204" pitchFamily="34" charset="0"/>
              <a:buAutoNum type="arabicParenR"/>
            </a:pPr>
            <a:r>
              <a:rPr lang="pl-PL" altLang="pl-PL" sz="1400" b="1">
                <a:solidFill>
                  <a:srgbClr val="000000"/>
                </a:solidFill>
                <a:cs typeface="Times New Roman" panose="02020603050405020304" pitchFamily="18" charset="0"/>
              </a:rPr>
              <a:t>od 23 czerwca 2016 r. </a:t>
            </a:r>
            <a:r>
              <a:rPr lang="pl-PL" altLang="pl-PL" sz="1400">
                <a:solidFill>
                  <a:srgbClr val="000000"/>
                </a:solidFill>
                <a:cs typeface="Times New Roman" panose="02020603050405020304" pitchFamily="18" charset="0"/>
              </a:rPr>
              <a:t>w orzecznictwie przyjęto, że przy opodatkowaniu poszczególnych elementów sieci gazowej główny </a:t>
            </a:r>
            <a:r>
              <a:rPr lang="pl-PL" altLang="pl-PL" sz="1400" u="sng">
                <a:solidFill>
                  <a:srgbClr val="000000"/>
                </a:solidFill>
                <a:cs typeface="Times New Roman" panose="02020603050405020304" pitchFamily="18" charset="0"/>
              </a:rPr>
              <a:t>nacisk należy położyć na badanie związku techniczno-użytkowego pomiędzy częściami budowlanymi a urządzeniami technicznymi</a:t>
            </a:r>
            <a:r>
              <a:rPr lang="pl-PL" altLang="pl-PL" sz="1400">
                <a:solidFill>
                  <a:srgbClr val="000000"/>
                </a:solidFill>
                <a:cs typeface="Times New Roman" panose="02020603050405020304" pitchFamily="18" charset="0"/>
              </a:rPr>
              <a:t>, gdyż w przypadku powiązania części budowlanych z urządzeniami technicznymi dla oceny, czy jest to budowla stanowiąca całość techniczno-użytkową wraz z urządzeniami i instalacjami, czy też budowla i odrębne od niej urządzenia techniczne, albo budynek, należy badać, czy tworzą one całość wyłącznie użytkową, pozostając odrębnymi pod względem technicznym, czy też całość techniczno-użytkową wraz z urządzeniami i instalacjami.</a:t>
            </a:r>
          </a:p>
          <a:p>
            <a:pPr algn="just">
              <a:spcBef>
                <a:spcPct val="0"/>
              </a:spcBef>
            </a:pPr>
            <a:endParaRPr lang="pl-PL" altLang="pl-PL" sz="1400">
              <a:cs typeface="Times New Roman" panose="02020603050405020304" pitchFamily="18" charset="0"/>
            </a:endParaRPr>
          </a:p>
          <a:p>
            <a:pPr algn="just">
              <a:spcBef>
                <a:spcPct val="0"/>
              </a:spcBef>
            </a:pPr>
            <a:r>
              <a:rPr lang="pl-PL" altLang="pl-PL" sz="1400">
                <a:cs typeface="Times New Roman" panose="02020603050405020304" pitchFamily="18" charset="0"/>
              </a:rPr>
              <a:t>P</a:t>
            </a:r>
            <a:r>
              <a:rPr lang="pl-PL" altLang="pl-PL" sz="1400">
                <a:solidFill>
                  <a:srgbClr val="000000"/>
                </a:solidFill>
                <a:cs typeface="Times New Roman" panose="02020603050405020304" pitchFamily="18" charset="0"/>
              </a:rPr>
              <a:t>ostanowieniem NSA z 8.06.2022 r. (sygn. akt </a:t>
            </a:r>
            <a:r>
              <a:rPr lang="pl-PL" altLang="pl-PL" sz="1400">
                <a:solidFill>
                  <a:srgbClr val="1B1B1B"/>
                </a:solidFill>
                <a:cs typeface="Times New Roman" panose="02020603050405020304" pitchFamily="18" charset="0"/>
              </a:rPr>
              <a:t>III FSK 684/21)</a:t>
            </a:r>
            <a:r>
              <a:rPr lang="pl-PL" altLang="pl-PL" sz="1400">
                <a:solidFill>
                  <a:srgbClr val="000000"/>
                </a:solidFill>
                <a:cs typeface="Times New Roman" panose="02020603050405020304" pitchFamily="18" charset="0"/>
              </a:rPr>
              <a:t> przedstawiono składowi siedmiu sędziów NSA do rozstrzygnięcia zagadnienie prawne budzące poważne wątpliwości. </a:t>
            </a:r>
            <a:endParaRPr lang="pl-PL" altLang="pl-PL" sz="140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ytuł 1">
            <a:extLst>
              <a:ext uri="{FF2B5EF4-FFF2-40B4-BE49-F238E27FC236}">
                <a16:creationId xmlns:a16="http://schemas.microsoft.com/office/drawing/2014/main" id="{4D5E4D3C-083A-440F-BAAA-365DD822C805}"/>
              </a:ext>
            </a:extLst>
          </p:cNvPr>
          <p:cNvSpPr>
            <a:spLocks noGrp="1"/>
          </p:cNvSpPr>
          <p:nvPr>
            <p:ph type="title"/>
          </p:nvPr>
        </p:nvSpPr>
        <p:spPr>
          <a:xfrm>
            <a:off x="457200" y="115888"/>
            <a:ext cx="8229600" cy="865187"/>
          </a:xfrm>
        </p:spPr>
        <p:txBody>
          <a:bodyPr/>
          <a:lstStyle/>
          <a:p>
            <a:r>
              <a:rPr lang="pl-PL" altLang="pl-PL" sz="1600" b="1">
                <a:ea typeface="Arial" panose="020B0604020202020204" pitchFamily="34" charset="0"/>
                <a:cs typeface="Times New Roman" panose="02020603050405020304" pitchFamily="18" charset="0"/>
              </a:rPr>
              <a:t>Urządzenia „pracujące” w gazowej sieci przesyłowej jako element budowli </a:t>
            </a:r>
            <a:br>
              <a:rPr lang="pl-PL" altLang="pl-PL" sz="1600" b="1">
                <a:ea typeface="Arial" panose="020B0604020202020204" pitchFamily="34" charset="0"/>
                <a:cs typeface="Times New Roman" panose="02020603050405020304" pitchFamily="18" charset="0"/>
              </a:rPr>
            </a:br>
            <a:r>
              <a:rPr lang="pl-PL" altLang="pl-PL" sz="1600" b="1">
                <a:ea typeface="Arial" panose="020B0604020202020204" pitchFamily="34" charset="0"/>
                <a:cs typeface="Times New Roman" panose="02020603050405020304" pitchFamily="18" charset="0"/>
              </a:rPr>
              <a:t>uchwała NSA z 10.10.2022 r. (sygn. III FPS 2/22)</a:t>
            </a:r>
          </a:p>
        </p:txBody>
      </p:sp>
      <p:sp>
        <p:nvSpPr>
          <p:cNvPr id="7171" name="Symbol zastępczy zawartości 2">
            <a:extLst>
              <a:ext uri="{FF2B5EF4-FFF2-40B4-BE49-F238E27FC236}">
                <a16:creationId xmlns:a16="http://schemas.microsoft.com/office/drawing/2014/main" id="{C5766493-2C9D-4EAB-8C07-9CBD9CB6AA83}"/>
              </a:ext>
            </a:extLst>
          </p:cNvPr>
          <p:cNvSpPr>
            <a:spLocks noGrp="1"/>
          </p:cNvSpPr>
          <p:nvPr>
            <p:ph idx="1"/>
          </p:nvPr>
        </p:nvSpPr>
        <p:spPr>
          <a:xfrm>
            <a:off x="323850" y="981075"/>
            <a:ext cx="8496300" cy="5616575"/>
          </a:xfrm>
        </p:spPr>
        <p:txBody>
          <a:bodyPr/>
          <a:lstStyle/>
          <a:p>
            <a:pPr algn="just">
              <a:lnSpc>
                <a:spcPct val="115000"/>
              </a:lnSpc>
              <a:spcBef>
                <a:spcPts val="125"/>
              </a:spcBef>
              <a:spcAft>
                <a:spcPts val="1000"/>
              </a:spcAft>
            </a:pPr>
            <a:r>
              <a:rPr lang="pl-PL" altLang="pl-PL" sz="1600">
                <a:solidFill>
                  <a:srgbClr val="000000"/>
                </a:solidFill>
                <a:cs typeface="Times New Roman" panose="02020603050405020304" pitchFamily="18" charset="0"/>
              </a:rPr>
              <a:t>Czy w świetle </a:t>
            </a:r>
            <a:r>
              <a:rPr lang="pl-PL" altLang="pl-PL" sz="1600">
                <a:solidFill>
                  <a:srgbClr val="1B1B1B"/>
                </a:solidFill>
                <a:cs typeface="Times New Roman" panose="02020603050405020304" pitchFamily="18" charset="0"/>
              </a:rPr>
              <a:t>ustawy</a:t>
            </a:r>
            <a:r>
              <a:rPr lang="pl-PL" altLang="pl-PL" sz="1600">
                <a:solidFill>
                  <a:srgbClr val="000000"/>
                </a:solidFill>
                <a:cs typeface="Times New Roman" panose="02020603050405020304" pitchFamily="18" charset="0"/>
              </a:rPr>
              <a:t> z dnia 12 stycznia 1991 r. o podatkach i opłatach lokalnych (Dz. U. z 2010 r. Nr 95, poz. 613 z późn. zm.) w związku z </a:t>
            </a:r>
            <a:r>
              <a:rPr lang="pl-PL" altLang="pl-PL" sz="1600">
                <a:solidFill>
                  <a:srgbClr val="1B1B1B"/>
                </a:solidFill>
                <a:cs typeface="Times New Roman" panose="02020603050405020304" pitchFamily="18" charset="0"/>
              </a:rPr>
              <a:t>art. 3 pkt 1 lit. b</a:t>
            </a:r>
            <a:r>
              <a:rPr lang="pl-PL" altLang="pl-PL" sz="1600">
                <a:solidFill>
                  <a:srgbClr val="000000"/>
                </a:solidFill>
                <a:cs typeface="Times New Roman" panose="02020603050405020304" pitchFamily="18" charset="0"/>
              </a:rPr>
              <a:t> i </a:t>
            </a:r>
            <a:r>
              <a:rPr lang="pl-PL" altLang="pl-PL" sz="1600">
                <a:solidFill>
                  <a:srgbClr val="1B1B1B"/>
                </a:solidFill>
                <a:cs typeface="Times New Roman" panose="02020603050405020304" pitchFamily="18" charset="0"/>
              </a:rPr>
              <a:t>pkt 3</a:t>
            </a:r>
            <a:r>
              <a:rPr lang="pl-PL" altLang="pl-PL" sz="1600">
                <a:solidFill>
                  <a:srgbClr val="000000"/>
                </a:solidFill>
                <a:cs typeface="Times New Roman" panose="02020603050405020304" pitchFamily="18" charset="0"/>
              </a:rPr>
              <a:t> ustawy z dnia 7 lipca 1994 r. - Prawo budowlane (Dz. U. z 2010 r. Nr 243, poz. 1623) dla objęcia opodatkowaniem podatkiem od nieruchomości stacji i punktów redukcyjnych, redukcyjno-pomiarowych i pomiarowych, </a:t>
            </a:r>
            <a:r>
              <a:rPr lang="pl-PL" altLang="pl-PL" sz="1600" b="1">
                <a:solidFill>
                  <a:srgbClr val="000000"/>
                </a:solidFill>
                <a:cs typeface="Times New Roman" panose="02020603050405020304" pitchFamily="18" charset="0"/>
              </a:rPr>
              <a:t>decydujące jest istnienie związku techniczno-użytkowego pomiędzy tymi obiektami a gazociągiem</a:t>
            </a:r>
            <a:r>
              <a:rPr lang="pl-PL" altLang="pl-PL" sz="1600">
                <a:solidFill>
                  <a:srgbClr val="000000"/>
                </a:solidFill>
                <a:cs typeface="Times New Roman" panose="02020603050405020304" pitchFamily="18" charset="0"/>
              </a:rPr>
              <a:t>, </a:t>
            </a:r>
            <a:r>
              <a:rPr lang="pl-PL" altLang="pl-PL" sz="1600" u="sng">
                <a:solidFill>
                  <a:srgbClr val="000000"/>
                </a:solidFill>
                <a:cs typeface="Times New Roman" panose="02020603050405020304" pitchFamily="18" charset="0"/>
              </a:rPr>
              <a:t>co przesądza o konieczności ich zakwalifikowania jako budowli w postaci </a:t>
            </a:r>
            <a:r>
              <a:rPr lang="pl-PL" altLang="pl-PL" sz="1600" i="1" u="sng">
                <a:solidFill>
                  <a:srgbClr val="000000"/>
                </a:solidFill>
                <a:cs typeface="Times New Roman" panose="02020603050405020304" pitchFamily="18" charset="0"/>
              </a:rPr>
              <a:t>sieci gazowej</a:t>
            </a:r>
            <a:r>
              <a:rPr lang="pl-PL" altLang="pl-PL" sz="1600" u="sng">
                <a:solidFill>
                  <a:srgbClr val="000000"/>
                </a:solidFill>
                <a:cs typeface="Times New Roman" panose="02020603050405020304" pitchFamily="18" charset="0"/>
              </a:rPr>
              <a:t>,</a:t>
            </a:r>
            <a:r>
              <a:rPr lang="pl-PL" altLang="pl-PL" sz="1600">
                <a:solidFill>
                  <a:srgbClr val="000000"/>
                </a:solidFill>
                <a:cs typeface="Times New Roman" panose="02020603050405020304" pitchFamily="18" charset="0"/>
              </a:rPr>
              <a:t> czy też </a:t>
            </a:r>
            <a:r>
              <a:rPr lang="pl-PL" altLang="pl-PL" sz="1600" b="1">
                <a:solidFill>
                  <a:srgbClr val="000000"/>
                </a:solidFill>
                <a:cs typeface="Times New Roman" panose="02020603050405020304" pitchFamily="18" charset="0"/>
              </a:rPr>
              <a:t>decydujące jest istnienie związku techniczno-użytkowego pomiędzy tymi obiektami a częściami budowlanymi</a:t>
            </a:r>
            <a:r>
              <a:rPr lang="pl-PL" altLang="pl-PL" sz="1600">
                <a:solidFill>
                  <a:srgbClr val="000000"/>
                </a:solidFill>
                <a:cs typeface="Times New Roman" panose="02020603050405020304" pitchFamily="18" charset="0"/>
              </a:rPr>
              <a:t>, na których lub w których są posadowione, </a:t>
            </a:r>
            <a:r>
              <a:rPr lang="pl-PL" altLang="pl-PL" sz="1600" u="sng">
                <a:solidFill>
                  <a:srgbClr val="000000"/>
                </a:solidFill>
                <a:cs typeface="Times New Roman" panose="02020603050405020304" pitchFamily="18" charset="0"/>
              </a:rPr>
              <a:t>co przesądza o wyłączeniu ich z opodatkowania, jako </a:t>
            </a:r>
            <a:r>
              <a:rPr lang="pl-PL" altLang="pl-PL" sz="1600" i="1" u="sng">
                <a:solidFill>
                  <a:srgbClr val="000000"/>
                </a:solidFill>
                <a:cs typeface="Times New Roman" panose="02020603050405020304" pitchFamily="18" charset="0"/>
              </a:rPr>
              <a:t>urządzeń technicznych posadowionych na częściach budowlanych</a:t>
            </a:r>
            <a:r>
              <a:rPr lang="pl-PL" altLang="pl-PL" sz="1600" u="sng">
                <a:solidFill>
                  <a:srgbClr val="000000"/>
                </a:solidFill>
                <a:cs typeface="Times New Roman" panose="02020603050405020304" pitchFamily="18" charset="0"/>
              </a:rPr>
              <a:t> lub w budynkach</a:t>
            </a:r>
            <a:r>
              <a:rPr lang="pl-PL" altLang="pl-PL" sz="1600">
                <a:solidFill>
                  <a:srgbClr val="000000"/>
                </a:solidFill>
                <a:cs typeface="Times New Roman" panose="02020603050405020304" pitchFamily="18" charset="0"/>
              </a:rPr>
              <a:t>?</a:t>
            </a:r>
          </a:p>
          <a:p>
            <a:pPr algn="just">
              <a:lnSpc>
                <a:spcPct val="115000"/>
              </a:lnSpc>
              <a:spcBef>
                <a:spcPts val="125"/>
              </a:spcBef>
              <a:spcAft>
                <a:spcPts val="1000"/>
              </a:spcAft>
            </a:pPr>
            <a:r>
              <a:rPr lang="pl-PL" altLang="pl-PL" sz="1600">
                <a:solidFill>
                  <a:srgbClr val="000000"/>
                </a:solidFill>
                <a:cs typeface="Times New Roman" panose="02020603050405020304" pitchFamily="18" charset="0"/>
              </a:rPr>
              <a:t>Czy na przedmiot opodatkowania podatkiem od nieruchomości w postaci budowli w rozumieniu </a:t>
            </a:r>
            <a:r>
              <a:rPr lang="pl-PL" altLang="pl-PL" sz="1600">
                <a:solidFill>
                  <a:srgbClr val="1B1B1B"/>
                </a:solidFill>
                <a:cs typeface="Times New Roman" panose="02020603050405020304" pitchFamily="18" charset="0"/>
              </a:rPr>
              <a:t>art. 1a ust. 1 pkt 1</a:t>
            </a:r>
            <a:r>
              <a:rPr lang="pl-PL" altLang="pl-PL" sz="1600">
                <a:solidFill>
                  <a:srgbClr val="000000"/>
                </a:solidFill>
                <a:cs typeface="Times New Roman" panose="02020603050405020304" pitchFamily="18" charset="0"/>
              </a:rPr>
              <a:t> u.p.o.l. w zw. z </a:t>
            </a:r>
            <a:r>
              <a:rPr lang="pl-PL" altLang="pl-PL" sz="1600">
                <a:solidFill>
                  <a:srgbClr val="1B1B1B"/>
                </a:solidFill>
                <a:cs typeface="Times New Roman" panose="02020603050405020304" pitchFamily="18" charset="0"/>
              </a:rPr>
              <a:t>art. 3 pkt 1 lit. b)</a:t>
            </a:r>
            <a:r>
              <a:rPr lang="pl-PL" altLang="pl-PL" sz="1600">
                <a:solidFill>
                  <a:srgbClr val="000000"/>
                </a:solidFill>
                <a:cs typeface="Times New Roman" panose="02020603050405020304" pitchFamily="18" charset="0"/>
              </a:rPr>
              <a:t> oraz </a:t>
            </a:r>
            <a:r>
              <a:rPr lang="pl-PL" altLang="pl-PL" sz="1600">
                <a:solidFill>
                  <a:srgbClr val="1B1B1B"/>
                </a:solidFill>
                <a:cs typeface="Times New Roman" panose="02020603050405020304" pitchFamily="18" charset="0"/>
              </a:rPr>
              <a:t>pkt 3</a:t>
            </a:r>
            <a:r>
              <a:rPr lang="pl-PL" altLang="pl-PL" sz="1600">
                <a:solidFill>
                  <a:srgbClr val="000000"/>
                </a:solidFill>
                <a:cs typeface="Times New Roman" panose="02020603050405020304" pitchFamily="18" charset="0"/>
              </a:rPr>
              <a:t> u.P.b. składają się:</a:t>
            </a:r>
            <a:endParaRPr lang="pl-PL" altLang="pl-PL" sz="1600">
              <a:cs typeface="Times New Roman" panose="02020603050405020304" pitchFamily="18" charset="0"/>
            </a:endParaRPr>
          </a:p>
          <a:p>
            <a:pPr algn="just">
              <a:lnSpc>
                <a:spcPct val="115000"/>
              </a:lnSpc>
              <a:spcBef>
                <a:spcPts val="125"/>
              </a:spcBef>
              <a:spcAft>
                <a:spcPts val="1000"/>
              </a:spcAft>
              <a:buFont typeface="Arial" panose="020B0604020202020204" pitchFamily="34" charset="0"/>
              <a:buNone/>
            </a:pPr>
            <a:r>
              <a:rPr lang="pl-PL" altLang="pl-PL" sz="1600">
                <a:solidFill>
                  <a:srgbClr val="000000"/>
                </a:solidFill>
                <a:cs typeface="Times New Roman" panose="02020603050405020304" pitchFamily="18" charset="0"/>
              </a:rPr>
              <a:t>	- </a:t>
            </a:r>
            <a:r>
              <a:rPr lang="pl-PL" altLang="pl-PL" sz="1600" b="1">
                <a:solidFill>
                  <a:srgbClr val="000000"/>
                </a:solidFill>
                <a:cs typeface="Times New Roman" panose="02020603050405020304" pitchFamily="18" charset="0"/>
              </a:rPr>
              <a:t>sieć gazowa</a:t>
            </a:r>
            <a:r>
              <a:rPr lang="pl-PL" altLang="pl-PL" sz="1600">
                <a:solidFill>
                  <a:srgbClr val="000000"/>
                </a:solidFill>
                <a:cs typeface="Times New Roman" panose="02020603050405020304" pitchFamily="18" charset="0"/>
              </a:rPr>
              <a:t>, </a:t>
            </a:r>
            <a:r>
              <a:rPr lang="pl-PL" altLang="pl-PL" sz="1600" b="1">
                <a:solidFill>
                  <a:srgbClr val="000000"/>
                </a:solidFill>
                <a:cs typeface="Times New Roman" panose="02020603050405020304" pitchFamily="18" charset="0"/>
              </a:rPr>
              <a:t>w której skład wchodzą również (oprócz układu rur) kontener i znajdujące się w nim urządzenia techniczne </a:t>
            </a:r>
            <a:r>
              <a:rPr lang="pl-PL" altLang="pl-PL" sz="1600">
                <a:solidFill>
                  <a:srgbClr val="000000"/>
                </a:solidFill>
                <a:cs typeface="Times New Roman" panose="02020603050405020304" pitchFamily="18" charset="0"/>
              </a:rPr>
              <a:t>w postaci stacji i punktów redukcyjnych, redukcyjno-pomiarowych i pomiarowych,</a:t>
            </a:r>
            <a:endParaRPr lang="pl-PL" altLang="pl-PL" sz="1600">
              <a:cs typeface="Times New Roman" panose="02020603050405020304" pitchFamily="18" charset="0"/>
            </a:endParaRPr>
          </a:p>
          <a:p>
            <a:pPr algn="just">
              <a:buFont typeface="Arial" panose="020B0604020202020204" pitchFamily="34" charset="0"/>
              <a:buNone/>
            </a:pPr>
            <a:r>
              <a:rPr lang="pl-PL" altLang="pl-PL" sz="1600">
                <a:solidFill>
                  <a:srgbClr val="000000"/>
                </a:solidFill>
                <a:cs typeface="Times New Roman" panose="02020603050405020304" pitchFamily="18" charset="0"/>
              </a:rPr>
              <a:t>	- czy też - </a:t>
            </a:r>
            <a:r>
              <a:rPr lang="pl-PL" altLang="pl-PL" sz="1600" b="1">
                <a:solidFill>
                  <a:srgbClr val="000000"/>
                </a:solidFill>
                <a:cs typeface="Times New Roman" panose="02020603050405020304" pitchFamily="18" charset="0"/>
              </a:rPr>
              <a:t>wyłącznie części budowlane</a:t>
            </a:r>
            <a:r>
              <a:rPr lang="pl-PL" altLang="pl-PL" sz="1600">
                <a:solidFill>
                  <a:srgbClr val="000000"/>
                </a:solidFill>
                <a:cs typeface="Times New Roman" panose="02020603050405020304" pitchFamily="18" charset="0"/>
              </a:rPr>
              <a:t>, na których lub w których posadowione są ww. urządzenia techniczne?</a:t>
            </a:r>
            <a:endParaRPr lang="pl-PL" altLang="pl-PL" sz="1600" b="1">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ytuł 1">
            <a:extLst>
              <a:ext uri="{FF2B5EF4-FFF2-40B4-BE49-F238E27FC236}">
                <a16:creationId xmlns:a16="http://schemas.microsoft.com/office/drawing/2014/main" id="{7BD837F5-DA2B-41B8-A9FE-0CC713B346D9}"/>
              </a:ext>
            </a:extLst>
          </p:cNvPr>
          <p:cNvSpPr>
            <a:spLocks noGrp="1"/>
          </p:cNvSpPr>
          <p:nvPr>
            <p:ph type="title"/>
          </p:nvPr>
        </p:nvSpPr>
        <p:spPr>
          <a:xfrm>
            <a:off x="457200" y="115888"/>
            <a:ext cx="8229600" cy="504825"/>
          </a:xfrm>
        </p:spPr>
        <p:txBody>
          <a:bodyPr/>
          <a:lstStyle/>
          <a:p>
            <a:r>
              <a:rPr lang="pl-PL" altLang="pl-PL" sz="1600" b="1"/>
              <a:t>Uchwała NSA z 10.10.2022 r. (sygn. III FPS 2/22)</a:t>
            </a:r>
            <a:endParaRPr lang="pl-PL" altLang="pl-PL" sz="1600"/>
          </a:p>
        </p:txBody>
      </p:sp>
      <p:sp>
        <p:nvSpPr>
          <p:cNvPr id="8195" name="Symbol zastępczy zawartości 2">
            <a:extLst>
              <a:ext uri="{FF2B5EF4-FFF2-40B4-BE49-F238E27FC236}">
                <a16:creationId xmlns:a16="http://schemas.microsoft.com/office/drawing/2014/main" id="{D858EB85-31C8-4CE5-8D83-03C34B1CE049}"/>
              </a:ext>
            </a:extLst>
          </p:cNvPr>
          <p:cNvSpPr>
            <a:spLocks noGrp="1"/>
          </p:cNvSpPr>
          <p:nvPr>
            <p:ph idx="1"/>
          </p:nvPr>
        </p:nvSpPr>
        <p:spPr>
          <a:xfrm>
            <a:off x="179388" y="549275"/>
            <a:ext cx="8229600" cy="6048375"/>
          </a:xfrm>
        </p:spPr>
        <p:txBody>
          <a:bodyPr/>
          <a:lstStyle/>
          <a:p>
            <a:pPr algn="just">
              <a:lnSpc>
                <a:spcPct val="115000"/>
              </a:lnSpc>
              <a:spcBef>
                <a:spcPts val="125"/>
              </a:spcBef>
              <a:spcAft>
                <a:spcPts val="1000"/>
              </a:spcAft>
            </a:pPr>
            <a:endParaRPr lang="pl-PL" altLang="pl-PL" sz="1600">
              <a:solidFill>
                <a:srgbClr val="000000"/>
              </a:solidFill>
              <a:cs typeface="Times New Roman" panose="02020603050405020304" pitchFamily="18" charset="0"/>
            </a:endParaRPr>
          </a:p>
          <a:p>
            <a:pPr algn="just">
              <a:lnSpc>
                <a:spcPct val="115000"/>
              </a:lnSpc>
              <a:spcBef>
                <a:spcPts val="125"/>
              </a:spcBef>
              <a:spcAft>
                <a:spcPts val="1000"/>
              </a:spcAft>
            </a:pPr>
            <a:r>
              <a:rPr lang="pl-PL" altLang="pl-PL" sz="1600">
                <a:solidFill>
                  <a:srgbClr val="000000"/>
                </a:solidFill>
                <a:cs typeface="Times New Roman" panose="02020603050405020304" pitchFamily="18" charset="0"/>
              </a:rPr>
              <a:t>Znaczenie ma katalog </a:t>
            </a:r>
            <a:r>
              <a:rPr lang="pl-PL" altLang="pl-PL" sz="1600" b="1">
                <a:solidFill>
                  <a:srgbClr val="000000"/>
                </a:solidFill>
                <a:cs typeface="Times New Roman" panose="02020603050405020304" pitchFamily="18" charset="0"/>
              </a:rPr>
              <a:t>budowli</a:t>
            </a:r>
            <a:r>
              <a:rPr lang="pl-PL" altLang="pl-PL" sz="1600">
                <a:solidFill>
                  <a:srgbClr val="000000"/>
                </a:solidFill>
                <a:cs typeface="Times New Roman" panose="02020603050405020304" pitchFamily="18" charset="0"/>
              </a:rPr>
              <a:t> określony w </a:t>
            </a:r>
            <a:r>
              <a:rPr lang="pl-PL" altLang="pl-PL" sz="1600">
                <a:solidFill>
                  <a:srgbClr val="1B1B1B"/>
                </a:solidFill>
                <a:cs typeface="Times New Roman" panose="02020603050405020304" pitchFamily="18" charset="0"/>
              </a:rPr>
              <a:t>art. 3 pkt 3</a:t>
            </a:r>
            <a:r>
              <a:rPr lang="pl-PL" altLang="pl-PL" sz="1600">
                <a:solidFill>
                  <a:srgbClr val="000000"/>
                </a:solidFill>
                <a:cs typeface="Times New Roman" panose="02020603050405020304" pitchFamily="18" charset="0"/>
              </a:rPr>
              <a:t> u.P.b. W świetle standardu interpretacyjnego tego przepisu (wyrok TK sygn. P 33/09) katalog ten dla celów podatkowych ma charakter zamknięty. W przepisie tym wymieniono m.in.:</a:t>
            </a:r>
            <a:endParaRPr lang="pl-PL" altLang="pl-PL" sz="1600">
              <a:cs typeface="Times New Roman" panose="02020603050405020304" pitchFamily="18" charset="0"/>
            </a:endParaRPr>
          </a:p>
          <a:p>
            <a:pPr marL="400050" lvl="1" indent="0" algn="just">
              <a:lnSpc>
                <a:spcPct val="115000"/>
              </a:lnSpc>
              <a:spcBef>
                <a:spcPts val="125"/>
              </a:spcBef>
              <a:spcAft>
                <a:spcPts val="1000"/>
              </a:spcAft>
              <a:buFont typeface="Arial" panose="020B0604020202020204" pitchFamily="34" charset="0"/>
              <a:buNone/>
            </a:pPr>
            <a:r>
              <a:rPr lang="pl-PL" altLang="pl-PL" sz="1300">
                <a:solidFill>
                  <a:srgbClr val="000000"/>
                </a:solidFill>
                <a:cs typeface="Times New Roman" panose="02020603050405020304" pitchFamily="18" charset="0"/>
              </a:rPr>
              <a:t>- obiekty liniowe (gazociąg i rurociąg);</a:t>
            </a:r>
            <a:endParaRPr lang="pl-PL" altLang="pl-PL" sz="1300">
              <a:cs typeface="Times New Roman" panose="02020603050405020304" pitchFamily="18" charset="0"/>
            </a:endParaRPr>
          </a:p>
          <a:p>
            <a:pPr marL="400050" lvl="1" indent="0" algn="just">
              <a:lnSpc>
                <a:spcPct val="115000"/>
              </a:lnSpc>
              <a:spcBef>
                <a:spcPts val="125"/>
              </a:spcBef>
              <a:spcAft>
                <a:spcPts val="1000"/>
              </a:spcAft>
              <a:buFont typeface="Arial" panose="020B0604020202020204" pitchFamily="34" charset="0"/>
              <a:buNone/>
            </a:pPr>
            <a:r>
              <a:rPr lang="pl-PL" altLang="pl-PL" sz="1300">
                <a:solidFill>
                  <a:srgbClr val="000000"/>
                </a:solidFill>
                <a:cs typeface="Times New Roman" panose="02020603050405020304" pitchFamily="18" charset="0"/>
              </a:rPr>
              <a:t>- wolno stojące instalacje przemysłowe lub urządzenia techniczne;</a:t>
            </a:r>
            <a:endParaRPr lang="pl-PL" altLang="pl-PL" sz="1300">
              <a:cs typeface="Times New Roman" panose="02020603050405020304" pitchFamily="18" charset="0"/>
            </a:endParaRPr>
          </a:p>
          <a:p>
            <a:pPr marL="400050" lvl="1" indent="0" algn="just">
              <a:lnSpc>
                <a:spcPct val="115000"/>
              </a:lnSpc>
              <a:spcBef>
                <a:spcPts val="125"/>
              </a:spcBef>
              <a:spcAft>
                <a:spcPts val="1000"/>
              </a:spcAft>
              <a:buFont typeface="Arial" panose="020B0604020202020204" pitchFamily="34" charset="0"/>
              <a:buNone/>
            </a:pPr>
            <a:r>
              <a:rPr lang="pl-PL" altLang="pl-PL" sz="1300">
                <a:solidFill>
                  <a:srgbClr val="000000"/>
                </a:solidFill>
                <a:cs typeface="Times New Roman" panose="02020603050405020304" pitchFamily="18" charset="0"/>
              </a:rPr>
              <a:t>- fundamenty pod maszyny i urządzenia, jako odrębne pod względem technicznym części przedmiotów składających się na całość użytkową.</a:t>
            </a:r>
            <a:endParaRPr lang="pl-PL" altLang="pl-PL" sz="1300">
              <a:cs typeface="Times New Roman" panose="02020603050405020304" pitchFamily="18" charset="0"/>
            </a:endParaRPr>
          </a:p>
          <a:p>
            <a:pPr algn="just">
              <a:lnSpc>
                <a:spcPct val="115000"/>
              </a:lnSpc>
              <a:spcBef>
                <a:spcPts val="125"/>
              </a:spcBef>
              <a:spcAft>
                <a:spcPts val="1000"/>
              </a:spcAft>
            </a:pPr>
            <a:r>
              <a:rPr lang="pl-PL" altLang="pl-PL" sz="1600" b="1">
                <a:solidFill>
                  <a:srgbClr val="000000"/>
                </a:solidFill>
                <a:cs typeface="Times New Roman" panose="02020603050405020304" pitchFamily="18" charset="0"/>
              </a:rPr>
              <a:t>Urządzeniami budowlanymi</a:t>
            </a:r>
            <a:r>
              <a:rPr lang="pl-PL" altLang="pl-PL" sz="1600">
                <a:solidFill>
                  <a:srgbClr val="000000"/>
                </a:solidFill>
                <a:cs typeface="Times New Roman" panose="02020603050405020304" pitchFamily="18" charset="0"/>
              </a:rPr>
              <a:t>, o których mowa </a:t>
            </a:r>
            <a:r>
              <a:rPr lang="pl-PL" altLang="pl-PL" sz="1600">
                <a:solidFill>
                  <a:srgbClr val="1B1B1B"/>
                </a:solidFill>
                <a:cs typeface="Times New Roman" panose="02020603050405020304" pitchFamily="18" charset="0"/>
              </a:rPr>
              <a:t>art. 3 pkt 9</a:t>
            </a:r>
            <a:r>
              <a:rPr lang="pl-PL" altLang="pl-PL" sz="1600">
                <a:solidFill>
                  <a:srgbClr val="000000"/>
                </a:solidFill>
                <a:cs typeface="Times New Roman" panose="02020603050405020304" pitchFamily="18" charset="0"/>
              </a:rPr>
              <a:t> u.P.b., kwalifikowanymi do kategorii budowli w rozumieniu </a:t>
            </a:r>
            <a:r>
              <a:rPr lang="pl-PL" altLang="pl-PL" sz="1600">
                <a:solidFill>
                  <a:srgbClr val="1B1B1B"/>
                </a:solidFill>
                <a:cs typeface="Times New Roman" panose="02020603050405020304" pitchFamily="18" charset="0"/>
              </a:rPr>
              <a:t>art. 1a ust. 1 pkt 2</a:t>
            </a:r>
            <a:r>
              <a:rPr lang="pl-PL" altLang="pl-PL" sz="1600">
                <a:solidFill>
                  <a:srgbClr val="000000"/>
                </a:solidFill>
                <a:cs typeface="Times New Roman" panose="02020603050405020304" pitchFamily="18" charset="0"/>
              </a:rPr>
              <a:t> u.p.o.l., są jedynie:</a:t>
            </a:r>
            <a:endParaRPr lang="pl-PL" altLang="pl-PL" sz="1600">
              <a:cs typeface="Times New Roman" panose="02020603050405020304" pitchFamily="18" charset="0"/>
            </a:endParaRPr>
          </a:p>
          <a:p>
            <a:pPr marL="400050" lvl="1" indent="0" algn="just">
              <a:lnSpc>
                <a:spcPct val="115000"/>
              </a:lnSpc>
              <a:spcBef>
                <a:spcPts val="125"/>
              </a:spcBef>
              <a:spcAft>
                <a:spcPts val="1000"/>
              </a:spcAft>
              <a:buFont typeface="Arial" panose="020B0604020202020204" pitchFamily="34" charset="0"/>
              <a:buNone/>
            </a:pPr>
            <a:r>
              <a:rPr lang="pl-PL" altLang="pl-PL" sz="1300">
                <a:solidFill>
                  <a:srgbClr val="000000"/>
                </a:solidFill>
                <a:cs typeface="Times New Roman" panose="02020603050405020304" pitchFamily="18" charset="0"/>
              </a:rPr>
              <a:t>1) urządzenia techniczne wymienione </a:t>
            </a:r>
            <a:r>
              <a:rPr lang="pl-PL" altLang="pl-PL" sz="1300" i="1">
                <a:solidFill>
                  <a:srgbClr val="000000"/>
                </a:solidFill>
                <a:cs typeface="Times New Roman" panose="02020603050405020304" pitchFamily="18" charset="0"/>
              </a:rPr>
              <a:t>expressis verbis </a:t>
            </a:r>
            <a:r>
              <a:rPr lang="pl-PL" altLang="pl-PL" sz="1300">
                <a:solidFill>
                  <a:srgbClr val="000000"/>
                </a:solidFill>
                <a:cs typeface="Times New Roman" panose="02020603050405020304" pitchFamily="18" charset="0"/>
              </a:rPr>
              <a:t>w </a:t>
            </a:r>
            <a:r>
              <a:rPr lang="pl-PL" altLang="pl-PL" sz="1300">
                <a:solidFill>
                  <a:srgbClr val="1B1B1B"/>
                </a:solidFill>
                <a:cs typeface="Times New Roman" panose="02020603050405020304" pitchFamily="18" charset="0"/>
              </a:rPr>
              <a:t>art. 3 pkt 9</a:t>
            </a:r>
            <a:r>
              <a:rPr lang="pl-PL" altLang="pl-PL" sz="1300">
                <a:solidFill>
                  <a:srgbClr val="000000"/>
                </a:solidFill>
                <a:cs typeface="Times New Roman" panose="02020603050405020304" pitchFamily="18" charset="0"/>
              </a:rPr>
              <a:t> u.P.b., a zatem "przyłącza i urządzenia instalacyjne, w tym służące oczyszczaniu lub gromadzeniu ścieków, a także przejazdy, ogrodzenia, place postojowe i place pod śmietniki", a także</a:t>
            </a:r>
            <a:endParaRPr lang="pl-PL" altLang="pl-PL" sz="1300">
              <a:cs typeface="Times New Roman" panose="02020603050405020304" pitchFamily="18" charset="0"/>
            </a:endParaRPr>
          </a:p>
          <a:p>
            <a:pPr marL="400050" lvl="1" indent="0" algn="just">
              <a:lnSpc>
                <a:spcPct val="115000"/>
              </a:lnSpc>
              <a:spcBef>
                <a:spcPts val="125"/>
              </a:spcBef>
              <a:spcAft>
                <a:spcPts val="1000"/>
              </a:spcAft>
              <a:buFont typeface="Arial" panose="020B0604020202020204" pitchFamily="34" charset="0"/>
              <a:buNone/>
            </a:pPr>
            <a:r>
              <a:rPr lang="pl-PL" altLang="pl-PL" sz="1300">
                <a:solidFill>
                  <a:srgbClr val="000000"/>
                </a:solidFill>
                <a:cs typeface="Times New Roman" panose="02020603050405020304" pitchFamily="18" charset="0"/>
              </a:rPr>
              <a:t>2) </a:t>
            </a:r>
            <a:r>
              <a:rPr lang="pl-PL" altLang="pl-PL" sz="1300" u="sng">
                <a:solidFill>
                  <a:srgbClr val="000000"/>
                </a:solidFill>
                <a:cs typeface="Times New Roman" panose="02020603050405020304" pitchFamily="18" charset="0"/>
              </a:rPr>
              <a:t>inne urządzenia technicznie (niewymienione w </a:t>
            </a:r>
            <a:r>
              <a:rPr lang="pl-PL" altLang="pl-PL" sz="1300" u="sng">
                <a:solidFill>
                  <a:srgbClr val="1B1B1B"/>
                </a:solidFill>
                <a:cs typeface="Times New Roman" panose="02020603050405020304" pitchFamily="18" charset="0"/>
              </a:rPr>
              <a:t>art. 3 pkt 9</a:t>
            </a:r>
            <a:r>
              <a:rPr lang="pl-PL" altLang="pl-PL" sz="1300" u="sng">
                <a:solidFill>
                  <a:srgbClr val="000000"/>
                </a:solidFill>
                <a:cs typeface="Times New Roman" panose="02020603050405020304" pitchFamily="18" charset="0"/>
              </a:rPr>
              <a:t> u.P.b.), o ile "zapewniają możliwość użytkowania obiektu budowlanego" będącego budowlą zgodnie z jego przeznaczeniem.</a:t>
            </a:r>
            <a:endParaRPr lang="pl-PL" altLang="pl-PL" sz="1300" u="sng">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ytuł 1">
            <a:extLst>
              <a:ext uri="{FF2B5EF4-FFF2-40B4-BE49-F238E27FC236}">
                <a16:creationId xmlns:a16="http://schemas.microsoft.com/office/drawing/2014/main" id="{0EE99DA9-C4F2-4E44-8569-D4F87ACF8135}"/>
              </a:ext>
            </a:extLst>
          </p:cNvPr>
          <p:cNvSpPr>
            <a:spLocks noGrp="1"/>
          </p:cNvSpPr>
          <p:nvPr>
            <p:ph type="title"/>
          </p:nvPr>
        </p:nvSpPr>
        <p:spPr>
          <a:xfrm>
            <a:off x="457200" y="115888"/>
            <a:ext cx="8229600" cy="649287"/>
          </a:xfrm>
        </p:spPr>
        <p:txBody>
          <a:bodyPr/>
          <a:lstStyle/>
          <a:p>
            <a:r>
              <a:rPr lang="pl-PL" altLang="pl-PL" sz="1600" b="1"/>
              <a:t>Uchwała NSA z 10.10.2022 r. (sygn. III FPS 2/22)</a:t>
            </a:r>
            <a:endParaRPr lang="pl-PL" altLang="pl-PL" sz="1600"/>
          </a:p>
        </p:txBody>
      </p:sp>
      <p:sp>
        <p:nvSpPr>
          <p:cNvPr id="9219" name="Symbol zastępczy zawartości 2">
            <a:extLst>
              <a:ext uri="{FF2B5EF4-FFF2-40B4-BE49-F238E27FC236}">
                <a16:creationId xmlns:a16="http://schemas.microsoft.com/office/drawing/2014/main" id="{1624BF63-B4B0-4005-9D79-66C8EA0CEB4F}"/>
              </a:ext>
            </a:extLst>
          </p:cNvPr>
          <p:cNvSpPr>
            <a:spLocks noGrp="1"/>
          </p:cNvSpPr>
          <p:nvPr>
            <p:ph idx="1"/>
          </p:nvPr>
        </p:nvSpPr>
        <p:spPr>
          <a:xfrm>
            <a:off x="179388" y="765175"/>
            <a:ext cx="8640762" cy="5688013"/>
          </a:xfrm>
        </p:spPr>
        <p:txBody>
          <a:bodyPr/>
          <a:lstStyle/>
          <a:p>
            <a:pPr marL="0" indent="0" algn="just">
              <a:spcBef>
                <a:spcPts val="125"/>
              </a:spcBef>
              <a:spcAft>
                <a:spcPts val="1000"/>
              </a:spcAft>
              <a:buFont typeface="Arial" panose="020B0604020202020204" pitchFamily="34" charset="0"/>
              <a:buNone/>
            </a:pPr>
            <a:r>
              <a:rPr lang="pl-PL" altLang="pl-PL" sz="1600" b="1">
                <a:solidFill>
                  <a:srgbClr val="000000"/>
                </a:solidFill>
                <a:cs typeface="Times New Roman" panose="02020603050405020304" pitchFamily="18" charset="0"/>
              </a:rPr>
              <a:t>Podstawowy problem to ustalenie, czy sporne obiekty (stacje reduktorowe, kontenery, w których one się znajdują i in.) stanowią budowlę w rozumieniu </a:t>
            </a:r>
            <a:r>
              <a:rPr lang="pl-PL" altLang="pl-PL" sz="1600" b="1">
                <a:solidFill>
                  <a:srgbClr val="1B1B1B"/>
                </a:solidFill>
                <a:cs typeface="Times New Roman" panose="02020603050405020304" pitchFamily="18" charset="0"/>
              </a:rPr>
              <a:t>art. 3 pkt 3</a:t>
            </a:r>
            <a:r>
              <a:rPr lang="pl-PL" altLang="pl-PL" sz="1600" b="1">
                <a:solidFill>
                  <a:srgbClr val="000000"/>
                </a:solidFill>
                <a:cs typeface="Times New Roman" panose="02020603050405020304" pitchFamily="18" charset="0"/>
              </a:rPr>
              <a:t> u.P.b., tj. czy są "obiektem liniowym”?</a:t>
            </a:r>
          </a:p>
          <a:p>
            <a:pPr marL="0" indent="0" algn="just">
              <a:spcBef>
                <a:spcPts val="125"/>
              </a:spcBef>
              <a:spcAft>
                <a:spcPts val="1000"/>
              </a:spcAft>
            </a:pPr>
            <a:r>
              <a:rPr lang="pl-PL" altLang="pl-PL" sz="1600">
                <a:solidFill>
                  <a:srgbClr val="000000"/>
                </a:solidFill>
                <a:cs typeface="Times New Roman" panose="02020603050405020304" pitchFamily="18" charset="0"/>
              </a:rPr>
              <a:t>Ustalając pojęcie gazociągu (obiekt liniowy) na potrzeby podatkowe, zasadne jest posłużenie się regułami wykładni językowej („gazociąg to układ rur służący przesyłaniu gazu”).</a:t>
            </a:r>
          </a:p>
          <a:p>
            <a:pPr marL="0" indent="0" algn="just">
              <a:spcBef>
                <a:spcPts val="125"/>
              </a:spcBef>
              <a:spcAft>
                <a:spcPts val="1000"/>
              </a:spcAft>
            </a:pPr>
            <a:r>
              <a:rPr lang="pl-PL" altLang="pl-PL" sz="1600">
                <a:solidFill>
                  <a:srgbClr val="000000"/>
                </a:solidFill>
                <a:cs typeface="Times New Roman" panose="02020603050405020304" pitchFamily="18" charset="0"/>
              </a:rPr>
              <a:t> </a:t>
            </a:r>
            <a:r>
              <a:rPr lang="pl-PL" altLang="pl-PL" sz="1600">
                <a:solidFill>
                  <a:srgbClr val="1B1B1B"/>
                </a:solidFill>
                <a:cs typeface="Times New Roman" panose="02020603050405020304" pitchFamily="18" charset="0"/>
              </a:rPr>
              <a:t>Załącznik</a:t>
            </a:r>
            <a:r>
              <a:rPr lang="pl-PL" altLang="pl-PL" sz="1600">
                <a:solidFill>
                  <a:srgbClr val="000000"/>
                </a:solidFill>
                <a:cs typeface="Times New Roman" panose="02020603050405020304" pitchFamily="18" charset="0"/>
              </a:rPr>
              <a:t> do ustawy - Prawo budowlane, w którym zawarto katalog kategorii obiektów budowlanych, w rubryce XXVI wymienia m.in. </a:t>
            </a:r>
            <a:r>
              <a:rPr lang="pl-PL" altLang="pl-PL" sz="1600" b="1">
                <a:solidFill>
                  <a:srgbClr val="000000"/>
                </a:solidFill>
                <a:cs typeface="Times New Roman" panose="02020603050405020304" pitchFamily="18" charset="0"/>
              </a:rPr>
              <a:t>sieci gazowe </a:t>
            </a:r>
            <a:r>
              <a:rPr lang="pl-PL" altLang="pl-PL" sz="1600">
                <a:solidFill>
                  <a:srgbClr val="000000"/>
                </a:solidFill>
                <a:cs typeface="Times New Roman" panose="02020603050405020304" pitchFamily="18" charset="0"/>
              </a:rPr>
              <a:t>oraz </a:t>
            </a:r>
            <a:r>
              <a:rPr lang="pl-PL" altLang="pl-PL" sz="1600" b="1">
                <a:solidFill>
                  <a:srgbClr val="000000"/>
                </a:solidFill>
                <a:cs typeface="Times New Roman" panose="02020603050405020304" pitchFamily="18" charset="0"/>
              </a:rPr>
              <a:t>rurociągi przesyłowe</a:t>
            </a:r>
            <a:r>
              <a:rPr lang="pl-PL" altLang="pl-PL" sz="1600">
                <a:solidFill>
                  <a:srgbClr val="000000"/>
                </a:solidFill>
                <a:cs typeface="Times New Roman" panose="02020603050405020304" pitchFamily="18" charset="0"/>
              </a:rPr>
              <a:t>. Skoro ustawodawca rozróżnia te pojęcia, nie powinny być one ze sobą utożsamiane. Jeżeli zatem </a:t>
            </a:r>
            <a:r>
              <a:rPr lang="pl-PL" altLang="pl-PL" sz="1600">
                <a:solidFill>
                  <a:srgbClr val="1B1B1B"/>
                </a:solidFill>
                <a:cs typeface="Times New Roman" panose="02020603050405020304" pitchFamily="18" charset="0"/>
              </a:rPr>
              <a:t>załącznik</a:t>
            </a:r>
            <a:r>
              <a:rPr lang="pl-PL" altLang="pl-PL" sz="1600">
                <a:solidFill>
                  <a:srgbClr val="000000"/>
                </a:solidFill>
                <a:cs typeface="Times New Roman" panose="02020603050405020304" pitchFamily="18" charset="0"/>
              </a:rPr>
              <a:t> do ustawy - Prawo budowlane służyć ma również doprecyzowaniu kategorii obiektów budowlanych (w tym budowli) wymienionych w </a:t>
            </a:r>
            <a:r>
              <a:rPr lang="pl-PL" altLang="pl-PL" sz="1600">
                <a:solidFill>
                  <a:srgbClr val="1B1B1B"/>
                </a:solidFill>
                <a:cs typeface="Times New Roman" panose="02020603050405020304" pitchFamily="18" charset="0"/>
              </a:rPr>
              <a:t>art. 3 pkt 3</a:t>
            </a:r>
            <a:r>
              <a:rPr lang="pl-PL" altLang="pl-PL" sz="1600">
                <a:solidFill>
                  <a:srgbClr val="000000"/>
                </a:solidFill>
                <a:cs typeface="Times New Roman" panose="02020603050405020304" pitchFamily="18" charset="0"/>
              </a:rPr>
              <a:t> oraz </a:t>
            </a:r>
            <a:r>
              <a:rPr lang="pl-PL" altLang="pl-PL" sz="1600">
                <a:solidFill>
                  <a:srgbClr val="1B1B1B"/>
                </a:solidFill>
                <a:cs typeface="Times New Roman" panose="02020603050405020304" pitchFamily="18" charset="0"/>
              </a:rPr>
              <a:t>3a</a:t>
            </a:r>
            <a:r>
              <a:rPr lang="pl-PL" altLang="pl-PL" sz="1600">
                <a:solidFill>
                  <a:srgbClr val="000000"/>
                </a:solidFill>
                <a:cs typeface="Times New Roman" panose="02020603050405020304" pitchFamily="18" charset="0"/>
              </a:rPr>
              <a:t> tej ustawy, użyte w tym ostatnim przepisie określenie "gazociąg" identyfikować należy z pojęciem "rurociągu przesyłowego", a nie "sieci gazowej". W takim rozumieniu sieć gazowa oznacza kategorię zakresowo szerszą od gazociągu </a:t>
            </a:r>
            <a:r>
              <a:rPr lang="pl-PL" altLang="pl-PL" sz="1600" b="1">
                <a:solidFill>
                  <a:srgbClr val="000000"/>
                </a:solidFill>
                <a:cs typeface="Times New Roman" panose="02020603050405020304" pitchFamily="18" charset="0"/>
              </a:rPr>
              <a:t>(</a:t>
            </a:r>
            <a:r>
              <a:rPr lang="pl-PL" altLang="pl-PL" sz="1600" b="1" u="sng">
                <a:solidFill>
                  <a:srgbClr val="000000"/>
                </a:solidFill>
                <a:cs typeface="Times New Roman" panose="02020603050405020304" pitchFamily="18" charset="0"/>
              </a:rPr>
              <a:t>gazociąg stanowi element sieci gazowej</a:t>
            </a:r>
            <a:r>
              <a:rPr lang="pl-PL" altLang="pl-PL" sz="1600" b="1">
                <a:solidFill>
                  <a:srgbClr val="000000"/>
                </a:solidFill>
                <a:cs typeface="Times New Roman" panose="02020603050405020304" pitchFamily="18" charset="0"/>
              </a:rPr>
              <a:t>). </a:t>
            </a:r>
          </a:p>
          <a:p>
            <a:pPr marL="0" indent="0" algn="just">
              <a:spcBef>
                <a:spcPct val="0"/>
              </a:spcBef>
            </a:pPr>
            <a:r>
              <a:rPr lang="pl-PL" altLang="pl-PL" sz="1600">
                <a:solidFill>
                  <a:srgbClr val="000000"/>
                </a:solidFill>
                <a:cs typeface="Times New Roman" panose="02020603050405020304" pitchFamily="18" charset="0"/>
              </a:rPr>
              <a:t>Potwierdzenie, czy dany obiekt stanowi budowlę w rozumieniu u.p.o.l.  (jaki jest zakres tego pojęcia) wymagało:</a:t>
            </a:r>
            <a:r>
              <a:rPr lang="pl-PL" altLang="pl-PL" sz="1600">
                <a:cs typeface="Times New Roman" panose="02020603050405020304" pitchFamily="18" charset="0"/>
              </a:rPr>
              <a:t> </a:t>
            </a:r>
          </a:p>
          <a:p>
            <a:pPr marL="0" indent="0" algn="just">
              <a:spcBef>
                <a:spcPct val="0"/>
              </a:spcBef>
              <a:buFont typeface="Arial" panose="020B0604020202020204" pitchFamily="34" charset="0"/>
              <a:buAutoNum type="arabicParenR"/>
            </a:pPr>
            <a:r>
              <a:rPr lang="pl-PL" altLang="pl-PL" sz="1600">
                <a:solidFill>
                  <a:srgbClr val="000000"/>
                </a:solidFill>
                <a:cs typeface="Times New Roman" panose="02020603050405020304" pitchFamily="18" charset="0"/>
              </a:rPr>
              <a:t> wykluczenia możliwości kwalifikowania takiego obiektu do kategorii budynków oraz obiektów małej architektury; </a:t>
            </a:r>
          </a:p>
          <a:p>
            <a:pPr marL="0" indent="0" algn="just">
              <a:spcBef>
                <a:spcPct val="0"/>
              </a:spcBef>
              <a:buFont typeface="Arial" panose="020B0604020202020204" pitchFamily="34" charset="0"/>
              <a:buAutoNum type="arabicParenR"/>
            </a:pPr>
            <a:r>
              <a:rPr lang="pl-PL" altLang="pl-PL" sz="1600">
                <a:solidFill>
                  <a:srgbClr val="000000"/>
                </a:solidFill>
                <a:cs typeface="Times New Roman" panose="02020603050405020304" pitchFamily="18" charset="0"/>
              </a:rPr>
              <a:t> ustalenia, czy spełnia on kryteria obiektu budowlanego oraz uwzględnienia wszystkich elementów składających się na całość techniczno-użytkową (wraz z instalacjami i urządzeniami);</a:t>
            </a:r>
            <a:r>
              <a:rPr lang="pl-PL" altLang="pl-PL" sz="1600">
                <a:cs typeface="Times New Roman" panose="02020603050405020304" pitchFamily="18" charset="0"/>
              </a:rPr>
              <a:t> </a:t>
            </a:r>
          </a:p>
          <a:p>
            <a:pPr marL="0" indent="0" algn="just">
              <a:spcBef>
                <a:spcPct val="0"/>
              </a:spcBef>
              <a:buFont typeface="Arial" panose="020B0604020202020204" pitchFamily="34" charset="0"/>
              <a:buAutoNum type="arabicParenR"/>
            </a:pPr>
            <a:r>
              <a:rPr lang="pl-PL" altLang="pl-PL" sz="1600">
                <a:solidFill>
                  <a:srgbClr val="000000"/>
                </a:solidFill>
                <a:cs typeface="Times New Roman" panose="02020603050405020304" pitchFamily="18" charset="0"/>
              </a:rPr>
              <a:t> potwierdzenia, że określony obiekt objęty jest wprost katalogiem wymienionym w </a:t>
            </a:r>
            <a:r>
              <a:rPr lang="pl-PL" altLang="pl-PL" sz="1600">
                <a:solidFill>
                  <a:srgbClr val="1B1B1B"/>
                </a:solidFill>
                <a:cs typeface="Times New Roman" panose="02020603050405020304" pitchFamily="18" charset="0"/>
              </a:rPr>
              <a:t>art. 3 pkt 3</a:t>
            </a:r>
            <a:r>
              <a:rPr lang="pl-PL" altLang="pl-PL" sz="1600">
                <a:solidFill>
                  <a:srgbClr val="000000"/>
                </a:solidFill>
                <a:cs typeface="Times New Roman" panose="02020603050405020304" pitchFamily="18" charset="0"/>
              </a:rPr>
              <a:t> u.P.b., urządzeniem budowlane w rozumieniu </a:t>
            </a:r>
            <a:r>
              <a:rPr lang="pl-PL" altLang="pl-PL" sz="1600">
                <a:solidFill>
                  <a:srgbClr val="1B1B1B"/>
                </a:solidFill>
                <a:cs typeface="Times New Roman" panose="02020603050405020304" pitchFamily="18" charset="0"/>
              </a:rPr>
              <a:t>art. 3 pkt 9</a:t>
            </a:r>
            <a:r>
              <a:rPr lang="pl-PL" altLang="pl-PL" sz="1600">
                <a:solidFill>
                  <a:srgbClr val="000000"/>
                </a:solidFill>
                <a:cs typeface="Times New Roman" panose="02020603050405020304" pitchFamily="18" charset="0"/>
              </a:rPr>
              <a:t> u.P.b.</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ytuł 1">
            <a:extLst>
              <a:ext uri="{FF2B5EF4-FFF2-40B4-BE49-F238E27FC236}">
                <a16:creationId xmlns:a16="http://schemas.microsoft.com/office/drawing/2014/main" id="{557E503B-1C65-4C44-A566-C58D416A69B7}"/>
              </a:ext>
            </a:extLst>
          </p:cNvPr>
          <p:cNvSpPr>
            <a:spLocks noGrp="1"/>
          </p:cNvSpPr>
          <p:nvPr>
            <p:ph type="title"/>
          </p:nvPr>
        </p:nvSpPr>
        <p:spPr>
          <a:xfrm>
            <a:off x="457200" y="115888"/>
            <a:ext cx="8229600" cy="288925"/>
          </a:xfrm>
        </p:spPr>
        <p:txBody>
          <a:bodyPr/>
          <a:lstStyle/>
          <a:p>
            <a:r>
              <a:rPr lang="pl-PL" altLang="pl-PL" sz="1600" b="1"/>
              <a:t>Uchwała NSA z 10.10.2022 r. (sygn. III FPS 2/22)</a:t>
            </a:r>
            <a:endParaRPr lang="pl-PL" altLang="pl-PL" sz="1600"/>
          </a:p>
        </p:txBody>
      </p:sp>
      <p:sp>
        <p:nvSpPr>
          <p:cNvPr id="10243" name="Symbol zastępczy zawartości 2">
            <a:extLst>
              <a:ext uri="{FF2B5EF4-FFF2-40B4-BE49-F238E27FC236}">
                <a16:creationId xmlns:a16="http://schemas.microsoft.com/office/drawing/2014/main" id="{D2C27B0E-C94D-44B3-AE7F-B6460488AB2F}"/>
              </a:ext>
            </a:extLst>
          </p:cNvPr>
          <p:cNvSpPr>
            <a:spLocks noGrp="1"/>
          </p:cNvSpPr>
          <p:nvPr>
            <p:ph idx="1"/>
          </p:nvPr>
        </p:nvSpPr>
        <p:spPr>
          <a:xfrm>
            <a:off x="179388" y="620713"/>
            <a:ext cx="8229600" cy="5976937"/>
          </a:xfrm>
        </p:spPr>
        <p:txBody>
          <a:bodyPr/>
          <a:lstStyle/>
          <a:p>
            <a:pPr marL="0" indent="0" algn="just">
              <a:spcBef>
                <a:spcPts val="125"/>
              </a:spcBef>
              <a:spcAft>
                <a:spcPts val="1000"/>
              </a:spcAft>
            </a:pPr>
            <a:r>
              <a:rPr lang="pl-PL" altLang="pl-PL" sz="1600">
                <a:solidFill>
                  <a:srgbClr val="000000"/>
                </a:solidFill>
                <a:cs typeface="Times New Roman" panose="02020603050405020304" pitchFamily="18" charset="0"/>
              </a:rPr>
              <a:t>Przez </a:t>
            </a:r>
            <a:r>
              <a:rPr lang="pl-PL" altLang="pl-PL" sz="1600" b="1">
                <a:solidFill>
                  <a:srgbClr val="000000"/>
                </a:solidFill>
                <a:cs typeface="Times New Roman" panose="02020603050405020304" pitchFamily="18" charset="0"/>
              </a:rPr>
              <a:t>obiekt budowlany </a:t>
            </a:r>
            <a:r>
              <a:rPr lang="pl-PL" altLang="pl-PL" sz="1600">
                <a:solidFill>
                  <a:srgbClr val="000000"/>
                </a:solidFill>
                <a:cs typeface="Times New Roman" panose="02020603050405020304" pitchFamily="18" charset="0"/>
              </a:rPr>
              <a:t>należy rozumieć budowlę stanowiącą całość techniczno-użytkową wraz z instalacjami i urządzeniami. Kluczowego znaczenia nabiera zatem zdefiniowanie zwrotu legislacyjnego </a:t>
            </a:r>
            <a:r>
              <a:rPr lang="pl-PL" altLang="pl-PL" sz="1600" b="1">
                <a:solidFill>
                  <a:srgbClr val="000000"/>
                </a:solidFill>
                <a:cs typeface="Times New Roman" panose="02020603050405020304" pitchFamily="18" charset="0"/>
              </a:rPr>
              <a:t>"całość techniczno-użytkowa" </a:t>
            </a:r>
            <a:r>
              <a:rPr lang="pl-PL" altLang="pl-PL" sz="1600">
                <a:solidFill>
                  <a:srgbClr val="000000"/>
                </a:solidFill>
                <a:cs typeface="Times New Roman" panose="02020603050405020304" pitchFamily="18" charset="0"/>
              </a:rPr>
              <a:t>oraz szerzej "całość techniczno-użytkowa wraz z instalacjami i urządzeniami". NSA podzielił pogląd, że "</a:t>
            </a:r>
            <a:r>
              <a:rPr lang="pl-PL" altLang="pl-PL" sz="1600" i="1">
                <a:solidFill>
                  <a:srgbClr val="000000"/>
                </a:solidFill>
                <a:cs typeface="Times New Roman" panose="02020603050405020304" pitchFamily="18" charset="0"/>
              </a:rPr>
              <a:t>wyrażenie „całość techniczno-użytkowa” powinno być w taki sposób rozumiane, aby uwzględniać zarówno związek techniczny, jak i użytkowy pomiędzy poszczególnymi elementami tworzącymi dany obiekt budowlany będący budowlą”.</a:t>
            </a:r>
          </a:p>
          <a:p>
            <a:pPr marL="0" indent="0" algn="just">
              <a:spcBef>
                <a:spcPts val="125"/>
              </a:spcBef>
              <a:spcAft>
                <a:spcPts val="1000"/>
              </a:spcAft>
            </a:pPr>
            <a:r>
              <a:rPr lang="pl-PL" altLang="pl-PL" sz="1600">
                <a:solidFill>
                  <a:srgbClr val="000000"/>
                </a:solidFill>
                <a:cs typeface="Times New Roman" panose="02020603050405020304" pitchFamily="18" charset="0"/>
              </a:rPr>
              <a:t>Przez tworzenie całości techniczno-użytkowej należy rozumieć połączenie poszczególnych elementów w taki sposób, aby </a:t>
            </a:r>
            <a:r>
              <a:rPr lang="pl-PL" altLang="pl-PL" sz="1600" b="1">
                <a:solidFill>
                  <a:srgbClr val="000000"/>
                </a:solidFill>
                <a:cs typeface="Times New Roman" panose="02020603050405020304" pitchFamily="18" charset="0"/>
              </a:rPr>
              <a:t>zgodnie z wymogami techniki nadawały się one do określonego użytku</a:t>
            </a:r>
            <a:r>
              <a:rPr lang="pl-PL" altLang="pl-PL" sz="1600">
                <a:solidFill>
                  <a:srgbClr val="000000"/>
                </a:solidFill>
                <a:cs typeface="Times New Roman" panose="02020603050405020304" pitchFamily="18" charset="0"/>
              </a:rPr>
              <a:t>. Jest to zatem zespół technologicznie powiązanych ze sobą elementów, służący określonym zadaniom. Wykorzystanie budowli w postaci gazociągu do realizacji określonych zadań gospodarczych (realizacji funkcji użytkowych) może wobec tego wymagać jego technicznego powiązania z pewnymi urządzeniami. Tylko w takim przypadku obiekt budowlany spełnia kryterium "całości techniczno-użytkowej”.</a:t>
            </a:r>
          </a:p>
          <a:p>
            <a:pPr marL="0" indent="0" algn="just">
              <a:spcBef>
                <a:spcPts val="125"/>
              </a:spcBef>
              <a:spcAft>
                <a:spcPts val="1000"/>
              </a:spcAft>
            </a:pPr>
            <a:r>
              <a:rPr lang="pl-PL" altLang="pl-PL" sz="1600">
                <a:solidFill>
                  <a:srgbClr val="000000"/>
                </a:solidFill>
                <a:cs typeface="Times New Roman" panose="02020603050405020304" pitchFamily="18" charset="0"/>
              </a:rPr>
              <a:t>W praktyce gospodarczej występują różne rodzaje stacji redukcyjnych (redukcyjno-pomiarowych) i wszystkie służą redukcji ciśnienia, pomiaru oraz rozdziału gazu. Redukcja gazu w sieciach gazowych jest konieczna, gdyż gaz w rurociągach transportuje się pod ciśnieniem wyższym niż ciśnienie, pod którym jest on dostarczany odbiorcom końcowym. </a:t>
            </a:r>
          </a:p>
          <a:p>
            <a:pPr marL="0" indent="0" algn="just">
              <a:spcBef>
                <a:spcPts val="125"/>
              </a:spcBef>
              <a:spcAft>
                <a:spcPts val="1000"/>
              </a:spcAft>
            </a:pPr>
            <a:r>
              <a:rPr lang="pl-PL" altLang="pl-PL" sz="1600">
                <a:solidFill>
                  <a:srgbClr val="000000"/>
                </a:solidFill>
                <a:cs typeface="Times New Roman" panose="02020603050405020304" pitchFamily="18" charset="0"/>
              </a:rPr>
              <a:t>Wykorzystanie budowli w postaci gazociągu do realizacji określonych zadań gospodarczych (realizacji funkcji użytkowych) </a:t>
            </a:r>
            <a:r>
              <a:rPr lang="pl-PL" altLang="pl-PL" sz="1600" b="1">
                <a:solidFill>
                  <a:srgbClr val="000000"/>
                </a:solidFill>
                <a:cs typeface="Times New Roman" panose="02020603050405020304" pitchFamily="18" charset="0"/>
              </a:rPr>
              <a:t>może wobec tego wymagać jego technicznego powiązania z pewnymi urządzeniami</a:t>
            </a:r>
            <a:r>
              <a:rPr lang="pl-PL" altLang="pl-PL" sz="1600">
                <a:solidFill>
                  <a:srgbClr val="000000"/>
                </a:solidFill>
                <a:cs typeface="Times New Roman" panose="02020603050405020304" pitchFamily="18" charset="0"/>
              </a:rPr>
              <a:t>. W stanie prawnym obowiązującym przed 28.06.2015 r. tylko w takim przypadku obiekt budowlany spełnia kryterium "całości techniczno-użytkowej".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ytuł 1">
            <a:extLst>
              <a:ext uri="{FF2B5EF4-FFF2-40B4-BE49-F238E27FC236}">
                <a16:creationId xmlns:a16="http://schemas.microsoft.com/office/drawing/2014/main" id="{12311AD7-A346-41F8-98EC-BA62E7982A26}"/>
              </a:ext>
            </a:extLst>
          </p:cNvPr>
          <p:cNvSpPr>
            <a:spLocks noGrp="1"/>
          </p:cNvSpPr>
          <p:nvPr>
            <p:ph type="title"/>
          </p:nvPr>
        </p:nvSpPr>
        <p:spPr>
          <a:xfrm>
            <a:off x="457200" y="115888"/>
            <a:ext cx="8229600" cy="504825"/>
          </a:xfrm>
        </p:spPr>
        <p:txBody>
          <a:bodyPr/>
          <a:lstStyle/>
          <a:p>
            <a:r>
              <a:rPr lang="pl-PL" altLang="pl-PL" sz="1600" b="1"/>
              <a:t>Uchwała NSA z 10.10.2022 r. (sygn. III FPS 2/22)</a:t>
            </a:r>
            <a:endParaRPr lang="pl-PL" altLang="pl-PL" sz="1600"/>
          </a:p>
        </p:txBody>
      </p:sp>
      <p:sp>
        <p:nvSpPr>
          <p:cNvPr id="11267" name="Symbol zastępczy zawartości 2">
            <a:extLst>
              <a:ext uri="{FF2B5EF4-FFF2-40B4-BE49-F238E27FC236}">
                <a16:creationId xmlns:a16="http://schemas.microsoft.com/office/drawing/2014/main" id="{107070F6-CC34-48B5-90F8-4615E4BA4891}"/>
              </a:ext>
            </a:extLst>
          </p:cNvPr>
          <p:cNvSpPr>
            <a:spLocks noGrp="1"/>
          </p:cNvSpPr>
          <p:nvPr>
            <p:ph idx="1"/>
          </p:nvPr>
        </p:nvSpPr>
        <p:spPr>
          <a:xfrm>
            <a:off x="179388" y="549275"/>
            <a:ext cx="8229600" cy="6048375"/>
          </a:xfrm>
        </p:spPr>
        <p:txBody>
          <a:bodyPr/>
          <a:lstStyle/>
          <a:p>
            <a:pPr algn="just">
              <a:lnSpc>
                <a:spcPct val="115000"/>
              </a:lnSpc>
              <a:spcBef>
                <a:spcPts val="125"/>
              </a:spcBef>
              <a:spcAft>
                <a:spcPts val="1000"/>
              </a:spcAft>
            </a:pPr>
            <a:r>
              <a:rPr lang="pl-PL" altLang="pl-PL" sz="1600" b="1">
                <a:solidFill>
                  <a:srgbClr val="000000"/>
                </a:solidFill>
                <a:cs typeface="Times New Roman" panose="02020603050405020304" pitchFamily="18" charset="0"/>
              </a:rPr>
              <a:t>Wyjątki od postrzegania budowli jako obiektu budowlanego </a:t>
            </a:r>
            <a:r>
              <a:rPr lang="pl-PL" altLang="pl-PL" sz="1600">
                <a:solidFill>
                  <a:srgbClr val="000000"/>
                </a:solidFill>
                <a:cs typeface="Times New Roman" panose="02020603050405020304" pitchFamily="18" charset="0"/>
              </a:rPr>
              <a:t>stanowiącego całość techniczno-użytkową mogą zostać przewidziane przez samego ustawodawcę. Takim przykładem, korygującym pojęcie obiektu budowlanego określonego w </a:t>
            </a:r>
            <a:r>
              <a:rPr lang="pl-PL" altLang="pl-PL" sz="1600">
                <a:solidFill>
                  <a:srgbClr val="1B1B1B"/>
                </a:solidFill>
                <a:cs typeface="Times New Roman" panose="02020603050405020304" pitchFamily="18" charset="0"/>
              </a:rPr>
              <a:t>art. 3 pkt 1 lit. b)</a:t>
            </a:r>
            <a:r>
              <a:rPr lang="pl-PL" altLang="pl-PL" sz="1600">
                <a:solidFill>
                  <a:srgbClr val="000000"/>
                </a:solidFill>
                <a:cs typeface="Times New Roman" panose="02020603050405020304" pitchFamily="18" charset="0"/>
              </a:rPr>
              <a:t> u.P.b., jest kanalizacja kablowa. W wyniku dodania z dniem 17 lipca 2010 r. do </a:t>
            </a:r>
            <a:r>
              <a:rPr lang="pl-PL" altLang="pl-PL" sz="1600">
                <a:solidFill>
                  <a:srgbClr val="1B1B1B"/>
                </a:solidFill>
                <a:cs typeface="Times New Roman" panose="02020603050405020304" pitchFamily="18" charset="0"/>
              </a:rPr>
              <a:t>art. 3</a:t>
            </a:r>
            <a:r>
              <a:rPr lang="pl-PL" altLang="pl-PL" sz="1600">
                <a:solidFill>
                  <a:srgbClr val="000000"/>
                </a:solidFill>
                <a:cs typeface="Times New Roman" panose="02020603050405020304" pitchFamily="18" charset="0"/>
              </a:rPr>
              <a:t> u.P.b. nowej jednostki redakcyjnej w postaci ust. 3a, obiektem liniowym jest "kanalizacja kablowa, przy czym kable zainstalowane w kanalizacji kablowej, kable zainstalowane w kanale technologicznym oraz kable telekomunikacyjne dowieszone do już istniejącej linii kablowej nadziemnej nie stanowią obiektu budowlanego lub jego części ani urządzenia budowlanego". W efekcie wspomnianej nowelizacji kanalizacja kablowa jest samodzielnym obiektem budowlanym, mimo że bez wypełnienia jej kablami nie pełni ona żadnej konkretnej funkcji użytkowej (gospodarczej). </a:t>
            </a:r>
          </a:p>
          <a:p>
            <a:pPr algn="just">
              <a:lnSpc>
                <a:spcPct val="115000"/>
              </a:lnSpc>
              <a:spcBef>
                <a:spcPts val="125"/>
              </a:spcBef>
              <a:spcAft>
                <a:spcPts val="1000"/>
              </a:spcAft>
            </a:pPr>
            <a:r>
              <a:rPr lang="pl-PL" altLang="pl-PL" sz="1600">
                <a:solidFill>
                  <a:srgbClr val="000000"/>
                </a:solidFill>
                <a:cs typeface="Times New Roman" panose="02020603050405020304" pitchFamily="18" charset="0"/>
              </a:rPr>
              <a:t>Uwzględniając stan prawny obowiązujący do 27 czerwca 2015 r., kluczowa jest ocena, </a:t>
            </a:r>
            <a:r>
              <a:rPr lang="pl-PL" altLang="pl-PL" sz="1600" b="1">
                <a:solidFill>
                  <a:srgbClr val="000000"/>
                </a:solidFill>
                <a:cs typeface="Times New Roman" panose="02020603050405020304" pitchFamily="18" charset="0"/>
              </a:rPr>
              <a:t>czy stacje redukcyjne, pomiarowe i pomiarowo-redukcyjne stanowiły wraz z gazociągiem jeden zespół, jedną całość techniczno-użytkową, zdolną do realizacji określonego celu gospodarczego. </a:t>
            </a:r>
          </a:p>
          <a:p>
            <a:pPr algn="just">
              <a:lnSpc>
                <a:spcPct val="115000"/>
              </a:lnSpc>
              <a:spcBef>
                <a:spcPts val="125"/>
              </a:spcBef>
              <a:spcAft>
                <a:spcPts val="1000"/>
              </a:spcAft>
            </a:pPr>
            <a:r>
              <a:rPr lang="pl-PL" altLang="pl-PL" sz="1600">
                <a:solidFill>
                  <a:srgbClr val="000000"/>
                </a:solidFill>
                <a:cs typeface="Times New Roman" panose="02020603050405020304" pitchFamily="18" charset="0"/>
              </a:rPr>
              <a:t>Ustalenie, czy stacja redukcyjno-pomiarowa, punkty pomiarowe tworzą całość techniczno-użytkową z gazociągiem, </a:t>
            </a:r>
            <a:r>
              <a:rPr lang="pl-PL" altLang="pl-PL" sz="1600" b="1">
                <a:solidFill>
                  <a:srgbClr val="000000"/>
                </a:solidFill>
                <a:cs typeface="Times New Roman" panose="02020603050405020304" pitchFamily="18" charset="0"/>
              </a:rPr>
              <a:t>wymaga badania związku technicznego pomiędzy urządzeniami tychże stacji i punktów dla ustalenia, co składa się na ten konkretny obiekt (budowlę) zdolny do wykonywania zadań gospodarczych</a:t>
            </a:r>
            <a:r>
              <a:rPr lang="pl-PL" altLang="pl-PL" sz="1600">
                <a:solidFill>
                  <a:srgbClr val="000000"/>
                </a:solidFill>
                <a:cs typeface="Times New Roman" panose="02020603050405020304" pitchFamily="18" charset="0"/>
              </a:rPr>
              <a:t>.</a:t>
            </a:r>
            <a:endParaRPr lang="pl-PL" altLang="pl-PL" sz="1600">
              <a:cs typeface="Times New Roman" panose="02020603050405020304" pitchFamily="18" charset="0"/>
            </a:endParaRPr>
          </a:p>
          <a:p>
            <a:pPr algn="just">
              <a:lnSpc>
                <a:spcPct val="115000"/>
              </a:lnSpc>
              <a:spcBef>
                <a:spcPts val="125"/>
              </a:spcBef>
              <a:spcAft>
                <a:spcPts val="1000"/>
              </a:spcAft>
            </a:pPr>
            <a:endParaRPr lang="pl-PL" altLang="pl-PL" sz="1600" b="1">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9302</TotalTime>
  <Words>2600</Words>
  <Application>Microsoft Office PowerPoint</Application>
  <PresentationFormat>Pokaz na ekranie (4:3)</PresentationFormat>
  <Paragraphs>72</Paragraphs>
  <Slides>12</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12</vt:i4>
      </vt:variant>
    </vt:vector>
  </HeadingPairs>
  <TitlesOfParts>
    <vt:vector size="17" baseType="lpstr">
      <vt:lpstr>Arial</vt:lpstr>
      <vt:lpstr>Calibri</vt:lpstr>
      <vt:lpstr>Bookman Old Style</vt:lpstr>
      <vt:lpstr>Times New Roman</vt:lpstr>
      <vt:lpstr>Motyw pakietu Office</vt:lpstr>
      <vt:lpstr> PODATKI I OPŁATY LOKALNE –  PRZEGLĄD ORZECZNICTWA (edycja 2023)  </vt:lpstr>
      <vt:lpstr>  Definicja „budowli” w podatku od nieruchomości  </vt:lpstr>
      <vt:lpstr>Stacja redukcji gazu</vt:lpstr>
      <vt:lpstr>Uchwała NSA z 10.10.2022 r. (sygn. III FPS 2/22) – stan faktyczny</vt:lpstr>
      <vt:lpstr>Urządzenia „pracujące” w gazowej sieci przesyłowej jako element budowli  uchwała NSA z 10.10.2022 r. (sygn. III FPS 2/22)</vt:lpstr>
      <vt:lpstr>Uchwała NSA z 10.10.2022 r. (sygn. III FPS 2/22)</vt:lpstr>
      <vt:lpstr>Uchwała NSA z 10.10.2022 r. (sygn. III FPS 2/22)</vt:lpstr>
      <vt:lpstr>Uchwała NSA z 10.10.2022 r. (sygn. III FPS 2/22)</vt:lpstr>
      <vt:lpstr>Uchwała NSA z 10.10.2022 r. (sygn. III FPS 2/22)</vt:lpstr>
      <vt:lpstr>Uchwała NSA z 10.10.2022 r. (sygn. III FPS 2/22)</vt:lpstr>
      <vt:lpstr> Wnioski</vt:lpstr>
      <vt:lpstr>Dziękuję za uwagę  pmajka@ur.edu.pl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user</dc:creator>
  <cp:lastModifiedBy>Wojciech Morawski (wmoraw)</cp:lastModifiedBy>
  <cp:revision>631</cp:revision>
  <dcterms:created xsi:type="dcterms:W3CDTF">2009-03-04T08:31:59Z</dcterms:created>
  <dcterms:modified xsi:type="dcterms:W3CDTF">2023-05-31T10:34:43Z</dcterms:modified>
</cp:coreProperties>
</file>