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59" r:id="rId3"/>
    <p:sldId id="260" r:id="rId4"/>
    <p:sldId id="263" r:id="rId5"/>
    <p:sldId id="261" r:id="rId6"/>
    <p:sldId id="262" r:id="rId7"/>
    <p:sldId id="258" r:id="rId8"/>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441"/>
    <a:srgbClr val="009E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67" d="100"/>
          <a:sy n="67" d="100"/>
        </p:scale>
        <p:origin x="1244" y="40"/>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38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pl-PL" dirty="0"/>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E7B49AA-9B91-493B-A7C9-2C8A1E800C96}" type="slidenum">
              <a:rPr lang="pl-PL" altLang="pl-PL"/>
              <a:pPr/>
              <a:t>‹#›</a:t>
            </a:fld>
            <a:endParaRPr lang="pl-PL" altLang="pl-PL"/>
          </a:p>
        </p:txBody>
      </p:sp>
    </p:spTree>
    <p:extLst>
      <p:ext uri="{BB962C8B-B14F-4D97-AF65-F5344CB8AC3E}">
        <p14:creationId xmlns:p14="http://schemas.microsoft.com/office/powerpoint/2010/main" val="33124239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5A1A808-945B-4815-9028-FBB332A2DE88}" type="slidenum">
              <a:rPr lang="pl-PL" altLang="pl-PL"/>
              <a:pPr/>
              <a:t>‹#›</a:t>
            </a:fld>
            <a:endParaRPr lang="pl-PL" altLang="pl-PL"/>
          </a:p>
        </p:txBody>
      </p:sp>
    </p:spTree>
    <p:extLst>
      <p:ext uri="{BB962C8B-B14F-4D97-AF65-F5344CB8AC3E}">
        <p14:creationId xmlns:p14="http://schemas.microsoft.com/office/powerpoint/2010/main" val="873809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4" name="Picture 8" descr="C:\Users\karolinar\Desktop\copyright.jpg"/>
          <p:cNvPicPr>
            <a:picLocks noChangeAspect="1" noChangeArrowheads="1"/>
          </p:cNvPicPr>
          <p:nvPr/>
        </p:nvPicPr>
        <p:blipFill>
          <a:blip r:embed="rId2">
            <a:extLst>
              <a:ext uri="{28A0092B-C50C-407E-A947-70E740481C1C}">
                <a14:useLocalDpi xmlns:a14="http://schemas.microsoft.com/office/drawing/2010/main" val="0"/>
              </a:ext>
            </a:extLst>
          </a:blip>
          <a:srcRect l="4579" t="17973" r="20859" b="25189"/>
          <a:stretch>
            <a:fillRect/>
          </a:stretch>
        </p:blipFill>
        <p:spPr bwMode="auto">
          <a:xfrm>
            <a:off x="3294063" y="6440488"/>
            <a:ext cx="2649537"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1279675"/>
            <a:ext cx="9143997" cy="2077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ytuł 1"/>
          <p:cNvSpPr>
            <a:spLocks noGrp="1"/>
          </p:cNvSpPr>
          <p:nvPr>
            <p:ph type="ctrTitle" hasCustomPrompt="1"/>
          </p:nvPr>
        </p:nvSpPr>
        <p:spPr>
          <a:xfrm>
            <a:off x="732631" y="3853755"/>
            <a:ext cx="7772400" cy="675506"/>
          </a:xfrm>
        </p:spPr>
        <p:txBody>
          <a:bodyPr>
            <a:normAutofit/>
          </a:bodyPr>
          <a:lstStyle>
            <a:lvl1pPr algn="ctr">
              <a:defRPr sz="3600" b="1">
                <a:solidFill>
                  <a:srgbClr val="132441"/>
                </a:solidFill>
              </a:defRPr>
            </a:lvl1pPr>
          </a:lstStyle>
          <a:p>
            <a:r>
              <a:rPr lang="pl-PL" dirty="0"/>
              <a:t>&lt;Tytuł prezentacji&gt;</a:t>
            </a:r>
          </a:p>
        </p:txBody>
      </p:sp>
      <p:sp>
        <p:nvSpPr>
          <p:cNvPr id="3" name="Podtytuł 2"/>
          <p:cNvSpPr>
            <a:spLocks noGrp="1"/>
          </p:cNvSpPr>
          <p:nvPr>
            <p:ph type="subTitle" idx="1" hasCustomPrompt="1"/>
          </p:nvPr>
        </p:nvSpPr>
        <p:spPr>
          <a:xfrm>
            <a:off x="5462422" y="5733256"/>
            <a:ext cx="3456384" cy="481608"/>
          </a:xfrm>
        </p:spPr>
        <p:txBody>
          <a:bodyPr>
            <a:normAutofit/>
          </a:bodyPr>
          <a:lstStyle>
            <a:lvl1pPr marL="0" indent="0" algn="l">
              <a:lnSpc>
                <a:spcPct val="120000"/>
              </a:lnSpc>
              <a:spcBef>
                <a:spcPts val="600"/>
              </a:spcBef>
              <a:buNone/>
              <a:defRPr sz="2000" baseline="0">
                <a:solidFill>
                  <a:srgbClr val="13244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a:t>Warszawa, …..</a:t>
            </a:r>
          </a:p>
        </p:txBody>
      </p:sp>
    </p:spTree>
    <p:extLst>
      <p:ext uri="{BB962C8B-B14F-4D97-AF65-F5344CB8AC3E}">
        <p14:creationId xmlns:p14="http://schemas.microsoft.com/office/powerpoint/2010/main" val="148669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050" y="1500188"/>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51656" y="1238399"/>
            <a:ext cx="8229600" cy="723602"/>
          </a:xfrm>
        </p:spPr>
        <p:txBody>
          <a:bodyPr/>
          <a:lstStyle>
            <a:lvl1pPr>
              <a:spcBef>
                <a:spcPts val="0"/>
              </a:spcBef>
              <a:spcAft>
                <a:spcPts val="600"/>
              </a:spcAft>
              <a:defRPr sz="2400">
                <a:solidFill>
                  <a:srgbClr val="132441"/>
                </a:solidFill>
              </a:defRPr>
            </a:lvl1pPr>
          </a:lstStyle>
          <a:p>
            <a:r>
              <a:rPr lang="pl-PL"/>
              <a:t>Kliknij, aby edytować styl</a:t>
            </a:r>
            <a:endParaRPr lang="pl-PL" dirty="0"/>
          </a:p>
        </p:txBody>
      </p:sp>
      <p:sp>
        <p:nvSpPr>
          <p:cNvPr id="3" name="Symbol zastępczy zawartości 2"/>
          <p:cNvSpPr>
            <a:spLocks noGrp="1"/>
          </p:cNvSpPr>
          <p:nvPr>
            <p:ph idx="1"/>
          </p:nvPr>
        </p:nvSpPr>
        <p:spPr>
          <a:xfrm>
            <a:off x="551656" y="2060848"/>
            <a:ext cx="8229600" cy="4065315"/>
          </a:xfrm>
        </p:spPr>
        <p:txBody>
          <a:bodyPr/>
          <a:lstStyle>
            <a:lvl1pPr marL="342900" indent="-342900">
              <a:lnSpc>
                <a:spcPct val="120000"/>
              </a:lnSpc>
              <a:spcBef>
                <a:spcPts val="0"/>
              </a:spcBef>
              <a:spcAft>
                <a:spcPts val="600"/>
              </a:spcAft>
              <a:buClr>
                <a:srgbClr val="009EE3"/>
              </a:buClr>
              <a:buFont typeface="Wingdings" panose="05000000000000000000" pitchFamily="2" charset="2"/>
              <a:buChar char="§"/>
              <a:defRPr sz="2000" baseline="0"/>
            </a:lvl1pPr>
            <a:lvl2pPr marL="0" indent="0" defTabSz="901700">
              <a:lnSpc>
                <a:spcPct val="120000"/>
              </a:lnSpc>
              <a:spcBef>
                <a:spcPts val="600"/>
              </a:spcBef>
              <a:buNone/>
              <a:defRPr sz="2000"/>
            </a:lvl2pPr>
            <a:lvl3pPr marL="769938" indent="-328613">
              <a:lnSpc>
                <a:spcPct val="120000"/>
              </a:lnSpc>
              <a:spcBef>
                <a:spcPts val="0"/>
              </a:spcBef>
              <a:spcAft>
                <a:spcPts val="600"/>
              </a:spcAft>
              <a:buFont typeface="Wingdings" panose="05000000000000000000" pitchFamily="2" charset="2"/>
              <a:buChar char="ü"/>
              <a:defRPr sz="2000"/>
            </a:lvl3pPr>
            <a:lvl4pPr marL="1250950" indent="-352425">
              <a:lnSpc>
                <a:spcPct val="120000"/>
              </a:lnSpc>
              <a:spcBef>
                <a:spcPts val="0"/>
              </a:spcBef>
              <a:spcAft>
                <a:spcPts val="600"/>
              </a:spcAft>
              <a:buFont typeface="Arial" panose="020B0604020202020204" pitchFamily="34" charset="0"/>
              <a:buChar char="•"/>
              <a:defRPr sz="1800"/>
            </a:lvl4pPr>
            <a:lvl5pPr marL="1708150" indent="-228600">
              <a:lnSpc>
                <a:spcPct val="120000"/>
              </a:lnSpc>
              <a:spcBef>
                <a:spcPts val="600"/>
              </a:spcBef>
              <a:buFont typeface="Wingdings" panose="05000000000000000000" pitchFamily="2" charset="2"/>
              <a:buChar char="Ø"/>
              <a:defRPr sz="1400"/>
            </a:lvl5pPr>
          </a:lstStyle>
          <a:p>
            <a:pPr lvl="0"/>
            <a:r>
              <a:rPr lang="pl-PL" altLang="pl-PL"/>
              <a:t>Edytuj style wzorca tekstu</a:t>
            </a:r>
          </a:p>
          <a:p>
            <a:pPr lvl="1"/>
            <a:r>
              <a:rPr lang="pl-PL" altLang="pl-PL"/>
              <a:t>Drugi poziom</a:t>
            </a:r>
          </a:p>
          <a:p>
            <a:pPr lvl="2"/>
            <a:r>
              <a:rPr lang="pl-PL" altLang="pl-PL"/>
              <a:t>Trzeci poziom</a:t>
            </a:r>
          </a:p>
        </p:txBody>
      </p:sp>
      <p:sp>
        <p:nvSpPr>
          <p:cNvPr id="9" name="Symbol zastępczy numeru slajdu 5"/>
          <p:cNvSpPr>
            <a:spLocks noGrp="1"/>
          </p:cNvSpPr>
          <p:nvPr>
            <p:ph type="sldNum" sz="quarter" idx="10"/>
          </p:nvPr>
        </p:nvSpPr>
        <p:spPr/>
        <p:txBody>
          <a:bodyPr/>
          <a:lstStyle>
            <a:lvl1pPr>
              <a:defRPr/>
            </a:lvl1pPr>
          </a:lstStyle>
          <a:p>
            <a:fld id="{1FFE911F-F8B5-4BD0-875A-01265A91FA60}" type="slidenum">
              <a:rPr lang="pl-PL" altLang="pl-PL"/>
              <a:pPr/>
              <a:t>‹#›</a:t>
            </a:fld>
            <a:endParaRPr lang="pl-PL" altLang="pl-PL"/>
          </a:p>
        </p:txBody>
      </p:sp>
    </p:spTree>
    <p:extLst>
      <p:ext uri="{BB962C8B-B14F-4D97-AF65-F5344CB8AC3E}">
        <p14:creationId xmlns:p14="http://schemas.microsoft.com/office/powerpoint/2010/main" val="230991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4652963"/>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831850" y="4365104"/>
            <a:ext cx="7772400" cy="1362075"/>
          </a:xfrm>
        </p:spPr>
        <p:txBody>
          <a:bodyPr anchor="t"/>
          <a:lstStyle>
            <a:lvl1pPr algn="l">
              <a:defRPr sz="4000" b="1" cap="all">
                <a:solidFill>
                  <a:srgbClr val="132441"/>
                </a:solidFill>
              </a:defRPr>
            </a:lvl1pPr>
          </a:lstStyle>
          <a:p>
            <a:r>
              <a:rPr lang="pl-PL"/>
              <a:t>Kliknij, aby edytować styl</a:t>
            </a:r>
            <a:endParaRPr lang="en-US" dirty="0"/>
          </a:p>
        </p:txBody>
      </p:sp>
      <p:sp>
        <p:nvSpPr>
          <p:cNvPr id="3" name="Symbol zastępczy tekstu 2"/>
          <p:cNvSpPr>
            <a:spLocks noGrp="1"/>
          </p:cNvSpPr>
          <p:nvPr>
            <p:ph type="body" idx="1"/>
          </p:nvPr>
        </p:nvSpPr>
        <p:spPr>
          <a:xfrm>
            <a:off x="816816" y="2924944"/>
            <a:ext cx="7772400" cy="1500187"/>
          </a:xfrm>
        </p:spPr>
        <p:txBody>
          <a:bodyPr anchor="b"/>
          <a:lstStyle>
            <a:lvl1pPr marL="0" indent="0">
              <a:buNone/>
              <a:defRPr sz="2000">
                <a:solidFill>
                  <a:srgbClr val="13244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9" name="Symbol zastępczy numeru slajdu 5"/>
          <p:cNvSpPr>
            <a:spLocks noGrp="1"/>
          </p:cNvSpPr>
          <p:nvPr>
            <p:ph type="sldNum" sz="quarter" idx="10"/>
          </p:nvPr>
        </p:nvSpPr>
        <p:spPr/>
        <p:txBody>
          <a:bodyPr/>
          <a:lstStyle>
            <a:lvl1pPr>
              <a:defRPr/>
            </a:lvl1pPr>
          </a:lstStyle>
          <a:p>
            <a:fld id="{65FF3F2E-C33D-4497-BD55-06558B10F426}" type="slidenum">
              <a:rPr lang="pl-PL" altLang="pl-PL"/>
              <a:pPr/>
              <a:t>‹#›</a:t>
            </a:fld>
            <a:endParaRPr lang="pl-PL" altLang="pl-PL"/>
          </a:p>
        </p:txBody>
      </p:sp>
    </p:spTree>
    <p:extLst>
      <p:ext uri="{BB962C8B-B14F-4D97-AF65-F5344CB8AC3E}">
        <p14:creationId xmlns:p14="http://schemas.microsoft.com/office/powerpoint/2010/main" val="4110729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050" y="1500188"/>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63843" y="1238399"/>
            <a:ext cx="8213725" cy="723602"/>
          </a:xfrm>
        </p:spPr>
        <p:txBody>
          <a:bodyPr/>
          <a:lstStyle>
            <a:lvl1pPr algn="l">
              <a:spcBef>
                <a:spcPts val="0"/>
              </a:spcBef>
              <a:spcAft>
                <a:spcPts val="600"/>
              </a:spcAft>
              <a:defRPr sz="2400">
                <a:solidFill>
                  <a:srgbClr val="132441"/>
                </a:solidFill>
              </a:defRPr>
            </a:lvl1pPr>
          </a:lstStyle>
          <a:p>
            <a:r>
              <a:rPr lang="pl-PL"/>
              <a:t>Kliknij, aby edytować styl</a:t>
            </a:r>
            <a:endParaRPr lang="en-US" dirty="0"/>
          </a:p>
        </p:txBody>
      </p:sp>
      <p:sp>
        <p:nvSpPr>
          <p:cNvPr id="3" name="Symbol zastępczy zawartości 2"/>
          <p:cNvSpPr>
            <a:spLocks noGrp="1"/>
          </p:cNvSpPr>
          <p:nvPr>
            <p:ph sz="half" idx="1"/>
          </p:nvPr>
        </p:nvSpPr>
        <p:spPr>
          <a:xfrm>
            <a:off x="611560" y="2060848"/>
            <a:ext cx="4038600" cy="4065315"/>
          </a:xfrm>
        </p:spPr>
        <p:txBody>
          <a:bodyPr/>
          <a:lstStyle>
            <a:lvl1pPr marL="342900" indent="-342900">
              <a:spcBef>
                <a:spcPts val="0"/>
              </a:spcBef>
              <a:spcAft>
                <a:spcPts val="600"/>
              </a:spcAft>
              <a:buClr>
                <a:srgbClr val="009EE3"/>
              </a:buClr>
              <a:buFont typeface="Wingdings" panose="05000000000000000000" pitchFamily="2" charset="2"/>
              <a:buChar char="§"/>
              <a:defRPr sz="2000"/>
            </a:lvl1pPr>
            <a:lvl2pPr marL="0" indent="0">
              <a:buNone/>
              <a:defRPr sz="2000"/>
            </a:lvl2pPr>
            <a:lvl3pPr marL="727075" indent="-365125">
              <a:spcBef>
                <a:spcPts val="0"/>
              </a:spcBef>
              <a:spcAft>
                <a:spcPts val="600"/>
              </a:spcAft>
              <a:buFont typeface="Wingdings" panose="05000000000000000000" pitchFamily="2" charset="2"/>
              <a:buChar char="ü"/>
              <a:defRPr sz="1800"/>
            </a:lvl3pPr>
            <a:lvl4pPr marL="1076325" indent="-350838">
              <a:spcBef>
                <a:spcPts val="0"/>
              </a:spcBef>
              <a:spcAft>
                <a:spcPts val="600"/>
              </a:spcAft>
              <a:buFont typeface="Arial" panose="020B0604020202020204" pitchFamily="34" charset="0"/>
              <a:buChar char="•"/>
              <a:defRPr sz="1600" baseline="0"/>
            </a:lvl4pPr>
            <a:lvl5pPr marL="1438275" indent="-228600">
              <a:buFont typeface="Wingdings" panose="05000000000000000000" pitchFamily="2" charset="2"/>
              <a:buChar char="Ø"/>
              <a:defRPr sz="1400"/>
            </a:lvl5pPr>
            <a:lvl6pPr>
              <a:defRPr sz="1800"/>
            </a:lvl6pPr>
            <a:lvl7pPr>
              <a:defRPr sz="1800"/>
            </a:lvl7pPr>
            <a:lvl8pPr>
              <a:defRPr sz="1800"/>
            </a:lvl8pPr>
            <a:lvl9pPr>
              <a:defRPr sz="1800"/>
            </a:lvl9pPr>
          </a:lstStyle>
          <a:p>
            <a:pPr lvl="0"/>
            <a:r>
              <a:rPr lang="pl-PL" altLang="pl-PL"/>
              <a:t>Edytuj style wzorca tekstu</a:t>
            </a:r>
          </a:p>
          <a:p>
            <a:pPr lvl="1"/>
            <a:r>
              <a:rPr lang="pl-PL" altLang="pl-PL"/>
              <a:t>Drugi poziom</a:t>
            </a:r>
          </a:p>
          <a:p>
            <a:pPr lvl="2"/>
            <a:r>
              <a:rPr lang="pl-PL" altLang="pl-PL"/>
              <a:t>Trzeci poziom</a:t>
            </a:r>
          </a:p>
        </p:txBody>
      </p:sp>
      <p:sp>
        <p:nvSpPr>
          <p:cNvPr id="4" name="Symbol zastępczy zawartości 3"/>
          <p:cNvSpPr>
            <a:spLocks noGrp="1"/>
          </p:cNvSpPr>
          <p:nvPr>
            <p:ph sz="half" idx="2"/>
          </p:nvPr>
        </p:nvSpPr>
        <p:spPr>
          <a:xfrm>
            <a:off x="4742656" y="2060848"/>
            <a:ext cx="4038600" cy="4065315"/>
          </a:xfrm>
        </p:spPr>
        <p:txBody>
          <a:bodyPr/>
          <a:lstStyle>
            <a:lvl1pPr marL="342900" indent="-342900">
              <a:spcBef>
                <a:spcPts val="0"/>
              </a:spcBef>
              <a:spcAft>
                <a:spcPts val="600"/>
              </a:spcAft>
              <a:buClr>
                <a:srgbClr val="009EE3"/>
              </a:buClr>
              <a:buFont typeface="Wingdings" panose="05000000000000000000" pitchFamily="2" charset="2"/>
              <a:buChar char="§"/>
              <a:defRPr sz="2000"/>
            </a:lvl1pPr>
            <a:lvl2pPr marL="285750" indent="-285750">
              <a:tabLst>
                <a:tab pos="806450" algn="l"/>
              </a:tabLst>
              <a:defRPr sz="2000"/>
            </a:lvl2pPr>
            <a:lvl3pPr marL="631825" indent="-363538">
              <a:spcBef>
                <a:spcPts val="0"/>
              </a:spcBef>
              <a:spcAft>
                <a:spcPts val="600"/>
              </a:spcAft>
              <a:buFont typeface="Wingdings" panose="05000000000000000000" pitchFamily="2" charset="2"/>
              <a:buChar char="ü"/>
              <a:tabLst>
                <a:tab pos="981075" algn="l"/>
              </a:tabLst>
              <a:defRPr sz="1800"/>
            </a:lvl3pPr>
            <a:lvl4pPr marL="981075" indent="-350838">
              <a:spcBef>
                <a:spcPts val="0"/>
              </a:spcBef>
              <a:spcAft>
                <a:spcPts val="600"/>
              </a:spcAft>
              <a:buFont typeface="Arial" panose="020B0604020202020204" pitchFamily="34" charset="0"/>
              <a:buChar char="•"/>
              <a:defRPr sz="1600"/>
            </a:lvl4pPr>
            <a:lvl5pPr marL="1438275" indent="-228600">
              <a:buFont typeface="Wingdings" panose="05000000000000000000" pitchFamily="2" charset="2"/>
              <a:buChar char="Ø"/>
              <a:defRPr sz="1400"/>
            </a:lvl5pPr>
            <a:lvl6pPr>
              <a:defRPr sz="1800"/>
            </a:lvl6pPr>
            <a:lvl7pPr>
              <a:defRPr sz="1800"/>
            </a:lvl7pPr>
            <a:lvl8pPr>
              <a:defRPr sz="1800"/>
            </a:lvl8pPr>
            <a:lvl9pPr>
              <a:defRPr sz="1800"/>
            </a:lvl9pPr>
          </a:lstStyle>
          <a:p>
            <a:pPr lvl="0"/>
            <a:r>
              <a:rPr lang="pl-PL" altLang="pl-PL"/>
              <a:t>Edytuj style wzorca tekstu</a:t>
            </a:r>
          </a:p>
          <a:p>
            <a:pPr lvl="1"/>
            <a:r>
              <a:rPr lang="pl-PL" altLang="pl-PL"/>
              <a:t>Drugi poziom</a:t>
            </a:r>
          </a:p>
          <a:p>
            <a:pPr lvl="2"/>
            <a:r>
              <a:rPr lang="pl-PL" altLang="pl-PL"/>
              <a:t>Trzeci poziom</a:t>
            </a:r>
          </a:p>
        </p:txBody>
      </p:sp>
      <p:sp>
        <p:nvSpPr>
          <p:cNvPr id="10" name="Symbol zastępczy numeru slajdu 5"/>
          <p:cNvSpPr>
            <a:spLocks noGrp="1"/>
          </p:cNvSpPr>
          <p:nvPr>
            <p:ph type="sldNum" sz="quarter" idx="10"/>
          </p:nvPr>
        </p:nvSpPr>
        <p:spPr/>
        <p:txBody>
          <a:bodyPr/>
          <a:lstStyle>
            <a:lvl1pPr>
              <a:defRPr/>
            </a:lvl1pPr>
          </a:lstStyle>
          <a:p>
            <a:fld id="{8C6EE3FC-EA5B-483B-B1CD-EB0D74A878EC}" type="slidenum">
              <a:rPr lang="pl-PL" altLang="pl-PL"/>
              <a:pPr/>
              <a:t>‹#›</a:t>
            </a:fld>
            <a:endParaRPr lang="pl-PL" altLang="pl-PL"/>
          </a:p>
        </p:txBody>
      </p:sp>
    </p:spTree>
    <p:extLst>
      <p:ext uri="{BB962C8B-B14F-4D97-AF65-F5344CB8AC3E}">
        <p14:creationId xmlns:p14="http://schemas.microsoft.com/office/powerpoint/2010/main" val="317103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163" y="1700213"/>
            <a:ext cx="200025" cy="20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ytuł 1"/>
          <p:cNvSpPr>
            <a:spLocks noGrp="1"/>
          </p:cNvSpPr>
          <p:nvPr>
            <p:ph type="title"/>
          </p:nvPr>
        </p:nvSpPr>
        <p:spPr>
          <a:xfrm>
            <a:off x="551656" y="1328738"/>
            <a:ext cx="8229600" cy="1020142"/>
          </a:xfrm>
        </p:spPr>
        <p:txBody>
          <a:bodyPr/>
          <a:lstStyle>
            <a:lvl1pPr>
              <a:spcBef>
                <a:spcPts val="0"/>
              </a:spcBef>
              <a:spcAft>
                <a:spcPts val="600"/>
              </a:spcAft>
              <a:defRPr>
                <a:solidFill>
                  <a:srgbClr val="132441"/>
                </a:solidFill>
              </a:defRPr>
            </a:lvl1pPr>
          </a:lstStyle>
          <a:p>
            <a:r>
              <a:rPr lang="pl-PL"/>
              <a:t>Kliknij, aby edytować styl</a:t>
            </a:r>
            <a:endParaRPr lang="en-US" dirty="0"/>
          </a:p>
        </p:txBody>
      </p:sp>
      <p:sp>
        <p:nvSpPr>
          <p:cNvPr id="8" name="Symbol zastępczy numeru slajdu 5"/>
          <p:cNvSpPr>
            <a:spLocks noGrp="1"/>
          </p:cNvSpPr>
          <p:nvPr>
            <p:ph type="sldNum" sz="quarter" idx="10"/>
          </p:nvPr>
        </p:nvSpPr>
        <p:spPr/>
        <p:txBody>
          <a:bodyPr/>
          <a:lstStyle>
            <a:lvl1pPr>
              <a:defRPr/>
            </a:lvl1pPr>
          </a:lstStyle>
          <a:p>
            <a:fld id="{862F5114-94D2-40E1-B447-5D49B31C202B}" type="slidenum">
              <a:rPr lang="pl-PL" altLang="pl-PL"/>
              <a:pPr/>
              <a:t>‹#›</a:t>
            </a:fld>
            <a:endParaRPr lang="pl-PL" altLang="pl-PL"/>
          </a:p>
        </p:txBody>
      </p:sp>
    </p:spTree>
    <p:extLst>
      <p:ext uri="{BB962C8B-B14F-4D97-AF65-F5344CB8AC3E}">
        <p14:creationId xmlns:p14="http://schemas.microsoft.com/office/powerpoint/2010/main" val="425893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4250" y="6381750"/>
            <a:ext cx="354013"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ymbol zastępczy numeru slajdu 5"/>
          <p:cNvSpPr>
            <a:spLocks noGrp="1"/>
          </p:cNvSpPr>
          <p:nvPr>
            <p:ph type="sldNum" sz="quarter" idx="10"/>
          </p:nvPr>
        </p:nvSpPr>
        <p:spPr/>
        <p:txBody>
          <a:bodyPr/>
          <a:lstStyle>
            <a:lvl1pPr>
              <a:defRPr/>
            </a:lvl1pPr>
          </a:lstStyle>
          <a:p>
            <a:fld id="{8837D488-94CB-4DFB-8DE1-BC57D3D4B704}" type="slidenum">
              <a:rPr lang="pl-PL" altLang="pl-PL"/>
              <a:pPr/>
              <a:t>‹#›</a:t>
            </a:fld>
            <a:endParaRPr lang="pl-PL" altLang="pl-PL"/>
          </a:p>
        </p:txBody>
      </p:sp>
    </p:spTree>
    <p:extLst>
      <p:ext uri="{BB962C8B-B14F-4D97-AF65-F5344CB8AC3E}">
        <p14:creationId xmlns:p14="http://schemas.microsoft.com/office/powerpoint/2010/main" val="261278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611188" y="1265238"/>
            <a:ext cx="8086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dirty="0"/>
              <a:t>Kliknij, aby edytować styl</a:t>
            </a:r>
          </a:p>
        </p:txBody>
      </p:sp>
      <p:sp>
        <p:nvSpPr>
          <p:cNvPr id="1027" name="Symbol zastępczy tekstu 2"/>
          <p:cNvSpPr>
            <a:spLocks noGrp="1"/>
          </p:cNvSpPr>
          <p:nvPr>
            <p:ph type="body" idx="1"/>
          </p:nvPr>
        </p:nvSpPr>
        <p:spPr bwMode="auto">
          <a:xfrm>
            <a:off x="611188" y="2492375"/>
            <a:ext cx="8075612" cy="363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pl-PL" altLang="pl-PL" dirty="0" err="1"/>
              <a:t>aaaa</a:t>
            </a:r>
            <a:endParaRPr lang="pl-PL" altLang="pl-PL" dirty="0"/>
          </a:p>
          <a:p>
            <a:pPr lvl="2"/>
            <a:r>
              <a:rPr lang="pl-PL" altLang="pl-PL" dirty="0" err="1"/>
              <a:t>bbbbbb</a:t>
            </a:r>
            <a:endParaRPr lang="pl-PL" altLang="pl-PL" dirty="0"/>
          </a:p>
          <a:p>
            <a:pPr lvl="3"/>
            <a:r>
              <a:rPr lang="pl-PL" altLang="pl-PL" dirty="0" err="1"/>
              <a:t>cccccc</a:t>
            </a:r>
            <a:endParaRPr lang="pl-PL" altLang="pl-PL" dirty="0"/>
          </a:p>
          <a:p>
            <a:pPr lvl="4"/>
            <a:r>
              <a:rPr lang="pl-PL" altLang="pl-PL" dirty="0" err="1"/>
              <a:t>dddddddddd</a:t>
            </a:r>
            <a:endParaRPr lang="pl-PL" alt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A8C93"/>
                </a:solidFill>
              </a:defRPr>
            </a:lvl1pPr>
          </a:lstStyle>
          <a:p>
            <a:fld id="{862BB7DC-3886-4CFF-834E-281720BCE71C}" type="slidenum">
              <a:rPr lang="pl-PL" altLang="pl-PL"/>
              <a:pPr/>
              <a:t>‹#›</a:t>
            </a:fld>
            <a:endParaRPr lang="pl-PL" altLang="pl-PL"/>
          </a:p>
        </p:txBody>
      </p:sp>
      <p:pic>
        <p:nvPicPr>
          <p:cNvPr id="1030" name="Picture 8" descr="C:\Users\karolinar\Desktop\copyright.jpg"/>
          <p:cNvPicPr>
            <a:picLocks noChangeAspect="1" noChangeArrowheads="1"/>
          </p:cNvPicPr>
          <p:nvPr/>
        </p:nvPicPr>
        <p:blipFill>
          <a:blip r:embed="rId8">
            <a:extLst>
              <a:ext uri="{28A0092B-C50C-407E-A947-70E740481C1C}">
                <a14:useLocalDpi xmlns:a14="http://schemas.microsoft.com/office/drawing/2010/main" val="0"/>
              </a:ext>
            </a:extLst>
          </a:blip>
          <a:srcRect l="4579" t="17973" r="20859" b="25189"/>
          <a:stretch>
            <a:fillRect/>
          </a:stretch>
        </p:blipFill>
        <p:spPr bwMode="auto">
          <a:xfrm>
            <a:off x="3294063" y="6440488"/>
            <a:ext cx="2649537"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descr="C:\Users\karolinar\Desktop\Nowe logo\graphics – edit files\logo ozog\png\logo-ozog-pl-rgb.pn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3107799" y="4316"/>
            <a:ext cx="2760345" cy="1264444"/>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Lst>
  <p:hf hdr="0" ftr="0" dt="0"/>
  <p:txStyles>
    <p:titleStyle>
      <a:lvl1pPr algn="l" rtl="0" eaLnBrk="1" fontAlgn="base" hangingPunct="1">
        <a:lnSpc>
          <a:spcPct val="120000"/>
        </a:lnSpc>
        <a:spcBef>
          <a:spcPts val="0"/>
        </a:spcBef>
        <a:spcAft>
          <a:spcPts val="600"/>
        </a:spcAft>
        <a:defRPr sz="2400" kern="1200">
          <a:solidFill>
            <a:srgbClr val="132441"/>
          </a:solidFill>
          <a:latin typeface="+mj-lt"/>
          <a:ea typeface="+mj-ea"/>
          <a:cs typeface="+mj-cs"/>
        </a:defRPr>
      </a:lvl1pPr>
      <a:lvl2pPr algn="l" rtl="0" eaLnBrk="1" fontAlgn="base" hangingPunct="1">
        <a:lnSpc>
          <a:spcPct val="120000"/>
        </a:lnSpc>
        <a:spcBef>
          <a:spcPts val="600"/>
        </a:spcBef>
        <a:spcAft>
          <a:spcPct val="0"/>
        </a:spcAft>
        <a:defRPr sz="2800">
          <a:solidFill>
            <a:srgbClr val="132441"/>
          </a:solidFill>
          <a:latin typeface="Calibri" pitchFamily="34" charset="0"/>
        </a:defRPr>
      </a:lvl2pPr>
      <a:lvl3pPr algn="l" rtl="0" eaLnBrk="1" fontAlgn="base" hangingPunct="1">
        <a:lnSpc>
          <a:spcPct val="120000"/>
        </a:lnSpc>
        <a:spcBef>
          <a:spcPts val="600"/>
        </a:spcBef>
        <a:spcAft>
          <a:spcPct val="0"/>
        </a:spcAft>
        <a:defRPr sz="2800">
          <a:solidFill>
            <a:srgbClr val="132441"/>
          </a:solidFill>
          <a:latin typeface="Calibri" pitchFamily="34" charset="0"/>
        </a:defRPr>
      </a:lvl3pPr>
      <a:lvl4pPr algn="l" rtl="0" eaLnBrk="1" fontAlgn="base" hangingPunct="1">
        <a:lnSpc>
          <a:spcPct val="120000"/>
        </a:lnSpc>
        <a:spcBef>
          <a:spcPts val="600"/>
        </a:spcBef>
        <a:spcAft>
          <a:spcPct val="0"/>
        </a:spcAft>
        <a:defRPr sz="2800">
          <a:solidFill>
            <a:srgbClr val="132441"/>
          </a:solidFill>
          <a:latin typeface="Calibri" pitchFamily="34" charset="0"/>
        </a:defRPr>
      </a:lvl4pPr>
      <a:lvl5pPr algn="l" rtl="0" eaLnBrk="1" fontAlgn="base" hangingPunct="1">
        <a:lnSpc>
          <a:spcPct val="120000"/>
        </a:lnSpc>
        <a:spcBef>
          <a:spcPts val="600"/>
        </a:spcBef>
        <a:spcAft>
          <a:spcPct val="0"/>
        </a:spcAft>
        <a:defRPr sz="2800">
          <a:solidFill>
            <a:srgbClr val="13244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algn="l" rtl="0" eaLnBrk="1" fontAlgn="base" hangingPunct="1">
        <a:lnSpc>
          <a:spcPct val="120000"/>
        </a:lnSpc>
        <a:spcBef>
          <a:spcPts val="600"/>
        </a:spcBef>
        <a:spcAft>
          <a:spcPct val="0"/>
        </a:spcAft>
        <a:buFont typeface="Arial" panose="020B0604020202020204" pitchFamily="34" charset="0"/>
        <a:defRPr sz="2800" kern="1200">
          <a:solidFill>
            <a:srgbClr val="132441"/>
          </a:solidFill>
          <a:latin typeface="+mn-lt"/>
          <a:ea typeface="+mn-ea"/>
          <a:cs typeface="+mn-cs"/>
        </a:defRPr>
      </a:lvl1pPr>
      <a:lvl2pPr marL="285750" indent="-285750" algn="l" rtl="0" eaLnBrk="1" fontAlgn="base" hangingPunct="1">
        <a:lnSpc>
          <a:spcPct val="120000"/>
        </a:lnSpc>
        <a:spcBef>
          <a:spcPts val="0"/>
        </a:spcBef>
        <a:spcAft>
          <a:spcPts val="600"/>
        </a:spcAft>
        <a:buClr>
          <a:srgbClr val="009EE3"/>
        </a:buClr>
        <a:buFont typeface="Wingdings" panose="05000000000000000000" pitchFamily="2" charset="2"/>
        <a:buChar char="§"/>
        <a:defRPr sz="2000" kern="1200">
          <a:solidFill>
            <a:srgbClr val="132441"/>
          </a:solidFill>
          <a:latin typeface="+mn-lt"/>
          <a:ea typeface="+mn-ea"/>
          <a:cs typeface="+mn-cs"/>
        </a:defRPr>
      </a:lvl2pPr>
      <a:lvl3pPr marL="806450" indent="-228600" algn="l" defTabSz="981075" rtl="0" eaLnBrk="1" fontAlgn="base" hangingPunct="1">
        <a:lnSpc>
          <a:spcPct val="120000"/>
        </a:lnSpc>
        <a:spcBef>
          <a:spcPts val="0"/>
        </a:spcBef>
        <a:spcAft>
          <a:spcPts val="600"/>
        </a:spcAft>
        <a:buClr>
          <a:srgbClr val="009EE3"/>
        </a:buClr>
        <a:buFont typeface="Wingdings" panose="05000000000000000000" pitchFamily="2" charset="2"/>
        <a:buChar char="ü"/>
        <a:defRPr sz="1800" kern="1200">
          <a:solidFill>
            <a:srgbClr val="132441"/>
          </a:solidFill>
          <a:latin typeface="+mn-lt"/>
          <a:ea typeface="+mn-ea"/>
          <a:cs typeface="+mn-cs"/>
        </a:defRPr>
      </a:lvl3pPr>
      <a:lvl4pPr marL="1250950" indent="-228600" algn="l" rtl="0" eaLnBrk="1" fontAlgn="base" hangingPunct="1">
        <a:lnSpc>
          <a:spcPct val="120000"/>
        </a:lnSpc>
        <a:spcBef>
          <a:spcPts val="0"/>
        </a:spcBef>
        <a:spcAft>
          <a:spcPts val="600"/>
        </a:spcAft>
        <a:buClr>
          <a:srgbClr val="009EE3"/>
        </a:buClr>
        <a:buFont typeface="Arial" panose="020B0604020202020204" pitchFamily="34" charset="0"/>
        <a:buChar char="•"/>
        <a:defRPr sz="1600" kern="1200">
          <a:solidFill>
            <a:srgbClr val="132441"/>
          </a:solidFill>
          <a:latin typeface="+mn-lt"/>
          <a:ea typeface="+mn-ea"/>
          <a:cs typeface="+mn-cs"/>
        </a:defRPr>
      </a:lvl4pPr>
      <a:lvl5pPr marL="1789113" indent="-228600" algn="l" rtl="0" eaLnBrk="1" fontAlgn="base" hangingPunct="1">
        <a:lnSpc>
          <a:spcPct val="120000"/>
        </a:lnSpc>
        <a:spcBef>
          <a:spcPts val="0"/>
        </a:spcBef>
        <a:spcAft>
          <a:spcPts val="600"/>
        </a:spcAft>
        <a:buClr>
          <a:srgbClr val="009EE3"/>
        </a:buClr>
        <a:buFont typeface="Wingdings" panose="05000000000000000000" pitchFamily="2" charset="2"/>
        <a:buChar char="Ø"/>
        <a:defRPr sz="1400" kern="1200">
          <a:solidFill>
            <a:srgbClr val="13244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l.linkedin.com/company/ozog-and-partners" TargetMode="External"/><Relationship Id="rId2" Type="http://schemas.openxmlformats.org/officeDocument/2006/relationships/hyperlink" Target="http://www.ozog.pl/"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p:cNvSpPr>
            <a:spLocks noGrp="1"/>
          </p:cNvSpPr>
          <p:nvPr>
            <p:ph type="ctrTitle"/>
          </p:nvPr>
        </p:nvSpPr>
        <p:spPr>
          <a:xfrm>
            <a:off x="684213" y="3965575"/>
            <a:ext cx="7772400" cy="676275"/>
          </a:xfrm>
        </p:spPr>
        <p:txBody>
          <a:bodyPr>
            <a:normAutofit fontScale="90000"/>
          </a:bodyPr>
          <a:lstStyle/>
          <a:p>
            <a:pPr>
              <a:defRPr/>
            </a:pPr>
            <a:r>
              <a:rPr lang="pl-PL" altLang="pl-PL" dirty="0"/>
              <a:t>„Szybki VAT” przy WNT paliw silnikowych </a:t>
            </a:r>
          </a:p>
        </p:txBody>
      </p:sp>
      <p:sp>
        <p:nvSpPr>
          <p:cNvPr id="10243" name="Podtytuł 2"/>
          <p:cNvSpPr>
            <a:spLocks noGrp="1"/>
          </p:cNvSpPr>
          <p:nvPr>
            <p:ph type="subTitle" idx="1"/>
          </p:nvPr>
        </p:nvSpPr>
        <p:spPr>
          <a:xfrm>
            <a:off x="5462588" y="5157788"/>
            <a:ext cx="3455987" cy="1057275"/>
          </a:xfrm>
        </p:spPr>
        <p:txBody>
          <a:bodyPr/>
          <a:lstStyle/>
          <a:p>
            <a:r>
              <a:rPr lang="pl-PL" altLang="pl-PL" dirty="0"/>
              <a:t>Toruń, 6 kwietnia 2022 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Obowiązek podatkowy &amp; „wymagalny VAT”, a zobowiązanie podatkowe – regulacje przewidziane w dyrektywie 2006/112/WE</a:t>
            </a:r>
          </a:p>
        </p:txBody>
      </p:sp>
      <p:sp>
        <p:nvSpPr>
          <p:cNvPr id="3" name="Symbol zastępczy zawartości 2"/>
          <p:cNvSpPr>
            <a:spLocks noGrp="1"/>
          </p:cNvSpPr>
          <p:nvPr>
            <p:ph idx="1"/>
          </p:nvPr>
        </p:nvSpPr>
        <p:spPr/>
        <p:txBody>
          <a:bodyPr/>
          <a:lstStyle/>
          <a:p>
            <a:pPr algn="just"/>
            <a:r>
              <a:rPr lang="pl-PL" sz="1600" dirty="0"/>
              <a:t>Zdarzenie powodujące powstanie obowiązku podatkowego ma miejsce, a VAT staje się wymagalny w momencie dostarczenia towarów lub wykonania usług (art. 63).</a:t>
            </a:r>
          </a:p>
          <a:p>
            <a:pPr algn="just"/>
            <a:r>
              <a:rPr lang="pl-PL" sz="1600" dirty="0"/>
              <a:t>W przypadku wpłaty zaliczek przed dostawą towarów lub świadczeniem usług, VAT staje się wymagalny w momencie otrzymania wpłaty i naliczany jest od wysokości otrzymanej wpłaty (art. 65).</a:t>
            </a:r>
          </a:p>
          <a:p>
            <a:pPr algn="just"/>
            <a:r>
              <a:rPr lang="pl-PL" sz="1600" dirty="0"/>
              <a:t>Zdarzenie powodujące powstanie obowiązku podatkowego ma miejsce z chwilą dokonania wewnątrzwspólnotowego nabycia towarów (art. 68 </a:t>
            </a:r>
            <a:r>
              <a:rPr lang="pl-PL" sz="1600" dirty="0" err="1"/>
              <a:t>zd</a:t>
            </a:r>
            <a:r>
              <a:rPr lang="pl-PL" sz="1600" dirty="0"/>
              <a:t>. 1).</a:t>
            </a:r>
          </a:p>
          <a:p>
            <a:pPr algn="just"/>
            <a:r>
              <a:rPr lang="pl-PL" sz="1600" dirty="0"/>
              <a:t>Wewnątrzwspólnotowe nabycie towarów uważa się za dokonane w momencie, gdy dostawę podobnych towarów uważa się za dokonaną na terytorium danego państwa członkowskiego (art. 68 </a:t>
            </a:r>
            <a:r>
              <a:rPr lang="pl-PL" sz="1600" dirty="0" err="1"/>
              <a:t>zd</a:t>
            </a:r>
            <a:r>
              <a:rPr lang="pl-PL" sz="1600" dirty="0"/>
              <a:t>. 2).</a:t>
            </a:r>
          </a:p>
          <a:p>
            <a:pPr algn="just"/>
            <a:r>
              <a:rPr lang="pl-PL" sz="1600" dirty="0"/>
              <a:t>W przypadku wewnątrzwspólnotowego nabycia towarów VAT staje się wymagalny z chwilą wystawienia faktury, lub, jeżeli przed tym dniem nie wystawiono faktury, z upływem terminu, o którym mowa w art. 222 akapit pierwszy (art. 69).</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2</a:t>
            </a:fld>
            <a:endParaRPr lang="pl-PL" altLang="pl-PL" dirty="0"/>
          </a:p>
        </p:txBody>
      </p:sp>
    </p:spTree>
    <p:extLst>
      <p:ext uri="{BB962C8B-B14F-4D97-AF65-F5344CB8AC3E}">
        <p14:creationId xmlns:p14="http://schemas.microsoft.com/office/powerpoint/2010/main" val="404246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Deklaracje i fakturowanie WNT – regulacje przewidziane w dyrektywie 2006/112/WE</a:t>
            </a:r>
          </a:p>
        </p:txBody>
      </p:sp>
      <p:sp>
        <p:nvSpPr>
          <p:cNvPr id="3" name="Symbol zastępczy zawartości 2"/>
          <p:cNvSpPr>
            <a:spLocks noGrp="1"/>
          </p:cNvSpPr>
          <p:nvPr>
            <p:ph idx="1"/>
          </p:nvPr>
        </p:nvSpPr>
        <p:spPr>
          <a:xfrm>
            <a:off x="551656" y="2060848"/>
            <a:ext cx="8229600" cy="4065315"/>
          </a:xfrm>
        </p:spPr>
        <p:txBody>
          <a:bodyPr/>
          <a:lstStyle/>
          <a:p>
            <a:pPr algn="just"/>
            <a:r>
              <a:rPr lang="pl-PL" sz="1500" dirty="0"/>
              <a:t>Każdy podatnik zobowiązany do zapłaty VAT musi zapłacić kwotę netto VAT w momencie składania deklaracji VAT przewidzianej w art. 250. Państwa członkowskie mogą jednakże ustalić inny termin zapłaty tej kwoty lub pobrać zaliczki od tej kwoty (art. 206).</a:t>
            </a:r>
          </a:p>
          <a:p>
            <a:pPr algn="just"/>
            <a:r>
              <a:rPr lang="pl-PL" sz="1500" dirty="0"/>
              <a:t>W odniesieniu do dostaw towarów zrealizowanych na warunkach określonych w art. 138 lub świadczenia usług, za które VAT jest płatny przez usługobiorcę na mocy art. 196, faktura wystawiana jest nie później niż piętnastego dnia miesiąca następującego po miesiącu, w którym miało miejsce zdarzenie powodujące powstanie obowiązku podatkowego. W odniesieniu do innych dostaw towarów lub świadczenia usług państwa członkowskie mogą określać terminy, w których podatnicy muszą wystawić faktury (art. 222).</a:t>
            </a:r>
          </a:p>
          <a:p>
            <a:pPr algn="just"/>
            <a:r>
              <a:rPr lang="pl-PL" sz="1500" dirty="0"/>
              <a:t>Każdy podatnik składa deklarację VAT zawierającą wszystkie informacje potrzebne do obliczenia kwoty wymagalnego podatku oraz kwoty należnych odliczeń, włączając w to, o ile jest to niezbędne do ustalenia podstawy opodatkowania, całkowitą wartość transakcji odnoszących się do tego podatku i do tych odliczeń oraz wartość transakcji zwolnionych (art. 250 ust. 1).</a:t>
            </a:r>
          </a:p>
          <a:p>
            <a:pPr algn="just"/>
            <a:r>
              <a:rPr lang="pl-PL" sz="1500" dirty="0"/>
              <a:t>Państwa członkowskie, na warunkach przez siebie ustalonych, zezwalają na składanie deklaracji VAT, o której mowa w ust. 1, drogą elektroniczną; mogą też wymagać stosowania takiej drogi (art. 250 ust. 2).</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3</a:t>
            </a:fld>
            <a:endParaRPr lang="pl-PL" altLang="pl-PL" dirty="0"/>
          </a:p>
        </p:txBody>
      </p:sp>
    </p:spTree>
    <p:extLst>
      <p:ext uri="{BB962C8B-B14F-4D97-AF65-F5344CB8AC3E}">
        <p14:creationId xmlns:p14="http://schemas.microsoft.com/office/powerpoint/2010/main" val="2971590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r>
              <a:rPr lang="pl-PL" dirty="0"/>
              <a:t>Środki zmierzające do minimalizowania oszustw VAT – regulacje przewidziane w dyrektywie 2006/112/WE</a:t>
            </a:r>
          </a:p>
        </p:txBody>
      </p:sp>
      <p:sp>
        <p:nvSpPr>
          <p:cNvPr id="3" name="Symbol zastępczy zawartości 2"/>
          <p:cNvSpPr>
            <a:spLocks noGrp="1"/>
          </p:cNvSpPr>
          <p:nvPr>
            <p:ph idx="1"/>
          </p:nvPr>
        </p:nvSpPr>
        <p:spPr>
          <a:xfrm>
            <a:off x="551656" y="2060848"/>
            <a:ext cx="8229600" cy="4065315"/>
          </a:xfrm>
        </p:spPr>
        <p:txBody>
          <a:bodyPr/>
          <a:lstStyle/>
          <a:p>
            <a:pPr algn="just"/>
            <a:r>
              <a:rPr lang="pl-PL" sz="1800" dirty="0"/>
              <a:t>Państwa członkowskie mogą nałożyć inne obowiązki, jakie uznają za niezbędne dla zapewnienia prawidłowego poboru VAT i zapobieżenia oszustwom podatkowym, pod warunkiem równego traktowania transakcji krajowych i transakcji dokonywanych między państwami członkowskim przez podatników oraz pod warunkiem, że obowiązki te, w wymianie handlowej między państwami członkowskimi, nie będą prowadzić do powstania formalności związanych z przekraczaniem granic. </a:t>
            </a:r>
          </a:p>
          <a:p>
            <a:pPr algn="just"/>
            <a:r>
              <a:rPr lang="pl-PL" sz="1800" dirty="0"/>
              <a:t>Możliwość przewidziana w akapicie pierwszym nie może zostać wykorzystana do nałożenia dodatkowych obowiązków związanych z fakturowaniem poza obowiązkami, które zostały określone w rozdziale 3. </a:t>
            </a:r>
          </a:p>
          <a:p>
            <a:pPr marL="0" indent="0" algn="just">
              <a:buNone/>
            </a:pPr>
            <a:r>
              <a:rPr lang="pl-PL" sz="1800" dirty="0"/>
              <a:t>(art. 273).</a:t>
            </a:r>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4</a:t>
            </a:fld>
            <a:endParaRPr lang="pl-PL" altLang="pl-PL" dirty="0"/>
          </a:p>
        </p:txBody>
      </p:sp>
    </p:spTree>
    <p:extLst>
      <p:ext uri="{BB962C8B-B14F-4D97-AF65-F5344CB8AC3E}">
        <p14:creationId xmlns:p14="http://schemas.microsoft.com/office/powerpoint/2010/main" val="442446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81771" y="898117"/>
            <a:ext cx="8229600" cy="723602"/>
          </a:xfrm>
        </p:spPr>
        <p:txBody>
          <a:bodyPr/>
          <a:lstStyle/>
          <a:p>
            <a:pPr algn="just"/>
            <a:r>
              <a:rPr lang="pl-PL" dirty="0"/>
              <a:t>Regulacje krajowe – ustawa o VAT</a:t>
            </a:r>
          </a:p>
        </p:txBody>
      </p:sp>
      <p:sp>
        <p:nvSpPr>
          <p:cNvPr id="3" name="Symbol zastępczy zawartości 2"/>
          <p:cNvSpPr>
            <a:spLocks noGrp="1"/>
          </p:cNvSpPr>
          <p:nvPr>
            <p:ph idx="1"/>
          </p:nvPr>
        </p:nvSpPr>
        <p:spPr>
          <a:xfrm>
            <a:off x="481770" y="1700808"/>
            <a:ext cx="8266693" cy="4209331"/>
          </a:xfrm>
        </p:spPr>
        <p:txBody>
          <a:bodyPr/>
          <a:lstStyle/>
          <a:p>
            <a:pPr algn="just"/>
            <a:r>
              <a:rPr lang="pl-PL" sz="1300" dirty="0"/>
              <a:t>W wewnątrzwspólnotowym nabyciu towarów obowiązek podatkowy powstaje z chwilą wystawienia faktury przez podatnika podatku od wartości dodanej, nie później jednak niż 15. dnia miesiąca następującego po miesiącu, w którym dokonano dostawy towaru (art. 20 ust. 5).</a:t>
            </a:r>
          </a:p>
          <a:p>
            <a:pPr algn="just"/>
            <a:r>
              <a:rPr lang="pl-PL" sz="1300" dirty="0"/>
              <a:t>W przypadku wewnątrzwspólnotowego nabycia towarów, o którym mowa w art. 103 ust. 5a tej ustawy, podatnik jest obowiązany składać naczelnikowi urzędu skarbowego właściwemu w sprawie rozliczania podatku akcyzowego deklaracje o należnych kwotach podatku za okresy miesięczne, w terminie do piątego dnia miesiąca następującego po miesiącu, w którym powstał obowiązek ich zapłaty (art. 99 ust. 11a).</a:t>
            </a:r>
          </a:p>
          <a:p>
            <a:pPr algn="just"/>
            <a:r>
              <a:rPr lang="pl-PL" sz="1300" dirty="0"/>
              <a:t>W przypadku wewnątrzwspólnotowego nabycia towarów, o których mowa w ust. 5aa, podatnik jest obowiązany, bez wezwania naczelnika urzędu skarbowego, do obliczania i wpłacania kwot podatku na rachunek urzędu skarbowego właściwego w zakresie wpłat podatku akcyzowego:</a:t>
            </a:r>
          </a:p>
          <a:p>
            <a:pPr marL="0" indent="0" algn="just">
              <a:buNone/>
            </a:pPr>
            <a:r>
              <a:rPr lang="pl-PL" sz="1300" dirty="0"/>
              <a:t>1) w terminie 5 dni od dnia, w którym towary te zostały wprowadzone do określonego we właściwym zezwoleniu miejsca odbioru wyrobów akcyzowych - jeżeli towary są nabywane wewnątrzwspólnotowo w rozumieniu przepisów ustawy z dnia 6 grudnia 2008 r. o podatku akcyzowym przez zarejestrowanego odbiorcę z zastosowaniem procedury zawieszenia poboru akcyzy zgodnie z przepisami o podatku akcyzowym;</a:t>
            </a:r>
          </a:p>
          <a:p>
            <a:pPr marL="0" indent="0" algn="just">
              <a:buNone/>
            </a:pPr>
            <a:r>
              <a:rPr lang="pl-PL" sz="1300" dirty="0"/>
              <a:t>2) w terminie 5 dni od dnia wprowadzenia tych towarów z terytorium państwa członkowskiego innego niż terytorium kraju do składu podatkowego;</a:t>
            </a:r>
          </a:p>
          <a:p>
            <a:pPr marL="0" indent="0" algn="just">
              <a:buNone/>
            </a:pPr>
            <a:r>
              <a:rPr lang="pl-PL" sz="1300" dirty="0"/>
              <a:t>3) z chwilą przemieszczenia tych towarów na terytorium kraju - jeżeli towary są przemieszczane poza procedurą zawieszenia poboru akcyzy zgodnie z przepisami o podatku akcyzowym (art. 103 ust. 5a).</a:t>
            </a:r>
          </a:p>
          <a:p>
            <a:pPr algn="just"/>
            <a:endParaRPr lang="pl-PL" sz="1300" dirty="0"/>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5</a:t>
            </a:fld>
            <a:endParaRPr lang="pl-PL" altLang="pl-PL" dirty="0"/>
          </a:p>
        </p:txBody>
      </p:sp>
    </p:spTree>
    <p:extLst>
      <p:ext uri="{BB962C8B-B14F-4D97-AF65-F5344CB8AC3E}">
        <p14:creationId xmlns:p14="http://schemas.microsoft.com/office/powerpoint/2010/main" val="2286273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81771" y="898117"/>
            <a:ext cx="8229600" cy="723602"/>
          </a:xfrm>
        </p:spPr>
        <p:txBody>
          <a:bodyPr/>
          <a:lstStyle/>
          <a:p>
            <a:pPr algn="just"/>
            <a:r>
              <a:rPr lang="pl-PL" dirty="0"/>
              <a:t>Wyrok TSUE z 9.09.2021 r. w sprawie C-855/19, G. sp. z o.o.</a:t>
            </a:r>
          </a:p>
        </p:txBody>
      </p:sp>
      <p:sp>
        <p:nvSpPr>
          <p:cNvPr id="3" name="Symbol zastępczy zawartości 2"/>
          <p:cNvSpPr>
            <a:spLocks noGrp="1"/>
          </p:cNvSpPr>
          <p:nvPr>
            <p:ph idx="1"/>
          </p:nvPr>
        </p:nvSpPr>
        <p:spPr>
          <a:xfrm>
            <a:off x="539552" y="1700808"/>
            <a:ext cx="8171819" cy="4209331"/>
          </a:xfrm>
        </p:spPr>
        <p:txBody>
          <a:bodyPr/>
          <a:lstStyle/>
          <a:p>
            <a:pPr algn="just"/>
            <a:r>
              <a:rPr lang="pl-PL" sz="1600" u="sng" dirty="0"/>
              <a:t>Stan faktyczny</a:t>
            </a:r>
            <a:r>
              <a:rPr lang="pl-PL" sz="1600" dirty="0"/>
              <a:t>: 12.2016 r. WNT oleju napędowego i brak zapłaty VAT w ciągu 5 dni od dnia wprowadzenia do składu podatkowego + brak złożenia VAT-14.</a:t>
            </a:r>
          </a:p>
          <a:p>
            <a:pPr algn="just"/>
            <a:r>
              <a:rPr lang="pl-PL" sz="1600" dirty="0"/>
              <a:t>„(…) możliwość pobierania zaliczek przewidziana na podstawie art. 206 zdanie drugie dyrektywy VAT pozwala państwom członkowskim na przyspieszenie nie daty wymagalności VAT, lecz jedynie daty zapłaty podatku, który stał się już wymagalny (…)”.</a:t>
            </a:r>
          </a:p>
          <a:p>
            <a:pPr algn="just"/>
            <a:r>
              <a:rPr lang="pl-PL" sz="1600" dirty="0"/>
              <a:t>„(…) Wniosku tego nie podważa art. 273 dyrektywy VAT, który stanowi, że z zastrzeżeniem spełnienia pewnych warunków wymienionych w tym przepisie państwa członkowskie mogą wprowadzić inne obowiązki, które uznają one za niezbędne do zapewnienia prawidłowego poboru VAT i zapobiegania oszustwom podatkowym (…)”.</a:t>
            </a:r>
          </a:p>
          <a:p>
            <a:pPr algn="just"/>
            <a:r>
              <a:rPr lang="pl-PL" sz="1600" dirty="0"/>
              <a:t>„(…) art. 69, 206 i 273 dyrektywy VAT należy interpretować w ten sposób, że stoją one na przeszkodzie przepisowi prawa krajowego, który ustanawia obowiązek zapłaty VAT od wewnątrzwspólnotowego nabycia paliw, zanim podatek ten stanie się wymagalny w rozumieniu tego art. 69”.</a:t>
            </a:r>
          </a:p>
          <a:p>
            <a:pPr algn="just"/>
            <a:endParaRPr lang="pl-PL" sz="1600" dirty="0"/>
          </a:p>
          <a:p>
            <a:pPr algn="just"/>
            <a:endParaRPr lang="pl-PL" sz="1300" dirty="0"/>
          </a:p>
        </p:txBody>
      </p:sp>
      <p:sp>
        <p:nvSpPr>
          <p:cNvPr id="4" name="Symbol zastępczy numeru slajdu 3"/>
          <p:cNvSpPr>
            <a:spLocks noGrp="1"/>
          </p:cNvSpPr>
          <p:nvPr>
            <p:ph type="sldNum" sz="quarter" idx="10"/>
          </p:nvPr>
        </p:nvSpPr>
        <p:spPr/>
        <p:txBody>
          <a:bodyPr/>
          <a:lstStyle/>
          <a:p>
            <a:fld id="{1FFE911F-F8B5-4BD0-875A-01265A91FA60}" type="slidenum">
              <a:rPr lang="pl-PL" altLang="pl-PL" smtClean="0"/>
              <a:pPr/>
              <a:t>6</a:t>
            </a:fld>
            <a:endParaRPr lang="pl-PL" altLang="pl-PL" dirty="0"/>
          </a:p>
        </p:txBody>
      </p:sp>
    </p:spTree>
    <p:extLst>
      <p:ext uri="{BB962C8B-B14F-4D97-AF65-F5344CB8AC3E}">
        <p14:creationId xmlns:p14="http://schemas.microsoft.com/office/powerpoint/2010/main" val="718936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3"/>
          <p:cNvSpPr>
            <a:spLocks noGrp="1"/>
          </p:cNvSpPr>
          <p:nvPr>
            <p:ph type="title"/>
          </p:nvPr>
        </p:nvSpPr>
        <p:spPr>
          <a:xfrm>
            <a:off x="539552" y="1268760"/>
            <a:ext cx="8229600" cy="648072"/>
          </a:xfrm>
        </p:spPr>
        <p:txBody>
          <a:bodyPr/>
          <a:lstStyle/>
          <a:p>
            <a:r>
              <a:rPr lang="pl-PL" altLang="pl-PL" dirty="0"/>
              <a:t>Zapraszamy do kontaktu</a:t>
            </a:r>
          </a:p>
        </p:txBody>
      </p:sp>
      <p:sp>
        <p:nvSpPr>
          <p:cNvPr id="12291" name="Symbol zastępczy zawartości 4"/>
          <p:cNvSpPr>
            <a:spLocks noGrp="1"/>
          </p:cNvSpPr>
          <p:nvPr>
            <p:ph sz="half" idx="1"/>
          </p:nvPr>
        </p:nvSpPr>
        <p:spPr>
          <a:xfrm>
            <a:off x="3707904" y="4060249"/>
            <a:ext cx="5400600" cy="2017341"/>
          </a:xfrm>
        </p:spPr>
        <p:txBody>
          <a:bodyPr/>
          <a:lstStyle/>
          <a:p>
            <a:pPr marL="0" indent="0">
              <a:spcBef>
                <a:spcPct val="0"/>
              </a:spcBef>
              <a:buNone/>
            </a:pPr>
            <a:endParaRPr lang="pl-PL" altLang="pl-PL" sz="2000" b="1" dirty="0"/>
          </a:p>
          <a:p>
            <a:pPr marL="0" indent="0">
              <a:spcBef>
                <a:spcPct val="0"/>
              </a:spcBef>
              <a:buNone/>
            </a:pPr>
            <a:r>
              <a:rPr lang="pl-PL" altLang="pl-PL" sz="2000" b="1" dirty="0"/>
              <a:t>Kancelaria Ożóg Tomczykowski Sp. z o.o.</a:t>
            </a:r>
            <a:br>
              <a:rPr lang="pl-PL" altLang="pl-PL" sz="2000" b="1" dirty="0"/>
            </a:br>
            <a:r>
              <a:rPr lang="pl-PL" altLang="pl-PL" sz="2000" dirty="0"/>
              <a:t>Al. </a:t>
            </a:r>
            <a:r>
              <a:rPr lang="pl-PL" altLang="pl-PL" sz="2000"/>
              <a:t>Jerozolimskie 93, 02-001 </a:t>
            </a:r>
            <a:r>
              <a:rPr lang="pl-PL" altLang="pl-PL" sz="2000" dirty="0"/>
              <a:t>Warszawa</a:t>
            </a:r>
          </a:p>
          <a:p>
            <a:pPr marL="0" indent="0">
              <a:spcBef>
                <a:spcPct val="0"/>
              </a:spcBef>
              <a:buNone/>
            </a:pPr>
            <a:r>
              <a:rPr lang="pl-PL" altLang="pl-PL" sz="2000" dirty="0"/>
              <a:t>+48 22 480 81 00</a:t>
            </a:r>
            <a:br>
              <a:rPr lang="pl-PL" altLang="pl-PL" sz="2000" dirty="0"/>
            </a:br>
            <a:r>
              <a:rPr lang="pl-PL" altLang="pl-PL" sz="2000" dirty="0">
                <a:hlinkClick r:id="rId2"/>
              </a:rPr>
              <a:t>www.ozogtomczykowski.pl</a:t>
            </a:r>
            <a:endParaRPr lang="pl-PL" altLang="pl-PL" sz="2000" dirty="0"/>
          </a:p>
          <a:p>
            <a:pPr marL="0" indent="0">
              <a:spcBef>
                <a:spcPct val="0"/>
              </a:spcBef>
              <a:buNone/>
            </a:pPr>
            <a:r>
              <a:rPr lang="pl-PL" altLang="pl-PL" sz="2000" dirty="0"/>
              <a:t>     </a:t>
            </a:r>
          </a:p>
        </p:txBody>
      </p:sp>
      <p:sp>
        <p:nvSpPr>
          <p:cNvPr id="12292" name="Symbol zastępczy zawartości 5"/>
          <p:cNvSpPr>
            <a:spLocks noGrp="1"/>
          </p:cNvSpPr>
          <p:nvPr>
            <p:ph sz="half" idx="2"/>
          </p:nvPr>
        </p:nvSpPr>
        <p:spPr>
          <a:xfrm>
            <a:off x="539552" y="2172642"/>
            <a:ext cx="4392488" cy="1832422"/>
          </a:xfrm>
        </p:spPr>
        <p:txBody>
          <a:bodyPr/>
          <a:lstStyle/>
          <a:p>
            <a:pPr marL="0" indent="0">
              <a:spcBef>
                <a:spcPct val="0"/>
              </a:spcBef>
              <a:buNone/>
            </a:pPr>
            <a:r>
              <a:rPr lang="pl-PL" altLang="pl-PL" sz="2000" b="1" dirty="0"/>
              <a:t>Dr Jacek Matarewicz</a:t>
            </a:r>
          </a:p>
          <a:p>
            <a:pPr marL="0" indent="0">
              <a:spcBef>
                <a:spcPct val="0"/>
              </a:spcBef>
              <a:buNone/>
            </a:pPr>
            <a:r>
              <a:rPr lang="pl-PL" altLang="pl-PL" dirty="0"/>
              <a:t>Partner</a:t>
            </a:r>
            <a:endParaRPr lang="pl-PL" altLang="pl-PL" sz="2000" dirty="0"/>
          </a:p>
          <a:p>
            <a:pPr marL="0" indent="0">
              <a:spcBef>
                <a:spcPct val="0"/>
              </a:spcBef>
              <a:buNone/>
            </a:pPr>
            <a:r>
              <a:rPr lang="pl-PL" altLang="pl-PL" sz="2000" dirty="0"/>
              <a:t>j.matarewicz@ozogtomczykowski.pl</a:t>
            </a:r>
          </a:p>
          <a:p>
            <a:pPr marL="0" indent="0">
              <a:spcBef>
                <a:spcPct val="0"/>
              </a:spcBef>
              <a:buNone/>
            </a:pPr>
            <a:r>
              <a:rPr lang="pl-PL" altLang="pl-PL" dirty="0"/>
              <a:t>+48 661 975 552</a:t>
            </a:r>
            <a:endParaRPr lang="pl-PL" altLang="pl-PL" sz="2000" dirty="0"/>
          </a:p>
          <a:p>
            <a:pPr marL="0" indent="0">
              <a:spcBef>
                <a:spcPct val="0"/>
              </a:spcBef>
              <a:buNone/>
            </a:pPr>
            <a:endParaRPr lang="pl-PL" altLang="pl-PL" sz="2000" dirty="0"/>
          </a:p>
          <a:p>
            <a:pPr>
              <a:spcBef>
                <a:spcPct val="0"/>
              </a:spcBef>
            </a:pPr>
            <a:endParaRPr lang="pl-PL" altLang="pl-PL" dirty="0"/>
          </a:p>
        </p:txBody>
      </p:sp>
      <p:sp>
        <p:nvSpPr>
          <p:cNvPr id="2" name="Symbol zastępczy numeru slajdu 1"/>
          <p:cNvSpPr>
            <a:spLocks noGrp="1"/>
          </p:cNvSpPr>
          <p:nvPr>
            <p:ph type="sldNum" sz="quarter" idx="10"/>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8BCAD1E-5B15-4CF7-A54C-97A5C65D0C13}" type="slidenum">
              <a:rPr lang="pl-PL" altLang="pl-PL">
                <a:solidFill>
                  <a:srgbClr val="8A8C93"/>
                </a:solidFill>
              </a:rPr>
              <a:pPr eaLnBrk="1" hangingPunct="1"/>
              <a:t>7</a:t>
            </a:fld>
            <a:endParaRPr lang="pl-PL" altLang="pl-PL">
              <a:solidFill>
                <a:srgbClr val="8A8C93"/>
              </a:solidFill>
            </a:endParaRPr>
          </a:p>
        </p:txBody>
      </p:sp>
      <p:pic>
        <p:nvPicPr>
          <p:cNvPr id="6" name="Obraz 5">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0232" y="5813790"/>
            <a:ext cx="252000" cy="252000"/>
          </a:xfrm>
          <a:prstGeom prst="rect">
            <a:avLst/>
          </a:prstGeom>
        </p:spPr>
      </p:pic>
    </p:spTree>
  </p:cSld>
  <p:clrMapOvr>
    <a:masterClrMapping/>
  </p:clrMapOvr>
</p:sld>
</file>

<file path=ppt/theme/theme1.xml><?xml version="1.0" encoding="utf-8"?>
<a:theme xmlns:a="http://schemas.openxmlformats.org/drawingml/2006/main" name="Szablon_pl">
  <a:themeElements>
    <a:clrScheme name="OŻÓG">
      <a:dk1>
        <a:srgbClr val="132441"/>
      </a:dk1>
      <a:lt1>
        <a:sysClr val="window" lastClr="FFFFFF"/>
      </a:lt1>
      <a:dk2>
        <a:srgbClr val="132441"/>
      </a:dk2>
      <a:lt2>
        <a:srgbClr val="FFFFFF"/>
      </a:lt2>
      <a:accent1>
        <a:srgbClr val="009EE3"/>
      </a:accent1>
      <a:accent2>
        <a:srgbClr val="132441"/>
      </a:accent2>
      <a:accent3>
        <a:srgbClr val="D9D9D9"/>
      </a:accent3>
      <a:accent4>
        <a:srgbClr val="FFCC00"/>
      </a:accent4>
      <a:accent5>
        <a:srgbClr val="FFFFCC"/>
      </a:accent5>
      <a:accent6>
        <a:srgbClr val="4CEE12"/>
      </a:accent6>
      <a:hlink>
        <a:srgbClr val="2B5193"/>
      </a:hlink>
      <a:folHlink>
        <a:srgbClr val="2B5193"/>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zablon_pl" id="{8D182F44-4147-4E95-913F-3B3B98130DD0}" vid="{2413BE2F-A9F9-48E8-8441-F2448491BE01}"/>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KOT_pl</Template>
  <TotalTime>49</TotalTime>
  <Words>1025</Words>
  <Application>Microsoft Office PowerPoint</Application>
  <PresentationFormat>Pokaz na ekranie (4:3)</PresentationFormat>
  <Paragraphs>44</Paragraphs>
  <Slides>7</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7</vt:i4>
      </vt:variant>
    </vt:vector>
  </HeadingPairs>
  <TitlesOfParts>
    <vt:vector size="11" baseType="lpstr">
      <vt:lpstr>Arial</vt:lpstr>
      <vt:lpstr>Calibri</vt:lpstr>
      <vt:lpstr>Wingdings</vt:lpstr>
      <vt:lpstr>Szablon_pl</vt:lpstr>
      <vt:lpstr>„Szybki VAT” przy WNT paliw silnikowych </vt:lpstr>
      <vt:lpstr>Obowiązek podatkowy &amp; „wymagalny VAT”, a zobowiązanie podatkowe – regulacje przewidziane w dyrektywie 2006/112/WE</vt:lpstr>
      <vt:lpstr>Deklaracje i fakturowanie WNT – regulacje przewidziane w dyrektywie 2006/112/WE</vt:lpstr>
      <vt:lpstr>Środki zmierzające do minimalizowania oszustw VAT – regulacje przewidziane w dyrektywie 2006/112/WE</vt:lpstr>
      <vt:lpstr>Regulacje krajowe – ustawa o VAT</vt:lpstr>
      <vt:lpstr>Wyrok TSUE z 9.09.2021 r. w sprawie C-855/19, G. sp. z o.o.</vt:lpstr>
      <vt:lpstr>Zapraszamy do kontaktu</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Jakubecki Paweł</dc:creator>
  <cp:lastModifiedBy>Wojciech Morawski (wmoraw)</cp:lastModifiedBy>
  <cp:revision>6</cp:revision>
  <dcterms:created xsi:type="dcterms:W3CDTF">2018-04-09T07:05:04Z</dcterms:created>
  <dcterms:modified xsi:type="dcterms:W3CDTF">2022-04-05T13:53:49Z</dcterms:modified>
</cp:coreProperties>
</file>