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sldIdLst>
    <p:sldId id="256" r:id="rId2"/>
    <p:sldId id="258" r:id="rId3"/>
    <p:sldId id="259" r:id="rId4"/>
    <p:sldId id="269" r:id="rId5"/>
    <p:sldId id="273" r:id="rId6"/>
    <p:sldId id="272" r:id="rId7"/>
    <p:sldId id="274" r:id="rId8"/>
    <p:sldId id="275" r:id="rId9"/>
    <p:sldId id="27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DF66F0A-9AC0-44CA-ABF0-B5D166ED54C1}">
          <p14:sldIdLst>
            <p14:sldId id="256"/>
            <p14:sldId id="258"/>
            <p14:sldId id="259"/>
            <p14:sldId id="269"/>
            <p14:sldId id="273"/>
            <p14:sldId id="272"/>
            <p14:sldId id="274"/>
            <p14:sldId id="275"/>
            <p14:sldId id="276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26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13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39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86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21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1265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777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819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77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14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87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8D43B0-F227-434B-A535-DC27A1B22D2A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59B29D-BD38-4FAD-8904-BCF7DC733248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70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6B39B-B112-C96E-33CC-FEE39DCC1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3322" y="758952"/>
            <a:ext cx="7557796" cy="249743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2800" b="1" kern="1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POJĘCIE SIECI TELEKOMUNIKACYJNEJ</a:t>
            </a:r>
            <a:br>
              <a:rPr lang="pl-P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Wyrok NSA z 21 października 2023 r., III FSK 380/21</a:t>
            </a:r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8ADE627-E769-407E-2BD4-BF388D8831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oronto-Bold"/>
              </a:rPr>
              <a:t>Łukasz Rogowski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doradca podatkowy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 Szczecin</a:t>
            </a:r>
            <a:endParaRPr lang="pl-PL" sz="16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8446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DZIĘKUJĘ ZA UWAGĘ</a:t>
            </a:r>
          </a:p>
          <a:p>
            <a:pPr algn="ctr">
              <a:lnSpc>
                <a:spcPct val="150000"/>
              </a:lnSpc>
            </a:pPr>
            <a:endParaRPr lang="pl-PL" b="1" i="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ookman Old Style" panose="02050604050505020204" pitchFamily="18" charset="0"/>
            </a:endParaRPr>
          </a:p>
          <a:p>
            <a:pPr algn="ctr">
              <a:lnSpc>
                <a:spcPct val="150000"/>
              </a:lnSpc>
            </a:pPr>
            <a:endParaRPr lang="pl-PL" b="1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86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CZYM JEST SIEĆ TELEKOMUNIKACYJNA?</a:t>
            </a:r>
            <a:endParaRPr lang="pl-PL" sz="2700" dirty="0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EFC7A4FA-1F19-9D7B-B879-BD807F4FA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6203" y="912082"/>
            <a:ext cx="151858" cy="18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7556B1E7-0FF7-E70C-42A8-77597F85FD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216" y="1744824"/>
            <a:ext cx="6388615" cy="419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68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CZYM JEST SIEĆ TELEKOMUNIKACYJNA?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b="1" dirty="0">
              <a:latin typeface="Bookman Old Style" panose="02050604050505020204" pitchFamily="18" charset="0"/>
            </a:endParaRPr>
          </a:p>
          <a:p>
            <a:pPr algn="just"/>
            <a:r>
              <a:rPr lang="pl-PL" sz="2400" b="1" dirty="0">
                <a:latin typeface="Bookman Old Style" panose="02050604050505020204" pitchFamily="18" charset="0"/>
              </a:rPr>
              <a:t>Art. 2 pkt 35 p.t.</a:t>
            </a:r>
          </a:p>
          <a:p>
            <a:pPr algn="just"/>
            <a:r>
              <a:rPr lang="pl-PL" sz="2400" b="1" dirty="0">
                <a:latin typeface="Bookman Old Style" panose="02050604050505020204" pitchFamily="18" charset="0"/>
              </a:rPr>
              <a:t>Systemy transmisyjne</a:t>
            </a:r>
            <a:r>
              <a:rPr lang="pl-PL" sz="2400" dirty="0">
                <a:latin typeface="Bookman Old Style" panose="02050604050505020204" pitchFamily="18" charset="0"/>
              </a:rPr>
              <a:t> oraz </a:t>
            </a:r>
            <a:r>
              <a:rPr lang="pl-PL" sz="2400" b="1" dirty="0">
                <a:latin typeface="Bookman Old Style" panose="02050604050505020204" pitchFamily="18" charset="0"/>
              </a:rPr>
              <a:t>urządzenia komutacyjne</a:t>
            </a:r>
            <a:r>
              <a:rPr lang="pl-PL" sz="2400" dirty="0">
                <a:latin typeface="Bookman Old Style" panose="02050604050505020204" pitchFamily="18" charset="0"/>
              </a:rPr>
              <a:t> lub </a:t>
            </a:r>
            <a:r>
              <a:rPr lang="pl-PL" sz="2400" b="1" dirty="0">
                <a:latin typeface="Bookman Old Style" panose="02050604050505020204" pitchFamily="18" charset="0"/>
              </a:rPr>
              <a:t>przekierowujące</a:t>
            </a:r>
            <a:r>
              <a:rPr lang="pl-PL" sz="2400" dirty="0">
                <a:latin typeface="Bookman Old Style" panose="02050604050505020204" pitchFamily="18" charset="0"/>
              </a:rPr>
              <a:t>, a także </a:t>
            </a:r>
            <a:r>
              <a:rPr lang="pl-PL" sz="2400" b="1" dirty="0">
                <a:latin typeface="Bookman Old Style" panose="02050604050505020204" pitchFamily="18" charset="0"/>
              </a:rPr>
              <a:t>inne zasoby</a:t>
            </a:r>
            <a:r>
              <a:rPr lang="pl-PL" sz="2400" dirty="0">
                <a:latin typeface="Bookman Old Style" panose="02050604050505020204" pitchFamily="18" charset="0"/>
              </a:rPr>
              <a:t>, w tym nieaktywne elementy sieci, które </a:t>
            </a:r>
            <a:r>
              <a:rPr lang="pl-PL" sz="2400" b="1" dirty="0">
                <a:latin typeface="Bookman Old Style" panose="02050604050505020204" pitchFamily="18" charset="0"/>
              </a:rPr>
              <a:t>umożliwiają nadawanie, odbiór lub transmisję sygnałów</a:t>
            </a:r>
            <a:r>
              <a:rPr lang="pl-PL" sz="2400" dirty="0">
                <a:latin typeface="Bookman Old Style" panose="02050604050505020204" pitchFamily="18" charset="0"/>
              </a:rPr>
              <a:t> za pomocą przewodów, fal radiowych, optycznych lub innych środków wykorzystujących energię elektromagnetyczną, niezależnie od ich rodzaju</a:t>
            </a:r>
            <a:endParaRPr lang="pl-PL" sz="2400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03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CZY SIEĆ TELEKOMUNIKACYJNA JEST BUDOWLĄ?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>
              <a:latin typeface="Bookman Old Style" panose="02050604050505020204" pitchFamily="18" charset="0"/>
            </a:endParaRPr>
          </a:p>
          <a:p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W art. 3 pkt 3 p.b. jako przykład budowli wymieniono </a:t>
            </a:r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sieć techniczną</a:t>
            </a: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endParaRPr lang="pl-PL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W załączniku do p.b. wskazano </a:t>
            </a:r>
            <a:r>
              <a:rPr lang="pl-PL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Kategorię XXVI obiektów budowlanych - sieci, jak: elektroenergetyczne, </a:t>
            </a:r>
            <a:r>
              <a:rPr lang="pl-PL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telekomunikacyjne</a:t>
            </a:r>
            <a:r>
              <a:rPr lang="pl-PL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, gazowe, ciepłownicze, wodociągowe, kanalizacyjne oraz rurociągi przesyłowe</a:t>
            </a:r>
            <a:endParaRPr lang="pl-PL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90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CZYM JEST STACJA BAZOWA (BTS)?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>
              <a:latin typeface="Bookman Old Style" panose="02050604050505020204" pitchFamily="18" charset="0"/>
            </a:endParaRPr>
          </a:p>
          <a:p>
            <a:pPr algn="just"/>
            <a:endParaRPr lang="pl-PL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Stacja bazowa to zestaw urządzeń nadawczo-odbiorczych, nadajnik lub odbiornik, wraz z urządzeniami towarzyszącymi, znajdujące się w konkretnym miejscu, niezbędnych do zapewnienia dostępności usługi radiokomunikacyjnej.</a:t>
            </a:r>
          </a:p>
          <a:p>
            <a:pPr algn="just"/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anose="02050604050505020204" pitchFamily="18" charset="0"/>
              </a:rPr>
              <a:t>(International Telecommunication Union)</a:t>
            </a:r>
          </a:p>
        </p:txBody>
      </p:sp>
    </p:spTree>
    <p:extLst>
      <p:ext uri="{BB962C8B-B14F-4D97-AF65-F5344CB8AC3E}">
        <p14:creationId xmlns:p14="http://schemas.microsoft.com/office/powerpoint/2010/main" val="1999002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CZY STACJA BAZOWA JEST BUDOWLĄ?</a:t>
            </a: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>
                <a:latin typeface="Bookman Old Style" panose="02050604050505020204" pitchFamily="18" charset="0"/>
              </a:rPr>
              <a:t>Art. 3 p.b. pkt 1 p.b.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Ilekroć w ustawie jest mowa o </a:t>
            </a:r>
            <a:r>
              <a:rPr lang="pl-PL" sz="20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obiekcie budowlanym - należy przez to rozumieć budynek, budowlę bądź obiekt małej architektury, </a:t>
            </a:r>
            <a:r>
              <a:rPr lang="pl-PL" sz="2000" b="1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wraz z instalacjami zapewniającymi możliwość użytkowania obiektu zgodnie z jego przeznaczeniem</a:t>
            </a:r>
            <a:r>
              <a:rPr lang="pl-PL" sz="20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, wzniesiony z użyciem wyrobów budowlanych;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dirty="0">
              <a:solidFill>
                <a:srgbClr val="333333"/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0" i="0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Stacja bazowa nie podlega opodatkowaniu. Opodatkowaniu podlega sieć telekomunikacyjna, której elementem jest stacja bazowa.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dirty="0">
              <a:solidFill>
                <a:srgbClr val="333333"/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0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71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JAKIE INNE ELEMENTY WCHODZĄ W SKŁAD SIECI TELEKOMUNIKACYJNEJ?</a:t>
            </a: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>
                <a:latin typeface="Bookman Old Style" panose="02050604050505020204" pitchFamily="18" charset="0"/>
              </a:rPr>
              <a:t>1. Stacje bazowe: </a:t>
            </a:r>
            <a:r>
              <a:rPr lang="pl-PL" sz="2000" dirty="0">
                <a:latin typeface="Bookman Old Style" panose="02050604050505020204" pitchFamily="18" charset="0"/>
              </a:rPr>
              <a:t>pełnią rolę węzłów sieci komórkowej i umożliwiają komunikację bezprzewodową z urządzeniami końcowymi, takimi jak telefony komórkowe.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>
                <a:latin typeface="Bookman Old Style" panose="02050604050505020204" pitchFamily="18" charset="0"/>
              </a:rPr>
              <a:t>2. Routery sygnalizacyjne (STP): </a:t>
            </a:r>
            <a:r>
              <a:rPr lang="pl-PL" sz="2000" dirty="0">
                <a:latin typeface="Bookman Old Style" panose="02050604050505020204" pitchFamily="18" charset="0"/>
              </a:rPr>
              <a:t>przekierowują sygnał między różnymi elementami sieci telekomunikacyjnej.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>
                <a:latin typeface="Bookman Old Style" panose="02050604050505020204" pitchFamily="18" charset="0"/>
              </a:rPr>
              <a:t>3. Przełączniki: </a:t>
            </a:r>
            <a:r>
              <a:rPr lang="pl-PL" sz="2000" dirty="0">
                <a:latin typeface="Bookman Old Style" panose="02050604050505020204" pitchFamily="18" charset="0"/>
              </a:rPr>
              <a:t>Służą do nawiązywania połączeń między urządzeniami w sieci telekomunikacyjnej. Przełączniki obsługują przepływ danych w sieci </a:t>
            </a:r>
            <a:br>
              <a:rPr lang="pl-PL" sz="2000" dirty="0">
                <a:latin typeface="Bookman Old Style" panose="02050604050505020204" pitchFamily="18" charset="0"/>
              </a:rPr>
            </a:br>
            <a:r>
              <a:rPr lang="pl-PL" sz="2000" dirty="0">
                <a:latin typeface="Bookman Old Style" panose="02050604050505020204" pitchFamily="18" charset="0"/>
              </a:rPr>
              <a:t>i umożliwiają skierowanie pakietów danych do odpowiednich miejsc docelowych.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0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9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JAKIE ELEMENTY WCHODZĄ W SKŁAD SIECI TELEKOMUNIKACYJNEJ?</a:t>
            </a: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>
                <a:latin typeface="Bookman Old Style" panose="02050604050505020204" pitchFamily="18" charset="0"/>
              </a:rPr>
              <a:t>4. Kable i linie przesyłowe: </a:t>
            </a:r>
            <a:r>
              <a:rPr lang="pl-PL" sz="2000" dirty="0">
                <a:latin typeface="Bookman Old Style" panose="02050604050505020204" pitchFamily="18" charset="0"/>
              </a:rPr>
              <a:t>Stanowią infrastrukturę fizyczną, która umożliwia przesyłanie sygnałów telekomunikacyjnych na dużą odległość. Mogą to być światłowody, przewody miedziane, kablowe sieci telewizyjne (CATV) lub inne medium przewodzące sygnały.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>
                <a:latin typeface="Bookman Old Style" panose="02050604050505020204" pitchFamily="18" charset="0"/>
              </a:rPr>
              <a:t>5</a:t>
            </a:r>
            <a:r>
              <a:rPr lang="pl-PL" sz="2000" b="1" dirty="0">
                <a:latin typeface="Bookman Old Style" panose="02050604050505020204" pitchFamily="18" charset="0"/>
              </a:rPr>
              <a:t>. Centra danych: </a:t>
            </a:r>
            <a:r>
              <a:rPr lang="pl-PL" sz="2000" dirty="0">
                <a:latin typeface="Bookman Old Style" panose="02050604050505020204" pitchFamily="18" charset="0"/>
              </a:rPr>
              <a:t>Centra danych są miejscami, gdzie przechowywane są serwery i inne urządzenia sieciowe. Stanowią centralne punkty zarządzania </a:t>
            </a:r>
            <a:br>
              <a:rPr lang="pl-PL" sz="2000" dirty="0">
                <a:latin typeface="Bookman Old Style" panose="02050604050505020204" pitchFamily="18" charset="0"/>
              </a:rPr>
            </a:br>
            <a:r>
              <a:rPr lang="pl-PL" sz="2000" dirty="0">
                <a:latin typeface="Bookman Old Style" panose="02050604050505020204" pitchFamily="18" charset="0"/>
              </a:rPr>
              <a:t>i przetwarzania danych w sieci telekomunikacyjnej.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0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41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20DE03-1F7B-399E-920E-6E0BCC0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81297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tabLst/>
              <a:defRPr/>
            </a:pP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b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</a:b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JAKIE </a:t>
            </a:r>
            <a:r>
              <a:rPr lang="pl-PL" sz="2700" b="1" spc="0" dirty="0">
                <a:solidFill>
                  <a:prstClr val="black">
                    <a:lumMod val="75000"/>
                    <a:lumOff val="25000"/>
                  </a:prstClr>
                </a:solidFill>
                <a:latin typeface="Bookman Old Style" panose="02050604050505020204" pitchFamily="18" charset="0"/>
                <a:ea typeface="+mn-ea"/>
                <a:cs typeface="+mn-cs"/>
              </a:rPr>
              <a:t>ZNACZENIE MA USYTUWANIE ELEMENTU SIECI</a:t>
            </a:r>
            <a:r>
              <a:rPr kumimoji="0" lang="pl-PL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?</a:t>
            </a: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BB043A-9175-8FE7-FCA5-222B4C9B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1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2000" dirty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b="0" i="0" dirty="0">
              <a:solidFill>
                <a:srgbClr val="333333"/>
              </a:solidFill>
              <a:effectLst/>
              <a:latin typeface="Bookman Old Style" panose="020506040505050202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C7F82B9-8110-426E-E46E-FC0402BF0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7" y="3428995"/>
            <a:ext cx="6" cy="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AFBB07E4-0AF8-44BB-5516-7A55884BD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7" y="3428995"/>
            <a:ext cx="6" cy="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D1E3EB4-7DAB-7EAB-20D7-4808938DF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280554"/>
            <a:ext cx="2603235" cy="3153720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0D62957-5B87-9C50-63CD-DC68372CE6A4}"/>
              </a:ext>
            </a:extLst>
          </p:cNvPr>
          <p:cNvSpPr txBox="1"/>
          <p:nvPr/>
        </p:nvSpPr>
        <p:spPr>
          <a:xfrm>
            <a:off x="3931915" y="2681754"/>
            <a:ext cx="74047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0" i="1" dirty="0">
                <a:solidFill>
                  <a:srgbClr val="333333"/>
                </a:solidFill>
                <a:effectLst/>
                <a:latin typeface="Bookman Old Style" panose="02050604050505020204" pitchFamily="18" charset="0"/>
              </a:rPr>
              <a:t>(…) wraz z instalacjami zapewniającymi możliwość użytkowania obiektu zgodnie z jego przeznaczeniem.</a:t>
            </a:r>
          </a:p>
          <a:p>
            <a:endParaRPr lang="pl-PL" i="1" dirty="0">
              <a:solidFill>
                <a:srgbClr val="333333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pl-PL" dirty="0">
                <a:solidFill>
                  <a:srgbClr val="333333"/>
                </a:solidFill>
                <a:latin typeface="Bookman Old Style" panose="02050604050505020204" pitchFamily="18" charset="0"/>
              </a:rPr>
              <a:t>Elementy sieci telekomunikacyjnej nie są instalacją, umożliwiającą użytkowanie budynku. To budynek pełni funkcję pomocniczą względem części składowych sieci.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30391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419</TotalTime>
  <Words>503</Words>
  <Application>Microsoft Office PowerPoint</Application>
  <PresentationFormat>Panoramiczny</PresentationFormat>
  <Paragraphs>51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Calibri Light</vt:lpstr>
      <vt:lpstr>Times New Roman</vt:lpstr>
      <vt:lpstr>Toronto-Bold</vt:lpstr>
      <vt:lpstr>Retrospekcja</vt:lpstr>
      <vt:lpstr>POJĘCIE SIECI TELEKOMUNIKACYJNEJ Wyrok NSA z 21 października 2023 r., III FSK 380/21 </vt:lpstr>
      <vt:lpstr>     CZYM JEST SIEĆ TELEKOMUNIKACYJNA?</vt:lpstr>
      <vt:lpstr>     CZYM JEST SIEĆ TELEKOMUNIKACYJNA?</vt:lpstr>
      <vt:lpstr>     CZY SIEĆ TELEKOMUNIKACYJNA JEST BUDOWLĄ?</vt:lpstr>
      <vt:lpstr>     CZYM JEST STACJA BAZOWA (BTS)?</vt:lpstr>
      <vt:lpstr>      CZY STACJA BAZOWA JEST BUDOWLĄ?</vt:lpstr>
      <vt:lpstr>      JAKIE INNE ELEMENTY WCHODZĄ W SKŁAD SIECI TELEKOMUNIKACYJNEJ?</vt:lpstr>
      <vt:lpstr>      JAKIE ELEMENTY WCHODZĄ W SKŁAD SIECI TELEKOMUNIKACYJNEJ?</vt:lpstr>
      <vt:lpstr>      JAKIE ZNACZENIE MA USYTUWANIE ELEMENTU SIECI?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UTRZYMANIE ZABYTKU JAKO WARUNEK ZWOLNIENIA  Z PODATKU OD NIERUCHOMOŚCI  Wyrok NSA z 24 stycznia 2023 r., III FSK 2618/21</dc:title>
  <dc:creator>Łukasz Rogowski</dc:creator>
  <cp:lastModifiedBy>Wojciech Morawski (wmoraw)</cp:lastModifiedBy>
  <cp:revision>11</cp:revision>
  <dcterms:created xsi:type="dcterms:W3CDTF">2023-05-21T12:35:36Z</dcterms:created>
  <dcterms:modified xsi:type="dcterms:W3CDTF">2023-05-31T10:38:31Z</dcterms:modified>
</cp:coreProperties>
</file>