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0B3AE6-FF88-4208-90A1-A7224E802D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EB76A13-62DA-4E11-A192-F0CA26A19F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D5A9291-82EC-4D55-BA12-391EF219B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E9DBA-2483-4043-B654-0058A2C2C856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82DFFAA-BB24-4C5C-ACA4-E0356ADB2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03D3E18-AFBE-47B1-86DA-73493992D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4FA3-6FF4-413F-99A1-6C0E335568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173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3F99D9-BE28-48BE-96C1-02C0FA4A6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D1AA4C6-FC28-4F69-A719-0733580ED4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BAF087A-B212-4C86-96F7-B1D727342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E9DBA-2483-4043-B654-0058A2C2C856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28C27CE-E0B7-4A17-A909-D24816447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1314EB5-23AD-44BC-8DDD-9F9C5C794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4FA3-6FF4-413F-99A1-6C0E335568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9789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7E39F46D-3B2C-444E-A7E9-155087311F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E4117E19-ED1D-430C-B43D-BA1EDE2BF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7D63B91-1E54-4E36-ADCC-B8705C310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E9DBA-2483-4043-B654-0058A2C2C856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A40633E-BB71-4D7B-B36A-2689455BB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F3A0CE7-7C67-4A9F-8B2B-75BC8EBFC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4FA3-6FF4-413F-99A1-6C0E335568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146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C1081F-E497-4D8F-91A6-5C3BDAAC3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29EA75-BFE9-41D1-A4A1-A50DB62DE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A073B99-934C-4FA7-BF5F-DAC7A97DA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E9DBA-2483-4043-B654-0058A2C2C856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B708432-51FB-4EA4-953A-13F225320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8B5E6AE-66D3-4DD3-AB25-A5EBA0F5C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4FA3-6FF4-413F-99A1-6C0E335568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9933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81EBED-D628-412C-AC0F-730E9CD70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596C370-F9DE-4FE6-9E05-98B5FCAB2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BA2BD7B-7497-4F8E-809C-CE8BFF02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E9DBA-2483-4043-B654-0058A2C2C856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F613365-8B85-4749-8AA7-DD90A46D0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C182AC9-4429-4069-B3D3-C5C28A392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4FA3-6FF4-413F-99A1-6C0E335568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9694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B1BE8A-E506-4433-97AA-4C9BBE2F1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E188165-56BC-4D34-9D5C-268156EE66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20F7944-821B-4CDE-BD7F-4CFF531C8E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2FE7633-21A4-47A2-82F1-8DDD1DC62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E9DBA-2483-4043-B654-0058A2C2C856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8B2AE02-0EF3-4BB4-A424-DC394117D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615E4A7-9C0C-460D-87AD-8AEA94C77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4FA3-6FF4-413F-99A1-6C0E335568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7997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024C3D-7FD5-4526-B6E5-B1D5B014D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F805738-AD46-458A-94AD-61F94676D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B2B9178-A4D9-40E0-8418-4D318163FB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A4921E3-A2A3-4FF8-9F6F-3272D99608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A3F8495-6F82-4CC0-920D-4040E53D4A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06471993-9BEF-4109-883C-F62964C0C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E9DBA-2483-4043-B654-0058A2C2C856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832FF9A1-E2D5-4CC9-9F56-44FDEEF1B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17304C7A-4DE2-4D2A-BE75-36CC1399D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4FA3-6FF4-413F-99A1-6C0E335568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194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E2A8C9-B727-4797-861F-59E6BBFBC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61AAD452-62FD-4B82-A491-D8466ED47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E9DBA-2483-4043-B654-0058A2C2C856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CD557CC7-B150-40E9-96A2-32CB2AA9D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B05DE408-B777-4A98-B631-0F2BD30FC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4FA3-6FF4-413F-99A1-6C0E335568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4731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55FD7A0-8AED-4F6D-B321-CF0F5EF3B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E9DBA-2483-4043-B654-0058A2C2C856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DA819E70-904F-49B4-99B8-E94900D55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4C10935-EACE-43CB-B90C-60FBC3F2B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4FA3-6FF4-413F-99A1-6C0E335568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0954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EE940A-59DB-4C0C-A520-18EEFE961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A9B46D-0F0A-4B3E-87F3-92493E8AF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DA83D00-1FC9-4B45-82F0-74E9C2E365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AB9F8F2-A89A-4679-92C9-F92C95B84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E9DBA-2483-4043-B654-0058A2C2C856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E50D384-D13E-4E88-967C-F71931732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A6422BF-F350-45F7-87F9-3AF852DD2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4FA3-6FF4-413F-99A1-6C0E335568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7221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5878BB-005F-4010-A0C9-24C716C47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2A6305A-54B6-4854-8F5E-E0E15A1719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045BE7D-6586-46C1-A2A4-5A06C2C6D4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BB7CE51-486F-4FBF-9A9D-8CFB845BF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E9DBA-2483-4043-B654-0058A2C2C856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03E6583-613F-4A38-91F4-06AE90BAA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69270E5-1521-49AB-AC0A-70B15F43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4FA3-6FF4-413F-99A1-6C0E335568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5175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2925C844-F83B-4655-ADE8-1F0D5E8F0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6CDD81C-9285-41BF-B72E-C372946DD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984B39D-91EE-4E62-A511-05B88F0BA2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E9DBA-2483-4043-B654-0058A2C2C856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7A329CB-4096-4707-8313-11ADCBE31D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079F351-E259-44C8-A103-450BCC112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44FA3-6FF4-413F-99A1-6C0E335568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3773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11A3D5-82E9-448C-9BB2-B0DEC2A7A7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Wyrok TSUE z 18.03.2021 r., C - 48/20 UAB „P.” przeciwko Dyrektorowi Izby Skarbowej w B.,</a:t>
            </a:r>
            <a:br>
              <a:rPr lang="pl-P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l-PL" sz="28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2A2A52D-1036-4294-AA34-420F8E3DFC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Ograniczenie możliwości korekty faktur.</a:t>
            </a:r>
          </a:p>
          <a:p>
            <a:r>
              <a:rPr lang="pl-PL" sz="3200" dirty="0">
                <a:latin typeface="Calibri" panose="020F0502020204030204" pitchFamily="34" charset="0"/>
                <a:ea typeface="Calibri" panose="020F0502020204030204" pitchFamily="34" charset="0"/>
              </a:rPr>
              <a:t>Roman Wiatrowski, Toruń 6 kwietnia 2022 r.</a:t>
            </a:r>
            <a:endParaRPr lang="pl-PL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19803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473651-F051-4DA9-B951-797AD9CB5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Stan faktyczny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0BB1DC5-A8F5-4EA8-AC0F-0B4E492BA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477" y="1324598"/>
            <a:ext cx="11092441" cy="5168277"/>
          </a:xfrm>
        </p:spPr>
        <p:txBody>
          <a:bodyPr>
            <a:normAutofit fontScale="92500"/>
          </a:bodyPr>
          <a:lstStyle/>
          <a:p>
            <a:pPr indent="-342265" algn="just">
              <a:spcBef>
                <a:spcPts val="500"/>
              </a:spcBef>
              <a:spcAft>
                <a:spcPts val="1200"/>
              </a:spcAft>
            </a:pPr>
            <a:r>
              <a:rPr lang="pl-PL" sz="1800" dirty="0">
                <a:effectLst/>
                <a:ea typeface="Times New Roman" panose="02020603050405020304" pitchFamily="18" charset="0"/>
              </a:rPr>
              <a:t>   P. jest spółką z siedzibą na Litwie, która udostępniała litewskim spółkom transportowym karty paliwowe umożliwiające tym spółkom zaopatrywanie się w paliwo na niektórych stacjach paliw znajdujących się na terytorium Polski.</a:t>
            </a:r>
          </a:p>
          <a:p>
            <a:pPr indent="-342265" algn="just">
              <a:spcBef>
                <a:spcPts val="500"/>
              </a:spcBef>
              <a:spcAft>
                <a:spcPts val="1200"/>
              </a:spcAft>
            </a:pPr>
            <a:r>
              <a:rPr lang="pl-PL" sz="1800" dirty="0">
                <a:effectLst/>
                <a:ea typeface="Times New Roman" panose="02020603050405020304" pitchFamily="18" charset="0"/>
              </a:rPr>
              <a:t>Uznając, że jej działalność handlowa polegała na zakupie paliwa od polskich stacji paliw w celu odsprzedaży go następnie litewskim spółkom transportowym przy użyciu kart paliwowych, P. wystawiła tym spółkom transportowym faktury na dostawy paliwa, wykazując na nich kwotę VAT.</a:t>
            </a:r>
          </a:p>
          <a:p>
            <a:pPr algn="just"/>
            <a:r>
              <a:rPr lang="pl-PL" sz="1800" dirty="0">
                <a:effectLst/>
                <a:ea typeface="Times New Roman" panose="02020603050405020304" pitchFamily="18" charset="0"/>
              </a:rPr>
              <a:t>Organ określił zobowiązanie podatkowe P. z tytułu VAT za okres od marca do grudnia 2011 r., nadpłatę za okresy od marca do czerwca 2011 r. oraz kwotę VAT podlegającą zapłacie w trybie art. 108 ustawy o VAT. Ponadto uznał on, że P. nie mogła skorzystać z prawa do odliczenia VAT naliczonego wynikającego z faktur wystawionych przez stacje paliw z tytułu zakupu paliwa.</a:t>
            </a:r>
          </a:p>
          <a:p>
            <a:pPr algn="just"/>
            <a:r>
              <a:rPr lang="pl-PL" sz="1800" dirty="0">
                <a:ea typeface="Times New Roman" panose="02020603050405020304" pitchFamily="18" charset="0"/>
              </a:rPr>
              <a:t>Zdaniem organów </a:t>
            </a:r>
            <a:r>
              <a:rPr lang="pl-PL" sz="1800" dirty="0">
                <a:effectLst/>
                <a:ea typeface="Times New Roman" panose="02020603050405020304" pitchFamily="18" charset="0"/>
              </a:rPr>
              <a:t>paliwo było bezpośrednio dostarczane przez polskie stacje paliw litewskim spółkom transportowym, które za pomocą kart paliwowych zakupionych od P. zaopatrywały się na tych stacjach paliw, korzystając z pełnej swobody wyboru, w szczególności w odniesieniu do ilości i rodzaju paliwa. Faktyczna działalność P. polegała zatem na finansowaniu zakupu paliwa na tych stacjach paliw przez litewskie spółki transportowe z wykorzystaniem kart paliwowych. Działalność ta stanowi usługę finansową zwolnioną z VAT w Polsce na podstawie ustawy o VAT.</a:t>
            </a:r>
          </a:p>
          <a:p>
            <a:pPr algn="just"/>
            <a:r>
              <a:rPr lang="pl-PL" sz="1800" dirty="0"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pl-PL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onieważ faktury wystawione przez P. nie odzwierciedlały rzeczywistego przebiegu jej działalności, Dyrektor Izby Skarbowej w B. potwierdził również, że skarżącej w postępowaniu głównym nie przysługuje prawo do odliczenia podatku naliczonego z tytułu faktur wystawionych przez stacje paliw. Uznał on ponadto, że wystawione przez P. faktury sprzedaży rodzą na podstawie ustawy o VAT obowiązek zapłaty wskazanej na nich kwoty VAT.</a:t>
            </a:r>
            <a:endParaRPr lang="pl-PL" sz="1800" dirty="0">
              <a:effectLst/>
              <a:ea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02656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4AE292-2574-47D4-86E9-CD9678C4A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Założenia przyjęte przez NSA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2BF0047-4AE9-4C7C-8EDE-42794AEF4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ocenie NSA  </a:t>
            </a: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nie zostało wykazane, iż zachowanie P. i jego kontrahentów stanowi oszustwo lub nadużycie.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Wskutek błędnej praktyki organów P. mogła uważać się za uczestnika transakcji łańcuchowej, a mianowicie za nabywcę paliwa na stacjach paliw w celu odsprzedaży go litewskim spółkom transportowym. Spółki te otrzymywały od P. faktury wykazujące VAT za to paliwo i mogły żądać jego zwrotu w Polsce.</a:t>
            </a:r>
          </a:p>
          <a:p>
            <a:pPr algn="just"/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P. działała w dobrej wierze, to jednak w 2011 r. wystawiła litewskim spółkom transportowym wadliwe faktury z wykazanym VAT, i że w związku z tym przesłanki stosowania art. 108 ust. 1 ustawy o VAT, będącego implementacją art. 203 dyrektywy 2006/112, są formalnie spełnione.</a:t>
            </a:r>
          </a:p>
          <a:p>
            <a:pPr algn="just"/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rawidłowe rozliczenie tych transakcji przez uczestników również uprawniałoby litewskie spółki transportowe do ubiegania się o zwrot VAT wykazanego na fakturach wystawionych przez stacje paliw, co wskazuje na to, że wystawienie przez P. faktur nienależnie wykazujących VAT nie wiąże się z ryzykiem utraty wpływów podatkowych przez państwo. </a:t>
            </a:r>
          </a:p>
          <a:p>
            <a:pPr algn="just"/>
            <a:r>
              <a:rPr lang="pl-PL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astosowanie art. 108 ustawy o VAT do faktur wystawionych przez P., podczas gdy dostawa paliwa przez stacje paliw również podlega opodatkowaniu VAT, skutkuje podwójnym obciążeniem VAT tej samej transakcji.</a:t>
            </a:r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15825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696FD8-6B18-437F-8FE6-8A0F3C920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Pytanie NSA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F5375A-9723-4125-8636-36D465FCC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Aft>
                <a:spcPts val="1200"/>
              </a:spcAft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„Czy art. 203 [dyrektywy 2006/112] oraz zasadę proporcjonalności należy interpretować w ten sposób, że stoją one na przeszkodzie zastosowaniu, w sytuacji takiej jak w postępowaniu głównym, przepisu krajowego takiego jak art. 108 ust. 1 [ustawy o VAT] do faktur z nienależnie wykazanym VAT wystawionych przez podatnika działającego w dobrej wierze, jeżeli:</a:t>
            </a:r>
          </a:p>
          <a:p>
            <a:pPr algn="just">
              <a:spcBef>
                <a:spcPts val="500"/>
              </a:spcBef>
              <a:spcAft>
                <a:spcPts val="1200"/>
              </a:spcAft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       działanie podatnika nie wiązało się z oszustwem podatkowym, ale wynikało z błędnej wykładni przepisów prawa dokonanej przez strony biorące udział w transakcji, opartej o wykładnię przepisów prezentowaną przez organy podatkowe i powszechną praktykę w tym zakresie w momencie dokonywania transakcji, przyjmującą wadliwie, że wystawca faktury dokonuje dostawy towarów, podczas gdy faktycznie świadczy usługę pośrednictwa finansowego zwolnioną od VAT; oraz</a:t>
            </a:r>
          </a:p>
          <a:p>
            <a:pPr algn="just">
              <a:spcBef>
                <a:spcPts val="500"/>
              </a:spcBef>
              <a:spcAft>
                <a:spcPts val="1200"/>
              </a:spcAft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       odbiorca faktury z nienależnie wykazanym VAT miałby prawo do żądania jego zwrotu przy prawidłowym zafakturowaniu transakcji przez podatnika faktycznie dokonującego na jego rzecz dostawy towarów?”.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62472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14276D-2F30-4D8D-A1B5-2759428CA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 - 48/20 UAB „P.”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24C7DF1-FF8D-439B-89DC-A10F43C52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pl-P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dmowa przyznania możliwości korekty faktur za paliwa z nienależnie wykazanym VAT wystawionych spółkom transportowym, podczas gdy dostawy paliwa dokonane przez stacje paliw na rzecz tych spółek transportowych również podlegają opodatkowaniu VAT, sprowadzałaby się do nałożenia na skarżącą w postępowaniu głównym obciążenia podatkowego z naruszeniem zasady neutralności VAT.</a:t>
            </a:r>
          </a:p>
          <a:p>
            <a:pPr algn="just"/>
            <a:r>
              <a:rPr lang="pl-PL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Artykuł 203 dyrektywy Rady 2006/112/WE z dnia 28 listopada 2006 r. w sprawie wspólnego systemu podatku od wartości dodanej oraz zasady proporcjonalności i neutralności podatku od wartości dodanej (VAT) należy interpretować w ten sposób, że sprzeciwiają się one przepisom krajowym, które w konsekwencji wszczęcia procedury kontroli podatkowej nie zezwalają podatnikowi działającemu w dobrej wierze na korektę faktur z nienależnie wykazanym VAT, mimo że odbiorca tych faktur miałby prawo do zwrotu tego podatku, gdyby transakcje wykazane na tych fakturach zostały należycie rozliczone.</a:t>
            </a:r>
            <a:endParaRPr lang="pl-PL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341435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946</Words>
  <Application>Microsoft Office PowerPoint</Application>
  <PresentationFormat>Panoramiczny</PresentationFormat>
  <Paragraphs>22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Motyw pakietu Office</vt:lpstr>
      <vt:lpstr>Wyrok TSUE z 18.03.2021 r., C - 48/20 UAB „P.” przeciwko Dyrektorowi Izby Skarbowej w B., </vt:lpstr>
      <vt:lpstr>Stan faktyczny</vt:lpstr>
      <vt:lpstr>Założenia przyjęte przez NSA</vt:lpstr>
      <vt:lpstr>Pytanie NSA</vt:lpstr>
      <vt:lpstr>C - 48/20 UAB „P.”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Wyrok TS UE z 18.03.2021 r., C - 48/20 UAB „P.” przeciwko Dyrektorowi Izby Skarbowej w B.,</dc:title>
  <dc:creator>Roman Wiatrowski</dc:creator>
  <cp:lastModifiedBy>Wojciech Morawski (wmoraw)</cp:lastModifiedBy>
  <cp:revision>9</cp:revision>
  <dcterms:created xsi:type="dcterms:W3CDTF">2022-04-03T18:12:50Z</dcterms:created>
  <dcterms:modified xsi:type="dcterms:W3CDTF">2022-04-05T13:32:19Z</dcterms:modified>
</cp:coreProperties>
</file>