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autoCompressPictures="0">
  <p:sldMasterIdLst>
    <p:sldMasterId id="2147483684" r:id="rId1"/>
  </p:sldMasterIdLst>
  <p:notesMasterIdLst>
    <p:notesMasterId r:id="rId9"/>
  </p:notesMasterIdLst>
  <p:sldIdLst>
    <p:sldId id="256" r:id="rId2"/>
    <p:sldId id="273" r:id="rId3"/>
    <p:sldId id="274" r:id="rId4"/>
    <p:sldId id="275" r:id="rId5"/>
    <p:sldId id="277" r:id="rId6"/>
    <p:sldId id="276" r:id="rId7"/>
    <p:sldId id="261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F940255-DBA6-4684-AA4B-A36CCF3834E3}" type="datetimeFigureOut">
              <a:rPr lang="pl-PL" smtClean="0"/>
              <a:t>05.04.2022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BC56C93-8670-4619-9E65-32F656A5F9D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6326782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9980" y="882376"/>
            <a:ext cx="996696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7200" b="1" cap="all" baseline="0">
                <a:solidFill>
                  <a:srgbClr val="FFFFFF"/>
                </a:solidFill>
              </a:defRPr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09530" y="3869634"/>
            <a:ext cx="8767860" cy="1388165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370AA89C-C9FD-4B08-B359-BBC72CD4217C}" type="datetime1">
              <a:rPr lang="en-US" smtClean="0"/>
              <a:t>4/5/2022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1978660" y="3733800"/>
            <a:ext cx="8229601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5B365-950D-40D1-B995-CF6B55EA21AB}" type="datetime1">
              <a:rPr lang="en-US" smtClean="0"/>
              <a:t>4/5/2022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324100" cy="5410200"/>
          </a:xfrm>
        </p:spPr>
        <p:txBody>
          <a:bodyPr vert="eaVert"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762000"/>
            <a:ext cx="7429500" cy="5410200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981C97-7835-4A10-B457-3BD5F93D3881}" type="datetime1">
              <a:rPr lang="en-US" smtClean="0"/>
              <a:t>4/5/2022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BA1232-33DC-488D-A03D-DFAABC89C264}" type="datetime1">
              <a:rPr lang="en-US" smtClean="0"/>
              <a:t>4/5/2022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424" y="1173575"/>
            <a:ext cx="9966960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7200" b="0" cap="all" baseline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09928" y="4154520"/>
            <a:ext cx="8769096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2200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1086BF-8E85-4B04-893E-345EFA8689D1}" type="datetime1">
              <a:rPr lang="en-US" smtClean="0"/>
              <a:t>4/5/2022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1981200" y="4020408"/>
            <a:ext cx="82296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3000" y="2057399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67612" y="2057400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3F8E5-8CDB-4EA6-A936-12EECF1F90F0}" type="datetime1">
              <a:rPr lang="en-US" smtClean="0"/>
              <a:t>4/5/2022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01511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3000" y="2721483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69173" y="1999032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69173" y="2719322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1578F4-C181-4B74-80F3-55283B7BB2A8}" type="datetime1">
              <a:rPr lang="en-US" smtClean="0"/>
              <a:t>4/5/2022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2A05F5-8A49-46B2-800C-49B89C1E7865}" type="datetime1">
              <a:rPr lang="en-US" smtClean="0"/>
              <a:t>4/5/2022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587F97-C396-40CD-AC9C-C87C47A9FA29}" type="datetime1">
              <a:rPr lang="en-US" smtClean="0"/>
              <a:t>4/5/2022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52159" y="1097280"/>
            <a:ext cx="5212080" cy="46634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30175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33907B-7410-4DC7-A958-86AB8D0696A5}" type="datetime1">
              <a:rPr lang="en-US" smtClean="0"/>
              <a:t>4/5/2022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13248" y="1069847"/>
            <a:ext cx="6099048" cy="4800600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672FA-7485-491F-9367-760970827A51}" type="datetime1">
              <a:rPr lang="en-US" smtClean="0"/>
              <a:t>4/5/2022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57400"/>
            <a:ext cx="9872871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1"/>
                </a:solidFill>
              </a:defRPr>
            </a:lvl1pPr>
          </a:lstStyle>
          <a:p>
            <a:fld id="{C031E774-9B05-4293-82B6-BAEA868DA622}" type="datetime1">
              <a:rPr lang="en-US" smtClean="0"/>
              <a:t>4/5/2022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182880" algn="l" defTabSz="914400" rtl="0" eaLnBrk="1" latinLnBrk="0" hangingPunct="1">
        <a:lnSpc>
          <a:spcPct val="90000"/>
        </a:lnSpc>
        <a:spcBef>
          <a:spcPts val="1400"/>
        </a:spcBef>
        <a:buClr>
          <a:schemeClr val="accent1"/>
        </a:buClr>
        <a:buSzPct val="80000"/>
        <a:buFont typeface="Corbel" pitchFamily="34" charset="0"/>
        <a:buChar char="•"/>
        <a:defRPr sz="22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mailto:h.filipczyk@uwb.edu.pl" TargetMode="External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D35FA6D7-F5C9-4BB3-A8A5-1468DF36838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56280" y="882376"/>
            <a:ext cx="9596602" cy="2926080"/>
          </a:xfrm>
        </p:spPr>
        <p:txBody>
          <a:bodyPr>
            <a:normAutofit/>
          </a:bodyPr>
          <a:lstStyle/>
          <a:p>
            <a:r>
              <a:rPr lang="pl-PL" sz="3600" b="1" cap="small" dirty="0">
                <a:effectLst/>
                <a:ea typeface="Calibri" panose="020F0502020204030204" pitchFamily="34" charset="0"/>
              </a:rPr>
              <a:t>Wyrok w sprawie C-712/17 EN.SA</a:t>
            </a:r>
            <a:endParaRPr lang="pl-PL" sz="3600" dirty="0"/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0BE26B02-643B-4AA7-8029-616C05282E7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spcBef>
                <a:spcPts val="600"/>
              </a:spcBef>
            </a:pPr>
            <a:r>
              <a:rPr lang="pl-PL"/>
              <a:t>Hanna </a:t>
            </a:r>
            <a:r>
              <a:rPr lang="pl-PL" dirty="0"/>
              <a:t>Filipczyk</a:t>
            </a:r>
          </a:p>
          <a:p>
            <a:pPr>
              <a:spcBef>
                <a:spcPts val="600"/>
              </a:spcBef>
            </a:pPr>
            <a:r>
              <a:rPr lang="pl-PL" dirty="0"/>
              <a:t>Uniwersytet w Białymstoku / WSA w Warszawie</a:t>
            </a:r>
          </a:p>
        </p:txBody>
      </p:sp>
      <p:sp>
        <p:nvSpPr>
          <p:cNvPr id="4" name="pole tekstowe 3">
            <a:extLst>
              <a:ext uri="{FF2B5EF4-FFF2-40B4-BE49-F238E27FC236}">
                <a16:creationId xmlns:a16="http://schemas.microsoft.com/office/drawing/2014/main" id="{81954D52-7D82-4B36-95E7-F46FF8F9593A}"/>
              </a:ext>
            </a:extLst>
          </p:cNvPr>
          <p:cNvSpPr txBox="1"/>
          <p:nvPr/>
        </p:nvSpPr>
        <p:spPr>
          <a:xfrm>
            <a:off x="1156280" y="5391150"/>
            <a:ext cx="10078553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l-PL" sz="2000" b="0" i="0" dirty="0">
                <a:solidFill>
                  <a:schemeClr val="accent6">
                    <a:lumMod val="75000"/>
                  </a:schemeClr>
                </a:solidFill>
                <a:effectLst/>
              </a:rPr>
              <a:t>Wyroki TS UE w sprawach podatków pośrednich w polskich sądach – przegląd orzecznictwa</a:t>
            </a:r>
          </a:p>
          <a:p>
            <a:pPr algn="r"/>
            <a:r>
              <a:rPr lang="pl-PL" sz="2000" b="0" i="0" dirty="0">
                <a:solidFill>
                  <a:schemeClr val="accent6">
                    <a:lumMod val="75000"/>
                  </a:schemeClr>
                </a:solidFill>
                <a:effectLst/>
              </a:rPr>
              <a:t> 6 kwietnia 2022 r.</a:t>
            </a:r>
          </a:p>
          <a:p>
            <a:pPr algn="r"/>
            <a:r>
              <a:rPr lang="pl-PL" sz="2000" dirty="0">
                <a:solidFill>
                  <a:schemeClr val="accent6">
                    <a:lumMod val="75000"/>
                  </a:schemeClr>
                </a:solidFill>
              </a:rPr>
              <a:t>Uniwersytet Mikołaja Kopernika w Toruniu</a:t>
            </a:r>
            <a:endParaRPr lang="pl-PL" sz="2000" dirty="0"/>
          </a:p>
        </p:txBody>
      </p:sp>
    </p:spTree>
    <p:extLst>
      <p:ext uri="{BB962C8B-B14F-4D97-AF65-F5344CB8AC3E}">
        <p14:creationId xmlns:p14="http://schemas.microsoft.com/office/powerpoint/2010/main" val="14190018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54232B3A-8195-40F5-9022-84C857CA34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3000" y="250781"/>
            <a:ext cx="9875520" cy="1356360"/>
          </a:xfrm>
        </p:spPr>
        <p:txBody>
          <a:bodyPr>
            <a:normAutofit/>
          </a:bodyPr>
          <a:lstStyle/>
          <a:p>
            <a:r>
              <a:rPr lang="pl-PL" sz="3200" b="1" cap="small" dirty="0"/>
              <a:t>Fakty w sprawie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BFE8BBD5-5CFB-478D-A1C6-10B1ACE019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3001" y="1284790"/>
            <a:ext cx="9535160" cy="4963610"/>
          </a:xfrm>
        </p:spPr>
        <p:txBody>
          <a:bodyPr>
            <a:normAutofit/>
          </a:bodyPr>
          <a:lstStyle/>
          <a:p>
            <a:pPr lvl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l-PL" sz="2200" b="1" dirty="0">
                <a:solidFill>
                  <a:schemeClr val="accent6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Fikcyjna sprzedaż energii elektrycznej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l-PL" sz="2200" b="1" dirty="0">
                <a:solidFill>
                  <a:schemeClr val="accent6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„[O]</a:t>
            </a:r>
            <a:r>
              <a:rPr lang="pl-PL" sz="2200" b="1" dirty="0" err="1">
                <a:solidFill>
                  <a:schemeClr val="accent6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krężny</a:t>
            </a:r>
            <a:r>
              <a:rPr lang="pl-PL" sz="2200" b="1" dirty="0">
                <a:solidFill>
                  <a:schemeClr val="accent6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 mechanizm sprzedaży tych samych ilości energii elektrycznej po tej samej cenie między spółkami należącymi do tej samej grupy”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l-PL" sz="2200" b="1" dirty="0">
                <a:solidFill>
                  <a:schemeClr val="accent6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Cel „niepodatkowy” (pozyskanie finansowania)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l-PL" sz="2200" b="1" dirty="0">
                <a:solidFill>
                  <a:schemeClr val="accent6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Brak: korzyści podatkowej i utraty wpływów przez skarb państwa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pl-PL" sz="2200" b="1" dirty="0">
              <a:solidFill>
                <a:schemeClr val="accent6"/>
              </a:solidFill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731520" lvl="1" indent="-45720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AutoNum type="arabicParenR"/>
            </a:pPr>
            <a:r>
              <a:rPr lang="pl-PL" sz="2200" b="1" dirty="0">
                <a:solidFill>
                  <a:schemeClr val="accent6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Odmowa prawa do odliczenia </a:t>
            </a:r>
          </a:p>
          <a:p>
            <a:pPr marL="731520" lvl="1" indent="-45720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AutoNum type="arabicParenR"/>
            </a:pPr>
            <a:r>
              <a:rPr lang="pl-PL" sz="2200" b="1" dirty="0">
                <a:solidFill>
                  <a:schemeClr val="accent6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Obowiązek zapłaty podatku wykazanego na fakturze</a:t>
            </a:r>
          </a:p>
          <a:p>
            <a:pPr marL="731520" lvl="1" indent="-45720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AutoNum type="arabicParenR"/>
            </a:pPr>
            <a:r>
              <a:rPr lang="pl-PL" sz="2200" b="1" dirty="0">
                <a:solidFill>
                  <a:schemeClr val="accent6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Sankcja w wysokości odpowiadającej kwocie odliczonego podatku naliczonego  </a:t>
            </a:r>
            <a:r>
              <a:rPr lang="pl-PL" sz="2200" b="1" dirty="0">
                <a:solidFill>
                  <a:schemeClr val="accent6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</a:p>
          <a:p>
            <a:pPr lvl="3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pl-PL" sz="2200" b="1" dirty="0">
                <a:solidFill>
                  <a:schemeClr val="accent6"/>
                </a:solidFill>
              </a:rPr>
              <a:t>dodatkowy wymiar łącznie (wraz z odsetkami) ca. 70 mln EUR</a:t>
            </a:r>
          </a:p>
          <a:p>
            <a:pPr lvl="1">
              <a:buFontTx/>
              <a:buChar char="-"/>
            </a:pPr>
            <a:endParaRPr lang="pl-PL" sz="2400" dirty="0">
              <a:solidFill>
                <a:schemeClr val="accent6"/>
              </a:solidFill>
            </a:endParaRPr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6C2C62E9-E52E-4DBC-986B-7123A5F7F2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37134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54232B3A-8195-40F5-9022-84C857CA34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3000" y="250781"/>
            <a:ext cx="9875520" cy="1356360"/>
          </a:xfrm>
        </p:spPr>
        <p:txBody>
          <a:bodyPr>
            <a:normAutofit/>
          </a:bodyPr>
          <a:lstStyle/>
          <a:p>
            <a:r>
              <a:rPr lang="pl-PL" sz="3200" b="1" cap="small" dirty="0"/>
              <a:t>Pytanie prejudycjalne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BFE8BBD5-5CFB-478D-A1C6-10B1ACE019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3001" y="1284789"/>
            <a:ext cx="10292786" cy="5322429"/>
          </a:xfrm>
        </p:spPr>
        <p:txBody>
          <a:bodyPr>
            <a:noAutofit/>
          </a:bodyPr>
          <a:lstStyle/>
          <a:p>
            <a:pPr marL="45720" indent="0" algn="just">
              <a:lnSpc>
                <a:spcPct val="100000"/>
              </a:lnSpc>
              <a:spcBef>
                <a:spcPts val="600"/>
              </a:spcBef>
              <a:buNone/>
            </a:pPr>
            <a:r>
              <a:rPr lang="pl-PL" dirty="0">
                <a:solidFill>
                  <a:schemeClr val="accent6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„Czy w przypadku transakcji uznanych za fikcyjne, które nie spowodowały uszczerbku dla skarbu państwa i nie przyniosły żadnej korzyści podatkowej podatnikowi, przepisy krajowe (…) są zgodne z zasadami prawa Unii w zakresie [VAT] (…), jeśli jednoczesne zastosowanie przepisów krajowych powoduje:</a:t>
            </a:r>
            <a:endParaRPr lang="pl-PL" dirty="0">
              <a:solidFill>
                <a:schemeClr val="accent6"/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" indent="0" algn="just">
              <a:lnSpc>
                <a:spcPct val="100000"/>
              </a:lnSpc>
              <a:spcBef>
                <a:spcPts val="600"/>
              </a:spcBef>
              <a:buNone/>
            </a:pPr>
            <a:r>
              <a:rPr lang="pl-PL" dirty="0">
                <a:solidFill>
                  <a:schemeClr val="accent6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a)     wielokrotny i powtarzający się brak możliwości odliczenia podatku zapłaconego od zakupów przez nabywcę za każdą sporną transakcję, która dotyczy tego samego przedmiotu i tej samej podstawy opodatkowania;</a:t>
            </a:r>
            <a:endParaRPr lang="pl-PL" dirty="0">
              <a:solidFill>
                <a:schemeClr val="accent6"/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" indent="0" algn="just">
              <a:lnSpc>
                <a:spcPct val="100000"/>
              </a:lnSpc>
              <a:spcBef>
                <a:spcPts val="600"/>
              </a:spcBef>
              <a:buNone/>
            </a:pPr>
            <a:r>
              <a:rPr lang="pl-PL" dirty="0">
                <a:solidFill>
                  <a:schemeClr val="accent6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b) nałożenie podatku oraz obowiązku zapłacenia podatku przez zbywcę (oraz wykluczenie możliwości odzyskania nadpłaconych kwot) w odniesieniu do odpowiadających im, analogicznych transakcji sprzedaży, które również zostały uznane za fikcyjne;</a:t>
            </a:r>
            <a:endParaRPr lang="pl-PL" dirty="0">
              <a:solidFill>
                <a:schemeClr val="accent6"/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" indent="0" algn="just">
              <a:lnSpc>
                <a:spcPct val="100000"/>
              </a:lnSpc>
              <a:spcBef>
                <a:spcPts val="600"/>
              </a:spcBef>
              <a:buNone/>
            </a:pPr>
            <a:r>
              <a:rPr lang="pl-PL" dirty="0">
                <a:solidFill>
                  <a:schemeClr val="accent6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c) nałożenie grzywny równej kwocie podatku od transakcji uznanych za niepodlegające odliczeniu?”</a:t>
            </a:r>
            <a:endParaRPr lang="pl-PL" dirty="0">
              <a:solidFill>
                <a:schemeClr val="accent6"/>
              </a:solidFill>
            </a:endParaRPr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D9A8D52B-EF74-4EC4-B9E6-1EE473B176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72526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54232B3A-8195-40F5-9022-84C857CA34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3000" y="250781"/>
            <a:ext cx="9875520" cy="1356360"/>
          </a:xfrm>
        </p:spPr>
        <p:txBody>
          <a:bodyPr>
            <a:normAutofit/>
          </a:bodyPr>
          <a:lstStyle/>
          <a:p>
            <a:r>
              <a:rPr lang="pl-PL" sz="3200" b="1" cap="small" dirty="0"/>
              <a:t>Orzeczenie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BFE8BBD5-5CFB-478D-A1C6-10B1ACE019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3001" y="1284790"/>
            <a:ext cx="9535160" cy="4963610"/>
          </a:xfrm>
        </p:spPr>
        <p:txBody>
          <a:bodyPr>
            <a:noAutofit/>
          </a:bodyPr>
          <a:lstStyle/>
          <a:p>
            <a:pPr marL="45720" indent="0"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pl-PL" dirty="0">
                <a:solidFill>
                  <a:schemeClr val="accent6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1) W sytuacji takiej jak rozpatrywana w postępowaniu głównym, w której fikcyjne transakcje sprzedaży energii elektrycznej dokonywane w sposób „okrężny” pomiędzy tymi samymi podmiotami i opiewające na te same kwoty nie spowodowały utraty wpływów podatkowych, [dyrektywę 2006/112/WE], w świetle zasad neutralności i proporcjonalności, należy interpretować w ten sposób, że </a:t>
            </a:r>
            <a:r>
              <a:rPr lang="pl-PL" b="1" dirty="0">
                <a:solidFill>
                  <a:schemeClr val="accent6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nie sprzeciwia się ona przepisom prawa krajowego, które wykluczają możliwość odliczenia podatku od wartości dodanej (VAT) w odniesieniu do transakcji fikcyjnych, zobowiązując jednocześnie osoby, które wykazują VAT na fakturze, do zapłaty tego podatku, w tym z tytułu fikcyjnej transakcji</a:t>
            </a:r>
            <a:r>
              <a:rPr lang="pl-PL" dirty="0">
                <a:solidFill>
                  <a:schemeClr val="accent6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, pod warunkiem, iż prawo krajowe umożliwia dokonanie korekty zobowiązania podatkowego wynikającego z owego zobowiązania, </a:t>
            </a:r>
            <a:r>
              <a:rPr lang="pl-PL" b="1" dirty="0">
                <a:solidFill>
                  <a:schemeClr val="accent6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jeżeli wystawca faktury, który nie działał w dobrej wierze zapobiegnie w stosownym czasie i całkowicie niebezpieczeństwu uszczuplenia dochodów podatkowych, czego weryfikacja należy do sądu odsyłającego</a:t>
            </a:r>
            <a:r>
              <a:rPr lang="pl-PL" dirty="0">
                <a:solidFill>
                  <a:schemeClr val="accent6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</a:p>
          <a:p>
            <a:pPr marL="502920" indent="-457200"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AutoNum type="arabicParenR"/>
            </a:pPr>
            <a:endParaRPr lang="pl-PL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085C6119-3355-45CC-8BFE-CC9C92A010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72552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54232B3A-8195-40F5-9022-84C857CA34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3000" y="250781"/>
            <a:ext cx="9875520" cy="1356360"/>
          </a:xfrm>
        </p:spPr>
        <p:txBody>
          <a:bodyPr>
            <a:normAutofit/>
          </a:bodyPr>
          <a:lstStyle/>
          <a:p>
            <a:r>
              <a:rPr lang="pl-PL" sz="3200" b="1" cap="small" dirty="0"/>
              <a:t>Orzeczenie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BFE8BBD5-5CFB-478D-A1C6-10B1ACE019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3001" y="1284790"/>
            <a:ext cx="9535160" cy="4963610"/>
          </a:xfrm>
        </p:spPr>
        <p:txBody>
          <a:bodyPr>
            <a:noAutofit/>
          </a:bodyPr>
          <a:lstStyle/>
          <a:p>
            <a:pPr marL="45720" indent="0"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pl-PL" b="1" dirty="0">
                <a:solidFill>
                  <a:schemeClr val="accent6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2) Zasady proporcjonalności i neutralności podatku od wartości dodanej (VAT) </a:t>
            </a:r>
            <a:r>
              <a:rPr lang="pl-PL" dirty="0">
                <a:solidFill>
                  <a:schemeClr val="accent6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należy interpretować w ten sposób, że w sytuacji takiej jak w postępowaniu głównym </a:t>
            </a:r>
            <a:r>
              <a:rPr lang="pl-PL" b="1" dirty="0">
                <a:solidFill>
                  <a:schemeClr val="accent6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sprzeciwiają się one przepisowi prawa krajowego, na podstawie którego niezgodne z prawem odliczenie VAT podlega grzywnie w wysokości równej kwocie dokonanego odliczenia.</a:t>
            </a:r>
          </a:p>
          <a:p>
            <a:pPr marL="502920" indent="-457200"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AutoNum type="arabicParenR"/>
            </a:pPr>
            <a:endParaRPr lang="pl-PL" dirty="0">
              <a:solidFill>
                <a:srgbClr val="000000"/>
              </a:solidFill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502920" indent="-457200"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AutoNum type="arabicParenR"/>
            </a:pPr>
            <a:endParaRPr lang="pl-PL" dirty="0">
              <a:solidFill>
                <a:srgbClr val="000000"/>
              </a:solidFill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502920" indent="-457200"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AutoNum type="arabicParenR"/>
            </a:pPr>
            <a:endParaRPr lang="pl-PL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F4B2600B-CF3B-453C-9535-87D8B2B72C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62671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54232B3A-8195-40F5-9022-84C857CA34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3000" y="250781"/>
            <a:ext cx="9875520" cy="1356360"/>
          </a:xfrm>
        </p:spPr>
        <p:txBody>
          <a:bodyPr>
            <a:normAutofit/>
          </a:bodyPr>
          <a:lstStyle/>
          <a:p>
            <a:r>
              <a:rPr lang="pl-PL" sz="3200" b="1" cap="small" dirty="0"/>
              <a:t>Orzeczenie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BFE8BBD5-5CFB-478D-A1C6-10B1ACE019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3001" y="1284790"/>
            <a:ext cx="9535160" cy="4963610"/>
          </a:xfrm>
        </p:spPr>
        <p:txBody>
          <a:bodyPr>
            <a:noAutofit/>
          </a:bodyPr>
          <a:lstStyle/>
          <a:p>
            <a:pPr marL="45720" indent="0"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endParaRPr lang="pl-PL" dirty="0">
              <a:solidFill>
                <a:schemeClr val="accent6"/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l-PL" sz="2200" b="1" dirty="0">
                <a:solidFill>
                  <a:schemeClr val="accent6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Odmowa prawa do odliczenia i obowiązek zapłaty podatku wykazanego na fakturze: „tak, ale” </a:t>
            </a:r>
            <a:r>
              <a:rPr lang="pl-PL" sz="2200" b="1" dirty="0">
                <a:solidFill>
                  <a:schemeClr val="accent6"/>
                </a:solidFill>
                <a:ea typeface="Times New Roman" panose="02020603050405020304" pitchFamily="18" charset="0"/>
                <a:cs typeface="Calibri Light" panose="020F0302020204030204" pitchFamily="34" charset="0"/>
              </a:rPr>
              <a:t>→ zasady ogólne + (znana) doktryna orzecznicza </a:t>
            </a:r>
            <a:endParaRPr lang="pl-PL" sz="2200" b="1" dirty="0">
              <a:solidFill>
                <a:schemeClr val="accent6"/>
              </a:solidFill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l-PL" sz="2200" b="1" dirty="0">
                <a:solidFill>
                  <a:schemeClr val="accent6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Sankcja w wysokości odpowiadającej kwocie odliczonego podatku naliczonego – „nie” </a:t>
            </a:r>
            <a:r>
              <a:rPr lang="pl-PL" sz="2200" b="1" dirty="0">
                <a:solidFill>
                  <a:schemeClr val="accent6"/>
                </a:solidFill>
                <a:ea typeface="Times New Roman" panose="02020603050405020304" pitchFamily="18" charset="0"/>
                <a:cs typeface="Calibri Light" panose="020F0302020204030204" pitchFamily="34" charset="0"/>
              </a:rPr>
              <a:t>→ w tym dlatego, że „</a:t>
            </a:r>
            <a:r>
              <a:rPr lang="pl-PL" sz="2200" b="1" dirty="0">
                <a:solidFill>
                  <a:schemeClr val="accent6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nałożenie grzywny równej 100% kwoty nienależnie odliczonego podatku prowadzi do tego, że możliwość dokonania korekty zobowiązania podatkowego wynikającego z art. 203 dyrektywy VAT staje się bezprzedmiotowa” (pkt 44).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pl-PL" sz="2200" b="1" dirty="0">
              <a:solidFill>
                <a:schemeClr val="accent6"/>
              </a:solidFill>
              <a:cs typeface="Arial" panose="020B0604020202020204" pitchFamily="34" charset="0"/>
            </a:endParaRPr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l-PL" sz="2200" b="1" dirty="0">
                <a:cs typeface="Arial" panose="020B0604020202020204" pitchFamily="34" charset="0"/>
              </a:rPr>
              <a:t>Ważne, co jest i czego nie ma (w tym orzeczeniu)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l-PL" sz="2200" b="1" dirty="0">
                <a:cs typeface="Arial" panose="020B0604020202020204" pitchFamily="34" charset="0"/>
              </a:rPr>
              <a:t>Ciekawe porównanie z opinią AG J. </a:t>
            </a:r>
            <a:r>
              <a:rPr lang="pl-PL" sz="2200" b="1" dirty="0" err="1">
                <a:cs typeface="Arial" panose="020B0604020202020204" pitchFamily="34" charset="0"/>
              </a:rPr>
              <a:t>Kokott</a:t>
            </a:r>
            <a:endParaRPr lang="pl-PL" sz="2200" b="1" dirty="0"/>
          </a:p>
          <a:p>
            <a:pPr marL="45720" indent="0"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endParaRPr lang="pl-PL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D5AED782-172F-417B-92DA-7701FA9CDC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86934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368490D-1671-4F25-BD84-9B82EE62F3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23975" y="447675"/>
            <a:ext cx="3931920" cy="2743198"/>
          </a:xfrm>
        </p:spPr>
        <p:txBody>
          <a:bodyPr/>
          <a:lstStyle/>
          <a:p>
            <a:r>
              <a:rPr lang="pl-PL" dirty="0"/>
              <a:t>Dziękuję za uwagę!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3F6BC2F1-5495-4628-9810-6A57A4279D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" indent="0">
              <a:buNone/>
            </a:pPr>
            <a:r>
              <a:rPr lang="pl-PL" sz="2600" b="1" dirty="0">
                <a:solidFill>
                  <a:schemeClr val="accent6"/>
                </a:solidFill>
              </a:rPr>
              <a:t>Dr hab. Hanna Filipczyk</a:t>
            </a:r>
          </a:p>
          <a:p>
            <a:pPr algn="l"/>
            <a:r>
              <a:rPr lang="pl-PL" sz="2200" dirty="0">
                <a:solidFill>
                  <a:schemeClr val="accent6"/>
                </a:solidFill>
              </a:rPr>
              <a:t>Wydział Prawa Uniwersytetu w Białymstoku </a:t>
            </a:r>
          </a:p>
          <a:p>
            <a:pPr algn="l"/>
            <a:r>
              <a:rPr lang="pl-PL" sz="2200" dirty="0">
                <a:solidFill>
                  <a:schemeClr val="accent6"/>
                </a:solidFill>
              </a:rPr>
              <a:t>WSA w Warszawie</a:t>
            </a:r>
          </a:p>
          <a:p>
            <a:pPr algn="l"/>
            <a:r>
              <a:rPr lang="pl-PL" sz="2200" dirty="0">
                <a:solidFill>
                  <a:schemeClr val="bg2">
                    <a:lumMod val="50000"/>
                  </a:schemeClr>
                </a:solidFill>
                <a:hlinkClick r:id="rId2"/>
              </a:rPr>
              <a:t>h.filipczyk@uwb.edu.pl</a:t>
            </a:r>
            <a:r>
              <a:rPr lang="pl-PL" sz="2200" dirty="0">
                <a:solidFill>
                  <a:schemeClr val="bg2">
                    <a:lumMod val="50000"/>
                  </a:schemeClr>
                </a:solidFill>
              </a:rPr>
              <a:t> </a:t>
            </a:r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BF01FF41-AEDC-408D-8E7F-B376A9C987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8882919"/>
      </p:ext>
    </p:extLst>
  </p:cSld>
  <p:clrMapOvr>
    <a:masterClrMapping/>
  </p:clrMapOvr>
</p:sld>
</file>

<file path=ppt/theme/theme1.xml><?xml version="1.0" encoding="utf-8"?>
<a:theme xmlns:a="http://schemas.openxmlformats.org/drawingml/2006/main" name="Podstawa">
  <a:themeElements>
    <a:clrScheme name="Basis">
      <a:dk1>
        <a:srgbClr val="000000"/>
      </a:dk1>
      <a:lt1>
        <a:srgbClr val="FFFFFF"/>
      </a:lt1>
      <a:dk2>
        <a:srgbClr val="565349"/>
      </a:dk2>
      <a:lt2>
        <a:srgbClr val="DDDDDD"/>
      </a:lt2>
      <a:accent1>
        <a:srgbClr val="A6B727"/>
      </a:accent1>
      <a:accent2>
        <a:srgbClr val="DF5327"/>
      </a:accent2>
      <a:accent3>
        <a:srgbClr val="FE9E00"/>
      </a:accent3>
      <a:accent4>
        <a:srgbClr val="418AB3"/>
      </a:accent4>
      <a:accent5>
        <a:srgbClr val="D7D447"/>
      </a:accent5>
      <a:accent6>
        <a:srgbClr val="818183"/>
      </a:accent6>
      <a:hlink>
        <a:srgbClr val="F59E00"/>
      </a:hlink>
      <a:folHlink>
        <a:srgbClr val="B2B2B2"/>
      </a:folHlink>
    </a:clrScheme>
    <a:fontScheme name="Basis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sis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90E45F77-AEFC-46EF-A7C1-5B338C297B02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TM03457444[[fn=Podstawa]]</Template>
  <TotalTime>1605</TotalTime>
  <Words>619</Words>
  <Application>Microsoft Office PowerPoint</Application>
  <PresentationFormat>Panoramiczny</PresentationFormat>
  <Paragraphs>44</Paragraphs>
  <Slides>7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5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7</vt:i4>
      </vt:variant>
    </vt:vector>
  </HeadingPairs>
  <TitlesOfParts>
    <vt:vector size="13" baseType="lpstr">
      <vt:lpstr>Arial</vt:lpstr>
      <vt:lpstr>Calibri</vt:lpstr>
      <vt:lpstr>Calibri Light</vt:lpstr>
      <vt:lpstr>Corbel</vt:lpstr>
      <vt:lpstr>Times New Roman</vt:lpstr>
      <vt:lpstr>Podstawa</vt:lpstr>
      <vt:lpstr>Wyrok w sprawie C-712/17 EN.SA</vt:lpstr>
      <vt:lpstr>Fakty w sprawie</vt:lpstr>
      <vt:lpstr>Pytanie prejudycjalne</vt:lpstr>
      <vt:lpstr>Orzeczenie</vt:lpstr>
      <vt:lpstr>Orzeczenie</vt:lpstr>
      <vt:lpstr>Orzeczenie</vt:lpstr>
      <vt:lpstr>Dziękuję za uwagę!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Sprawiedliwość proceduralna jako standard konstytucyjny w orzecznictwie sądów administracyjnych w sprawach podatkowych</dc:title>
  <dc:creator>hanna filipczyk</dc:creator>
  <cp:lastModifiedBy>Wojciech Morawski (wmoraw)</cp:lastModifiedBy>
  <cp:revision>95</cp:revision>
  <dcterms:created xsi:type="dcterms:W3CDTF">2019-06-09T12:08:10Z</dcterms:created>
  <dcterms:modified xsi:type="dcterms:W3CDTF">2022-04-05T14:30:10Z</dcterms:modified>
</cp:coreProperties>
</file>