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89"/>
  </p:normalViewPr>
  <p:slideViewPr>
    <p:cSldViewPr snapToGrid="0" snapToObjects="1">
      <p:cViewPr varScale="1">
        <p:scale>
          <a:sx n="83" d="100"/>
          <a:sy n="83" d="100"/>
        </p:scale>
        <p:origin x="732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37A7C-C14E-4E45-8270-22ED1C997762}" type="datetimeFigureOut">
              <a:rPr lang="pl-PL" smtClean="0"/>
              <a:pPr/>
              <a:t>05.04.2022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D141E-4A17-9D4B-9B4D-77C2D4CF816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864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dirty="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2438" y="1404256"/>
            <a:ext cx="7541112" cy="1718753"/>
          </a:xfrm>
        </p:spPr>
        <p:txBody>
          <a:bodyPr/>
          <a:lstStyle/>
          <a:p>
            <a:pPr algn="ctr"/>
            <a:r>
              <a:rPr lang="pl-PL" sz="2000" dirty="0"/>
              <a:t>Groza „pustej faktury” - przesłanka „zapobieżenia w odpowiednim czasie i całkowicie niebezpieczeństwu uszczuplenia dochodów podatkowych”</a:t>
            </a:r>
            <a:br>
              <a:rPr lang="pl-PL" sz="2000" dirty="0"/>
            </a:br>
            <a:r>
              <a:rPr lang="pl-PL" sz="2400" dirty="0"/>
              <a:t>(C-712/17 EN.SA)</a:t>
            </a:r>
            <a:br>
              <a:rPr lang="pl-PL" dirty="0"/>
            </a:br>
            <a:r>
              <a:rPr lang="pl-PL" sz="2000" i="1" dirty="0"/>
              <a:t>Wyroki krajowe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739244"/>
            <a:ext cx="6400800" cy="741236"/>
          </a:xfrm>
        </p:spPr>
        <p:txBody>
          <a:bodyPr/>
          <a:lstStyle/>
          <a:p>
            <a:pPr algn="r"/>
            <a:r>
              <a:rPr lang="pl-PL" dirty="0"/>
              <a:t>Piotr Karwat</a:t>
            </a:r>
          </a:p>
          <a:p>
            <a:r>
              <a:rPr lang="pl-PL" sz="1800" i="1" dirty="0"/>
              <a:t>Toruń, 6 kwietnia 2022 r.</a:t>
            </a:r>
          </a:p>
        </p:txBody>
      </p:sp>
    </p:spTree>
    <p:extLst>
      <p:ext uri="{BB962C8B-B14F-4D97-AF65-F5344CB8AC3E}">
        <p14:creationId xmlns:p14="http://schemas.microsoft.com/office/powerpoint/2010/main" val="726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WSA w Warszawie 10.12.2021 r. III SA/</a:t>
            </a:r>
            <a:r>
              <a:rPr lang="pl-PL" sz="2500" dirty="0" err="1"/>
              <a:t>Wa</a:t>
            </a:r>
            <a:r>
              <a:rPr lang="pl-PL" sz="2500" dirty="0"/>
              <a:t> 441/21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pl-PL" sz="1800" dirty="0"/>
              <a:t>Do uznania, że przepisy krajowe (tu: art. 108 </a:t>
            </a:r>
            <a:r>
              <a:rPr lang="pl-PL" sz="1800" dirty="0" err="1"/>
              <a:t>uptu</a:t>
            </a:r>
            <a:r>
              <a:rPr lang="pl-PL" sz="1800" dirty="0"/>
              <a:t>) są niezgodne z prawem UE trzeba, by uniemożliwiały one korektę wystawionych faktur podatnikowi, który działała w dobrej wierze lub zapobiegł niebezpieczeństwu uszczuplenia podatku (TSUE powtórzył jedynie stanowisko, które wyrażał już wcześniej)</a:t>
            </a:r>
          </a:p>
          <a:p>
            <a:pPr marL="342900" indent="-342900" algn="just">
              <a:buAutoNum type="arabicPeriod"/>
            </a:pPr>
            <a:r>
              <a:rPr lang="pl-PL" sz="1800" dirty="0"/>
              <a:t>Prawo do korekty faktury nie wynika z </a:t>
            </a:r>
            <a:r>
              <a:rPr lang="pl-PL" sz="1800" u="sng" dirty="0"/>
              <a:t>braku uszczuplenia</a:t>
            </a:r>
            <a:r>
              <a:rPr lang="pl-PL" sz="1800" dirty="0"/>
              <a:t> podatku, lecz z odpowiedniego zachowania podatnika (działanie </a:t>
            </a:r>
            <a:r>
              <a:rPr lang="pl-PL" sz="1800" u="sng" dirty="0"/>
              <a:t>w dobrej wierze</a:t>
            </a:r>
            <a:r>
              <a:rPr lang="pl-PL" sz="1800" dirty="0"/>
              <a:t> lub całkowite zapobieżenie </a:t>
            </a:r>
            <a:r>
              <a:rPr lang="pl-PL" sz="1800" u="sng" dirty="0"/>
              <a:t>niebezpieczeństwu uszczuplenia</a:t>
            </a:r>
            <a:r>
              <a:rPr lang="pl-PL" sz="1800" dirty="0"/>
              <a:t>)</a:t>
            </a:r>
          </a:p>
          <a:p>
            <a:pPr marL="342900" indent="-342900" algn="just">
              <a:buAutoNum type="arabicPeriod"/>
            </a:pPr>
            <a:r>
              <a:rPr lang="pl-PL" sz="1800" dirty="0"/>
              <a:t>Niebezpieczeństwo uszczuplenia zachodzi zawsze, gdy podatnik wystawia „puste” faktury. Zapobiega mu wspomniany art. 108 </a:t>
            </a:r>
            <a:r>
              <a:rPr lang="pl-PL" sz="1800" dirty="0" err="1"/>
              <a:t>uptu</a:t>
            </a:r>
            <a:endParaRPr lang="pl-PL" sz="1800" dirty="0"/>
          </a:p>
          <a:p>
            <a:pPr marL="342900" indent="-342900" algn="just">
              <a:buAutoNum type="arabicPeriod"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414634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WSA w Warszawie 2.9.2021 r. III SA/</a:t>
            </a:r>
            <a:r>
              <a:rPr lang="pl-PL" sz="2500" dirty="0" err="1"/>
              <a:t>Wa</a:t>
            </a:r>
            <a:r>
              <a:rPr lang="pl-PL" sz="2500" dirty="0"/>
              <a:t> 2554/20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pl-PL" sz="1800" dirty="0"/>
              <a:t>Wyrok C-712/17 ma zastosowanie tylko w przypadku „okrężnych” fikcyjnych transakcji, które opiewały na takie same kwoty i nie przysporzyły podmiotom je przeprowadzającym żadnej korzyści podatkowej</a:t>
            </a:r>
          </a:p>
          <a:p>
            <a:pPr marL="342900" indent="-342900" algn="just">
              <a:buAutoNum type="arabicPeriod"/>
            </a:pPr>
            <a:endParaRPr lang="pl-PL" sz="1800" dirty="0"/>
          </a:p>
          <a:p>
            <a:pPr marL="342900" indent="-342900" algn="just">
              <a:buAutoNum type="arabicPeriod"/>
            </a:pPr>
            <a:r>
              <a:rPr lang="pl-PL" sz="1800" dirty="0"/>
              <a:t>Jeżeli wartość spornych transakcji była podwyższana o marzę – wyrok C-712/17 nie ma zastosowania </a:t>
            </a:r>
          </a:p>
          <a:p>
            <a:pPr marL="342900" indent="-342900" algn="just">
              <a:buAutoNum type="arabicPeriod"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226345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WSA w Poznaniu 13.05.2021 r. I SA/Po 466/20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pl-PL" sz="1800" dirty="0"/>
              <a:t>Wyrok C-712/17 ma zastosowanie tylko w przypadku „okrężnych” fikcyjnych transakcji, które opiewały na takie same kwoty i nie przysporzyły podmiotom je przeprowadzającym żadnej korzyści podatkowej</a:t>
            </a:r>
          </a:p>
          <a:p>
            <a:pPr marL="342900" indent="-342900" algn="just">
              <a:buAutoNum type="arabicPeriod"/>
            </a:pPr>
            <a:endParaRPr lang="pl-PL" sz="1800" dirty="0"/>
          </a:p>
          <a:p>
            <a:pPr marL="342900" indent="-342900" algn="just">
              <a:buAutoNum type="arabicPeriod"/>
            </a:pPr>
            <a:r>
              <a:rPr lang="pl-PL" sz="1800" dirty="0"/>
              <a:t>Jeżeli sporne transakcje zostały faktycznie dokonane w warunkach </a:t>
            </a:r>
            <a:r>
              <a:rPr lang="pl-PL" sz="1800" u="sng" dirty="0"/>
              <a:t>nadużycia</a:t>
            </a:r>
            <a:r>
              <a:rPr lang="pl-PL" sz="1800" dirty="0"/>
              <a:t> doprowadzając do powstania korzyści podatkowej, wyrok C-712/17 nie ma zastosowania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400" dirty="0"/>
              <a:t>(w stanie faktycznym sprawy przedmiotem „sprzedaży łańcuchowej” w grupie podmiotów powiązanych były usługi hostingowe sprzedawane przez skarżącą poza Polskę, co dawało skutkowało „zbilansowaniem” podatku naliczonego z podatkiem należnym z tytułu innych transakcji)</a:t>
            </a:r>
          </a:p>
        </p:txBody>
      </p:sp>
    </p:spTree>
    <p:extLst>
      <p:ext uri="{BB962C8B-B14F-4D97-AF65-F5344CB8AC3E}">
        <p14:creationId xmlns:p14="http://schemas.microsoft.com/office/powerpoint/2010/main" val="351590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WSA w Szczecinie 29.04.2021 r. I SA/</a:t>
            </a:r>
            <a:r>
              <a:rPr lang="pl-PL" sz="2500" dirty="0" err="1"/>
              <a:t>Sz</a:t>
            </a:r>
            <a:r>
              <a:rPr lang="pl-PL" sz="2500" dirty="0"/>
              <a:t> 658/20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Font typeface="Arial"/>
              <a:buAutoNum type="arabicPeriod"/>
            </a:pPr>
            <a:r>
              <a:rPr lang="pl-PL" dirty="0"/>
              <a:t>Nie ulega wątpliwości, że skarżąca miała świadomość, że rzekomy obrót maszynami i urządzeniami ma charakter fikcyjny. Wskazują na to w szczególności ustalone przez organ powiązania personalne między podmiotami zaangażowanymi w proceder dokumentowania obrotu. Strona nie wykazała zatem działania w dobrej wierze.</a:t>
            </a:r>
          </a:p>
          <a:p>
            <a:pPr marL="342900" indent="-342900" algn="just">
              <a:buFont typeface="Arial"/>
              <a:buAutoNum type="arabicPeriod"/>
            </a:pPr>
            <a:r>
              <a:rPr lang="pl-PL" dirty="0"/>
              <a:t>Nie można także stwierdzić, że strona zapobiegła w stosownym czasie i całkowicie niebezpieczeństwu uszczuplenia dochodów podatkowych. Sam fakt wystawienia faktury niedokumentującej rzeczywistego przebiegu zdarzeń gospodarczych rodzi niebezpieczeństwo utraty wpływów podatkowych, które nie zostaje zasadniczo w pełni usunięte do czasu, gdy faktura taka pozostaje w obrocie gospodarczym, jako że adresat faktury nienależnie wykazującej VAT może ją użyć w celu skorzystania z odliczenia.</a:t>
            </a:r>
          </a:p>
        </p:txBody>
      </p:sp>
    </p:spTree>
    <p:extLst>
      <p:ext uri="{BB962C8B-B14F-4D97-AF65-F5344CB8AC3E}">
        <p14:creationId xmlns:p14="http://schemas.microsoft.com/office/powerpoint/2010/main" val="424235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WSA w Gdańsku 1.12.2020 r. I SA/Gd 354/20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r>
              <a:rPr lang="pl-PL" sz="1600" dirty="0"/>
              <a:t>Nie jest uzasadniony pogląd, że "okrężny" charakter transakcji oraz identyczność nabytych i sprzedanych przez stronę towarów mają znaczenie drugorzędne, a wypowiedź orzecznicza odnosi się do wszystkich stanów faktycznych, w których transakcje nie doprowadziły do żadnej utraty wpływów podatkowych.</a:t>
            </a:r>
          </a:p>
          <a:p>
            <a:r>
              <a:rPr lang="pl-PL" sz="1600" dirty="0"/>
              <a:t>Fikcyjna transakcja nie uprawnia do odliczenia, jest związana z mechanizmem VAT wymagającym jako warunku odliczenia wykorzystania towarów i usług na potrzeby opodatkowania transakcji.</a:t>
            </a:r>
          </a:p>
          <a:p>
            <a:r>
              <a:rPr lang="pl-PL" sz="1600" dirty="0"/>
              <a:t>Udzielona przez Trybunał odpowiedź na pytanie prejudycjalne dotyczy określonego stanu faktycznego: fikcyjnych sprzedaży za te same kwoty pomiędzy tym samym podmiotem w wyniku których, prawidłowa zapłata podatku VAT obciążającego realizowane transakcje sprzedaży powodowała, że skutek odliczenia podatku należnego w takich samych kwotach był neutralny w sferze fiskalnej.</a:t>
            </a:r>
          </a:p>
        </p:txBody>
      </p:sp>
    </p:spTree>
    <p:extLst>
      <p:ext uri="{BB962C8B-B14F-4D97-AF65-F5344CB8AC3E}">
        <p14:creationId xmlns:p14="http://schemas.microsoft.com/office/powerpoint/2010/main" val="132510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NSA 10.9.2019 r. I FSK 1011/17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r>
              <a:rPr lang="pl-PL" sz="1900" dirty="0"/>
              <a:t>Z okoliczności faktycznych sprawy poddanej sądowej kontroli w tym postępowaniu wynika, że skarżąca nie zapobiegła w stosownym czasie i całkowicie niebezpieczeństwu uszczuplenia dochodów podatkowych.</a:t>
            </a:r>
          </a:p>
          <a:p>
            <a:pPr marL="0" indent="0">
              <a:buNone/>
            </a:pPr>
            <a:endParaRPr lang="pl-PL" sz="1900" dirty="0"/>
          </a:p>
          <a:p>
            <a:r>
              <a:rPr lang="pl-PL" sz="1900" dirty="0"/>
              <a:t>Nie posiada też wiedzy, co zostało stwierdzone na rozprawie, czy pozostałe podmioty dokonały odpowiednich korekt w celu wyeliminowania niebezpieczeństwa uszczuplenia dochodów podatkowych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9524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NSA 10.9.2019 r. I FSK 1391/17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r>
              <a:rPr lang="pl-PL" dirty="0"/>
              <a:t>Skarżący powołał się na okoliczność, że po skorygowaniu faktur i deklaracji uregulował swoje zobowiązania podatkowe wraz z odsetkami. Wskazał również, że kontrahent także skorygował faktury, jednak nie posiadał wiedzy co do dokonania przez niego pełnego rozliczenia z budżetem państwa z tego tytułu.</a:t>
            </a:r>
          </a:p>
          <a:p>
            <a:r>
              <a:rPr lang="pl-PL" dirty="0"/>
              <a:t>Dla ustalenia, że nie nastąpiło uszczuplenie należności podatkowych z tytułu wystawionych faktur należałoby wykazać, że kontrahenci po dokonaniu korekty zapłacili swoje należności wraz z odsetkami.</a:t>
            </a:r>
          </a:p>
          <a:p>
            <a:r>
              <a:rPr lang="pl-PL" dirty="0"/>
              <a:t>Tymczasem skarżący miał wiedzę co do korekty faktur (w świetle wykazanych przez organy powiązań pomiędzy podmiotami okoliczność taka wydaje się oczywista) a jednocześnie nie miał żadnej wiedzy co do ich rozliczeń, ani nie powoływał się na taką okoliczność w postępowaniu.</a:t>
            </a:r>
          </a:p>
        </p:txBody>
      </p:sp>
    </p:spTree>
    <p:extLst>
      <p:ext uri="{BB962C8B-B14F-4D97-AF65-F5344CB8AC3E}">
        <p14:creationId xmlns:p14="http://schemas.microsoft.com/office/powerpoint/2010/main" val="4002610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Zagadnienia (wspólne dla UAB P. i EN.SA):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1"/>
            <a:ext cx="7773417" cy="3294619"/>
          </a:xfrm>
        </p:spPr>
        <p:txBody>
          <a:bodyPr/>
          <a:lstStyle/>
          <a:p>
            <a:r>
              <a:rPr lang="pl-PL" sz="1600" b="1" dirty="0"/>
              <a:t>Brak ryzyka uszczuplenia wpływów budżetowych, czy zapobieżenie przez wystawcę tej utracie? Jak rozumieć to ryzyko?</a:t>
            </a:r>
          </a:p>
          <a:p>
            <a:r>
              <a:rPr lang="pl-PL" sz="1600" b="1" dirty="0"/>
              <a:t>Ryzyko a faktyczny brak utraty/utrata wpływów budżetowych</a:t>
            </a:r>
          </a:p>
          <a:p>
            <a:r>
              <a:rPr lang="pl-PL" sz="1600" b="1" dirty="0"/>
              <a:t>Jak w praktyce całkowicie wyeliminować ryzyko utraty wpływów budżetowych?</a:t>
            </a:r>
          </a:p>
          <a:p>
            <a:r>
              <a:rPr lang="pl-PL" sz="1600" b="1" dirty="0"/>
              <a:t>Dobra wiara „zamiast” eliminacji ryzyka utraty wpływów budżetowych?</a:t>
            </a:r>
          </a:p>
          <a:p>
            <a:r>
              <a:rPr lang="pl-PL" sz="1600" b="1" dirty="0"/>
              <a:t>Czy praktyka „wyleczy się” z traktowania art. 108 jako sankcji podatkowej?</a:t>
            </a:r>
          </a:p>
          <a:p>
            <a:r>
              <a:rPr lang="pl-PL" sz="1600" b="1" dirty="0"/>
              <a:t>Czy Trybunał EN.SA powiedział coś nowego w sprawie fikcyjnych faktur?</a:t>
            </a:r>
          </a:p>
          <a:p>
            <a:r>
              <a:rPr lang="pl-PL" sz="1600" b="1" dirty="0"/>
              <a:t>Czy EN.SA ma znaczenie bardziej „uniwersalne” niż okrężny obrót takimi samymi dobrami „bez marży”?</a:t>
            </a:r>
          </a:p>
          <a:p>
            <a:r>
              <a:rPr lang="pl-PL" sz="1600" b="1" dirty="0"/>
              <a:t>Czy EN.SA „działa” także w przypadku nadużycia?</a:t>
            </a:r>
          </a:p>
          <a:p>
            <a:pPr lvl="0"/>
            <a:r>
              <a:rPr lang="pl-PL" sz="1600" b="1" dirty="0"/>
              <a:t>Czy w świetle UAB P. można skorygować fakturę po zakończeniu postępowania?</a:t>
            </a:r>
          </a:p>
        </p:txBody>
      </p:sp>
    </p:spTree>
    <p:extLst>
      <p:ext uri="{BB962C8B-B14F-4D97-AF65-F5344CB8AC3E}">
        <p14:creationId xmlns:p14="http://schemas.microsoft.com/office/powerpoint/2010/main" val="84893894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62BABBD2697940AC1DAF92327D3420" ma:contentTypeVersion="1" ma:contentTypeDescription="Utwórz nowy dokument." ma:contentTypeScope="" ma:versionID="b758795591d9adbbd5813f01d912e2c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5655aa40fd62c26d3cd695d3e5ffb0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owana data rozpoczęcia" ma:internalName="PublishingStartDate">
      <xsd:simpleType>
        <xsd:restriction base="dms:Unknown"/>
      </xsd:simpleType>
    </xsd:element>
    <xsd:element name="PublishingExpirationDate" ma:index="9" nillable="true" ma:displayName="Planowana data zakończenia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7146F4-CD50-483B-A986-20DDE415AD2A}">
  <ds:schemaRefs>
    <ds:schemaRef ds:uri="http://schemas.microsoft.com/office/2006/documentManagement/types"/>
    <ds:schemaRef ds:uri="http://schemas.microsoft.com/sharepoint/v3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78F437-BAC3-4677-99D1-C993966E2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869</Words>
  <Application>Microsoft Office PowerPoint</Application>
  <PresentationFormat>Pokaz na ekranie (16:9)</PresentationFormat>
  <Paragraphs>42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Open Sans Light</vt:lpstr>
      <vt:lpstr>Open Sans Regular</vt:lpstr>
      <vt:lpstr>Motyw pakietu Office</vt:lpstr>
      <vt:lpstr>Groza „pustej faktury” - przesłanka „zapobieżenia w odpowiednim czasie i całkowicie niebezpieczeństwu uszczuplenia dochodów podatkowych” (C-712/17 EN.SA) Wyroki krajowe</vt:lpstr>
      <vt:lpstr>WSA w Warszawie 10.12.2021 r. III SA/Wa 441/21</vt:lpstr>
      <vt:lpstr>WSA w Warszawie 2.9.2021 r. III SA/Wa 2554/20</vt:lpstr>
      <vt:lpstr>WSA w Poznaniu 13.05.2021 r. I SA/Po 466/20</vt:lpstr>
      <vt:lpstr>WSA w Szczecinie 29.04.2021 r. I SA/Sz 658/20</vt:lpstr>
      <vt:lpstr>WSA w Gdańsku 1.12.2020 r. I SA/Gd 354/20</vt:lpstr>
      <vt:lpstr>NSA 10.9.2019 r. I FSK 1011/17</vt:lpstr>
      <vt:lpstr>NSA 10.9.2019 r. I FSK 1391/17</vt:lpstr>
      <vt:lpstr>Zagadnienia (wspólne dla UAB P. i EN.SA):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Wojciech Morawski (wmoraw)</cp:lastModifiedBy>
  <cp:revision>60</cp:revision>
  <dcterms:created xsi:type="dcterms:W3CDTF">2019-01-31T15:24:43Z</dcterms:created>
  <dcterms:modified xsi:type="dcterms:W3CDTF">2022-04-05T13:49:24Z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0x010100C362BABBD2697940AC1DAF92327D3420</vt:lpwstr>
  </property>
</Properties>
</file>