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98" r:id="rId3"/>
    <p:sldId id="625" r:id="rId4"/>
    <p:sldId id="683" r:id="rId5"/>
    <p:sldId id="684" r:id="rId6"/>
    <p:sldId id="685" r:id="rId7"/>
    <p:sldId id="687" r:id="rId8"/>
    <p:sldId id="650" r:id="rId9"/>
    <p:sldId id="28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408A4-945B-49CF-8995-65832158F969}" v="3" dt="2022-04-03T16:17:31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8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702C5E7E-4AC9-4CE1-9ED5-69F93148ED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E99F41-F7B2-40D4-9AB6-C20F87579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277EE-3BF9-4145-BADB-5A4175C070B2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F59FFA6-BC34-4198-A753-646C5F97E4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A43AA2A-EE78-4E0E-B954-E5B20C5220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6AB14-A415-4B20-A67C-47017B2297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823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DC719-0743-4340-8134-773124C39CFF}" type="datetimeFigureOut">
              <a:rPr lang="pl-PL" smtClean="0"/>
              <a:t>05.04.2022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04D57-A6B7-48D5-8368-34CA705DDD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51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C761E-ED04-4F45-A173-638B7EB224DE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11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kładk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D831847-BB94-4E0E-A209-4071033DF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61" y="2571507"/>
            <a:ext cx="2153027" cy="13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6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rona ze zdjęci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792000"/>
            <a:ext cx="8611200" cy="8261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2640"/>
              </a:lnSpc>
              <a:defRPr sz="2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– kliknij, aby wpisać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FCBC2B-2ED3-43A3-BE36-7F6B7ECE5E1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45853" y="2195999"/>
            <a:ext cx="3846147" cy="387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Zdjęcie – kliknij, aby wstawić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D1B989F-B7F1-40CB-9CAC-373F96FC3BEB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800000" y="2195999"/>
            <a:ext cx="4086279" cy="387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 – kliknij, aby wpisać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AC4B3F2-874D-4C08-BC82-BB4B0664CF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8" y="1806093"/>
            <a:ext cx="492755" cy="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1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rona z certyfikata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5AA885D-A466-4FCA-A2AE-8C3B93DDE3EE}"/>
              </a:ext>
            </a:extLst>
          </p:cNvPr>
          <p:cNvSpPr txBox="1">
            <a:spLocks/>
          </p:cNvSpPr>
          <p:nvPr userDrawn="1"/>
        </p:nvSpPr>
        <p:spPr>
          <a:xfrm>
            <a:off x="6516000" y="3133791"/>
            <a:ext cx="4022952" cy="27098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ts val="1450"/>
              </a:lnSpc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Zatrudnia blisko 120 prawników, wśród których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większość to radcowie prawni, adwokaci oraz doradcy podatkowi. Praktyka GWW prowadzona jest pod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markami:</a:t>
            </a:r>
          </a:p>
          <a:p>
            <a:pPr lvl="0">
              <a:lnSpc>
                <a:spcPts val="1450"/>
              </a:lnSpc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450"/>
              </a:lnSpc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450"/>
              </a:lnSpc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450"/>
              </a:lnSpc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450"/>
              </a:lnSpc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Korporacjom i przedsiębiorcom zapewniamy najwyższy poziom kompleksowych usług doradztwa prawnego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i podatkowego związanego z publicznym prawem gospodarczym egzekwowanym przez urzędy takie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jak UKE, URE, UOKiK.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3C203D4-7202-4D99-946C-5B2ED7B04A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22" y="1264124"/>
            <a:ext cx="1125762" cy="11826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320A70A-172B-4BB5-9068-0FDB4116CA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08" y="1317499"/>
            <a:ext cx="1178596" cy="105260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55421D7-53DC-466F-82B9-E85467A79E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76" y="3017783"/>
            <a:ext cx="874776" cy="126492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E6BB295-A1DF-4936-820F-10029F1E2F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80" y="3017783"/>
            <a:ext cx="1225333" cy="137977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E8CFA02-D4C6-4522-AACD-FA6447688D9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80" y="4986529"/>
            <a:ext cx="1344168" cy="59740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0F6409-6287-4739-99B4-2EEEC0FC5E8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51" y="4965193"/>
            <a:ext cx="1950720" cy="61874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E987C1BF-BA5C-4635-94FB-EAA90DF2BE68}"/>
              </a:ext>
            </a:extLst>
          </p:cNvPr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30" y="3892623"/>
            <a:ext cx="1896157" cy="48899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B864BF18-7083-499F-9EAE-9E4836498777}"/>
              </a:ext>
            </a:extLst>
          </p:cNvPr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7" y="3897021"/>
            <a:ext cx="1612996" cy="486394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7D3DCF6-AF2C-4391-9BBE-238F353EFBE2}"/>
              </a:ext>
            </a:extLst>
          </p:cNvPr>
          <p:cNvSpPr txBox="1">
            <a:spLocks/>
          </p:cNvSpPr>
          <p:nvPr userDrawn="1"/>
        </p:nvSpPr>
        <p:spPr>
          <a:xfrm>
            <a:off x="6516001" y="1268857"/>
            <a:ext cx="3901440" cy="12374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ts val="2880"/>
              </a:lnSpc>
            </a:pPr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GWW jest jedną </a:t>
            </a:r>
            <a:b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z wiodących firm </a:t>
            </a:r>
            <a:b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 Black" panose="020B0A04020102020204" pitchFamily="34" charset="0"/>
                <a:cs typeface="Arial" panose="020B0604020202020204" pitchFamily="34" charset="0"/>
              </a:rPr>
              <a:t>prawniczych w Polsce.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BCBF080-4206-4D9A-BCD2-4CB3F682584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723791"/>
            <a:ext cx="492755" cy="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6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iczb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78E263B-D063-472B-9C4F-0AD89D3AB564}"/>
              </a:ext>
            </a:extLst>
          </p:cNvPr>
          <p:cNvSpPr txBox="1">
            <a:spLocks/>
          </p:cNvSpPr>
          <p:nvPr userDrawn="1"/>
        </p:nvSpPr>
        <p:spPr>
          <a:xfrm>
            <a:off x="2016347" y="2737355"/>
            <a:ext cx="3433771" cy="866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6600" dirty="0"/>
              <a:t>80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F1231A1-52AC-490E-9C8A-4FA0FD7EA980}"/>
              </a:ext>
            </a:extLst>
          </p:cNvPr>
          <p:cNvSpPr txBox="1">
            <a:spLocks/>
          </p:cNvSpPr>
          <p:nvPr userDrawn="1"/>
        </p:nvSpPr>
        <p:spPr>
          <a:xfrm>
            <a:off x="2016347" y="4869116"/>
            <a:ext cx="3433771" cy="866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6600" dirty="0"/>
              <a:t>23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7F395499-DAB2-4187-8DC5-20ABE185CE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48" y="2349286"/>
            <a:ext cx="479567" cy="32432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B8A4587F-06D8-4B5F-BFEB-029F4DC66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01" y="4507995"/>
            <a:ext cx="478368" cy="3243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AECB0E1-2D1A-497A-BCE5-2813DF030BA4}"/>
              </a:ext>
            </a:extLst>
          </p:cNvPr>
          <p:cNvSpPr txBox="1">
            <a:spLocks/>
          </p:cNvSpPr>
          <p:nvPr userDrawn="1"/>
        </p:nvSpPr>
        <p:spPr>
          <a:xfrm>
            <a:off x="6776068" y="2357832"/>
            <a:ext cx="4080000" cy="36124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ts val="1440"/>
              </a:lnSpc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Równocześnie wyróżnia nas unikalna kompetencja w zakresie obsługi prawnej </a:t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i podatkowej procesu inwestycyjno-budowlanego, infrastruktury liniowej, branży TSL (transport, spedycja, logistyka), gospodarki odpadami oraz nieruchomości.</a:t>
            </a:r>
          </a:p>
          <a:p>
            <a:pPr lvl="0">
              <a:lnSpc>
                <a:spcPts val="1440"/>
              </a:lnSpc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ts val="1440"/>
              </a:lnSpc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Nasi prawnicy zaangażowani byli i są w projekty oraz spory o wartości od setek tysięcy do kilku miliardów złoty – każdego roku prawnicy GWW otrzymują w rankingach polskich i międzynarodowych wyróżnienia indywidualne w swoich wiodących specjalizacjach.</a:t>
            </a:r>
          </a:p>
          <a:p>
            <a:pPr>
              <a:lnSpc>
                <a:spcPts val="1440"/>
              </a:lnSpc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9848379-C5E6-4C91-A619-CB3C4E3CD3F4}"/>
              </a:ext>
            </a:extLst>
          </p:cNvPr>
          <p:cNvSpPr txBox="1">
            <a:spLocks/>
          </p:cNvSpPr>
          <p:nvPr userDrawn="1"/>
        </p:nvSpPr>
        <p:spPr>
          <a:xfrm>
            <a:off x="2309105" y="1620364"/>
            <a:ext cx="2818776" cy="5465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ts val="1400"/>
              </a:lnSpc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KLIENTÓW JEST Z GWW </a:t>
            </a:r>
            <a:b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PONAD 5 LAT*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69C757A-C277-4AC6-BA96-394648482C4E}"/>
              </a:ext>
            </a:extLst>
          </p:cNvPr>
          <p:cNvSpPr txBox="1">
            <a:spLocks/>
          </p:cNvSpPr>
          <p:nvPr userDrawn="1"/>
        </p:nvSpPr>
        <p:spPr>
          <a:xfrm>
            <a:off x="2291111" y="3611248"/>
            <a:ext cx="2818776" cy="5465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ts val="1300"/>
              </a:lnSpc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RADCÓW PRAWNYCH,</a:t>
            </a:r>
          </a:p>
          <a:p>
            <a:pPr lvl="0" algn="ctr">
              <a:lnSpc>
                <a:spcPts val="1300"/>
              </a:lnSpc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ADWOKATÓW I DORADCÓW</a:t>
            </a:r>
          </a:p>
          <a:p>
            <a:pPr lvl="0" algn="ctr">
              <a:lnSpc>
                <a:spcPts val="1300"/>
              </a:lnSpc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PODATKOWYCH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4621F51-A2CE-4765-9EF6-6FCCE6B28426}"/>
              </a:ext>
            </a:extLst>
          </p:cNvPr>
          <p:cNvSpPr txBox="1">
            <a:spLocks/>
          </p:cNvSpPr>
          <p:nvPr userDrawn="1"/>
        </p:nvSpPr>
        <p:spPr>
          <a:xfrm>
            <a:off x="2291111" y="5735176"/>
            <a:ext cx="2818776" cy="5465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lnSpc>
                <a:spcPts val="1300"/>
              </a:lnSpc>
            </a:pP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LATA NA RYNKU DORADZTWA </a:t>
            </a:r>
            <a:b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PRAWNEGO DLA BIZNESU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5261C84-F7A3-496E-8F7C-DDD632116868}"/>
              </a:ext>
            </a:extLst>
          </p:cNvPr>
          <p:cNvSpPr txBox="1">
            <a:spLocks/>
          </p:cNvSpPr>
          <p:nvPr userDrawn="1"/>
        </p:nvSpPr>
        <p:spPr>
          <a:xfrm>
            <a:off x="1999005" y="762654"/>
            <a:ext cx="3433771" cy="866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7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6600" dirty="0"/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6215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izytów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>
            <a:extLst>
              <a:ext uri="{FF2B5EF4-FFF2-40B4-BE49-F238E27FC236}">
                <a16:creationId xmlns:a16="http://schemas.microsoft.com/office/drawing/2014/main" id="{AC7E6710-6D30-4DAD-904D-1864F7412C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12" y="140247"/>
            <a:ext cx="1171280" cy="26152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01CD66E9-8F44-4D2A-A2B2-702098146752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4" y="5245388"/>
            <a:ext cx="1560153" cy="951747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5265689E-52FF-41A9-9B3C-B8F8A7CADAF5}"/>
              </a:ext>
            </a:extLst>
          </p:cNvPr>
          <p:cNvSpPr txBox="1">
            <a:spLocks/>
          </p:cNvSpPr>
          <p:nvPr userDrawn="1"/>
        </p:nvSpPr>
        <p:spPr>
          <a:xfrm>
            <a:off x="3107932" y="5548845"/>
            <a:ext cx="1680000" cy="6519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lnSpc>
                <a:spcPts val="2160"/>
              </a:lnSpc>
            </a:pPr>
            <a:r>
              <a:rPr lang="pl-PL" sz="1800" dirty="0">
                <a:solidFill>
                  <a:schemeClr val="bg1"/>
                </a:solidFill>
                <a:latin typeface="Arial Black" panose="020B0A04020102020204" pitchFamily="34" charset="0"/>
              </a:rPr>
              <a:t>Zapraszamy do kontaktu!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D0E6FA0-94CF-4CA1-83A5-FD520703CA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36000" y="1458686"/>
            <a:ext cx="4656000" cy="5545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Imię </a:t>
            </a:r>
            <a:br>
              <a:rPr lang="pl-PL" dirty="0"/>
            </a:br>
            <a:r>
              <a:rPr lang="pl-PL" dirty="0"/>
              <a:t>Nazwisko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7C6AD42-1B47-469D-A87E-339540874C3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436000" y="2211087"/>
            <a:ext cx="4656000" cy="3081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Stanowisko, funkcja – kliknij, aby wpisać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EB9E846-6F20-48BF-9552-228FAC21D16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36000" y="2751815"/>
            <a:ext cx="4656000" cy="3081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e-mail, nr telefonu – kliknij, aby wpisać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D2ED95E-24A9-4DE5-8303-CB2448F29E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57601" y="1036239"/>
            <a:ext cx="3642973" cy="32023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Zdjęcie – kliknij, aby wstawić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C984F34-8C53-4A66-97F2-D4325F587BA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52211" y="5544000"/>
            <a:ext cx="1224000" cy="972000"/>
          </a:xfrm>
          <a:prstGeom prst="rect">
            <a:avLst/>
          </a:prstGeom>
        </p:spPr>
        <p:txBody>
          <a:bodyPr lIns="0" tIns="0" rIns="0" bIns="0" numCol="1" spcCol="36000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Adres – kliknij, aby wpisać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936243D-DE22-41E7-8A79-280A26CC0B6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978533" y="5544000"/>
            <a:ext cx="1224000" cy="972000"/>
          </a:xfrm>
          <a:prstGeom prst="rect">
            <a:avLst/>
          </a:prstGeom>
        </p:spPr>
        <p:txBody>
          <a:bodyPr lIns="0" tIns="0" rIns="0" bIns="0" numCol="1" spcCol="36000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Adres – kliknij, aby wpisać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FE76870-171A-43C6-AE13-16C797C51F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633132" y="5544000"/>
            <a:ext cx="1224000" cy="972000"/>
          </a:xfrm>
          <a:prstGeom prst="rect">
            <a:avLst/>
          </a:prstGeom>
        </p:spPr>
        <p:txBody>
          <a:bodyPr lIns="0" tIns="0" rIns="0" bIns="0" numCol="1" spcCol="36000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Adres – kliknij, aby wpisać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311E560-9325-42B7-A73D-FFBB17713E57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0224390" y="5544000"/>
            <a:ext cx="1224000" cy="972000"/>
          </a:xfrm>
          <a:prstGeom prst="rect">
            <a:avLst/>
          </a:prstGeom>
        </p:spPr>
        <p:txBody>
          <a:bodyPr lIns="0" tIns="0" rIns="0" bIns="0" numCol="1" spcCol="36000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Adres – kliknij, aby wpisać</a:t>
            </a:r>
          </a:p>
        </p:txBody>
      </p:sp>
    </p:spTree>
    <p:extLst>
      <p:ext uri="{BB962C8B-B14F-4D97-AF65-F5344CB8AC3E}">
        <p14:creationId xmlns:p14="http://schemas.microsoft.com/office/powerpoint/2010/main" val="386625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54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836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05.04.2022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18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trona_tytułowa_prezenta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864000"/>
            <a:ext cx="9240000" cy="41801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Autor: Imię i Nazwisko – kliknij, aby wpisać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0000" y="1812001"/>
            <a:ext cx="9240000" cy="122488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3400" b="1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– kliknij, aby wpisać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8B3ACD0-EDE9-47DA-BCF8-C2A39DB695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8" y="3136524"/>
            <a:ext cx="492755" cy="33407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C4C1FAA-74CF-483A-816C-43A58CB8E11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800000" y="3526647"/>
            <a:ext cx="9240000" cy="23071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2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Podtytuł – kliknij, aby wpisać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3F0289-90D6-43D9-9B66-CB9A70A3AD5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01245" y="5904000"/>
            <a:ext cx="9240000" cy="1276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spc="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 spc="100" dirty="0"/>
              <a:t>P A Ź D Z I E R N I K</a:t>
            </a:r>
            <a:r>
              <a:rPr lang="pl-PL" spc="100" dirty="0"/>
              <a:t>  </a:t>
            </a:r>
            <a:r>
              <a:rPr lang="pt-BR" spc="100" dirty="0"/>
              <a:t> 2 0 1 8</a:t>
            </a:r>
            <a:endParaRPr lang="pl-PL" spc="100" dirty="0"/>
          </a:p>
        </p:txBody>
      </p:sp>
    </p:spTree>
    <p:extLst>
      <p:ext uri="{BB962C8B-B14F-4D97-AF65-F5344CB8AC3E}">
        <p14:creationId xmlns:p14="http://schemas.microsoft.com/office/powerpoint/2010/main" val="35598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792001"/>
            <a:ext cx="5411429" cy="79507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lnSpc>
                <a:spcPts val="1200"/>
              </a:lnSpc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Szanowny Pan </a:t>
            </a:r>
            <a:br>
              <a:rPr lang="pl-PL" dirty="0"/>
            </a:br>
            <a:r>
              <a:rPr lang="pl-PL" dirty="0"/>
              <a:t>Tomasz Nowak </a:t>
            </a:r>
            <a:br>
              <a:rPr lang="pl-PL" dirty="0"/>
            </a:br>
            <a:r>
              <a:rPr lang="pl-PL" dirty="0"/>
              <a:t>Stanowisko </a:t>
            </a:r>
            <a:br>
              <a:rPr lang="pl-PL" dirty="0"/>
            </a:br>
            <a:r>
              <a:rPr lang="pl-PL" dirty="0"/>
              <a:t>Nazwa Firmy S.A.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0000" y="2070001"/>
            <a:ext cx="8612224" cy="4350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160"/>
              </a:lnSpc>
              <a:spcBef>
                <a:spcPts val="0"/>
              </a:spcBef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Szanowny Panie,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E79E0AB-3D1A-4074-AF8E-5B19516647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631123"/>
            <a:ext cx="492755" cy="33407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A85D2B-4391-48D9-A05C-425CFC0886E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800000" y="2988000"/>
            <a:ext cx="8612225" cy="307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 – kliknij, aby wpisać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2446EC-F28E-47D9-A5C1-6FF2248D64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67080" y="792001"/>
            <a:ext cx="3035032" cy="79507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 dirty="0"/>
              <a:t>Warszawa, </a:t>
            </a:r>
          </a:p>
          <a:p>
            <a:r>
              <a:rPr lang="pl-PL" dirty="0"/>
              <a:t>dnia 31 stycznia 2019 r.</a:t>
            </a:r>
          </a:p>
        </p:txBody>
      </p:sp>
    </p:spTree>
    <p:extLst>
      <p:ext uri="{BB962C8B-B14F-4D97-AF65-F5344CB8AC3E}">
        <p14:creationId xmlns:p14="http://schemas.microsoft.com/office/powerpoint/2010/main" val="155286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Strona_tytułowa_rozdział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10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Dwukolumnow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0000" y="792001"/>
            <a:ext cx="8611200" cy="8511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640"/>
              </a:lnSpc>
              <a:spcBef>
                <a:spcPts val="0"/>
              </a:spcBef>
              <a:buNone/>
              <a:defRPr sz="2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– kliknij, aby wpisać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0D280C-37A2-4E35-AD0B-6C4CD9A6DE9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800000" y="2205524"/>
            <a:ext cx="8611200" cy="3860475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ts val="144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 – kliknij, aby wpisać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32F7CB-5806-4911-AF47-C17432C49A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8" y="1806093"/>
            <a:ext cx="492755" cy="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2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Strona z wykresem kolumnowy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778652"/>
            <a:ext cx="8611200" cy="8261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2640"/>
              </a:lnSpc>
              <a:defRPr sz="2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– kliknij, aby wpisać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375FEA6-2DF4-48F8-A8F0-D60B092F85D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799999" y="2196000"/>
            <a:ext cx="3890681" cy="2276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 – kliknij, aby wpisać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5649A56-AB17-490A-946C-19268D2707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798552"/>
            <a:ext cx="492755" cy="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5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Strona z wykresem kołowy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778652"/>
            <a:ext cx="8611200" cy="8261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2640"/>
              </a:lnSpc>
              <a:defRPr sz="2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– kliknij, aby wpisać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375FEA6-2DF4-48F8-A8F0-D60B092F85D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799999" y="2196000"/>
            <a:ext cx="3890681" cy="2276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 – kliknij, aby wpisać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435232E-E76D-4504-8E22-B9762FBD0F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8" y="1806093"/>
            <a:ext cx="492755" cy="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8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rona z Tabel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778652"/>
            <a:ext cx="8611200" cy="8261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2640"/>
              </a:lnSpc>
              <a:defRPr sz="2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– kliknij, aby wpisać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375FEA6-2DF4-48F8-A8F0-D60B092F85D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799999" y="2195999"/>
            <a:ext cx="3890681" cy="3703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Tekst – kliknij, aby wpisać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435232E-E76D-4504-8E22-B9762FBD0F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8" y="1806093"/>
            <a:ext cx="492755" cy="33407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308EB52-6951-4D45-B3BB-A74474AE310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10265" y="2195998"/>
            <a:ext cx="4100935" cy="249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440"/>
              </a:lnSpc>
              <a:spcBef>
                <a:spcPts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84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Strona z list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3658954-CFF6-4535-A3D5-8C35038E3A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798552"/>
            <a:ext cx="492755" cy="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52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6" r:id="rId5"/>
    <p:sldLayoutId id="2147483679" r:id="rId6"/>
    <p:sldLayoutId id="2147483686" r:id="rId7"/>
    <p:sldLayoutId id="2147483687" r:id="rId8"/>
    <p:sldLayoutId id="2147483682" r:id="rId9"/>
    <p:sldLayoutId id="2147483683" r:id="rId10"/>
    <p:sldLayoutId id="2147483684" r:id="rId11"/>
    <p:sldLayoutId id="2147483685" r:id="rId12"/>
    <p:sldLayoutId id="2147483677" r:id="rId13"/>
    <p:sldLayoutId id="2147483688" r:id="rId14"/>
    <p:sldLayoutId id="2147483689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53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952625" y="1000126"/>
            <a:ext cx="8229600" cy="5000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pl-PL" sz="4400" b="1" dirty="0">
              <a:solidFill>
                <a:srgbClr val="753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1" name="Symbol zastępczy numeru slajd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356350"/>
            <a:ext cx="2133600" cy="29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F289405-DBD0-47B5-8091-AAE8DEA12462}" type="slidenum">
              <a:rPr lang="pl-PL" altLang="pl-PL" smtClean="0"/>
              <a:pPr eaLnBrk="1" hangingPunct="1"/>
              <a:t>2</a:t>
            </a:fld>
            <a:endParaRPr lang="pl-PL" alt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524000" y="928688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524000" y="6215063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tekstu 2"/>
          <p:cNvSpPr txBox="1">
            <a:spLocks/>
          </p:cNvSpPr>
          <p:nvPr/>
        </p:nvSpPr>
        <p:spPr>
          <a:xfrm>
            <a:off x="1524000" y="1249363"/>
            <a:ext cx="9144000" cy="49657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defRPr/>
            </a:pPr>
            <a:endParaRPr lang="pl-PL" sz="2000" dirty="0"/>
          </a:p>
          <a:p>
            <a:pPr algn="ctr">
              <a:spcBef>
                <a:spcPct val="20000"/>
              </a:spcBef>
              <a:defRPr/>
            </a:pPr>
            <a:endParaRPr lang="pl-PL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endParaRPr lang="pl-PL" sz="4000" b="1" dirty="0">
              <a:latin typeface="Arial Narrow" panose="020B060602020203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l-PL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Wyrok Trybunału Sprawiedliwości Unii Europejskiej z 18.03.2021 r. </a:t>
            </a:r>
          </a:p>
          <a:p>
            <a:pPr algn="ctr">
              <a:spcBef>
                <a:spcPct val="20000"/>
              </a:spcBef>
              <a:defRPr/>
            </a:pPr>
            <a:r>
              <a:rPr lang="pl-PL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w sprawie </a:t>
            </a:r>
            <a:r>
              <a:rPr lang="pl-PL" sz="2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C-895/19 A</a:t>
            </a:r>
            <a:r>
              <a:rPr lang="pl-PL" sz="2400" b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ct val="20000"/>
              </a:spcBef>
              <a:defRPr/>
            </a:pPr>
            <a:r>
              <a:rPr lang="pl-PL" sz="2400" b="1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przeciwko </a:t>
            </a:r>
            <a:r>
              <a:rPr lang="pl-PL" sz="24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Dyrektorowi Krajowej Informacji Skarbowej</a:t>
            </a:r>
          </a:p>
          <a:p>
            <a:pPr algn="ctr">
              <a:spcBef>
                <a:spcPct val="20000"/>
              </a:spcBef>
              <a:defRPr/>
            </a:pPr>
            <a:endParaRPr lang="pl-PL" sz="2400" b="1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l-PL" sz="2000" b="1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l-PL" sz="1200" b="1" dirty="0"/>
          </a:p>
          <a:p>
            <a:pPr>
              <a:spcBef>
                <a:spcPct val="20000"/>
              </a:spcBef>
              <a:defRPr/>
            </a:pPr>
            <a:endParaRPr lang="pl-PL" sz="1200" b="1" dirty="0"/>
          </a:p>
          <a:p>
            <a:pPr>
              <a:spcBef>
                <a:spcPct val="20000"/>
              </a:spcBef>
              <a:defRPr/>
            </a:pPr>
            <a:endParaRPr lang="pl-PL" sz="1200" b="1" dirty="0"/>
          </a:p>
          <a:p>
            <a:pPr>
              <a:spcBef>
                <a:spcPct val="20000"/>
              </a:spcBef>
              <a:defRPr/>
            </a:pPr>
            <a:r>
              <a:rPr lang="pl-PL" sz="1600" b="1" dirty="0">
                <a:latin typeface="Arial Narrow" panose="020B0606020202030204" pitchFamily="34" charset="0"/>
              </a:rPr>
              <a:t>Małgorzata Militz</a:t>
            </a:r>
          </a:p>
          <a:p>
            <a:pPr>
              <a:spcBef>
                <a:spcPct val="20000"/>
              </a:spcBef>
              <a:defRPr/>
            </a:pPr>
            <a:r>
              <a:rPr lang="pl-PL" sz="1600" b="1" dirty="0">
                <a:latin typeface="Arial Narrow" panose="020B0606020202030204" pitchFamily="34" charset="0"/>
              </a:rPr>
              <a:t>Doradca podatkowy, partner GWW Ladziński, Cmoch i Wspólnicy sp.k.  </a:t>
            </a:r>
          </a:p>
        </p:txBody>
      </p:sp>
    </p:spTree>
    <p:extLst>
      <p:ext uri="{BB962C8B-B14F-4D97-AF65-F5344CB8AC3E}">
        <p14:creationId xmlns:p14="http://schemas.microsoft.com/office/powerpoint/2010/main" val="210487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952625" y="1000126"/>
            <a:ext cx="8229600" cy="5000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pl-PL" sz="4400" b="1" dirty="0">
              <a:solidFill>
                <a:srgbClr val="753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1" name="Symbol zastępczy numeru slajd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356350"/>
            <a:ext cx="2133600" cy="29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F289405-DBD0-47B5-8091-AAE8DEA12462}" type="slidenum">
              <a:rPr lang="pl-PL" altLang="pl-PL" smtClean="0"/>
              <a:pPr eaLnBrk="1" hangingPunct="1"/>
              <a:t>3</a:t>
            </a:fld>
            <a:endParaRPr lang="pl-PL" alt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524000" y="928688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524000" y="6215063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tekstu 2"/>
          <p:cNvSpPr txBox="1">
            <a:spLocks/>
          </p:cNvSpPr>
          <p:nvPr/>
        </p:nvSpPr>
        <p:spPr>
          <a:xfrm>
            <a:off x="1524000" y="1246535"/>
            <a:ext cx="91440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pl-PL" b="1" dirty="0"/>
          </a:p>
          <a:p>
            <a:pPr algn="just"/>
            <a:endParaRPr lang="pl-PL" b="1" dirty="0"/>
          </a:p>
          <a:p>
            <a:pPr algn="just">
              <a:lnSpc>
                <a:spcPts val="1400"/>
              </a:lnSpc>
              <a:spcAft>
                <a:spcPts val="800"/>
              </a:spcAft>
            </a:pPr>
            <a:endParaRPr lang="pl-PL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Aft>
                <a:spcPts val="800"/>
              </a:spcAft>
            </a:pPr>
            <a:endParaRPr lang="pl-PL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Aft>
                <a:spcPts val="800"/>
              </a:spcAft>
            </a:pPr>
            <a:r>
              <a:rPr lang="pl-PL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 art. 167 w związku z art. 178 Dyrektywy VAT należy interpretować w ten sposób, że sprzeciwia się on przepisom krajowym, które warunkują realizację prawa do odliczenia podatku naliczonego w tym samym okresie rozliczeniowym, w którym rozliczeniu podlega podatek należny w stosunku do transakcji stanowiących wspólnotowe nabycie towarów, od wykazania podatku należnego z tytułu takich transakcji we właściwej deklaracji podatkowej, złożonej w terminie zawitym (w Polsce wynoszącym trzy miesiące) od upływu miesiąca, w którym w odniesieniu do nabytych towarów i usług powstał obowiązek podatkowy?</a:t>
            </a:r>
          </a:p>
          <a:p>
            <a:pPr marL="342900" indent="-342900" algn="just">
              <a:lnSpc>
                <a:spcPts val="2400"/>
              </a:lnSpc>
              <a:buAutoNum type="arabicPeriod"/>
            </a:pPr>
            <a:endParaRPr lang="pl-PL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ts val="2400"/>
              </a:lnSpc>
              <a:buAutoNum type="arabicPeriod"/>
            </a:pPr>
            <a:endParaRPr lang="pl-PL" dirty="0">
              <a:latin typeface="Arial Narrow" panose="020B0606020202030204" pitchFamily="34" charset="0"/>
            </a:endParaRPr>
          </a:p>
          <a:p>
            <a:pPr algn="just"/>
            <a:endParaRPr lang="pl-PL" sz="2000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215680" y="4046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Pytanie prejudycjalne</a:t>
            </a:r>
            <a:r>
              <a:rPr lang="pl-PL" sz="2000" b="1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581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952625" y="1000126"/>
            <a:ext cx="8229600" cy="5000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pl-PL" sz="4400" b="1" dirty="0">
              <a:solidFill>
                <a:srgbClr val="753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1" name="Symbol zastępczy numeru slajd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356350"/>
            <a:ext cx="2133600" cy="29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F289405-DBD0-47B5-8091-AAE8DEA12462}" type="slidenum">
              <a:rPr lang="pl-PL" altLang="pl-PL" smtClean="0"/>
              <a:pPr eaLnBrk="1" hangingPunct="1"/>
              <a:t>4</a:t>
            </a:fld>
            <a:endParaRPr lang="pl-PL" alt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524000" y="928688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524000" y="6215063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tekstu 2"/>
          <p:cNvSpPr txBox="1">
            <a:spLocks/>
          </p:cNvSpPr>
          <p:nvPr/>
        </p:nvSpPr>
        <p:spPr>
          <a:xfrm>
            <a:off x="1524000" y="1246535"/>
            <a:ext cx="91440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pl-PL" b="1" dirty="0"/>
          </a:p>
          <a:p>
            <a:pPr algn="just"/>
            <a:endParaRPr lang="pl-PL" b="1" dirty="0"/>
          </a:p>
          <a:p>
            <a:pPr marL="342900" lvl="0" indent="-342900" algn="just">
              <a:lnSpc>
                <a:spcPts val="2500"/>
              </a:lnSpc>
              <a:buFont typeface="+mj-lt"/>
              <a:buAutoNum type="arabicPeriod"/>
            </a:pPr>
            <a:endParaRPr lang="pl-PL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Regulacje dotyczące odliczania VAT z tytułu WNT nie są sprzeczne z dyrektywą 2006/112/WE, w szczególności z zasadą neutralności podatkowej oraz zasadą proporcjonalności, nie ograniczają bowiem prawa podatnika do odliczenia podatku, wynika ono bowiem z samej konstrukcji podatku od wartości dodanej.</a:t>
            </a:r>
          </a:p>
          <a:p>
            <a:pPr marL="342900" lvl="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Przepis art. 178 dyrektywy 2006/112/WE dopuszcza możliwość wprowadzenia przez państwa członkowskie pewnych formalności warunkujących prawo do odliczenia podatku od towarów i usług, a takim,  jest wymóg wynikający z art.86 ust. 10b pkt 2 lit. b ustawy o VAT, tj. termin trzymiesięczny.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15680" y="4046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Stanowisko Dyrektora KIS:</a:t>
            </a:r>
          </a:p>
        </p:txBody>
      </p:sp>
    </p:spTree>
    <p:extLst>
      <p:ext uri="{BB962C8B-B14F-4D97-AF65-F5344CB8AC3E}">
        <p14:creationId xmlns:p14="http://schemas.microsoft.com/office/powerpoint/2010/main" val="279497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952625" y="1000126"/>
            <a:ext cx="8229600" cy="5000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pl-PL" sz="4400" b="1" dirty="0">
              <a:solidFill>
                <a:srgbClr val="753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1" name="Symbol zastępczy numeru slajd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356350"/>
            <a:ext cx="2133600" cy="29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F289405-DBD0-47B5-8091-AAE8DEA12462}" type="slidenum">
              <a:rPr lang="pl-PL" altLang="pl-PL" smtClean="0"/>
              <a:pPr eaLnBrk="1" hangingPunct="1"/>
              <a:t>5</a:t>
            </a:fld>
            <a:endParaRPr lang="pl-PL" alt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524000" y="928688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524000" y="6215063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tekstu 2"/>
          <p:cNvSpPr txBox="1">
            <a:spLocks/>
          </p:cNvSpPr>
          <p:nvPr/>
        </p:nvSpPr>
        <p:spPr>
          <a:xfrm>
            <a:off x="1524000" y="1246535"/>
            <a:ext cx="9144000" cy="45259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just"/>
            <a:endParaRPr lang="pl-PL" b="1" dirty="0"/>
          </a:p>
          <a:p>
            <a:pPr algn="just"/>
            <a:endParaRPr lang="pl-PL" b="1" dirty="0"/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sprawach 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C- 392/09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Uszodaepito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C-590/13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Idexx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Laboratoroes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C- 95/07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Ecotrade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C-90/02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Bockemuhl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C- 424/12 SC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Fatorie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stwierdzono, iż przepisy Dyrektywy VAT dla prawa do odliczenia podatku naliczonego w przypadku transakcji opartych na zasadzie systemu odwrotnego obciążenia wymagają jedynie  spełnienia wymogów materialnych i odliczenie podatku przysługuje nawet jeśli </a:t>
            </a:r>
            <a:r>
              <a:rPr lang="pl-PL" sz="1800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zostaną spełnione wymogi formalne.</a:t>
            </a: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sprawach C- 90/02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Bockemugh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C-590/13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Idexx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Laboratories, C- 95/07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Ecotrade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C- 424/12 SC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Fatorie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stwierdzono, że </a:t>
            </a:r>
            <a:r>
              <a:rPr lang="pl-PL" sz="1800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wymogami materialnymi są: </a:t>
            </a: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nabycie towarów przez podatnika (wystąpienie czynności podlegającej opodatkowaniu) oraz związek dokonanego zakupu z czynnościami opodatkowanymi (wykorzystanie do czynności opodatkowanych tego podatnika). Nie jest więc wymogiem materialnym  wykazanie przez podatnika zamierzającego odliczyć podatek naliczony kwot podatku należnego.</a:t>
            </a: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sprawach C-590/13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Idexx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Laboratories, C- 95/07 </a:t>
            </a:r>
            <a:r>
              <a:rPr lang="pl-PL" sz="18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Ecotrade</a:t>
            </a:r>
            <a:r>
              <a:rPr lang="pl-PL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stwierdzono, że </a:t>
            </a:r>
            <a:r>
              <a:rPr lang="pl-PL" sz="1800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wymogami formalnymi </a:t>
            </a: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 jedynie obowiązki dotyczące rachunkowości, wystawiania faktur, składania deklaracji</a:t>
            </a:r>
          </a:p>
          <a:p>
            <a:pPr algn="just">
              <a:lnSpc>
                <a:spcPts val="2400"/>
              </a:lnSpc>
            </a:pPr>
            <a:endParaRPr lang="pl-PL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524000" y="337382"/>
            <a:ext cx="9144000" cy="45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pl-PL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Wcześniejsze orzecznictwo TSUE dotyczące prawa do odliczenia VAT dla transakcji objętych odwrotnym obciążeniem.</a:t>
            </a:r>
          </a:p>
        </p:txBody>
      </p:sp>
    </p:spTree>
    <p:extLst>
      <p:ext uri="{BB962C8B-B14F-4D97-AF65-F5344CB8AC3E}">
        <p14:creationId xmlns:p14="http://schemas.microsoft.com/office/powerpoint/2010/main" val="23806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952625" y="1000126"/>
            <a:ext cx="8229600" cy="5000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pl-PL" sz="4400" b="1" dirty="0">
              <a:solidFill>
                <a:srgbClr val="753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1" name="Symbol zastępczy numeru slajd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356350"/>
            <a:ext cx="2133600" cy="29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F289405-DBD0-47B5-8091-AAE8DEA12462}" type="slidenum">
              <a:rPr lang="pl-PL" altLang="pl-PL" smtClean="0"/>
              <a:pPr eaLnBrk="1" hangingPunct="1"/>
              <a:t>6</a:t>
            </a:fld>
            <a:endParaRPr lang="pl-PL" alt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524000" y="928688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524000" y="6215063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tekstu 2"/>
          <p:cNvSpPr txBox="1">
            <a:spLocks/>
          </p:cNvSpPr>
          <p:nvPr/>
        </p:nvSpPr>
        <p:spPr>
          <a:xfrm>
            <a:off x="1524000" y="1246535"/>
            <a:ext cx="91440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pl-PL" b="1" dirty="0"/>
          </a:p>
          <a:p>
            <a:pPr algn="just">
              <a:lnSpc>
                <a:spcPts val="1400"/>
              </a:lnSpc>
            </a:pPr>
            <a:endParaRPr lang="pl-PL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endParaRPr lang="pl-PL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</a:pPr>
            <a:endParaRPr lang="pl-PL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sprawach 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C- 392/09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Uszodaepito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C-590/13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Idexx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Laboratories, C- 95/07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Ecotrade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C-90/02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Bockemuhl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C- 424/12 SC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Fatorie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stwierdzono, że zasada neutralności VAT wymaga, by prawo do odliczenia zostało przyznane, gdy </a:t>
            </a:r>
            <a:r>
              <a:rPr lang="pl-PL" sz="1700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zostały spełnione wymogi materialne nawet jeśli nie zostały spełnione wymogi formalne</a:t>
            </a:r>
            <a:r>
              <a:rPr lang="pl-PL" sz="1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sprawach 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C- 90/02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Bockemuhl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C- 392/09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Uszodaepito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C-590/13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Idexx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Laboratories </a:t>
            </a:r>
            <a:r>
              <a:rPr lang="pl-PL" sz="1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stwierdzono, że </a:t>
            </a:r>
            <a:r>
              <a:rPr lang="pl-PL" sz="1700" u="sng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członkowskie mają co prawda prawo określać wymogi formalne</a:t>
            </a:r>
            <a:r>
              <a:rPr lang="pl-PL" sz="1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które powinien spełnić podatnik w celu skorzystania z prawa do odliczenia podatku naliczonego, jednak te wymogi nie mogą wychodzić poza to, co jest ściśle konieczne do kontroli prawidłowego stosowania procedury odwrotnego obciążenia. </a:t>
            </a: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pl-PL" sz="1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sprawach 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C-90/02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Bockemuhl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C- 95/07 </a:t>
            </a:r>
            <a:r>
              <a:rPr lang="pl-PL" sz="17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Ecotrade</a:t>
            </a:r>
            <a:r>
              <a:rPr lang="pl-PL" sz="17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wskazano, że </a:t>
            </a:r>
            <a:r>
              <a:rPr lang="pl-PL" sz="17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tytułu transakcji objętych odwrotnym obciążaniem organom podatkowym nie należy się żaden podatek, żadne kwoty podatku nie należą się też sprzedawcom. </a:t>
            </a:r>
            <a:r>
              <a:rPr lang="pl-PL" sz="17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opodatkowania transakcji wewnątrzwspólnotowych został tak skonstruowany, by zapewnić całkowitą neutralność VAT i umożliwić realizację założeń traktatowych   </a:t>
            </a:r>
          </a:p>
          <a:p>
            <a:pPr algn="just">
              <a:lnSpc>
                <a:spcPts val="24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396753" y="443885"/>
            <a:ext cx="9398493" cy="474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pl-PL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Wcześniejsze orzecznictwo TSUE dotyczące prawa do odliczenia VAT dla transakcji objętych odwrotnym obciążeniem</a:t>
            </a:r>
            <a:r>
              <a:rPr lang="pl-PL" sz="20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84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952625" y="1000126"/>
            <a:ext cx="8229600" cy="5000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pl-PL" sz="4400" b="1" dirty="0">
              <a:solidFill>
                <a:srgbClr val="753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1" name="Symbol zastępczy numeru slajd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356350"/>
            <a:ext cx="2133600" cy="29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F289405-DBD0-47B5-8091-AAE8DEA12462}" type="slidenum">
              <a:rPr lang="pl-PL" altLang="pl-PL" smtClean="0"/>
              <a:pPr eaLnBrk="1" hangingPunct="1"/>
              <a:t>7</a:t>
            </a:fld>
            <a:endParaRPr lang="pl-PL" alt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524000" y="928688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524000" y="6215063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tekstu 2"/>
          <p:cNvSpPr txBox="1">
            <a:spLocks/>
          </p:cNvSpPr>
          <p:nvPr/>
        </p:nvSpPr>
        <p:spPr>
          <a:xfrm>
            <a:off x="1524000" y="1246535"/>
            <a:ext cx="91440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endParaRPr lang="pl-PL" b="1" dirty="0"/>
          </a:p>
          <a:p>
            <a:pPr algn="just"/>
            <a:endParaRPr lang="pl-PL" dirty="0"/>
          </a:p>
          <a:p>
            <a:pPr algn="just">
              <a:lnSpc>
                <a:spcPts val="1400"/>
              </a:lnSpc>
              <a:spcAft>
                <a:spcPts val="800"/>
              </a:spcAft>
            </a:pPr>
            <a:endParaRPr lang="pl-PL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 167 i 178 dyrektywy VAT należy interpretować w ten sposób, że </a:t>
            </a:r>
            <a:r>
              <a:rPr lang="pl-PL" sz="1800" b="1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stoją one na przeszkodzie </a:t>
            </a:r>
            <a:r>
              <a:rPr lang="pl-PL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stosowaniu przepisów krajowych, zgodnie z którymi wykonanie prawa do odliczenia VAT związanego z nabyciem wewnątrzwspólnotowym w tym samym okresie rozliczeniowym, w którym VAT jest należny, jest uzależnione od wykazania należnego VAT w deklaracji podatkowej, złożonej w terminie trzech miesięcy od upływu miesiąca, w którym w odniesieniu do nabytych towarów powstał obowiązek podatkowy.</a:t>
            </a:r>
          </a:p>
          <a:p>
            <a:pPr algn="just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215680" y="40466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Stanowisko Trybunału Sprawiedliwości UE</a:t>
            </a:r>
            <a:r>
              <a:rPr lang="pl-PL" sz="2400" b="1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280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952625" y="1000126"/>
            <a:ext cx="8229600" cy="5000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endParaRPr lang="pl-PL" sz="4400" b="1" dirty="0">
              <a:solidFill>
                <a:srgbClr val="753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1" name="Symbol zastępczy numeru slajdu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356350"/>
            <a:ext cx="2133600" cy="29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EF289405-DBD0-47B5-8091-AAE8DEA12462}" type="slidenum">
              <a:rPr lang="pl-PL" altLang="pl-PL" smtClean="0"/>
              <a:pPr eaLnBrk="1" hangingPunct="1"/>
              <a:t>8</a:t>
            </a:fld>
            <a:endParaRPr lang="pl-PL" alt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1524000" y="928688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524000" y="6215063"/>
            <a:ext cx="9144000" cy="0"/>
          </a:xfrm>
          <a:prstGeom prst="line">
            <a:avLst/>
          </a:prstGeom>
          <a:ln>
            <a:solidFill>
              <a:srgbClr val="75380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Symbol zastępczy tekstu 2"/>
          <p:cNvSpPr txBox="1">
            <a:spLocks/>
          </p:cNvSpPr>
          <p:nvPr/>
        </p:nvSpPr>
        <p:spPr>
          <a:xfrm>
            <a:off x="1992313" y="1249363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pPr algn="ctr"/>
            <a:r>
              <a:rPr lang="pl-PL" sz="3000" b="1" dirty="0">
                <a:solidFill>
                  <a:srgbClr val="C00000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03916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B7D099D-2BC9-4907-9541-0ACFFDB8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2251" y="1552482"/>
            <a:ext cx="3492000" cy="554568"/>
          </a:xfrm>
        </p:spPr>
        <p:txBody>
          <a:bodyPr/>
          <a:lstStyle/>
          <a:p>
            <a:pPr lvl="0"/>
            <a:r>
              <a:rPr lang="pl-PL" dirty="0"/>
              <a:t>Małgorzata</a:t>
            </a:r>
          </a:p>
          <a:p>
            <a:pPr lvl="0"/>
            <a:r>
              <a:rPr lang="pl-PL" dirty="0"/>
              <a:t>Militz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009C3C-5001-494A-8657-1405EBB5589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892251" y="2141483"/>
            <a:ext cx="3492000" cy="308196"/>
          </a:xfrm>
        </p:spPr>
        <p:txBody>
          <a:bodyPr/>
          <a:lstStyle/>
          <a:p>
            <a:pPr lvl="0"/>
            <a:r>
              <a:rPr lang="pl-PL" dirty="0"/>
              <a:t>doradca podatkowy, partner GWW Tax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05FF50-8842-4784-B260-509210A887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92251" y="2550701"/>
            <a:ext cx="3492000" cy="308196"/>
          </a:xfrm>
        </p:spPr>
        <p:txBody>
          <a:bodyPr/>
          <a:lstStyle/>
          <a:p>
            <a:pPr lvl="0"/>
            <a:r>
              <a:rPr lang="pl-PL" dirty="0"/>
              <a:t>malgorzata.miliz@gww.pl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4BAC2AAA-37F5-4BD3-8E93-CCF2402AF35B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t="3756" r="4657" b="41291"/>
          <a:stretch/>
        </p:blipFill>
        <p:spPr>
          <a:xfrm>
            <a:off x="2522523" y="1167076"/>
            <a:ext cx="2961081" cy="2935030"/>
          </a:xfr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D483737-642E-48D1-B2C5-7937CB9E612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lvl="0"/>
            <a:r>
              <a:rPr lang="pl-PL" dirty="0"/>
              <a:t>ul. Dobra 40</a:t>
            </a:r>
          </a:p>
          <a:p>
            <a:pPr lvl="0"/>
            <a:r>
              <a:rPr lang="pl-PL" dirty="0"/>
              <a:t>00-344 Warszawa</a:t>
            </a:r>
          </a:p>
          <a:p>
            <a:pPr lvl="0"/>
            <a:r>
              <a:rPr lang="pl-PL" dirty="0"/>
              <a:t>t. +48 22 212 00 00</a:t>
            </a:r>
          </a:p>
          <a:p>
            <a:pPr lvl="0"/>
            <a:r>
              <a:rPr lang="pl-PL" dirty="0"/>
              <a:t>f: +48 22 212 00 01</a:t>
            </a:r>
          </a:p>
          <a:p>
            <a:pPr lvl="0"/>
            <a:r>
              <a:rPr lang="pl-PL" dirty="0"/>
              <a:t>warszawa@gww.pl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4BBD093-7DB9-446E-8E4F-05ED58981E03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pPr lvl="0"/>
            <a:r>
              <a:rPr lang="pl-PL" dirty="0"/>
              <a:t>ul. Towarowa 37</a:t>
            </a:r>
          </a:p>
          <a:p>
            <a:pPr lvl="0"/>
            <a:r>
              <a:rPr lang="pl-PL" dirty="0"/>
              <a:t>61-896 Poznań</a:t>
            </a:r>
          </a:p>
          <a:p>
            <a:pPr lvl="0"/>
            <a:r>
              <a:rPr lang="pl-PL" dirty="0"/>
              <a:t>t. +48 61 658 00 00</a:t>
            </a:r>
          </a:p>
          <a:p>
            <a:pPr lvl="0"/>
            <a:r>
              <a:rPr lang="pl-PL" dirty="0"/>
              <a:t>f. +48 61 658 00 99</a:t>
            </a:r>
          </a:p>
          <a:p>
            <a:pPr lvl="0"/>
            <a:r>
              <a:rPr lang="pl-PL" dirty="0"/>
              <a:t>poznan@gww.pl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E38E353-1595-406B-907D-8AAA33BBCCBB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 lvl="0"/>
            <a:r>
              <a:rPr lang="pl-PL" dirty="0"/>
              <a:t>ul. Stawowa 6/17</a:t>
            </a:r>
          </a:p>
          <a:p>
            <a:pPr lvl="0"/>
            <a:r>
              <a:rPr lang="pl-PL" dirty="0"/>
              <a:t>50-018 Wrocław</a:t>
            </a:r>
          </a:p>
          <a:p>
            <a:pPr lvl="0"/>
            <a:r>
              <a:rPr lang="pl-PL" dirty="0"/>
              <a:t>t. +48 71 796 77 55</a:t>
            </a:r>
          </a:p>
          <a:p>
            <a:pPr lvl="0"/>
            <a:r>
              <a:rPr lang="pl-PL" dirty="0"/>
              <a:t>f. +48 71 796 77 56</a:t>
            </a:r>
          </a:p>
          <a:p>
            <a:pPr lvl="0"/>
            <a:r>
              <a:rPr lang="pl-PL" dirty="0"/>
              <a:t>wroclaw@gww.pl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03E96024-1B67-4066-B646-A4DEE387EC07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pPr lvl="0"/>
            <a:r>
              <a:rPr lang="pl-PL" dirty="0"/>
              <a:t>ul. J. Twardowskiego 9</a:t>
            </a:r>
          </a:p>
          <a:p>
            <a:pPr lvl="0"/>
            <a:r>
              <a:rPr lang="pl-PL" dirty="0"/>
              <a:t>35-302 Rzeszów</a:t>
            </a:r>
          </a:p>
          <a:p>
            <a:pPr lvl="0"/>
            <a:r>
              <a:rPr lang="pl-PL" dirty="0"/>
              <a:t>t. +48 17 333 10 10</a:t>
            </a:r>
          </a:p>
          <a:p>
            <a:pPr lvl="0"/>
            <a:r>
              <a:rPr lang="pl-PL" dirty="0"/>
              <a:t>f. +48 17 333 10 11</a:t>
            </a:r>
          </a:p>
          <a:p>
            <a:pPr lvl="0"/>
            <a:r>
              <a:rPr lang="pl-PL" dirty="0"/>
              <a:t>rzeszow@gww.pl</a:t>
            </a:r>
          </a:p>
        </p:txBody>
      </p:sp>
    </p:spTree>
    <p:extLst>
      <p:ext uri="{BB962C8B-B14F-4D97-AF65-F5344CB8AC3E}">
        <p14:creationId xmlns:p14="http://schemas.microsoft.com/office/powerpoint/2010/main" val="3085467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GWW Colors">
      <a:dk1>
        <a:srgbClr val="7D8289"/>
      </a:dk1>
      <a:lt1>
        <a:sysClr val="window" lastClr="FFFFFF"/>
      </a:lt1>
      <a:dk2>
        <a:srgbClr val="6E767D"/>
      </a:dk2>
      <a:lt2>
        <a:srgbClr val="8A9098"/>
      </a:lt2>
      <a:accent1>
        <a:srgbClr val="BE1F39"/>
      </a:accent1>
      <a:accent2>
        <a:srgbClr val="DE7E8B"/>
      </a:accent2>
      <a:accent3>
        <a:srgbClr val="E7C7CB"/>
      </a:accent3>
      <a:accent4>
        <a:srgbClr val="0F8339"/>
      </a:accent4>
      <a:accent5>
        <a:srgbClr val="97C84F"/>
      </a:accent5>
      <a:accent6>
        <a:srgbClr val="E2E7C2"/>
      </a:accent6>
      <a:hlink>
        <a:srgbClr val="0563C1"/>
      </a:hlink>
      <a:folHlink>
        <a:srgbClr val="954F72"/>
      </a:folHlink>
    </a:clrScheme>
    <a:fontScheme name="Adres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stawy VAT-prezentacja" id="{4E51747C-F6B6-4DA1-ABB8-712BD6380D4A}" vid="{47A5A2A6-2ADC-4BF6-8919-023EC64246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Podstawy VAT-prezentacja</Template>
  <TotalTime>1597</TotalTime>
  <Words>818</Words>
  <Application>Microsoft Office PowerPoint</Application>
  <PresentationFormat>Panoramiczny</PresentationFormat>
  <Paragraphs>84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Georgia</vt:lpstr>
      <vt:lpstr>Times New Roman</vt:lpstr>
      <vt:lpstr>Trebuchet MS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Dahms Angelika</dc:creator>
  <cp:lastModifiedBy>Wojciech Morawski (wmoraw)</cp:lastModifiedBy>
  <cp:revision>113</cp:revision>
  <dcterms:created xsi:type="dcterms:W3CDTF">2020-01-27T19:01:45Z</dcterms:created>
  <dcterms:modified xsi:type="dcterms:W3CDTF">2022-04-05T14:03:25Z</dcterms:modified>
</cp:coreProperties>
</file>