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61" r:id="rId6"/>
    <p:sldId id="265" r:id="rId7"/>
    <p:sldId id="263" r:id="rId8"/>
    <p:sldId id="262" r:id="rId9"/>
    <p:sldId id="264" r:id="rId10"/>
    <p:sldId id="259"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7" d="100"/>
          <a:sy n="87" d="100"/>
        </p:scale>
        <p:origin x="4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3/8/2018</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33009B-07D6-4BCE-AB3C-5C8F09344176}"/>
              </a:ext>
            </a:extLst>
          </p:cNvPr>
          <p:cNvSpPr>
            <a:spLocks noGrp="1"/>
          </p:cNvSpPr>
          <p:nvPr>
            <p:ph type="ctrTitle"/>
          </p:nvPr>
        </p:nvSpPr>
        <p:spPr/>
        <p:txBody>
          <a:bodyPr>
            <a:normAutofit/>
          </a:bodyPr>
          <a:lstStyle/>
          <a:p>
            <a:pPr algn="ctr"/>
            <a:r>
              <a:rPr lang="pl-PL" altLang="pl-PL" sz="4800" b="1" dirty="0"/>
              <a:t>Wyrok Trybunału                                            z dnia 21 września 2017 r.                     w sprawie  C- 605/15, AVIVA</a:t>
            </a:r>
            <a:endParaRPr lang="pl-PL" sz="4800" dirty="0"/>
          </a:p>
        </p:txBody>
      </p:sp>
      <p:sp>
        <p:nvSpPr>
          <p:cNvPr id="3" name="Subtitle 2">
            <a:extLst>
              <a:ext uri="{FF2B5EF4-FFF2-40B4-BE49-F238E27FC236}">
                <a16:creationId xmlns:a16="http://schemas.microsoft.com/office/drawing/2014/main" xmlns="" id="{47F1519E-A9E3-4EE1-B614-996E7011BB00}"/>
              </a:ext>
            </a:extLst>
          </p:cNvPr>
          <p:cNvSpPr>
            <a:spLocks noGrp="1"/>
          </p:cNvSpPr>
          <p:nvPr>
            <p:ph type="subTitle" idx="1"/>
          </p:nvPr>
        </p:nvSpPr>
        <p:spPr/>
        <p:txBody>
          <a:bodyPr/>
          <a:lstStyle/>
          <a:p>
            <a:pPr algn="ctr"/>
            <a:r>
              <a:rPr lang="pl-PL" dirty="0"/>
              <a:t>Roman Wiatrowski</a:t>
            </a:r>
          </a:p>
          <a:p>
            <a:pPr algn="ctr"/>
            <a:r>
              <a:rPr lang="pl-PL" dirty="0"/>
              <a:t>Sędzia NSA </a:t>
            </a:r>
          </a:p>
        </p:txBody>
      </p:sp>
    </p:spTree>
    <p:extLst>
      <p:ext uri="{BB962C8B-B14F-4D97-AF65-F5344CB8AC3E}">
        <p14:creationId xmlns:p14="http://schemas.microsoft.com/office/powerpoint/2010/main" val="12287583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xmlns="" id="{9AAE3F2C-F3CC-43D6-A31A-D492E13DF2FE}"/>
              </a:ext>
            </a:extLst>
          </p:cNvPr>
          <p:cNvSpPr>
            <a:spLocks noGrp="1"/>
          </p:cNvSpPr>
          <p:nvPr>
            <p:ph type="title"/>
          </p:nvPr>
        </p:nvSpPr>
        <p:spPr/>
        <p:txBody>
          <a:bodyPr/>
          <a:lstStyle/>
          <a:p>
            <a:r>
              <a:rPr lang="pl-PL" altLang="pl-PL" sz="3600" b="1" dirty="0">
                <a:latin typeface="Arial" panose="020B0604020202020204" pitchFamily="34" charset="0"/>
                <a:cs typeface="Arial" panose="020B0604020202020204" pitchFamily="34" charset="0"/>
              </a:rPr>
              <a:t>Wyrok Trybunału z dnia 21 września 2017 r. w sprawie C- 605/15, AVIVA- pomimo natury hipotetycznej TS zajął stanowisko.</a:t>
            </a:r>
            <a:endParaRPr lang="pl-PL" altLang="pl-PL" sz="36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1D8FA20C-0477-44B8-A40B-AF470F125DB0}"/>
              </a:ext>
            </a:extLst>
          </p:cNvPr>
          <p:cNvSpPr>
            <a:spLocks noGrp="1"/>
          </p:cNvSpPr>
          <p:nvPr>
            <p:ph idx="1"/>
          </p:nvPr>
        </p:nvSpPr>
        <p:spPr/>
        <p:txBody>
          <a:bodyPr>
            <a:normAutofit fontScale="85000" lnSpcReduction="20000"/>
          </a:bodyPr>
          <a:lstStyle/>
          <a:p>
            <a:pPr marL="0" indent="0" algn="just">
              <a:buFont typeface="Arial" panose="020B0604020202020204" pitchFamily="34" charset="0"/>
              <a:buNone/>
              <a:defRPr/>
            </a:pPr>
            <a:r>
              <a:rPr lang="pl-PL" sz="2400" dirty="0"/>
              <a:t>	Zgodnie z utrwalonym orzecznictwem w ramach ustanowionej w art. 267 TFUE procedury współpracy między sądami krajowymi a Trybunałem zadaniem Trybunału jest dostarczenie sądowi krajowemu wszystkich elementów wykładni prawa Unii, które mogą być użyteczne dla rozstrzygnięcia zawisłej przed nim sprawy, bez względu na to, czy sąd ten zawarł owe kwestie w treści swego pytania (wyrok z dnia 20 października 2016 r., </a:t>
            </a:r>
            <a:r>
              <a:rPr lang="pl-PL" sz="2400" dirty="0" err="1"/>
              <a:t>Danqua</a:t>
            </a:r>
            <a:r>
              <a:rPr lang="pl-PL" sz="2400" dirty="0"/>
              <a:t>, C‑429/15, EU:C:2016:789, pkt 37 i przytoczone tam orzecznictwo)(pkt21).</a:t>
            </a:r>
          </a:p>
          <a:p>
            <a:pPr marL="0" indent="0" algn="just">
              <a:buFont typeface="Arial" panose="020B0604020202020204" pitchFamily="34" charset="0"/>
              <a:buNone/>
              <a:defRPr/>
            </a:pPr>
            <a:r>
              <a:rPr lang="pl-PL" sz="2400" dirty="0"/>
              <a:t>	W tych okolicznościach należy dostarczyć sądowi odsyłającemu także wskazówek w kwestii tego, czy art. 132 ust. 1 lit. f) dyrektywy 2006/112 ma zastosowanie do usług świadczonych przez niezależne grupy osób, których członkowie prowadzą działalność gospodarczą z zakresu ubezpieczeń, które to ubezpieczenia są bezpośrednio niezbędne do wykonywania tej działalności (pkt22).</a:t>
            </a:r>
          </a:p>
          <a:p>
            <a:pPr>
              <a:defRPr/>
            </a:pPr>
            <a:endParaRPr lang="pl-PL" dirty="0"/>
          </a:p>
        </p:txBody>
      </p:sp>
    </p:spTree>
    <p:extLst>
      <p:ext uri="{BB962C8B-B14F-4D97-AF65-F5344CB8AC3E}">
        <p14:creationId xmlns:p14="http://schemas.microsoft.com/office/powerpoint/2010/main" val="2094842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xmlns="" id="{30E1606F-4562-41F2-9FAD-365BE5AFF85A}"/>
              </a:ext>
            </a:extLst>
          </p:cNvPr>
          <p:cNvSpPr>
            <a:spLocks noGrp="1"/>
          </p:cNvSpPr>
          <p:nvPr>
            <p:ph type="title"/>
          </p:nvPr>
        </p:nvSpPr>
        <p:spPr/>
        <p:txBody>
          <a:bodyPr>
            <a:normAutofit fontScale="90000"/>
          </a:bodyPr>
          <a:lstStyle/>
          <a:p>
            <a:pPr eaLnBrk="1" hangingPunct="1"/>
            <a:r>
              <a:rPr lang="pl-PL" altLang="pl-PL" dirty="0"/>
              <a:t>Wyrok TS z dnia 7 lipca 2017 r., C‑392/16, Marcu- problem natury hipotetycznej -TS odmówił udzielenia odpowiedzi. </a:t>
            </a:r>
          </a:p>
        </p:txBody>
      </p:sp>
      <p:sp>
        <p:nvSpPr>
          <p:cNvPr id="24579" name="Rectangle 3">
            <a:extLst>
              <a:ext uri="{FF2B5EF4-FFF2-40B4-BE49-F238E27FC236}">
                <a16:creationId xmlns:a16="http://schemas.microsoft.com/office/drawing/2014/main" xmlns="" id="{EB2FC990-C4F4-44B3-9F68-946A42A53DF0}"/>
              </a:ext>
            </a:extLst>
          </p:cNvPr>
          <p:cNvSpPr>
            <a:spLocks noGrp="1"/>
          </p:cNvSpPr>
          <p:nvPr>
            <p:ph type="body" idx="1"/>
          </p:nvPr>
        </p:nvSpPr>
        <p:spPr/>
        <p:txBody>
          <a:bodyPr>
            <a:normAutofit fontScale="92500" lnSpcReduction="20000"/>
          </a:bodyPr>
          <a:lstStyle/>
          <a:p>
            <a:pPr algn="just" eaLnBrk="1" hangingPunct="1">
              <a:lnSpc>
                <a:spcPct val="80000"/>
              </a:lnSpc>
            </a:pPr>
            <a:r>
              <a:rPr lang="pl-PL" altLang="pl-PL" sz="2000" b="1"/>
              <a:t> Trybunał jest właściwy do dokonywania wykładni prawa Unii jedynie w zakresie, w jakim dotyczy to jego stosowania w nowym państwie członkowskim od momentu przystąpienia tego państwa do Unii (pkt29).</a:t>
            </a:r>
            <a:r>
              <a:rPr lang="pl-PL" altLang="pl-PL" sz="2000"/>
              <a:t> </a:t>
            </a:r>
          </a:p>
          <a:p>
            <a:pPr algn="just" eaLnBrk="1" hangingPunct="1">
              <a:lnSpc>
                <a:spcPct val="80000"/>
              </a:lnSpc>
            </a:pPr>
            <a:r>
              <a:rPr lang="pl-PL" altLang="pl-PL" sz="2000"/>
              <a:t>Trybunał odnosi się tylko do tego stanu faktycznego, który obowiązuje w sprawie(pkt31-32).</a:t>
            </a:r>
          </a:p>
          <a:p>
            <a:pPr algn="just" eaLnBrk="1" hangingPunct="1">
              <a:lnSpc>
                <a:spcPct val="80000"/>
              </a:lnSpc>
            </a:pPr>
            <a:r>
              <a:rPr lang="pl-PL" altLang="pl-PL" sz="2000" b="1"/>
              <a:t>zadaniem Trybunału nie jest wypowiadanie się co do wykładni i stosowania przepisów krajowych ani ustalanie okoliczności faktycznych niezbędnych dla rozwiązania sporu krajowego. W ramach podziału kompetencji pomiędzy sądy Unii i krajowe do Trybunału należy bowiem uwzględnienie kontekstu faktycznego i prawnego, w który wpisuje się pytanie prejudycjalne, w sposób, w jaki został on określony przez sąd odsyłający (pkt35).</a:t>
            </a:r>
          </a:p>
          <a:p>
            <a:pPr algn="just" eaLnBrk="1" hangingPunct="1">
              <a:lnSpc>
                <a:spcPct val="80000"/>
              </a:lnSpc>
            </a:pPr>
            <a:r>
              <a:rPr lang="pl-PL" altLang="pl-PL" sz="2000" b="1"/>
              <a:t>Jeśli jest oczywiste, że wykładnia prawa Unii, o którą wnioskowano, nie ma żadnego związku ze stanem faktycznym lub z przedmiotem sporu głównego, gdy problem jest natury hipotetycznej bądź gdy Trybunał nie dysponuje elementami stanu faktycznego albo prawnego, które są konieczne do udzielenia użytecznej odpowiedzi na przedstawione mu pytania, Trybunał odrzuca wniosek sądu krajowego jako niedopuszczalny</a:t>
            </a:r>
            <a:r>
              <a:rPr lang="pl-PL" altLang="pl-PL" sz="2000"/>
              <a:t> (pkt38).</a:t>
            </a:r>
          </a:p>
        </p:txBody>
      </p:sp>
    </p:spTree>
    <p:extLst>
      <p:ext uri="{BB962C8B-B14F-4D97-AF65-F5344CB8AC3E}">
        <p14:creationId xmlns:p14="http://schemas.microsoft.com/office/powerpoint/2010/main" val="601469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xmlns="" id="{78E99B38-AACE-45ED-952F-FF35550335E2}"/>
              </a:ext>
            </a:extLst>
          </p:cNvPr>
          <p:cNvSpPr>
            <a:spLocks noGrp="1"/>
          </p:cNvSpPr>
          <p:nvPr>
            <p:ph type="title"/>
          </p:nvPr>
        </p:nvSpPr>
        <p:spPr/>
        <p:txBody>
          <a:bodyPr/>
          <a:lstStyle/>
          <a:p>
            <a:r>
              <a:rPr lang="pl-PL" altLang="pl-PL" sz="3200" b="1" dirty="0"/>
              <a:t>Wyrok Trybunału z dnia 21 września 2017 r. w sprawie C- 605/15, AVIVA- pytanie prejudycjalne.</a:t>
            </a:r>
            <a:r>
              <a:rPr lang="pl-PL" altLang="pl-PL" dirty="0"/>
              <a:t> </a:t>
            </a:r>
          </a:p>
        </p:txBody>
      </p:sp>
      <p:sp>
        <p:nvSpPr>
          <p:cNvPr id="28675" name="Content Placeholder 2">
            <a:extLst>
              <a:ext uri="{FF2B5EF4-FFF2-40B4-BE49-F238E27FC236}">
                <a16:creationId xmlns:a16="http://schemas.microsoft.com/office/drawing/2014/main" xmlns="" id="{02251FBA-9669-4565-BA13-6B2A04FB6398}"/>
              </a:ext>
            </a:extLst>
          </p:cNvPr>
          <p:cNvSpPr>
            <a:spLocks noGrp="1"/>
          </p:cNvSpPr>
          <p:nvPr>
            <p:ph idx="1"/>
          </p:nvPr>
        </p:nvSpPr>
        <p:spPr/>
        <p:txBody>
          <a:bodyPr>
            <a:normAutofit fontScale="85000" lnSpcReduction="20000"/>
          </a:bodyPr>
          <a:lstStyle/>
          <a:p>
            <a:pPr algn="just"/>
            <a:r>
              <a:rPr lang="pl-PL" altLang="pl-PL" sz="2400"/>
              <a:t>1)      Czy przepis krajowy dotyczący zwolnienia z VAT niezależnej grupy osób, nieprzewidujący żadnych przesłanek czy procedur stanowiących o spełnieniu warunku zakłócenia konkurencji jest zgodny z art. 132 ust. 1 lit. f) dyrektywy [2006/112] w związku z art. 131 dyrektywy [2006/112], jak też zasadą efektywności, pewności prawa i zasadą ochrony uzasadnionych oczekiwań?</a:t>
            </a:r>
          </a:p>
          <a:p>
            <a:pPr algn="just"/>
            <a:r>
              <a:rPr lang="pl-PL" altLang="pl-PL" sz="2400"/>
              <a:t>2)      Jakie należy zastosować kryteria oceny spełnienia warunku zakłócenia konkurencji przewidzianego w art. 132 ust. 1 lit. f) dyrektywy [2006/112]?</a:t>
            </a:r>
          </a:p>
          <a:p>
            <a:pPr algn="just"/>
            <a:r>
              <a:rPr lang="pl-PL" altLang="pl-PL" sz="2400"/>
              <a:t>3)      Czy na udzielenie odpowiedzi na drugie z powyższych pytań ma wpływ okoliczność, że usługi świadczone są przez niezależną grupę osób na rzecz członków podlegających jurysdykcji różnych państw członkowskich?”.</a:t>
            </a:r>
          </a:p>
          <a:p>
            <a:endParaRPr lang="pl-PL" altLang="pl-PL"/>
          </a:p>
        </p:txBody>
      </p:sp>
    </p:spTree>
    <p:extLst>
      <p:ext uri="{BB962C8B-B14F-4D97-AF65-F5344CB8AC3E}">
        <p14:creationId xmlns:p14="http://schemas.microsoft.com/office/powerpoint/2010/main" val="2518519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xmlns="" id="{CE37965D-92A4-4FEA-B2BF-311764C2C2CE}"/>
              </a:ext>
            </a:extLst>
          </p:cNvPr>
          <p:cNvSpPr>
            <a:spLocks noGrp="1"/>
          </p:cNvSpPr>
          <p:nvPr>
            <p:ph type="title"/>
          </p:nvPr>
        </p:nvSpPr>
        <p:spPr/>
        <p:txBody>
          <a:bodyPr/>
          <a:lstStyle/>
          <a:p>
            <a:r>
              <a:rPr lang="pl-PL" altLang="pl-PL" sz="3600" b="1" dirty="0"/>
              <a:t>Wyrok Trybunału z dnia 21 września 2017 r. w sprawie C- 605/15, AVIVA- stan faktyczny</a:t>
            </a:r>
            <a:endParaRPr lang="pl-PL" altLang="pl-PL" sz="3600" dirty="0"/>
          </a:p>
        </p:txBody>
      </p:sp>
      <p:sp>
        <p:nvSpPr>
          <p:cNvPr id="29699" name="Content Placeholder 2">
            <a:extLst>
              <a:ext uri="{FF2B5EF4-FFF2-40B4-BE49-F238E27FC236}">
                <a16:creationId xmlns:a16="http://schemas.microsoft.com/office/drawing/2014/main" xmlns="" id="{23AC54EC-B62A-4B2E-B2CE-4571CCDF8CC3}"/>
              </a:ext>
            </a:extLst>
          </p:cNvPr>
          <p:cNvSpPr>
            <a:spLocks noGrp="1"/>
          </p:cNvSpPr>
          <p:nvPr>
            <p:ph idx="1"/>
          </p:nvPr>
        </p:nvSpPr>
        <p:spPr/>
        <p:txBody>
          <a:bodyPr>
            <a:normAutofit fontScale="92500" lnSpcReduction="20000"/>
          </a:bodyPr>
          <a:lstStyle/>
          <a:p>
            <a:pPr algn="just"/>
            <a:r>
              <a:rPr lang="pl-PL" altLang="pl-PL" dirty="0"/>
              <a:t>Grupa </a:t>
            </a:r>
            <a:r>
              <a:rPr lang="pl-PL" altLang="pl-PL" dirty="0" err="1"/>
              <a:t>Aviva</a:t>
            </a:r>
            <a:r>
              <a:rPr lang="pl-PL" altLang="pl-PL" dirty="0"/>
              <a:t> planuje utworzenie niezależnej grupy osób, której członkami miałyby zostać spółki z grupy </a:t>
            </a:r>
            <a:r>
              <a:rPr lang="pl-PL" altLang="pl-PL" dirty="0" err="1"/>
              <a:t>Aviva</a:t>
            </a:r>
            <a:r>
              <a:rPr lang="pl-PL" altLang="pl-PL" dirty="0"/>
              <a:t> prowadzące działalność gospodarczą z zakresu ubezpieczeń, a jej usługi miałyby być bezpośrednio niezbędne do wykonywania tej działalności.</a:t>
            </a:r>
          </a:p>
          <a:p>
            <a:pPr algn="just"/>
            <a:r>
              <a:rPr lang="pl-PL" altLang="pl-PL" dirty="0"/>
              <a:t>W tym kontekście Trybunał uznał, że konieczne jest zbadanie czy w sprawie ma zastosowanie  art. 132 ust. 1 lit. f) dyrektywy 2006/112, który przewiduje zwolnienie usług świadczonych przez niezależne grupy osób, których działalność jest zwolniona z VAT lub w związku z którą nie są one uznawane za podatników, w celach świadczenia własnym członkom usług bezpośrednio niezbędnych do wykonywania tej działalności (pkt18-20). </a:t>
            </a:r>
          </a:p>
          <a:p>
            <a:endParaRPr lang="pl-PL" altLang="pl-PL" dirty="0"/>
          </a:p>
        </p:txBody>
      </p:sp>
    </p:spTree>
    <p:extLst>
      <p:ext uri="{BB962C8B-B14F-4D97-AF65-F5344CB8AC3E}">
        <p14:creationId xmlns:p14="http://schemas.microsoft.com/office/powerpoint/2010/main" val="2156346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xmlns="" id="{1E89FCA1-9D90-425F-88E6-F947985BBF36}"/>
              </a:ext>
            </a:extLst>
          </p:cNvPr>
          <p:cNvSpPr>
            <a:spLocks noGrp="1"/>
          </p:cNvSpPr>
          <p:nvPr>
            <p:ph type="title"/>
          </p:nvPr>
        </p:nvSpPr>
        <p:spPr/>
        <p:txBody>
          <a:bodyPr/>
          <a:lstStyle/>
          <a:p>
            <a:pPr algn="just"/>
            <a:r>
              <a:rPr lang="pl-PL" altLang="pl-PL" sz="3200" b="1" dirty="0">
                <a:latin typeface="Arial" panose="020B0604020202020204" pitchFamily="34" charset="0"/>
                <a:cs typeface="Arial" panose="020B0604020202020204" pitchFamily="34" charset="0"/>
              </a:rPr>
              <a:t>Wyrok Trybunału z dnia 21 września 2017 r. w sprawie C- 605/15, AVIVA.</a:t>
            </a:r>
            <a:endParaRPr lang="pl-PL" altLang="pl-PL" sz="3200" dirty="0"/>
          </a:p>
        </p:txBody>
      </p:sp>
      <p:sp>
        <p:nvSpPr>
          <p:cNvPr id="31747" name="Content Placeholder 2">
            <a:extLst>
              <a:ext uri="{FF2B5EF4-FFF2-40B4-BE49-F238E27FC236}">
                <a16:creationId xmlns:a16="http://schemas.microsoft.com/office/drawing/2014/main" xmlns="" id="{EC7C1285-8973-4199-9FFE-2C7E0ABAD26C}"/>
              </a:ext>
            </a:extLst>
          </p:cNvPr>
          <p:cNvSpPr>
            <a:spLocks noGrp="1"/>
          </p:cNvSpPr>
          <p:nvPr>
            <p:ph idx="1"/>
          </p:nvPr>
        </p:nvSpPr>
        <p:spPr/>
        <p:txBody>
          <a:bodyPr>
            <a:normAutofit fontScale="85000" lnSpcReduction="10000"/>
          </a:bodyPr>
          <a:lstStyle/>
          <a:p>
            <a:pPr algn="just"/>
            <a:r>
              <a:rPr lang="pl-PL" altLang="pl-PL" sz="2400" b="1"/>
              <a:t>Art. 132 ust. 1 lit. f) dyrektywy 2006/112, należy podkreślić, że przepis ten znajduje się w rozdziale 2, zatytułowanym „Zwolnienia dotyczące określonych czynności wykonywanych w interesie publicznym”, w tytule IX tej dyrektywy. Ów tytuł wskazuje, że zwolnienie przewidziane w omawianym przepisie dotyczy wyłącznie niezależnych grup osób, których członkowie wykonują czynności w interesie publicznym (pkt25). </a:t>
            </a:r>
          </a:p>
          <a:p>
            <a:pPr algn="just"/>
            <a:r>
              <a:rPr lang="pl-PL" altLang="pl-PL" sz="2400" b="1"/>
              <a:t>Usługi świadczone przez niezależną grupę osób wchodzą zatem w zakres zwolnienia przewidzianego w art. 132 ust. 1 lit. f) dyrektywy 2006/112, jeżeli usługi te bezpośrednio przyczyniają się do wykonywania czynności w interesie publicznym, o których mowa w art. 132 tej dyrektywy (zob. analogicznie wyrok z dnia 5 października 2016 r., TMD, C‑412/15, EU:C:2016:738, pkt 31–33).</a:t>
            </a:r>
          </a:p>
          <a:p>
            <a:endParaRPr lang="pl-PL" altLang="pl-PL"/>
          </a:p>
        </p:txBody>
      </p:sp>
    </p:spTree>
    <p:extLst>
      <p:ext uri="{BB962C8B-B14F-4D97-AF65-F5344CB8AC3E}">
        <p14:creationId xmlns:p14="http://schemas.microsoft.com/office/powerpoint/2010/main" val="3304487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xmlns="" id="{368FEBD1-BC3E-47A7-9C7D-C9BCC9FB61DF}"/>
              </a:ext>
            </a:extLst>
          </p:cNvPr>
          <p:cNvSpPr>
            <a:spLocks noGrp="1"/>
          </p:cNvSpPr>
          <p:nvPr>
            <p:ph type="title"/>
          </p:nvPr>
        </p:nvSpPr>
        <p:spPr/>
        <p:txBody>
          <a:bodyPr/>
          <a:lstStyle/>
          <a:p>
            <a:r>
              <a:rPr lang="pl-PL" altLang="pl-PL" sz="3600" b="1" dirty="0">
                <a:latin typeface="Arial" panose="020B0604020202020204" pitchFamily="34" charset="0"/>
                <a:cs typeface="Arial" panose="020B0604020202020204" pitchFamily="34" charset="0"/>
              </a:rPr>
              <a:t>Wyrok Trybunału z dnia 21 września 2017 r. w sprawie C- 605/15, AVIVA.</a:t>
            </a:r>
            <a:endParaRPr lang="pl-PL" altLang="pl-PL" sz="3600" dirty="0"/>
          </a:p>
        </p:txBody>
      </p:sp>
      <p:sp>
        <p:nvSpPr>
          <p:cNvPr id="32771" name="Content Placeholder 2">
            <a:extLst>
              <a:ext uri="{FF2B5EF4-FFF2-40B4-BE49-F238E27FC236}">
                <a16:creationId xmlns:a16="http://schemas.microsoft.com/office/drawing/2014/main" xmlns="" id="{F60A0F61-1FB0-4FBB-836B-BAAB62AC33EC}"/>
              </a:ext>
            </a:extLst>
          </p:cNvPr>
          <p:cNvSpPr>
            <a:spLocks noGrp="1"/>
          </p:cNvSpPr>
          <p:nvPr>
            <p:ph idx="1"/>
          </p:nvPr>
        </p:nvSpPr>
        <p:spPr/>
        <p:txBody>
          <a:bodyPr>
            <a:normAutofit fontScale="92500"/>
          </a:bodyPr>
          <a:lstStyle/>
          <a:p>
            <a:pPr algn="just"/>
            <a:r>
              <a:rPr lang="pl-PL" altLang="pl-PL" dirty="0"/>
              <a:t>Mając na względzie powyższe rozważania, na wniosek o wydanie orzeczenia w trybie prejudycjalnym należy odpowiedzieć, iż art. 132 ust. 1 lit. f) dyrektywy 2006/112 powinien być interpretowany w ten sposób, że przewidziane w tym przepisie zwolnienie dotyczy wyłącznie niezależnych grup osób, których członkowie prowadzą wymienioną w art. 132 owej dyrektywy działalność w interesie publicznym, a zatem usługi świadczone przez niezależne grupy osób, których członkowie prowadzą działalność gospodarczą z zakresu ubezpieczeń niebędącą działalnością w interesie publicznym, nie korzystają z owego zwolnienia.</a:t>
            </a:r>
          </a:p>
          <a:p>
            <a:endParaRPr lang="pl-PL" altLang="pl-PL" dirty="0"/>
          </a:p>
        </p:txBody>
      </p:sp>
    </p:spTree>
    <p:extLst>
      <p:ext uri="{BB962C8B-B14F-4D97-AF65-F5344CB8AC3E}">
        <p14:creationId xmlns:p14="http://schemas.microsoft.com/office/powerpoint/2010/main" val="2352131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3364C2-4E1C-4AF3-91BA-EAB06591E494}"/>
              </a:ext>
            </a:extLst>
          </p:cNvPr>
          <p:cNvSpPr>
            <a:spLocks noGrp="1"/>
          </p:cNvSpPr>
          <p:nvPr>
            <p:ph type="title"/>
          </p:nvPr>
        </p:nvSpPr>
        <p:spPr/>
        <p:txBody>
          <a:bodyPr/>
          <a:lstStyle/>
          <a:p>
            <a:r>
              <a:rPr lang="pl-PL" dirty="0"/>
              <a:t>„DNB Banka” AS    C‑326/15</a:t>
            </a:r>
          </a:p>
        </p:txBody>
      </p:sp>
      <p:sp>
        <p:nvSpPr>
          <p:cNvPr id="3" name="Content Placeholder 2">
            <a:extLst>
              <a:ext uri="{FF2B5EF4-FFF2-40B4-BE49-F238E27FC236}">
                <a16:creationId xmlns:a16="http://schemas.microsoft.com/office/drawing/2014/main" xmlns="" id="{4BD21388-C741-401D-92F3-F9E8E6703C76}"/>
              </a:ext>
            </a:extLst>
          </p:cNvPr>
          <p:cNvSpPr>
            <a:spLocks noGrp="1"/>
          </p:cNvSpPr>
          <p:nvPr>
            <p:ph idx="1"/>
          </p:nvPr>
        </p:nvSpPr>
        <p:spPr>
          <a:xfrm>
            <a:off x="1410586" y="2608521"/>
            <a:ext cx="10092437" cy="3182679"/>
          </a:xfrm>
        </p:spPr>
        <p:txBody>
          <a:bodyPr>
            <a:normAutofit fontScale="92500"/>
          </a:bodyPr>
          <a:lstStyle/>
          <a:p>
            <a:endParaRPr lang="pl-PL" dirty="0"/>
          </a:p>
          <a:p>
            <a:pPr algn="just"/>
            <a:r>
              <a:rPr lang="pl-PL" dirty="0"/>
              <a:t>W konsekwencji art. 132 ust. 1 lit. f) dyrektywy 2006/112 należy interpretować w ten sposób, że zwolnienie przewidziane w tym przepisie dotyczy jedynie niezależnych grup osób, których członkowie wykonują czynności w interesie publicznym, o których mowa w tym artykule. A zatem usługi świadczone przez niezależne grupy osób, których członkowie prowadzą działalność gospodarczą w</a:t>
            </a:r>
            <a:r>
              <a:rPr lang="pl-PL" b="1" dirty="0"/>
              <a:t> sektorze usług finansowych,</a:t>
            </a:r>
            <a:r>
              <a:rPr lang="pl-PL" dirty="0"/>
              <a:t> która to działalność nie stanowi czynności wykonywanych w interesie publicznym, nie korzystają z tego zwolnienia.</a:t>
            </a:r>
          </a:p>
          <a:p>
            <a:endParaRPr lang="pl-PL" dirty="0"/>
          </a:p>
        </p:txBody>
      </p:sp>
    </p:spTree>
    <p:extLst>
      <p:ext uri="{BB962C8B-B14F-4D97-AF65-F5344CB8AC3E}">
        <p14:creationId xmlns:p14="http://schemas.microsoft.com/office/powerpoint/2010/main" val="3915136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xmlns="" id="{1FB3D530-062B-4C9F-96F0-46D0D2927993}"/>
              </a:ext>
            </a:extLst>
          </p:cNvPr>
          <p:cNvSpPr>
            <a:spLocks noGrp="1"/>
          </p:cNvSpPr>
          <p:nvPr>
            <p:ph type="title"/>
          </p:nvPr>
        </p:nvSpPr>
        <p:spPr/>
        <p:txBody>
          <a:bodyPr>
            <a:normAutofit/>
          </a:bodyPr>
          <a:lstStyle/>
          <a:p>
            <a:r>
              <a:rPr lang="pl-PL" altLang="pl-PL" sz="3200" b="1" dirty="0">
                <a:latin typeface="Arial" panose="020B0604020202020204" pitchFamily="34" charset="0"/>
                <a:cs typeface="Arial" panose="020B0604020202020204" pitchFamily="34" charset="0"/>
              </a:rPr>
              <a:t>Wyrok Trybunału z dnia 21 września 2017 r. w sprawie C- 605/15, AVIVA.</a:t>
            </a:r>
            <a:endParaRPr lang="pl-PL" altLang="pl-PL" sz="3200" dirty="0"/>
          </a:p>
        </p:txBody>
      </p:sp>
      <p:sp>
        <p:nvSpPr>
          <p:cNvPr id="3" name="Content Placeholder 2">
            <a:extLst>
              <a:ext uri="{FF2B5EF4-FFF2-40B4-BE49-F238E27FC236}">
                <a16:creationId xmlns:a16="http://schemas.microsoft.com/office/drawing/2014/main" xmlns="" id="{732887DC-7480-4B97-9B7A-E17A16F8207F}"/>
              </a:ext>
            </a:extLst>
          </p:cNvPr>
          <p:cNvSpPr>
            <a:spLocks noGrp="1"/>
          </p:cNvSpPr>
          <p:nvPr>
            <p:ph idx="1"/>
          </p:nvPr>
        </p:nvSpPr>
        <p:spPr/>
        <p:txBody>
          <a:bodyPr>
            <a:normAutofit fontScale="92500" lnSpcReduction="10000"/>
          </a:bodyPr>
          <a:lstStyle/>
          <a:p>
            <a:pPr algn="just">
              <a:defRPr/>
            </a:pPr>
            <a:r>
              <a:rPr lang="pl-PL" dirty="0"/>
              <a:t>W przeciwieństwie do tego, czego Trybunał dokonuje w ramach niniejszej sprawy, w wyroku z dnia 20 listopada 2003 r., </a:t>
            </a:r>
            <a:r>
              <a:rPr lang="pl-PL" dirty="0" err="1"/>
              <a:t>Taksatorringen</a:t>
            </a:r>
            <a:r>
              <a:rPr lang="pl-PL" dirty="0"/>
              <a:t> (C‑8/01, EU:C:2003:621), Trybunał nie rozstrzygnął kwestii, czy zwolnienie przewidziane w art. 13 część A ust. 1 lit. f) szóstej dyrektywy [odpowiadającym art. 132 ust. 1 lit. f) dyrektywy 2006/112] ograniczało się do usług świadczonych przez niezależną grupę osób, której członkowie wykonywali czynności w interesie publicznym (pkt33).</a:t>
            </a:r>
          </a:p>
          <a:p>
            <a:pPr algn="just">
              <a:defRPr/>
            </a:pPr>
            <a:r>
              <a:rPr lang="pl-PL" dirty="0" err="1"/>
              <a:t>Taksatorringen</a:t>
            </a:r>
            <a:r>
              <a:rPr lang="pl-PL" dirty="0"/>
              <a:t> (C‑8/01, EU:C:2003:621), skłoniła niektóre państwa członkowskie do zwolnienia usług świadczonych przez niezależne grupy osób utworzone przez podmioty takie jak towarzystwa ubezpieczeniowe.</a:t>
            </a:r>
          </a:p>
          <a:p>
            <a:pPr marL="0" indent="0">
              <a:buFont typeface="Arial" panose="020B0604020202020204" pitchFamily="34" charset="0"/>
              <a:buNone/>
              <a:defRPr/>
            </a:pPr>
            <a:endParaRPr lang="pl-PL" dirty="0"/>
          </a:p>
        </p:txBody>
      </p:sp>
    </p:spTree>
    <p:extLst>
      <p:ext uri="{BB962C8B-B14F-4D97-AF65-F5344CB8AC3E}">
        <p14:creationId xmlns:p14="http://schemas.microsoft.com/office/powerpoint/2010/main" val="3853088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xmlns="" id="{4AEE6718-F48A-48E8-87C9-D308388C15A1}"/>
              </a:ext>
            </a:extLst>
          </p:cNvPr>
          <p:cNvSpPr>
            <a:spLocks noGrp="1"/>
          </p:cNvSpPr>
          <p:nvPr>
            <p:ph type="title"/>
          </p:nvPr>
        </p:nvSpPr>
        <p:spPr>
          <a:xfrm>
            <a:off x="614363" y="0"/>
            <a:ext cx="10515600" cy="2197916"/>
          </a:xfrm>
        </p:spPr>
        <p:txBody>
          <a:bodyPr/>
          <a:lstStyle/>
          <a:p>
            <a:r>
              <a:rPr lang="pl-PL" altLang="pl-PL" sz="2000" dirty="0">
                <a:latin typeface="Arial" panose="020B0604020202020204" pitchFamily="34" charset="0"/>
                <a:cs typeface="Arial" panose="020B0604020202020204" pitchFamily="34" charset="0"/>
              </a:rPr>
              <a:t>           </a:t>
            </a:r>
            <a:r>
              <a:rPr lang="pl-PL" altLang="pl-PL" sz="2000" b="1" dirty="0">
                <a:latin typeface="Arial" panose="020B0604020202020204" pitchFamily="34" charset="0"/>
                <a:cs typeface="Arial" panose="020B0604020202020204" pitchFamily="34" charset="0"/>
              </a:rPr>
              <a:t>Wyrok Trybunału z dnia 21 września 2017 r. w sprawie C- 605/15, AVIVA- skutki odmiennego poglądu w w sprawie </a:t>
            </a:r>
            <a:r>
              <a:rPr lang="pl-PL" altLang="pl-PL" sz="2000" b="1" dirty="0" err="1">
                <a:latin typeface="Arial" panose="020B0604020202020204" pitchFamily="34" charset="0"/>
                <a:cs typeface="Arial" panose="020B0604020202020204" pitchFamily="34" charset="0"/>
              </a:rPr>
              <a:t>Taksatorringen</a:t>
            </a:r>
            <a:endParaRPr lang="pl-PL" altLang="pl-PL" sz="2000" b="1" dirty="0">
              <a:latin typeface="Arial" panose="020B0604020202020204" pitchFamily="34" charset="0"/>
              <a:cs typeface="Arial" panose="020B0604020202020204" pitchFamily="34" charset="0"/>
            </a:endParaRPr>
          </a:p>
        </p:txBody>
      </p:sp>
      <p:sp>
        <p:nvSpPr>
          <p:cNvPr id="34819" name="Content Placeholder 2">
            <a:extLst>
              <a:ext uri="{FF2B5EF4-FFF2-40B4-BE49-F238E27FC236}">
                <a16:creationId xmlns:a16="http://schemas.microsoft.com/office/drawing/2014/main" xmlns="" id="{C2A354D5-6F52-451B-AE3C-CAFD9725AB13}"/>
              </a:ext>
            </a:extLst>
          </p:cNvPr>
          <p:cNvSpPr>
            <a:spLocks noGrp="1"/>
          </p:cNvSpPr>
          <p:nvPr>
            <p:ph idx="1"/>
          </p:nvPr>
        </p:nvSpPr>
        <p:spPr/>
        <p:txBody>
          <a:bodyPr>
            <a:normAutofit fontScale="77500" lnSpcReduction="20000"/>
          </a:bodyPr>
          <a:lstStyle/>
          <a:p>
            <a:pPr algn="just"/>
            <a:r>
              <a:rPr lang="pl-PL" altLang="pl-PL" sz="2400" dirty="0"/>
              <a:t>W tym względzie należy jednak uściślić, że organy krajowe nie mogą ponownie otworzyć ostatecznie </a:t>
            </a:r>
            <a:r>
              <a:rPr lang="pl-PL" altLang="pl-PL" sz="2400" b="1" dirty="0"/>
              <a:t>zamkniętych okresów rozliczeniowych</a:t>
            </a:r>
            <a:r>
              <a:rPr lang="pl-PL" altLang="pl-PL" sz="2400" dirty="0"/>
              <a:t> na podstawie art. 132 ust. 1 lit. f) dyrektywy 2006/112, zgodnie z tym, jak został on zinterpretowany w niniejszym wyroku(pkt 35).</a:t>
            </a:r>
          </a:p>
          <a:p>
            <a:pPr algn="just"/>
            <a:r>
              <a:rPr lang="pl-PL" altLang="pl-PL" sz="2400" dirty="0"/>
              <a:t>W odniesieniu do okresów rozliczeniowych, </a:t>
            </a:r>
            <a:r>
              <a:rPr lang="pl-PL" altLang="pl-PL" sz="2400" b="1" dirty="0"/>
              <a:t>które nie zostały jeszcze ostatecznie zamknięte, należy przypomnieć, że zgodnie z utrwalonym orzecznictwem dyrektywa nie może sama z siebie nakładać obowiązków na jednostkę,</a:t>
            </a:r>
            <a:r>
              <a:rPr lang="pl-PL" altLang="pl-PL" sz="2400" dirty="0"/>
              <a:t> wobec czego nie można powoływać się na nią wobec jednostki Organy krajowe nie mogą zatem powoływać się na art. 132 ust. 1 lit. f) dyrektywy 2006/112, tak jak został on zinterpretowany w pkt 32 niniejszego wyroku, aby odmówić tego zwolnienia niezależnym grupom osób utworzonym przez towarzystwa ubezpieczeniowe, a w konsekwencji odmówić zwolnienia z VAT usług świadczonych przez te grupy. </a:t>
            </a:r>
          </a:p>
        </p:txBody>
      </p:sp>
    </p:spTree>
    <p:extLst>
      <p:ext uri="{BB962C8B-B14F-4D97-AF65-F5344CB8AC3E}">
        <p14:creationId xmlns:p14="http://schemas.microsoft.com/office/powerpoint/2010/main" val="741346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xmlns="" id="{ECC9FA21-1907-4E79-A5A5-5994D9EA8E48}"/>
              </a:ext>
            </a:extLst>
          </p:cNvPr>
          <p:cNvSpPr>
            <a:spLocks noGrp="1"/>
          </p:cNvSpPr>
          <p:nvPr>
            <p:ph type="title"/>
          </p:nvPr>
        </p:nvSpPr>
        <p:spPr/>
        <p:txBody>
          <a:bodyPr/>
          <a:lstStyle/>
          <a:p>
            <a:r>
              <a:rPr lang="pl-PL" altLang="pl-PL" sz="2400" b="1" dirty="0">
                <a:latin typeface="Arial" panose="020B0604020202020204" pitchFamily="34" charset="0"/>
                <a:cs typeface="Arial" panose="020B0604020202020204" pitchFamily="34" charset="0"/>
              </a:rPr>
              <a:t>Wyrok Trybunału z dnia 21 września 2017 r. w sprawie C- 605/15, AVIVA- problem natury hipotetycznej- skutki odmiennego poglądu  w sprawie </a:t>
            </a:r>
            <a:r>
              <a:rPr lang="pl-PL" altLang="pl-PL" sz="2400" b="1" dirty="0" err="1">
                <a:latin typeface="Arial" panose="020B0604020202020204" pitchFamily="34" charset="0"/>
                <a:cs typeface="Arial" panose="020B0604020202020204" pitchFamily="34" charset="0"/>
              </a:rPr>
              <a:t>Taksatorringen</a:t>
            </a:r>
            <a:r>
              <a:rPr lang="pl-PL" altLang="pl-PL" sz="2400" b="1" dirty="0">
                <a:latin typeface="Arial" panose="020B0604020202020204" pitchFamily="34" charset="0"/>
                <a:cs typeface="Arial" panose="020B0604020202020204" pitchFamily="34" charset="0"/>
              </a:rPr>
              <a:t>.</a:t>
            </a:r>
          </a:p>
        </p:txBody>
      </p:sp>
      <p:sp>
        <p:nvSpPr>
          <p:cNvPr id="35843" name="Rectangle 3">
            <a:extLst>
              <a:ext uri="{FF2B5EF4-FFF2-40B4-BE49-F238E27FC236}">
                <a16:creationId xmlns:a16="http://schemas.microsoft.com/office/drawing/2014/main" xmlns="" id="{BAF549D9-47D8-4E87-8A02-7AD737886723}"/>
              </a:ext>
            </a:extLst>
          </p:cNvPr>
          <p:cNvSpPr>
            <a:spLocks noGrp="1"/>
          </p:cNvSpPr>
          <p:nvPr>
            <p:ph type="body" idx="1"/>
          </p:nvPr>
        </p:nvSpPr>
        <p:spPr/>
        <p:txBody>
          <a:bodyPr>
            <a:normAutofit fontScale="92500" lnSpcReduction="20000"/>
          </a:bodyPr>
          <a:lstStyle/>
          <a:p>
            <a:pPr algn="just"/>
            <a:r>
              <a:rPr lang="pl-PL" altLang="pl-PL" sz="3200" dirty="0"/>
              <a:t>spoczywający na sądzie krajowym obowiązek odniesienia się do treści dyrektywy przy dokonywaniu wykładni i stosowaniu odpowiednich przepisów prawa krajowego jest ograniczony przez ogólne zasady prawa, w szczególności zasadę pewności prawa i zasadę niedziałania prawa wstecz, i nie może służyć jako podstawa do dokonywania wykładni prawa krajowego contra legem (wyrok z dnia 15 kwietnia 2008 r., </a:t>
            </a:r>
            <a:r>
              <a:rPr lang="pl-PL" altLang="pl-PL" sz="3200" dirty="0" err="1"/>
              <a:t>Impact</a:t>
            </a:r>
            <a:r>
              <a:rPr lang="pl-PL" altLang="pl-PL" sz="3200" dirty="0"/>
              <a:t>, C‑268/06, EU:C:2008:223, pkt 100)(pkt37).</a:t>
            </a:r>
          </a:p>
        </p:txBody>
      </p:sp>
    </p:spTree>
    <p:extLst>
      <p:ext uri="{BB962C8B-B14F-4D97-AF65-F5344CB8AC3E}">
        <p14:creationId xmlns:p14="http://schemas.microsoft.com/office/powerpoint/2010/main" val="22519142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TM03457496[[fn=Paralaksa]]</Template>
  <TotalTime>433</TotalTime>
  <Words>278</Words>
  <Application>Microsoft Office PowerPoint</Application>
  <PresentationFormat>Panoramiczny</PresentationFormat>
  <Paragraphs>34</Paragraphs>
  <Slides>11</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11</vt:i4>
      </vt:variant>
    </vt:vector>
  </HeadingPairs>
  <TitlesOfParts>
    <vt:vector size="14" baseType="lpstr">
      <vt:lpstr>Arial</vt:lpstr>
      <vt:lpstr>Corbel</vt:lpstr>
      <vt:lpstr>Parallax</vt:lpstr>
      <vt:lpstr>Wyrok Trybunału                                            z dnia 21 września 2017 r.                     w sprawie  C- 605/15, AVIVA</vt:lpstr>
      <vt:lpstr>Wyrok Trybunału z dnia 21 września 2017 r. w sprawie C- 605/15, AVIVA- pytanie prejudycjalne. </vt:lpstr>
      <vt:lpstr>Wyrok Trybunału z dnia 21 września 2017 r. w sprawie C- 605/15, AVIVA- stan faktyczny</vt:lpstr>
      <vt:lpstr>Wyrok Trybunału z dnia 21 września 2017 r. w sprawie C- 605/15, AVIVA.</vt:lpstr>
      <vt:lpstr>Wyrok Trybunału z dnia 21 września 2017 r. w sprawie C- 605/15, AVIVA.</vt:lpstr>
      <vt:lpstr>„DNB Banka” AS    C‑326/15</vt:lpstr>
      <vt:lpstr>Wyrok Trybunału z dnia 21 września 2017 r. w sprawie C- 605/15, AVIVA.</vt:lpstr>
      <vt:lpstr>           Wyrok Trybunału z dnia 21 września 2017 r. w sprawie C- 605/15, AVIVA- skutki odmiennego poglądu w w sprawie Taksatorringen</vt:lpstr>
      <vt:lpstr>Wyrok Trybunału z dnia 21 września 2017 r. w sprawie C- 605/15, AVIVA- problem natury hipotetycznej- skutki odmiennego poglądu  w sprawie Taksatorringen.</vt:lpstr>
      <vt:lpstr>Wyrok Trybunału z dnia 21 września 2017 r. w sprawie C- 605/15, AVIVA- pomimo natury hipotetycznej TS zajął stanowisko.</vt:lpstr>
      <vt:lpstr>Wyrok TS z dnia 7 lipca 2017 r., C‑392/16, Marcu- problem natury hipotetycznej -TS odmówił udzielenia odpowiedzi.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Wyrok Trybunału                                            z dnia 21 września 2017 r.                     w sprawie  C- 605/15, AVIVA</dc:title>
  <dc:creator>Roman Wiatrowski</dc:creator>
  <cp:lastModifiedBy>Wojciech Morawski</cp:lastModifiedBy>
  <cp:revision>11</cp:revision>
  <dcterms:created xsi:type="dcterms:W3CDTF">2018-03-05T17:57:48Z</dcterms:created>
  <dcterms:modified xsi:type="dcterms:W3CDTF">2018-03-08T22:48:09Z</dcterms:modified>
</cp:coreProperties>
</file>