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56" r:id="rId2"/>
    <p:sldId id="264" r:id="rId3"/>
    <p:sldId id="265" r:id="rId4"/>
    <p:sldId id="266" r:id="rId5"/>
    <p:sldId id="259" r:id="rId6"/>
    <p:sldId id="267" r:id="rId7"/>
    <p:sldId id="258" r:id="rId8"/>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441"/>
    <a:srgbClr val="009E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67" d="100"/>
          <a:sy n="67" d="100"/>
        </p:scale>
        <p:origin x="1244" y="40"/>
      </p:cViewPr>
      <p:guideLst>
        <p:guide orient="horz" pos="2160"/>
        <p:guide pos="2880"/>
      </p:guideLst>
    </p:cSldViewPr>
  </p:slideViewPr>
  <p:notesTextViewPr>
    <p:cViewPr>
      <p:scale>
        <a:sx n="1" d="1"/>
        <a:sy n="1" d="1"/>
      </p:scale>
      <p:origin x="0" y="0"/>
    </p:cViewPr>
  </p:notesTextViewPr>
  <p:notesViewPr>
    <p:cSldViewPr>
      <p:cViewPr varScale="1">
        <p:scale>
          <a:sx n="84" d="100"/>
          <a:sy n="84" d="100"/>
        </p:scale>
        <p:origin x="382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pl-PL" dirty="0"/>
          </a:p>
        </p:txBody>
      </p:sp>
      <p:sp>
        <p:nvSpPr>
          <p:cNvPr id="4" name="Symbol zastępczy stop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pl-PL"/>
          </a:p>
        </p:txBody>
      </p:sp>
      <p:sp>
        <p:nvSpPr>
          <p:cNvPr id="5" name="Symbol zastępczy numeru slajdu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E7B49AA-9B91-493B-A7C9-2C8A1E800C96}" type="slidenum">
              <a:rPr lang="pl-PL" altLang="pl-PL"/>
              <a:pPr/>
              <a:t>‹#›</a:t>
            </a:fld>
            <a:endParaRPr lang="pl-PL" altLang="pl-PL"/>
          </a:p>
        </p:txBody>
      </p:sp>
    </p:spTree>
    <p:extLst>
      <p:ext uri="{BB962C8B-B14F-4D97-AF65-F5344CB8AC3E}">
        <p14:creationId xmlns:p14="http://schemas.microsoft.com/office/powerpoint/2010/main" val="33124239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l-PL" noProof="0"/>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5A1A808-945B-4815-9028-FBB332A2DE88}" type="slidenum">
              <a:rPr lang="pl-PL" altLang="pl-PL"/>
              <a:pPr/>
              <a:t>‹#›</a:t>
            </a:fld>
            <a:endParaRPr lang="pl-PL" altLang="pl-PL"/>
          </a:p>
        </p:txBody>
      </p:sp>
    </p:spTree>
    <p:extLst>
      <p:ext uri="{BB962C8B-B14F-4D97-AF65-F5344CB8AC3E}">
        <p14:creationId xmlns:p14="http://schemas.microsoft.com/office/powerpoint/2010/main" val="873809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4" name="Picture 8" descr="C:\Users\karolinar\Desktop\copyright.jpg"/>
          <p:cNvPicPr>
            <a:picLocks noChangeAspect="1" noChangeArrowheads="1"/>
          </p:cNvPicPr>
          <p:nvPr/>
        </p:nvPicPr>
        <p:blipFill>
          <a:blip r:embed="rId2">
            <a:extLst>
              <a:ext uri="{28A0092B-C50C-407E-A947-70E740481C1C}">
                <a14:useLocalDpi xmlns:a14="http://schemas.microsoft.com/office/drawing/2010/main" val="0"/>
              </a:ext>
            </a:extLst>
          </a:blip>
          <a:srcRect l="4579" t="17973" r="20859" b="25189"/>
          <a:stretch>
            <a:fillRect/>
          </a:stretch>
        </p:blipFill>
        <p:spPr bwMode="auto">
          <a:xfrm>
            <a:off x="3294063" y="6440488"/>
            <a:ext cx="2649537"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1279675"/>
            <a:ext cx="9143997" cy="2077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ytuł 1"/>
          <p:cNvSpPr>
            <a:spLocks noGrp="1"/>
          </p:cNvSpPr>
          <p:nvPr>
            <p:ph type="ctrTitle" hasCustomPrompt="1"/>
          </p:nvPr>
        </p:nvSpPr>
        <p:spPr>
          <a:xfrm>
            <a:off x="732631" y="3853755"/>
            <a:ext cx="7772400" cy="675506"/>
          </a:xfrm>
        </p:spPr>
        <p:txBody>
          <a:bodyPr>
            <a:normAutofit/>
          </a:bodyPr>
          <a:lstStyle>
            <a:lvl1pPr algn="ctr">
              <a:defRPr sz="3600" b="1">
                <a:solidFill>
                  <a:srgbClr val="132441"/>
                </a:solidFill>
              </a:defRPr>
            </a:lvl1pPr>
          </a:lstStyle>
          <a:p>
            <a:r>
              <a:rPr lang="pl-PL" dirty="0"/>
              <a:t>&lt;Tytuł prezentacji&gt;</a:t>
            </a:r>
          </a:p>
        </p:txBody>
      </p:sp>
      <p:sp>
        <p:nvSpPr>
          <p:cNvPr id="3" name="Podtytuł 2"/>
          <p:cNvSpPr>
            <a:spLocks noGrp="1"/>
          </p:cNvSpPr>
          <p:nvPr>
            <p:ph type="subTitle" idx="1" hasCustomPrompt="1"/>
          </p:nvPr>
        </p:nvSpPr>
        <p:spPr>
          <a:xfrm>
            <a:off x="5462422" y="5733256"/>
            <a:ext cx="3456384" cy="481608"/>
          </a:xfrm>
        </p:spPr>
        <p:txBody>
          <a:bodyPr>
            <a:normAutofit/>
          </a:bodyPr>
          <a:lstStyle>
            <a:lvl1pPr marL="0" indent="0" algn="l">
              <a:lnSpc>
                <a:spcPct val="120000"/>
              </a:lnSpc>
              <a:spcBef>
                <a:spcPts val="600"/>
              </a:spcBef>
              <a:buNone/>
              <a:defRPr sz="2000" baseline="0">
                <a:solidFill>
                  <a:srgbClr val="13244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dirty="0"/>
              <a:t>Warszawa, …..</a:t>
            </a:r>
          </a:p>
        </p:txBody>
      </p:sp>
    </p:spTree>
    <p:extLst>
      <p:ext uri="{BB962C8B-B14F-4D97-AF65-F5344CB8AC3E}">
        <p14:creationId xmlns:p14="http://schemas.microsoft.com/office/powerpoint/2010/main" val="1486699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250" y="6381750"/>
            <a:ext cx="354013"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050" y="1500188"/>
            <a:ext cx="200025" cy="20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ytuł 1"/>
          <p:cNvSpPr>
            <a:spLocks noGrp="1"/>
          </p:cNvSpPr>
          <p:nvPr>
            <p:ph type="title"/>
          </p:nvPr>
        </p:nvSpPr>
        <p:spPr>
          <a:xfrm>
            <a:off x="551656" y="1238399"/>
            <a:ext cx="8229600" cy="723602"/>
          </a:xfrm>
        </p:spPr>
        <p:txBody>
          <a:bodyPr/>
          <a:lstStyle>
            <a:lvl1pPr>
              <a:spcBef>
                <a:spcPts val="0"/>
              </a:spcBef>
              <a:spcAft>
                <a:spcPts val="600"/>
              </a:spcAft>
              <a:defRPr sz="2400">
                <a:solidFill>
                  <a:srgbClr val="132441"/>
                </a:solidFill>
              </a:defRPr>
            </a:lvl1pPr>
          </a:lstStyle>
          <a:p>
            <a:r>
              <a:rPr lang="pl-PL"/>
              <a:t>Kliknij, aby edytować styl</a:t>
            </a:r>
            <a:endParaRPr lang="pl-PL" dirty="0"/>
          </a:p>
        </p:txBody>
      </p:sp>
      <p:sp>
        <p:nvSpPr>
          <p:cNvPr id="3" name="Symbol zastępczy zawartości 2"/>
          <p:cNvSpPr>
            <a:spLocks noGrp="1"/>
          </p:cNvSpPr>
          <p:nvPr>
            <p:ph idx="1"/>
          </p:nvPr>
        </p:nvSpPr>
        <p:spPr>
          <a:xfrm>
            <a:off x="551656" y="2060848"/>
            <a:ext cx="8229600" cy="4065315"/>
          </a:xfrm>
        </p:spPr>
        <p:txBody>
          <a:bodyPr/>
          <a:lstStyle>
            <a:lvl1pPr marL="342900" indent="-342900">
              <a:lnSpc>
                <a:spcPct val="120000"/>
              </a:lnSpc>
              <a:spcBef>
                <a:spcPts val="0"/>
              </a:spcBef>
              <a:spcAft>
                <a:spcPts val="600"/>
              </a:spcAft>
              <a:buClr>
                <a:srgbClr val="009EE3"/>
              </a:buClr>
              <a:buFont typeface="Wingdings" panose="05000000000000000000" pitchFamily="2" charset="2"/>
              <a:buChar char="§"/>
              <a:defRPr sz="2000" baseline="0"/>
            </a:lvl1pPr>
            <a:lvl2pPr marL="0" indent="0" defTabSz="901700">
              <a:lnSpc>
                <a:spcPct val="120000"/>
              </a:lnSpc>
              <a:spcBef>
                <a:spcPts val="600"/>
              </a:spcBef>
              <a:buNone/>
              <a:defRPr sz="2000"/>
            </a:lvl2pPr>
            <a:lvl3pPr marL="769938" indent="-328613">
              <a:lnSpc>
                <a:spcPct val="120000"/>
              </a:lnSpc>
              <a:spcBef>
                <a:spcPts val="0"/>
              </a:spcBef>
              <a:spcAft>
                <a:spcPts val="600"/>
              </a:spcAft>
              <a:buFont typeface="Wingdings" panose="05000000000000000000" pitchFamily="2" charset="2"/>
              <a:buChar char="ü"/>
              <a:defRPr sz="2000"/>
            </a:lvl3pPr>
            <a:lvl4pPr marL="1250950" indent="-352425">
              <a:lnSpc>
                <a:spcPct val="120000"/>
              </a:lnSpc>
              <a:spcBef>
                <a:spcPts val="0"/>
              </a:spcBef>
              <a:spcAft>
                <a:spcPts val="600"/>
              </a:spcAft>
              <a:buFont typeface="Arial" panose="020B0604020202020204" pitchFamily="34" charset="0"/>
              <a:buChar char="•"/>
              <a:defRPr sz="1800"/>
            </a:lvl4pPr>
            <a:lvl5pPr marL="1708150" indent="-228600">
              <a:lnSpc>
                <a:spcPct val="120000"/>
              </a:lnSpc>
              <a:spcBef>
                <a:spcPts val="600"/>
              </a:spcBef>
              <a:buFont typeface="Wingdings" panose="05000000000000000000" pitchFamily="2" charset="2"/>
              <a:buChar char="Ø"/>
              <a:defRPr sz="1400"/>
            </a:lvl5pPr>
          </a:lstStyle>
          <a:p>
            <a:pPr lvl="0"/>
            <a:r>
              <a:rPr lang="pl-PL" altLang="pl-PL"/>
              <a:t>Edytuj style wzorca tekstu</a:t>
            </a:r>
          </a:p>
          <a:p>
            <a:pPr lvl="1"/>
            <a:r>
              <a:rPr lang="pl-PL" altLang="pl-PL"/>
              <a:t>Drugi poziom</a:t>
            </a:r>
          </a:p>
          <a:p>
            <a:pPr lvl="2"/>
            <a:r>
              <a:rPr lang="pl-PL" altLang="pl-PL"/>
              <a:t>Trzeci poziom</a:t>
            </a:r>
          </a:p>
        </p:txBody>
      </p:sp>
      <p:sp>
        <p:nvSpPr>
          <p:cNvPr id="9" name="Symbol zastępczy numeru slajdu 5"/>
          <p:cNvSpPr>
            <a:spLocks noGrp="1"/>
          </p:cNvSpPr>
          <p:nvPr>
            <p:ph type="sldNum" sz="quarter" idx="10"/>
          </p:nvPr>
        </p:nvSpPr>
        <p:spPr/>
        <p:txBody>
          <a:bodyPr/>
          <a:lstStyle>
            <a:lvl1pPr>
              <a:defRPr/>
            </a:lvl1pPr>
          </a:lstStyle>
          <a:p>
            <a:fld id="{1FFE911F-F8B5-4BD0-875A-01265A91FA60}" type="slidenum">
              <a:rPr lang="pl-PL" altLang="pl-PL"/>
              <a:pPr/>
              <a:t>‹#›</a:t>
            </a:fld>
            <a:endParaRPr lang="pl-PL" altLang="pl-PL"/>
          </a:p>
        </p:txBody>
      </p:sp>
    </p:spTree>
    <p:extLst>
      <p:ext uri="{BB962C8B-B14F-4D97-AF65-F5344CB8AC3E}">
        <p14:creationId xmlns:p14="http://schemas.microsoft.com/office/powerpoint/2010/main" val="2309916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4652963"/>
            <a:ext cx="200025" cy="20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250" y="6381750"/>
            <a:ext cx="354013"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ytuł 1"/>
          <p:cNvSpPr>
            <a:spLocks noGrp="1"/>
          </p:cNvSpPr>
          <p:nvPr>
            <p:ph type="title"/>
          </p:nvPr>
        </p:nvSpPr>
        <p:spPr>
          <a:xfrm>
            <a:off x="831850" y="4365104"/>
            <a:ext cx="7772400" cy="1362075"/>
          </a:xfrm>
        </p:spPr>
        <p:txBody>
          <a:bodyPr anchor="t"/>
          <a:lstStyle>
            <a:lvl1pPr algn="l">
              <a:defRPr sz="4000" b="1" cap="all">
                <a:solidFill>
                  <a:srgbClr val="132441"/>
                </a:solidFill>
              </a:defRPr>
            </a:lvl1pPr>
          </a:lstStyle>
          <a:p>
            <a:r>
              <a:rPr lang="pl-PL"/>
              <a:t>Kliknij, aby edytować styl</a:t>
            </a:r>
            <a:endParaRPr lang="en-US" dirty="0"/>
          </a:p>
        </p:txBody>
      </p:sp>
      <p:sp>
        <p:nvSpPr>
          <p:cNvPr id="3" name="Symbol zastępczy tekstu 2"/>
          <p:cNvSpPr>
            <a:spLocks noGrp="1"/>
          </p:cNvSpPr>
          <p:nvPr>
            <p:ph type="body" idx="1"/>
          </p:nvPr>
        </p:nvSpPr>
        <p:spPr>
          <a:xfrm>
            <a:off x="816816" y="2924944"/>
            <a:ext cx="7772400" cy="1500187"/>
          </a:xfrm>
        </p:spPr>
        <p:txBody>
          <a:bodyPr anchor="b"/>
          <a:lstStyle>
            <a:lvl1pPr marL="0" indent="0">
              <a:buNone/>
              <a:defRPr sz="2000">
                <a:solidFill>
                  <a:srgbClr val="13244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9" name="Symbol zastępczy numeru slajdu 5"/>
          <p:cNvSpPr>
            <a:spLocks noGrp="1"/>
          </p:cNvSpPr>
          <p:nvPr>
            <p:ph type="sldNum" sz="quarter" idx="10"/>
          </p:nvPr>
        </p:nvSpPr>
        <p:spPr/>
        <p:txBody>
          <a:bodyPr/>
          <a:lstStyle>
            <a:lvl1pPr>
              <a:defRPr/>
            </a:lvl1pPr>
          </a:lstStyle>
          <a:p>
            <a:fld id="{65FF3F2E-C33D-4497-BD55-06558B10F426}" type="slidenum">
              <a:rPr lang="pl-PL" altLang="pl-PL"/>
              <a:pPr/>
              <a:t>‹#›</a:t>
            </a:fld>
            <a:endParaRPr lang="pl-PL" altLang="pl-PL"/>
          </a:p>
        </p:txBody>
      </p:sp>
    </p:spTree>
    <p:extLst>
      <p:ext uri="{BB962C8B-B14F-4D97-AF65-F5344CB8AC3E}">
        <p14:creationId xmlns:p14="http://schemas.microsoft.com/office/powerpoint/2010/main" val="4110729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050" y="1500188"/>
            <a:ext cx="200025" cy="20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250" y="6381750"/>
            <a:ext cx="354013"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ytuł 1"/>
          <p:cNvSpPr>
            <a:spLocks noGrp="1"/>
          </p:cNvSpPr>
          <p:nvPr>
            <p:ph type="title"/>
          </p:nvPr>
        </p:nvSpPr>
        <p:spPr>
          <a:xfrm>
            <a:off x="563843" y="1238399"/>
            <a:ext cx="8213725" cy="723602"/>
          </a:xfrm>
        </p:spPr>
        <p:txBody>
          <a:bodyPr/>
          <a:lstStyle>
            <a:lvl1pPr algn="l">
              <a:spcBef>
                <a:spcPts val="0"/>
              </a:spcBef>
              <a:spcAft>
                <a:spcPts val="600"/>
              </a:spcAft>
              <a:defRPr sz="2400">
                <a:solidFill>
                  <a:srgbClr val="132441"/>
                </a:solidFill>
              </a:defRPr>
            </a:lvl1pPr>
          </a:lstStyle>
          <a:p>
            <a:r>
              <a:rPr lang="pl-PL"/>
              <a:t>Kliknij, aby edytować styl</a:t>
            </a:r>
            <a:endParaRPr lang="en-US" dirty="0"/>
          </a:p>
        </p:txBody>
      </p:sp>
      <p:sp>
        <p:nvSpPr>
          <p:cNvPr id="3" name="Symbol zastępczy zawartości 2"/>
          <p:cNvSpPr>
            <a:spLocks noGrp="1"/>
          </p:cNvSpPr>
          <p:nvPr>
            <p:ph sz="half" idx="1"/>
          </p:nvPr>
        </p:nvSpPr>
        <p:spPr>
          <a:xfrm>
            <a:off x="611560" y="2060848"/>
            <a:ext cx="4038600" cy="4065315"/>
          </a:xfrm>
        </p:spPr>
        <p:txBody>
          <a:bodyPr/>
          <a:lstStyle>
            <a:lvl1pPr marL="342900" indent="-342900">
              <a:spcBef>
                <a:spcPts val="0"/>
              </a:spcBef>
              <a:spcAft>
                <a:spcPts val="600"/>
              </a:spcAft>
              <a:buClr>
                <a:srgbClr val="009EE3"/>
              </a:buClr>
              <a:buFont typeface="Wingdings" panose="05000000000000000000" pitchFamily="2" charset="2"/>
              <a:buChar char="§"/>
              <a:defRPr sz="2000"/>
            </a:lvl1pPr>
            <a:lvl2pPr marL="0" indent="0">
              <a:buNone/>
              <a:defRPr sz="2000"/>
            </a:lvl2pPr>
            <a:lvl3pPr marL="727075" indent="-365125">
              <a:spcBef>
                <a:spcPts val="0"/>
              </a:spcBef>
              <a:spcAft>
                <a:spcPts val="600"/>
              </a:spcAft>
              <a:buFont typeface="Wingdings" panose="05000000000000000000" pitchFamily="2" charset="2"/>
              <a:buChar char="ü"/>
              <a:defRPr sz="1800"/>
            </a:lvl3pPr>
            <a:lvl4pPr marL="1076325" indent="-350838">
              <a:spcBef>
                <a:spcPts val="0"/>
              </a:spcBef>
              <a:spcAft>
                <a:spcPts val="600"/>
              </a:spcAft>
              <a:buFont typeface="Arial" panose="020B0604020202020204" pitchFamily="34" charset="0"/>
              <a:buChar char="•"/>
              <a:defRPr sz="1600" baseline="0"/>
            </a:lvl4pPr>
            <a:lvl5pPr marL="1438275" indent="-228600">
              <a:buFont typeface="Wingdings" panose="05000000000000000000" pitchFamily="2" charset="2"/>
              <a:buChar char="Ø"/>
              <a:defRPr sz="1400"/>
            </a:lvl5pPr>
            <a:lvl6pPr>
              <a:defRPr sz="1800"/>
            </a:lvl6pPr>
            <a:lvl7pPr>
              <a:defRPr sz="1800"/>
            </a:lvl7pPr>
            <a:lvl8pPr>
              <a:defRPr sz="1800"/>
            </a:lvl8pPr>
            <a:lvl9pPr>
              <a:defRPr sz="1800"/>
            </a:lvl9pPr>
          </a:lstStyle>
          <a:p>
            <a:pPr lvl="0"/>
            <a:r>
              <a:rPr lang="pl-PL" altLang="pl-PL"/>
              <a:t>Edytuj style wzorca tekstu</a:t>
            </a:r>
          </a:p>
          <a:p>
            <a:pPr lvl="1"/>
            <a:r>
              <a:rPr lang="pl-PL" altLang="pl-PL"/>
              <a:t>Drugi poziom</a:t>
            </a:r>
          </a:p>
          <a:p>
            <a:pPr lvl="2"/>
            <a:r>
              <a:rPr lang="pl-PL" altLang="pl-PL"/>
              <a:t>Trzeci poziom</a:t>
            </a:r>
          </a:p>
        </p:txBody>
      </p:sp>
      <p:sp>
        <p:nvSpPr>
          <p:cNvPr id="4" name="Symbol zastępczy zawartości 3"/>
          <p:cNvSpPr>
            <a:spLocks noGrp="1"/>
          </p:cNvSpPr>
          <p:nvPr>
            <p:ph sz="half" idx="2"/>
          </p:nvPr>
        </p:nvSpPr>
        <p:spPr>
          <a:xfrm>
            <a:off x="4742656" y="2060848"/>
            <a:ext cx="4038600" cy="4065315"/>
          </a:xfrm>
        </p:spPr>
        <p:txBody>
          <a:bodyPr/>
          <a:lstStyle>
            <a:lvl1pPr marL="342900" indent="-342900">
              <a:spcBef>
                <a:spcPts val="0"/>
              </a:spcBef>
              <a:spcAft>
                <a:spcPts val="600"/>
              </a:spcAft>
              <a:buClr>
                <a:srgbClr val="009EE3"/>
              </a:buClr>
              <a:buFont typeface="Wingdings" panose="05000000000000000000" pitchFamily="2" charset="2"/>
              <a:buChar char="§"/>
              <a:defRPr sz="2000"/>
            </a:lvl1pPr>
            <a:lvl2pPr marL="285750" indent="-285750">
              <a:tabLst>
                <a:tab pos="806450" algn="l"/>
              </a:tabLst>
              <a:defRPr sz="2000"/>
            </a:lvl2pPr>
            <a:lvl3pPr marL="631825" indent="-363538">
              <a:spcBef>
                <a:spcPts val="0"/>
              </a:spcBef>
              <a:spcAft>
                <a:spcPts val="600"/>
              </a:spcAft>
              <a:buFont typeface="Wingdings" panose="05000000000000000000" pitchFamily="2" charset="2"/>
              <a:buChar char="ü"/>
              <a:tabLst>
                <a:tab pos="981075" algn="l"/>
              </a:tabLst>
              <a:defRPr sz="1800"/>
            </a:lvl3pPr>
            <a:lvl4pPr marL="981075" indent="-350838">
              <a:spcBef>
                <a:spcPts val="0"/>
              </a:spcBef>
              <a:spcAft>
                <a:spcPts val="600"/>
              </a:spcAft>
              <a:buFont typeface="Arial" panose="020B0604020202020204" pitchFamily="34" charset="0"/>
              <a:buChar char="•"/>
              <a:defRPr sz="1600"/>
            </a:lvl4pPr>
            <a:lvl5pPr marL="1438275" indent="-228600">
              <a:buFont typeface="Wingdings" panose="05000000000000000000" pitchFamily="2" charset="2"/>
              <a:buChar char="Ø"/>
              <a:defRPr sz="1400"/>
            </a:lvl5pPr>
            <a:lvl6pPr>
              <a:defRPr sz="1800"/>
            </a:lvl6pPr>
            <a:lvl7pPr>
              <a:defRPr sz="1800"/>
            </a:lvl7pPr>
            <a:lvl8pPr>
              <a:defRPr sz="1800"/>
            </a:lvl8pPr>
            <a:lvl9pPr>
              <a:defRPr sz="1800"/>
            </a:lvl9pPr>
          </a:lstStyle>
          <a:p>
            <a:pPr lvl="0"/>
            <a:r>
              <a:rPr lang="pl-PL" altLang="pl-PL"/>
              <a:t>Edytuj style wzorca tekstu</a:t>
            </a:r>
          </a:p>
          <a:p>
            <a:pPr lvl="1"/>
            <a:r>
              <a:rPr lang="pl-PL" altLang="pl-PL"/>
              <a:t>Drugi poziom</a:t>
            </a:r>
          </a:p>
          <a:p>
            <a:pPr lvl="2"/>
            <a:r>
              <a:rPr lang="pl-PL" altLang="pl-PL"/>
              <a:t>Trzeci poziom</a:t>
            </a:r>
          </a:p>
        </p:txBody>
      </p:sp>
      <p:sp>
        <p:nvSpPr>
          <p:cNvPr id="10" name="Symbol zastępczy numeru slajdu 5"/>
          <p:cNvSpPr>
            <a:spLocks noGrp="1"/>
          </p:cNvSpPr>
          <p:nvPr>
            <p:ph type="sldNum" sz="quarter" idx="10"/>
          </p:nvPr>
        </p:nvSpPr>
        <p:spPr/>
        <p:txBody>
          <a:bodyPr/>
          <a:lstStyle>
            <a:lvl1pPr>
              <a:defRPr/>
            </a:lvl1pPr>
          </a:lstStyle>
          <a:p>
            <a:fld id="{8C6EE3FC-EA5B-483B-B1CD-EB0D74A878EC}" type="slidenum">
              <a:rPr lang="pl-PL" altLang="pl-PL"/>
              <a:pPr/>
              <a:t>‹#›</a:t>
            </a:fld>
            <a:endParaRPr lang="pl-PL" altLang="pl-PL"/>
          </a:p>
        </p:txBody>
      </p:sp>
    </p:spTree>
    <p:extLst>
      <p:ext uri="{BB962C8B-B14F-4D97-AF65-F5344CB8AC3E}">
        <p14:creationId xmlns:p14="http://schemas.microsoft.com/office/powerpoint/2010/main" val="317103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250" y="6381750"/>
            <a:ext cx="354013"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163" y="1700213"/>
            <a:ext cx="200025" cy="20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ytuł 1"/>
          <p:cNvSpPr>
            <a:spLocks noGrp="1"/>
          </p:cNvSpPr>
          <p:nvPr>
            <p:ph type="title"/>
          </p:nvPr>
        </p:nvSpPr>
        <p:spPr>
          <a:xfrm>
            <a:off x="551656" y="1328738"/>
            <a:ext cx="8229600" cy="1020142"/>
          </a:xfrm>
        </p:spPr>
        <p:txBody>
          <a:bodyPr/>
          <a:lstStyle>
            <a:lvl1pPr>
              <a:spcBef>
                <a:spcPts val="0"/>
              </a:spcBef>
              <a:spcAft>
                <a:spcPts val="600"/>
              </a:spcAft>
              <a:defRPr>
                <a:solidFill>
                  <a:srgbClr val="132441"/>
                </a:solidFill>
              </a:defRPr>
            </a:lvl1pPr>
          </a:lstStyle>
          <a:p>
            <a:r>
              <a:rPr lang="pl-PL"/>
              <a:t>Kliknij, aby edytować styl</a:t>
            </a:r>
            <a:endParaRPr lang="en-US" dirty="0"/>
          </a:p>
        </p:txBody>
      </p:sp>
      <p:sp>
        <p:nvSpPr>
          <p:cNvPr id="8" name="Symbol zastępczy numeru slajdu 5"/>
          <p:cNvSpPr>
            <a:spLocks noGrp="1"/>
          </p:cNvSpPr>
          <p:nvPr>
            <p:ph type="sldNum" sz="quarter" idx="10"/>
          </p:nvPr>
        </p:nvSpPr>
        <p:spPr/>
        <p:txBody>
          <a:bodyPr/>
          <a:lstStyle>
            <a:lvl1pPr>
              <a:defRPr/>
            </a:lvl1pPr>
          </a:lstStyle>
          <a:p>
            <a:fld id="{862F5114-94D2-40E1-B447-5D49B31C202B}" type="slidenum">
              <a:rPr lang="pl-PL" altLang="pl-PL"/>
              <a:pPr/>
              <a:t>‹#›</a:t>
            </a:fld>
            <a:endParaRPr lang="pl-PL" altLang="pl-PL"/>
          </a:p>
        </p:txBody>
      </p:sp>
    </p:spTree>
    <p:extLst>
      <p:ext uri="{BB962C8B-B14F-4D97-AF65-F5344CB8AC3E}">
        <p14:creationId xmlns:p14="http://schemas.microsoft.com/office/powerpoint/2010/main" val="425893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250" y="6381750"/>
            <a:ext cx="354013"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Symbol zastępczy numeru slajdu 5"/>
          <p:cNvSpPr>
            <a:spLocks noGrp="1"/>
          </p:cNvSpPr>
          <p:nvPr>
            <p:ph type="sldNum" sz="quarter" idx="10"/>
          </p:nvPr>
        </p:nvSpPr>
        <p:spPr/>
        <p:txBody>
          <a:bodyPr/>
          <a:lstStyle>
            <a:lvl1pPr>
              <a:defRPr/>
            </a:lvl1pPr>
          </a:lstStyle>
          <a:p>
            <a:fld id="{8837D488-94CB-4DFB-8DE1-BC57D3D4B704}" type="slidenum">
              <a:rPr lang="pl-PL" altLang="pl-PL"/>
              <a:pPr/>
              <a:t>‹#›</a:t>
            </a:fld>
            <a:endParaRPr lang="pl-PL" altLang="pl-PL"/>
          </a:p>
        </p:txBody>
      </p:sp>
    </p:spTree>
    <p:extLst>
      <p:ext uri="{BB962C8B-B14F-4D97-AF65-F5344CB8AC3E}">
        <p14:creationId xmlns:p14="http://schemas.microsoft.com/office/powerpoint/2010/main" val="261278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ymbol zastępczy tytułu 1"/>
          <p:cNvSpPr>
            <a:spLocks noGrp="1"/>
          </p:cNvSpPr>
          <p:nvPr>
            <p:ph type="title"/>
          </p:nvPr>
        </p:nvSpPr>
        <p:spPr bwMode="auto">
          <a:xfrm>
            <a:off x="611188" y="1265238"/>
            <a:ext cx="8086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dirty="0"/>
              <a:t>Kliknij, aby edytować styl</a:t>
            </a:r>
          </a:p>
        </p:txBody>
      </p:sp>
      <p:sp>
        <p:nvSpPr>
          <p:cNvPr id="1027" name="Symbol zastępczy tekstu 2"/>
          <p:cNvSpPr>
            <a:spLocks noGrp="1"/>
          </p:cNvSpPr>
          <p:nvPr>
            <p:ph type="body" idx="1"/>
          </p:nvPr>
        </p:nvSpPr>
        <p:spPr bwMode="auto">
          <a:xfrm>
            <a:off x="611188" y="2492375"/>
            <a:ext cx="8075612" cy="363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pl-PL" altLang="pl-PL" dirty="0" err="1"/>
              <a:t>aaaa</a:t>
            </a:r>
            <a:endParaRPr lang="pl-PL" altLang="pl-PL" dirty="0"/>
          </a:p>
          <a:p>
            <a:pPr lvl="2"/>
            <a:r>
              <a:rPr lang="pl-PL" altLang="pl-PL" dirty="0" err="1"/>
              <a:t>bbbbbb</a:t>
            </a:r>
            <a:endParaRPr lang="pl-PL" altLang="pl-PL" dirty="0"/>
          </a:p>
          <a:p>
            <a:pPr lvl="3"/>
            <a:r>
              <a:rPr lang="pl-PL" altLang="pl-PL" dirty="0" err="1"/>
              <a:t>cccccc</a:t>
            </a:r>
            <a:endParaRPr lang="pl-PL" altLang="pl-PL" dirty="0"/>
          </a:p>
          <a:p>
            <a:pPr lvl="4"/>
            <a:r>
              <a:rPr lang="pl-PL" altLang="pl-PL" dirty="0" err="1"/>
              <a:t>dddddddddd</a:t>
            </a:r>
            <a:endParaRPr lang="pl-PL" altLang="pl-PL" dirty="0"/>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A8C93"/>
                </a:solidFill>
              </a:defRPr>
            </a:lvl1pPr>
          </a:lstStyle>
          <a:p>
            <a:fld id="{862BB7DC-3886-4CFF-834E-281720BCE71C}" type="slidenum">
              <a:rPr lang="pl-PL" altLang="pl-PL"/>
              <a:pPr/>
              <a:t>‹#›</a:t>
            </a:fld>
            <a:endParaRPr lang="pl-PL" altLang="pl-PL"/>
          </a:p>
        </p:txBody>
      </p:sp>
      <p:pic>
        <p:nvPicPr>
          <p:cNvPr id="1030" name="Picture 8" descr="C:\Users\karolinar\Desktop\copyright.jpg"/>
          <p:cNvPicPr>
            <a:picLocks noChangeAspect="1" noChangeArrowheads="1"/>
          </p:cNvPicPr>
          <p:nvPr/>
        </p:nvPicPr>
        <p:blipFill>
          <a:blip r:embed="rId8">
            <a:extLst>
              <a:ext uri="{28A0092B-C50C-407E-A947-70E740481C1C}">
                <a14:useLocalDpi xmlns:a14="http://schemas.microsoft.com/office/drawing/2010/main" val="0"/>
              </a:ext>
            </a:extLst>
          </a:blip>
          <a:srcRect l="4579" t="17973" r="20859" b="25189"/>
          <a:stretch>
            <a:fillRect/>
          </a:stretch>
        </p:blipFill>
        <p:spPr bwMode="auto">
          <a:xfrm>
            <a:off x="3294063" y="6440488"/>
            <a:ext cx="2649537"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2" descr="C:\Users\karolinar\Desktop\Nowe logo\graphics – edit files\logo ozog\png\logo-ozog-pl-rgb.png"/>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3107799" y="4316"/>
            <a:ext cx="2760345" cy="1264444"/>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Lst>
  <p:hf hdr="0" ftr="0" dt="0"/>
  <p:txStyles>
    <p:titleStyle>
      <a:lvl1pPr algn="l" rtl="0" eaLnBrk="1" fontAlgn="base" hangingPunct="1">
        <a:lnSpc>
          <a:spcPct val="120000"/>
        </a:lnSpc>
        <a:spcBef>
          <a:spcPts val="0"/>
        </a:spcBef>
        <a:spcAft>
          <a:spcPts val="600"/>
        </a:spcAft>
        <a:defRPr sz="2400" kern="1200">
          <a:solidFill>
            <a:srgbClr val="132441"/>
          </a:solidFill>
          <a:latin typeface="+mj-lt"/>
          <a:ea typeface="+mj-ea"/>
          <a:cs typeface="+mj-cs"/>
        </a:defRPr>
      </a:lvl1pPr>
      <a:lvl2pPr algn="l" rtl="0" eaLnBrk="1" fontAlgn="base" hangingPunct="1">
        <a:lnSpc>
          <a:spcPct val="120000"/>
        </a:lnSpc>
        <a:spcBef>
          <a:spcPts val="600"/>
        </a:spcBef>
        <a:spcAft>
          <a:spcPct val="0"/>
        </a:spcAft>
        <a:defRPr sz="2800">
          <a:solidFill>
            <a:srgbClr val="132441"/>
          </a:solidFill>
          <a:latin typeface="Calibri" pitchFamily="34" charset="0"/>
        </a:defRPr>
      </a:lvl2pPr>
      <a:lvl3pPr algn="l" rtl="0" eaLnBrk="1" fontAlgn="base" hangingPunct="1">
        <a:lnSpc>
          <a:spcPct val="120000"/>
        </a:lnSpc>
        <a:spcBef>
          <a:spcPts val="600"/>
        </a:spcBef>
        <a:spcAft>
          <a:spcPct val="0"/>
        </a:spcAft>
        <a:defRPr sz="2800">
          <a:solidFill>
            <a:srgbClr val="132441"/>
          </a:solidFill>
          <a:latin typeface="Calibri" pitchFamily="34" charset="0"/>
        </a:defRPr>
      </a:lvl3pPr>
      <a:lvl4pPr algn="l" rtl="0" eaLnBrk="1" fontAlgn="base" hangingPunct="1">
        <a:lnSpc>
          <a:spcPct val="120000"/>
        </a:lnSpc>
        <a:spcBef>
          <a:spcPts val="600"/>
        </a:spcBef>
        <a:spcAft>
          <a:spcPct val="0"/>
        </a:spcAft>
        <a:defRPr sz="2800">
          <a:solidFill>
            <a:srgbClr val="132441"/>
          </a:solidFill>
          <a:latin typeface="Calibri" pitchFamily="34" charset="0"/>
        </a:defRPr>
      </a:lvl4pPr>
      <a:lvl5pPr algn="l" rtl="0" eaLnBrk="1" fontAlgn="base" hangingPunct="1">
        <a:lnSpc>
          <a:spcPct val="120000"/>
        </a:lnSpc>
        <a:spcBef>
          <a:spcPts val="600"/>
        </a:spcBef>
        <a:spcAft>
          <a:spcPct val="0"/>
        </a:spcAft>
        <a:defRPr sz="2800">
          <a:solidFill>
            <a:srgbClr val="13244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algn="l" rtl="0" eaLnBrk="1" fontAlgn="base" hangingPunct="1">
        <a:lnSpc>
          <a:spcPct val="120000"/>
        </a:lnSpc>
        <a:spcBef>
          <a:spcPts val="600"/>
        </a:spcBef>
        <a:spcAft>
          <a:spcPct val="0"/>
        </a:spcAft>
        <a:buFont typeface="Arial" panose="020B0604020202020204" pitchFamily="34" charset="0"/>
        <a:defRPr sz="2800" kern="1200">
          <a:solidFill>
            <a:srgbClr val="132441"/>
          </a:solidFill>
          <a:latin typeface="+mn-lt"/>
          <a:ea typeface="+mn-ea"/>
          <a:cs typeface="+mn-cs"/>
        </a:defRPr>
      </a:lvl1pPr>
      <a:lvl2pPr marL="285750" indent="-285750" algn="l" rtl="0" eaLnBrk="1" fontAlgn="base" hangingPunct="1">
        <a:lnSpc>
          <a:spcPct val="120000"/>
        </a:lnSpc>
        <a:spcBef>
          <a:spcPts val="0"/>
        </a:spcBef>
        <a:spcAft>
          <a:spcPts val="600"/>
        </a:spcAft>
        <a:buClr>
          <a:srgbClr val="009EE3"/>
        </a:buClr>
        <a:buFont typeface="Wingdings" panose="05000000000000000000" pitchFamily="2" charset="2"/>
        <a:buChar char="§"/>
        <a:defRPr sz="2000" kern="1200">
          <a:solidFill>
            <a:srgbClr val="132441"/>
          </a:solidFill>
          <a:latin typeface="+mn-lt"/>
          <a:ea typeface="+mn-ea"/>
          <a:cs typeface="+mn-cs"/>
        </a:defRPr>
      </a:lvl2pPr>
      <a:lvl3pPr marL="806450" indent="-228600" algn="l" defTabSz="981075" rtl="0" eaLnBrk="1" fontAlgn="base" hangingPunct="1">
        <a:lnSpc>
          <a:spcPct val="120000"/>
        </a:lnSpc>
        <a:spcBef>
          <a:spcPts val="0"/>
        </a:spcBef>
        <a:spcAft>
          <a:spcPts val="600"/>
        </a:spcAft>
        <a:buClr>
          <a:srgbClr val="009EE3"/>
        </a:buClr>
        <a:buFont typeface="Wingdings" panose="05000000000000000000" pitchFamily="2" charset="2"/>
        <a:buChar char="ü"/>
        <a:defRPr sz="1800" kern="1200">
          <a:solidFill>
            <a:srgbClr val="132441"/>
          </a:solidFill>
          <a:latin typeface="+mn-lt"/>
          <a:ea typeface="+mn-ea"/>
          <a:cs typeface="+mn-cs"/>
        </a:defRPr>
      </a:lvl3pPr>
      <a:lvl4pPr marL="1250950" indent="-228600" algn="l" rtl="0" eaLnBrk="1" fontAlgn="base" hangingPunct="1">
        <a:lnSpc>
          <a:spcPct val="120000"/>
        </a:lnSpc>
        <a:spcBef>
          <a:spcPts val="0"/>
        </a:spcBef>
        <a:spcAft>
          <a:spcPts val="600"/>
        </a:spcAft>
        <a:buClr>
          <a:srgbClr val="009EE3"/>
        </a:buClr>
        <a:buFont typeface="Arial" panose="020B0604020202020204" pitchFamily="34" charset="0"/>
        <a:buChar char="•"/>
        <a:defRPr sz="1600" kern="1200">
          <a:solidFill>
            <a:srgbClr val="132441"/>
          </a:solidFill>
          <a:latin typeface="+mn-lt"/>
          <a:ea typeface="+mn-ea"/>
          <a:cs typeface="+mn-cs"/>
        </a:defRPr>
      </a:lvl4pPr>
      <a:lvl5pPr marL="1789113" indent="-228600" algn="l" rtl="0" eaLnBrk="1" fontAlgn="base" hangingPunct="1">
        <a:lnSpc>
          <a:spcPct val="120000"/>
        </a:lnSpc>
        <a:spcBef>
          <a:spcPts val="0"/>
        </a:spcBef>
        <a:spcAft>
          <a:spcPts val="600"/>
        </a:spcAft>
        <a:buClr>
          <a:srgbClr val="009EE3"/>
        </a:buClr>
        <a:buFont typeface="Wingdings" panose="05000000000000000000" pitchFamily="2" charset="2"/>
        <a:buChar char="Ø"/>
        <a:defRPr sz="1400" kern="1200">
          <a:solidFill>
            <a:srgbClr val="1324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pl.linkedin.com/company/ozog-and-partners" TargetMode="External"/><Relationship Id="rId2" Type="http://schemas.openxmlformats.org/officeDocument/2006/relationships/hyperlink" Target="http://www.ozog.pl/" TargetMode="External"/><Relationship Id="rId1" Type="http://schemas.openxmlformats.org/officeDocument/2006/relationships/slideLayout" Target="../slideLayouts/slideLayout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ytuł 1"/>
          <p:cNvSpPr>
            <a:spLocks noGrp="1"/>
          </p:cNvSpPr>
          <p:nvPr>
            <p:ph type="ctrTitle"/>
          </p:nvPr>
        </p:nvSpPr>
        <p:spPr>
          <a:xfrm>
            <a:off x="684213" y="3965575"/>
            <a:ext cx="7772400" cy="676275"/>
          </a:xfrm>
        </p:spPr>
        <p:txBody>
          <a:bodyPr>
            <a:normAutofit fontScale="90000"/>
          </a:bodyPr>
          <a:lstStyle/>
          <a:p>
            <a:pPr>
              <a:defRPr/>
            </a:pPr>
            <a:r>
              <a:rPr lang="pl-PL" altLang="pl-PL" dirty="0"/>
              <a:t>Uzależnienie prawa do odliczenia od wykazania należnego VAT w złożonej terminowo deklaracji podatkowej</a:t>
            </a:r>
          </a:p>
        </p:txBody>
      </p:sp>
      <p:sp>
        <p:nvSpPr>
          <p:cNvPr id="10243" name="Podtytuł 2"/>
          <p:cNvSpPr>
            <a:spLocks noGrp="1"/>
          </p:cNvSpPr>
          <p:nvPr>
            <p:ph type="subTitle" idx="1"/>
          </p:nvPr>
        </p:nvSpPr>
        <p:spPr>
          <a:xfrm>
            <a:off x="5462588" y="5157788"/>
            <a:ext cx="3455987" cy="1057275"/>
          </a:xfrm>
        </p:spPr>
        <p:txBody>
          <a:bodyPr/>
          <a:lstStyle/>
          <a:p>
            <a:r>
              <a:rPr lang="pl-PL" altLang="pl-PL" dirty="0"/>
              <a:t>Toruń, 6 kwietnia 2022 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dirty="0"/>
              <a:t>WSA w Gliwicach orzekając po wyroku TSUE …</a:t>
            </a:r>
          </a:p>
        </p:txBody>
      </p:sp>
      <p:sp>
        <p:nvSpPr>
          <p:cNvPr id="3" name="Symbol zastępczy zawartości 2"/>
          <p:cNvSpPr>
            <a:spLocks noGrp="1"/>
          </p:cNvSpPr>
          <p:nvPr>
            <p:ph idx="1"/>
          </p:nvPr>
        </p:nvSpPr>
        <p:spPr/>
        <p:txBody>
          <a:bodyPr/>
          <a:lstStyle/>
          <a:p>
            <a:pPr algn="just"/>
            <a:r>
              <a:rPr lang="pl-PL" sz="1600" dirty="0"/>
              <a:t>„zważywszy na konstytucyjne prawo podatnika do prawa do sądu wyrażonego w art. 45 ust. 1 Konstytucji, a zatem prawo do sprawiedliwego i jawnego rozpatrzenia sprawy bez nieuzasadnionej zwłoki przez właściwy, niezależny, bezstronny i niezawisły sąd, a także przy uwzględnieniu zasady pierwszeństwa prawa Unii Europejskiej w hierarchii źródeł prawa (art. 87 Konstytucji) oraz wyłącznej kompetencji TSUE do wykładni prawa wspólnotowego (art. 267 </a:t>
            </a:r>
            <a:r>
              <a:rPr lang="pl-PL" sz="1600" dirty="0" err="1"/>
              <a:t>TfUE</a:t>
            </a:r>
            <a:r>
              <a:rPr lang="pl-PL" sz="1600" dirty="0"/>
              <a:t>) postanowił się zwrócić do TSUE ze wskazanym na wstępie pytaniem prejudycjalnym, zwłaszcza że wprowadzając powyższe regulacje ustawodawca polski pomimo że wypowiedział się co do zgodności projektowanych rozwiązań z prawem UE, to nie zasięgał opinii oraz nie dokonywał konsultacji i uzgodnień z organami i instytucjami Unii Europejskiej (tak Druk sejmowy 965, Sejm VII kadencji).”.</a:t>
            </a:r>
          </a:p>
          <a:p>
            <a:pPr marL="0" indent="0" algn="just">
              <a:buNone/>
            </a:pPr>
            <a:r>
              <a:rPr lang="pl-PL" sz="1600" dirty="0"/>
              <a:t>Prawomocny wyrok WSA w Gliwicach z 21.06.2021 r., I SA/</a:t>
            </a:r>
            <a:r>
              <a:rPr lang="pl-PL" sz="1600" dirty="0" err="1"/>
              <a:t>Gl</a:t>
            </a:r>
            <a:r>
              <a:rPr lang="pl-PL" sz="1600" dirty="0"/>
              <a:t> 495/19 – sprawa, w której zadano pytanie prejudycjalne</a:t>
            </a:r>
          </a:p>
        </p:txBody>
      </p:sp>
      <p:sp>
        <p:nvSpPr>
          <p:cNvPr id="4" name="Symbol zastępczy numeru slajdu 3"/>
          <p:cNvSpPr>
            <a:spLocks noGrp="1"/>
          </p:cNvSpPr>
          <p:nvPr>
            <p:ph type="sldNum" sz="quarter" idx="10"/>
          </p:nvPr>
        </p:nvSpPr>
        <p:spPr/>
        <p:txBody>
          <a:bodyPr/>
          <a:lstStyle/>
          <a:p>
            <a:fld id="{1FFE911F-F8B5-4BD0-875A-01265A91FA60}" type="slidenum">
              <a:rPr lang="pl-PL" altLang="pl-PL" smtClean="0"/>
              <a:pPr/>
              <a:t>2</a:t>
            </a:fld>
            <a:endParaRPr lang="pl-PL" altLang="pl-PL" dirty="0"/>
          </a:p>
        </p:txBody>
      </p:sp>
    </p:spTree>
    <p:extLst>
      <p:ext uri="{BB962C8B-B14F-4D97-AF65-F5344CB8AC3E}">
        <p14:creationId xmlns:p14="http://schemas.microsoft.com/office/powerpoint/2010/main" val="1509014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dirty="0"/>
              <a:t>WSA w Gliwicach orzekając po wyroku TSUE …</a:t>
            </a:r>
          </a:p>
        </p:txBody>
      </p:sp>
      <p:sp>
        <p:nvSpPr>
          <p:cNvPr id="3" name="Symbol zastępczy zawartości 2"/>
          <p:cNvSpPr>
            <a:spLocks noGrp="1"/>
          </p:cNvSpPr>
          <p:nvPr>
            <p:ph idx="1"/>
          </p:nvPr>
        </p:nvSpPr>
        <p:spPr>
          <a:xfrm>
            <a:off x="251520" y="1844824"/>
            <a:ext cx="8503423" cy="4065315"/>
          </a:xfrm>
        </p:spPr>
        <p:txBody>
          <a:bodyPr/>
          <a:lstStyle/>
          <a:p>
            <a:pPr algn="just"/>
            <a:r>
              <a:rPr lang="pl-PL" sz="1400" dirty="0"/>
              <a:t>„Spółka została utworzona na podstawie prawa holenderskiego. Jest zarejestrowana jako czynny podatnik podatku od wartości dodanej. Zajmuje się dystrybucją produktów spożywczych. W ramach prowadzonej działalności gospodarczej Wnioskodawczyni dokonuje zakupów, w tym: WNT na terytorium Polski. Nabywane towary są następnie wykorzystywane do czynności opodatkowanych podatkiem od towarów i usług na terytorium kraju. W ramach prowadzonej działalności wystąpiły i mogą wystąpić w przyszłości przypadki, w których podatek należny z tytułu WNT nie został/nie zostanie wskazany przez Spółkę we właściwej deklaracji podatkowej (względnie korekcie deklaracji) złożonej w terminie 3 miesięcy od upływu miesiąca, w którym w odniesieniu do nabytych towarów powstał obowiązek podatkowy (zrobiła to lub zrobi po upływie tego terminu, poprzez korektę deklaracji podatkowej). Spółka podkreśliła, że niewskazanie podatku należnego w powyższym stanie faktycznym, może wynikać, między innymi, z opóźnionego otrzymania faktury, błędnego zaklasyfikowania transakcji po stronie Wnioskodawczyni lub pomyłki osoby sporządzającej rejestry i deklaracje podatku od wartości dodanej. Zaznaczyła, że ma pełne prawo do odliczenia podatku od wartości dodanej (nie rozlicza tego podatku współczynnikiem oraz nie dokonuje sprzedaży zwolnionej z tego podatku). Wszystkie zakupy, o których mowa w opisie uprawniają Spółkę do pełnego odliczenia podatku od towarów i usług. Późniejsze niż 3 miesiące wykazanie kwoty podatku należnego poprzez korektę właściwej deklaracji nie jest związane z nadużyciem prawa lub dążeniem do zmniejszenia podatku.”.</a:t>
            </a:r>
          </a:p>
          <a:p>
            <a:pPr marL="0" indent="0" algn="just">
              <a:buNone/>
            </a:pPr>
            <a:r>
              <a:rPr lang="pl-PL" sz="1400" dirty="0"/>
              <a:t>Prawomocny wyrok WSA w Gliwicach z 21.06.2021 r., I SA/</a:t>
            </a:r>
            <a:r>
              <a:rPr lang="pl-PL" sz="1400" dirty="0" err="1"/>
              <a:t>Gl</a:t>
            </a:r>
            <a:r>
              <a:rPr lang="pl-PL" sz="1400" dirty="0"/>
              <a:t> 495/19 – sprawa, w której zadano pytanie prejudycjalne</a:t>
            </a:r>
          </a:p>
        </p:txBody>
      </p:sp>
      <p:sp>
        <p:nvSpPr>
          <p:cNvPr id="4" name="Symbol zastępczy numeru slajdu 3"/>
          <p:cNvSpPr>
            <a:spLocks noGrp="1"/>
          </p:cNvSpPr>
          <p:nvPr>
            <p:ph type="sldNum" sz="quarter" idx="10"/>
          </p:nvPr>
        </p:nvSpPr>
        <p:spPr/>
        <p:txBody>
          <a:bodyPr/>
          <a:lstStyle/>
          <a:p>
            <a:fld id="{1FFE911F-F8B5-4BD0-875A-01265A91FA60}" type="slidenum">
              <a:rPr lang="pl-PL" altLang="pl-PL" smtClean="0"/>
              <a:pPr/>
              <a:t>3</a:t>
            </a:fld>
            <a:endParaRPr lang="pl-PL" altLang="pl-PL" dirty="0"/>
          </a:p>
        </p:txBody>
      </p:sp>
    </p:spTree>
    <p:extLst>
      <p:ext uri="{BB962C8B-B14F-4D97-AF65-F5344CB8AC3E}">
        <p14:creationId xmlns:p14="http://schemas.microsoft.com/office/powerpoint/2010/main" val="219003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dirty="0"/>
              <a:t>WSA w Gliwicach orzekając po wyroku TSUE …</a:t>
            </a:r>
          </a:p>
        </p:txBody>
      </p:sp>
      <p:sp>
        <p:nvSpPr>
          <p:cNvPr id="3" name="Symbol zastępczy zawartości 2"/>
          <p:cNvSpPr>
            <a:spLocks noGrp="1"/>
          </p:cNvSpPr>
          <p:nvPr>
            <p:ph idx="1"/>
          </p:nvPr>
        </p:nvSpPr>
        <p:spPr>
          <a:xfrm>
            <a:off x="251520" y="1844824"/>
            <a:ext cx="8503423" cy="4065315"/>
          </a:xfrm>
        </p:spPr>
        <p:txBody>
          <a:bodyPr/>
          <a:lstStyle/>
          <a:p>
            <a:pPr algn="just"/>
            <a:r>
              <a:rPr lang="pl-PL" sz="1400" dirty="0"/>
              <a:t>„zgodzić się należy ze skarżącą, że stanowisko organu interpretacyjnego jest błędne, albowiem oparte na zgodności art. 86 ust. 10b pkt 2 </a:t>
            </a:r>
            <a:r>
              <a:rPr lang="pl-PL" sz="1400" dirty="0" err="1"/>
              <a:t>u.p.t.u</a:t>
            </a:r>
            <a:r>
              <a:rPr lang="pl-PL" sz="1400" dirty="0"/>
              <a:t>. z Dyrektywą 112. Organ interpretacyjny nie dostrzegł bowiem konsekwencji dla podatnika w zakresie w jakim, po upływie 3 miesięcznego terminu na otrzymanie korekty, podatnik jest zobligowany do korekty uprzednio złożonej deklaracji, pomimo, że nabycie towaru nastąpiło w tym okresie, rozliczenia tego nabycia "na bieżąco" (a zatem w okresie późniejszym), ale także bądź to zapłaty odsetek, bądź korekty kwoty do przeniesienia za okres pomiędzy korektą a deklaracją za bieżący okres. Nie jest przy tym możliwe miarkowanie zależne od stopnia zawinienia. Zastrzec przy tym należy, że we wniosku skarżąca wyraźnie wskazała, że późniejsze otrzymanie korekty nie jest związane z nadużyciem prawa podatkowego, ani też oszustwem podatkowym To zaś, w ocenie Sądu, stanowi naruszenie zasady proporcjonalności jako naczelnej zasady podatku od wartości dodanej.”.</a:t>
            </a:r>
          </a:p>
          <a:p>
            <a:pPr marL="0" indent="0" algn="just">
              <a:buNone/>
            </a:pPr>
            <a:r>
              <a:rPr lang="pl-PL" sz="1400" dirty="0"/>
              <a:t>Prawomocny wyrok WSA w Gliwicach z 21.06.2021 r., I SA/</a:t>
            </a:r>
            <a:r>
              <a:rPr lang="pl-PL" sz="1400" dirty="0" err="1"/>
              <a:t>Gl</a:t>
            </a:r>
            <a:r>
              <a:rPr lang="pl-PL" sz="1400" dirty="0"/>
              <a:t> 495/19 – sprawa, w której zadano pytanie prejudycjalne</a:t>
            </a:r>
          </a:p>
        </p:txBody>
      </p:sp>
      <p:sp>
        <p:nvSpPr>
          <p:cNvPr id="4" name="Symbol zastępczy numeru slajdu 3"/>
          <p:cNvSpPr>
            <a:spLocks noGrp="1"/>
          </p:cNvSpPr>
          <p:nvPr>
            <p:ph type="sldNum" sz="quarter" idx="10"/>
          </p:nvPr>
        </p:nvSpPr>
        <p:spPr/>
        <p:txBody>
          <a:bodyPr/>
          <a:lstStyle/>
          <a:p>
            <a:fld id="{1FFE911F-F8B5-4BD0-875A-01265A91FA60}" type="slidenum">
              <a:rPr lang="pl-PL" altLang="pl-PL" smtClean="0"/>
              <a:pPr/>
              <a:t>4</a:t>
            </a:fld>
            <a:endParaRPr lang="pl-PL" altLang="pl-PL" dirty="0"/>
          </a:p>
        </p:txBody>
      </p:sp>
    </p:spTree>
    <p:extLst>
      <p:ext uri="{BB962C8B-B14F-4D97-AF65-F5344CB8AC3E}">
        <p14:creationId xmlns:p14="http://schemas.microsoft.com/office/powerpoint/2010/main" val="1890508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dirty="0"/>
              <a:t>WSA w Gliwicach orzekając po wyroku TSUE …</a:t>
            </a:r>
          </a:p>
        </p:txBody>
      </p:sp>
      <p:sp>
        <p:nvSpPr>
          <p:cNvPr id="3" name="Symbol zastępczy zawartości 2"/>
          <p:cNvSpPr>
            <a:spLocks noGrp="1"/>
          </p:cNvSpPr>
          <p:nvPr>
            <p:ph idx="1"/>
          </p:nvPr>
        </p:nvSpPr>
        <p:spPr/>
        <p:txBody>
          <a:bodyPr/>
          <a:lstStyle/>
          <a:p>
            <a:pPr algn="just"/>
            <a:r>
              <a:rPr lang="pl-PL" sz="1600" dirty="0"/>
              <a:t>„zgodzić się należy ze Skarżącą, że stanowisko organu interpretacyjnego jest błędne, albowiem oparte na zgodności art. 86 ust. 10b pkt 2 </a:t>
            </a:r>
            <a:r>
              <a:rPr lang="pl-PL" sz="1600" dirty="0" err="1"/>
              <a:t>u.p.t.u</a:t>
            </a:r>
            <a:r>
              <a:rPr lang="pl-PL" sz="1600" dirty="0"/>
              <a:t>. z Dyrektywą VAT. Organ interpretacyjny nie dostrzegł bowiem konsekwencji dla podatnika w zakresie w jakim, po upływie 3 miesięcznego terminu na otrzymanie korekty, podatnik jest zobligowany do korekty uprzednio złożonej deklaracji, pomimo, że nabycie towaru nastąpiło w tym okresie, rozliczenia tego nabycia "na bieżąco" (a zatem w okresie późniejszym), ale także bądź to zapłaty odsetek, bądź korekty kwoty do przeniesienia za okres pomiędzy korektą a deklaracją za bieżący okres. Nie jest przy tym możliwe miarkowanie zależne od stopnia zawinienia. Zastrzec przy tym należy, że we wniosku Skarżąca wyraźnie wskazała, że późniejsze otrzymanie korekty nie jest związane z nadużyciem prawa podatkowego. To zaś, w ocenie Sądu, stanowi naruszenie zasady proporcjonalności jako naczelnej zasady podatku od wartości dodanej. Z uwagi na powyższe Sąd uchylił zaskarżoną interpretację na podstawie art. 146 § 1 </a:t>
            </a:r>
            <a:r>
              <a:rPr lang="pl-PL" sz="1600" dirty="0" err="1"/>
              <a:t>p.p.s.a</a:t>
            </a:r>
            <a:r>
              <a:rPr lang="pl-PL" sz="1600" dirty="0"/>
              <a:t>. Ponownie wydając interpretację organ powinien uwzględnić przedstawioną wyżej ocenę prawną”.</a:t>
            </a:r>
          </a:p>
          <a:p>
            <a:pPr marL="0" indent="0" algn="just">
              <a:buNone/>
            </a:pPr>
            <a:r>
              <a:rPr lang="pl-PL" sz="1600" dirty="0"/>
              <a:t>Nieprawomocny wyrok WSA w Gliwicach z 14.01.2022 r., I SA/</a:t>
            </a:r>
            <a:r>
              <a:rPr lang="pl-PL" sz="1600" dirty="0" err="1"/>
              <a:t>Gl</a:t>
            </a:r>
            <a:r>
              <a:rPr lang="pl-PL" sz="1600" dirty="0"/>
              <a:t> 1065/19</a:t>
            </a:r>
          </a:p>
        </p:txBody>
      </p:sp>
      <p:sp>
        <p:nvSpPr>
          <p:cNvPr id="4" name="Symbol zastępczy numeru slajdu 3"/>
          <p:cNvSpPr>
            <a:spLocks noGrp="1"/>
          </p:cNvSpPr>
          <p:nvPr>
            <p:ph type="sldNum" sz="quarter" idx="10"/>
          </p:nvPr>
        </p:nvSpPr>
        <p:spPr/>
        <p:txBody>
          <a:bodyPr/>
          <a:lstStyle/>
          <a:p>
            <a:fld id="{1FFE911F-F8B5-4BD0-875A-01265A91FA60}" type="slidenum">
              <a:rPr lang="pl-PL" altLang="pl-PL" smtClean="0"/>
              <a:pPr/>
              <a:t>5</a:t>
            </a:fld>
            <a:endParaRPr lang="pl-PL" altLang="pl-PL" dirty="0"/>
          </a:p>
        </p:txBody>
      </p:sp>
    </p:spTree>
    <p:extLst>
      <p:ext uri="{BB962C8B-B14F-4D97-AF65-F5344CB8AC3E}">
        <p14:creationId xmlns:p14="http://schemas.microsoft.com/office/powerpoint/2010/main" val="4042468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51656" y="1107059"/>
            <a:ext cx="8229600" cy="723602"/>
          </a:xfrm>
        </p:spPr>
        <p:txBody>
          <a:bodyPr/>
          <a:lstStyle/>
          <a:p>
            <a:pPr algn="just"/>
            <a:r>
              <a:rPr lang="pl-PL" dirty="0"/>
              <a:t>A co organy podatkowe na wyrok TSUE …</a:t>
            </a:r>
          </a:p>
        </p:txBody>
      </p:sp>
      <p:sp>
        <p:nvSpPr>
          <p:cNvPr id="3" name="Symbol zastępczy zawartości 2"/>
          <p:cNvSpPr>
            <a:spLocks noGrp="1"/>
          </p:cNvSpPr>
          <p:nvPr>
            <p:ph idx="1"/>
          </p:nvPr>
        </p:nvSpPr>
        <p:spPr>
          <a:xfrm>
            <a:off x="-36512" y="1700808"/>
            <a:ext cx="8738338" cy="4065315"/>
          </a:xfrm>
        </p:spPr>
        <p:txBody>
          <a:bodyPr/>
          <a:lstStyle/>
          <a:p>
            <a:pPr algn="just"/>
            <a:r>
              <a:rPr lang="pl-PL" sz="1600" dirty="0"/>
              <a:t>„(…) 18 marca 2021 r. został wydany wyrok Trybunału Sprawiedliwości Unii Europejskiej w sprawie C-895/19 (…). W świetle tego orzeczenia Podatnik ma prawo, przy spełnieniu wszystkich pozostałych warunków, odliczyć podatek naliczony z tytułu importu usług w rozliczeniu za ten sam okres, w którym rozliczony powinien zostać podatek należny z tego tytułu. Wprawdzie Przedmiotowe orzeczenie odnosi się do wewnątrzwspólnotowego nabycia towarów niemniej jego postanowienie analogicznie można odnieść do terminu odliczenia podatku naliczonego w przypadku importu usług. Ze względu jednak na to, że samo wydanie orzeczenia TSUE nie zmienia ani nie uchyla obowiązujących przepisów krajowych, organy podatkowe nie mogą same powoływać się wobec Podatnika bezpośrednio na przepisy Dyrektywy 2006/112/WE. To Podatnik, do czasu zmiany odpowiednich przepisów prawa krajowego, ma możliwość dokonania wyboru, tj. może zastosować obowiązujące normy prawa krajowego lub bezpośrednio zastosować przepisy Dyrektywy z uwzględnieniem wykładni wskazanej w orzeczeniu TSUE. (…) organy podatkowe są zobowiązane respektować rozstrzygnięcie Trybunału Sprawiedliwości Unii Europejskiej zawarte w wyroku w sprawie C-895/19, przy czym jak wskazano wyżej same nie mogą powoływać się bezpośrednio na przepisy Dyrektywy 2006/112/WE wobec podatnika w tym zakresie.”.</a:t>
            </a:r>
          </a:p>
          <a:p>
            <a:pPr marL="0" indent="0" algn="just">
              <a:buNone/>
            </a:pPr>
            <a:r>
              <a:rPr lang="pl-PL" sz="1600" dirty="0"/>
              <a:t>Interpretacja indywidualna DKIS z 30.08.2021 r., 0111-KDIB3-3.4012.278.2021.1.MS</a:t>
            </a:r>
          </a:p>
        </p:txBody>
      </p:sp>
      <p:sp>
        <p:nvSpPr>
          <p:cNvPr id="4" name="Symbol zastępczy numeru slajdu 3"/>
          <p:cNvSpPr>
            <a:spLocks noGrp="1"/>
          </p:cNvSpPr>
          <p:nvPr>
            <p:ph type="sldNum" sz="quarter" idx="10"/>
          </p:nvPr>
        </p:nvSpPr>
        <p:spPr/>
        <p:txBody>
          <a:bodyPr/>
          <a:lstStyle/>
          <a:p>
            <a:fld id="{1FFE911F-F8B5-4BD0-875A-01265A91FA60}" type="slidenum">
              <a:rPr lang="pl-PL" altLang="pl-PL" smtClean="0"/>
              <a:pPr/>
              <a:t>6</a:t>
            </a:fld>
            <a:endParaRPr lang="pl-PL" altLang="pl-PL" dirty="0"/>
          </a:p>
        </p:txBody>
      </p:sp>
    </p:spTree>
    <p:extLst>
      <p:ext uri="{BB962C8B-B14F-4D97-AF65-F5344CB8AC3E}">
        <p14:creationId xmlns:p14="http://schemas.microsoft.com/office/powerpoint/2010/main" val="3050419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ytuł 3"/>
          <p:cNvSpPr>
            <a:spLocks noGrp="1"/>
          </p:cNvSpPr>
          <p:nvPr>
            <p:ph type="title"/>
          </p:nvPr>
        </p:nvSpPr>
        <p:spPr>
          <a:xfrm>
            <a:off x="539552" y="1268760"/>
            <a:ext cx="8229600" cy="648072"/>
          </a:xfrm>
        </p:spPr>
        <p:txBody>
          <a:bodyPr/>
          <a:lstStyle/>
          <a:p>
            <a:r>
              <a:rPr lang="pl-PL" altLang="pl-PL" dirty="0"/>
              <a:t>Zapraszamy do kontaktu</a:t>
            </a:r>
          </a:p>
        </p:txBody>
      </p:sp>
      <p:sp>
        <p:nvSpPr>
          <p:cNvPr id="12291" name="Symbol zastępczy zawartości 4"/>
          <p:cNvSpPr>
            <a:spLocks noGrp="1"/>
          </p:cNvSpPr>
          <p:nvPr>
            <p:ph sz="half" idx="1"/>
          </p:nvPr>
        </p:nvSpPr>
        <p:spPr>
          <a:xfrm>
            <a:off x="3707904" y="4060249"/>
            <a:ext cx="5400600" cy="2017341"/>
          </a:xfrm>
        </p:spPr>
        <p:txBody>
          <a:bodyPr/>
          <a:lstStyle/>
          <a:p>
            <a:pPr marL="0" indent="0">
              <a:spcBef>
                <a:spcPct val="0"/>
              </a:spcBef>
              <a:buNone/>
            </a:pPr>
            <a:endParaRPr lang="pl-PL" altLang="pl-PL" sz="2000" b="1" dirty="0"/>
          </a:p>
          <a:p>
            <a:pPr marL="0" indent="0">
              <a:spcBef>
                <a:spcPct val="0"/>
              </a:spcBef>
              <a:buNone/>
            </a:pPr>
            <a:r>
              <a:rPr lang="pl-PL" altLang="pl-PL" sz="2000" b="1" dirty="0"/>
              <a:t>Kancelaria Ożóg Tomczykowski Sp. z o.o.</a:t>
            </a:r>
            <a:br>
              <a:rPr lang="pl-PL" altLang="pl-PL" sz="2000" b="1" dirty="0"/>
            </a:br>
            <a:r>
              <a:rPr lang="pl-PL" altLang="pl-PL" sz="2000" dirty="0"/>
              <a:t>Al. </a:t>
            </a:r>
            <a:r>
              <a:rPr lang="pl-PL" altLang="pl-PL" sz="2000"/>
              <a:t>Jerozolimskie 93, 02-001 </a:t>
            </a:r>
            <a:r>
              <a:rPr lang="pl-PL" altLang="pl-PL" sz="2000" dirty="0"/>
              <a:t>Warszawa</a:t>
            </a:r>
          </a:p>
          <a:p>
            <a:pPr marL="0" indent="0">
              <a:spcBef>
                <a:spcPct val="0"/>
              </a:spcBef>
              <a:buNone/>
            </a:pPr>
            <a:r>
              <a:rPr lang="pl-PL" altLang="pl-PL" sz="2000" dirty="0"/>
              <a:t>+48 22 480 81 00</a:t>
            </a:r>
            <a:br>
              <a:rPr lang="pl-PL" altLang="pl-PL" sz="2000" dirty="0"/>
            </a:br>
            <a:r>
              <a:rPr lang="pl-PL" altLang="pl-PL" sz="2000" dirty="0">
                <a:hlinkClick r:id="rId2"/>
              </a:rPr>
              <a:t>www.ozogtomczykowski.pl</a:t>
            </a:r>
            <a:endParaRPr lang="pl-PL" altLang="pl-PL" sz="2000" dirty="0"/>
          </a:p>
          <a:p>
            <a:pPr marL="0" indent="0">
              <a:spcBef>
                <a:spcPct val="0"/>
              </a:spcBef>
              <a:buNone/>
            </a:pPr>
            <a:r>
              <a:rPr lang="pl-PL" altLang="pl-PL" sz="2000" dirty="0"/>
              <a:t>     </a:t>
            </a:r>
          </a:p>
        </p:txBody>
      </p:sp>
      <p:sp>
        <p:nvSpPr>
          <p:cNvPr id="12292" name="Symbol zastępczy zawartości 5"/>
          <p:cNvSpPr>
            <a:spLocks noGrp="1"/>
          </p:cNvSpPr>
          <p:nvPr>
            <p:ph sz="half" idx="2"/>
          </p:nvPr>
        </p:nvSpPr>
        <p:spPr>
          <a:xfrm>
            <a:off x="539552" y="2172642"/>
            <a:ext cx="4392488" cy="1832422"/>
          </a:xfrm>
        </p:spPr>
        <p:txBody>
          <a:bodyPr/>
          <a:lstStyle/>
          <a:p>
            <a:pPr marL="0" indent="0">
              <a:spcBef>
                <a:spcPct val="0"/>
              </a:spcBef>
              <a:buNone/>
            </a:pPr>
            <a:r>
              <a:rPr lang="pl-PL" altLang="pl-PL" sz="2000" b="1" dirty="0"/>
              <a:t>Dr Jacek Matarewicz</a:t>
            </a:r>
          </a:p>
          <a:p>
            <a:pPr marL="0" indent="0">
              <a:spcBef>
                <a:spcPct val="0"/>
              </a:spcBef>
              <a:buNone/>
            </a:pPr>
            <a:r>
              <a:rPr lang="pl-PL" altLang="pl-PL" dirty="0"/>
              <a:t>Partner</a:t>
            </a:r>
            <a:endParaRPr lang="pl-PL" altLang="pl-PL" sz="2000" dirty="0"/>
          </a:p>
          <a:p>
            <a:pPr marL="0" indent="0">
              <a:spcBef>
                <a:spcPct val="0"/>
              </a:spcBef>
              <a:buNone/>
            </a:pPr>
            <a:r>
              <a:rPr lang="pl-PL" altLang="pl-PL" sz="2000" dirty="0"/>
              <a:t>j.matarewicz@ozogtomczykowski.pl</a:t>
            </a:r>
          </a:p>
          <a:p>
            <a:pPr marL="0" indent="0">
              <a:spcBef>
                <a:spcPct val="0"/>
              </a:spcBef>
              <a:buNone/>
            </a:pPr>
            <a:r>
              <a:rPr lang="pl-PL" altLang="pl-PL" dirty="0"/>
              <a:t>+48 661 975 552</a:t>
            </a:r>
            <a:endParaRPr lang="pl-PL" altLang="pl-PL" sz="2000" dirty="0"/>
          </a:p>
          <a:p>
            <a:pPr marL="0" indent="0">
              <a:spcBef>
                <a:spcPct val="0"/>
              </a:spcBef>
              <a:buNone/>
            </a:pPr>
            <a:endParaRPr lang="pl-PL" altLang="pl-PL" sz="2000" dirty="0"/>
          </a:p>
          <a:p>
            <a:pPr>
              <a:spcBef>
                <a:spcPct val="0"/>
              </a:spcBef>
            </a:pPr>
            <a:endParaRPr lang="pl-PL" altLang="pl-PL" dirty="0"/>
          </a:p>
        </p:txBody>
      </p:sp>
      <p:sp>
        <p:nvSpPr>
          <p:cNvPr id="2" name="Symbol zastępczy numeru slajdu 1"/>
          <p:cNvSpPr>
            <a:spLocks noGrp="1"/>
          </p:cNvSpPr>
          <p:nvPr>
            <p:ph type="sldNum" sz="quarter" idx="10"/>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18BCAD1E-5B15-4CF7-A54C-97A5C65D0C13}" type="slidenum">
              <a:rPr lang="pl-PL" altLang="pl-PL">
                <a:solidFill>
                  <a:srgbClr val="8A8C93"/>
                </a:solidFill>
              </a:rPr>
              <a:pPr eaLnBrk="1" hangingPunct="1"/>
              <a:t>7</a:t>
            </a:fld>
            <a:endParaRPr lang="pl-PL" altLang="pl-PL">
              <a:solidFill>
                <a:srgbClr val="8A8C93"/>
              </a:solidFill>
            </a:endParaRPr>
          </a:p>
        </p:txBody>
      </p:sp>
      <p:pic>
        <p:nvPicPr>
          <p:cNvPr id="6" name="Obraz 5">
            <a:hlinkClick r:id="rId3"/>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60232" y="5813790"/>
            <a:ext cx="252000" cy="252000"/>
          </a:xfrm>
          <a:prstGeom prst="rect">
            <a:avLst/>
          </a:prstGeom>
        </p:spPr>
      </p:pic>
    </p:spTree>
  </p:cSld>
  <p:clrMapOvr>
    <a:masterClrMapping/>
  </p:clrMapOvr>
</p:sld>
</file>

<file path=ppt/theme/theme1.xml><?xml version="1.0" encoding="utf-8"?>
<a:theme xmlns:a="http://schemas.openxmlformats.org/drawingml/2006/main" name="Szablon_pl">
  <a:themeElements>
    <a:clrScheme name="OŻÓG">
      <a:dk1>
        <a:srgbClr val="132441"/>
      </a:dk1>
      <a:lt1>
        <a:sysClr val="window" lastClr="FFFFFF"/>
      </a:lt1>
      <a:dk2>
        <a:srgbClr val="132441"/>
      </a:dk2>
      <a:lt2>
        <a:srgbClr val="FFFFFF"/>
      </a:lt2>
      <a:accent1>
        <a:srgbClr val="009EE3"/>
      </a:accent1>
      <a:accent2>
        <a:srgbClr val="132441"/>
      </a:accent2>
      <a:accent3>
        <a:srgbClr val="D9D9D9"/>
      </a:accent3>
      <a:accent4>
        <a:srgbClr val="FFCC00"/>
      </a:accent4>
      <a:accent5>
        <a:srgbClr val="FFFFCC"/>
      </a:accent5>
      <a:accent6>
        <a:srgbClr val="4CEE12"/>
      </a:accent6>
      <a:hlink>
        <a:srgbClr val="2B5193"/>
      </a:hlink>
      <a:folHlink>
        <a:srgbClr val="2B5193"/>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zablon_pl" id="{8D182F44-4147-4E95-913F-3B3B98130DD0}" vid="{2413BE2F-A9F9-48E8-8441-F2448491BE01}"/>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KOT_pl</Template>
  <TotalTime>112</TotalTime>
  <Words>1151</Words>
  <Application>Microsoft Office PowerPoint</Application>
  <PresentationFormat>Pokaz na ekranie (4:3)</PresentationFormat>
  <Paragraphs>32</Paragraphs>
  <Slides>7</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7</vt:i4>
      </vt:variant>
    </vt:vector>
  </HeadingPairs>
  <TitlesOfParts>
    <vt:vector size="11" baseType="lpstr">
      <vt:lpstr>Arial</vt:lpstr>
      <vt:lpstr>Calibri</vt:lpstr>
      <vt:lpstr>Wingdings</vt:lpstr>
      <vt:lpstr>Szablon_pl</vt:lpstr>
      <vt:lpstr>Uzależnienie prawa do odliczenia od wykazania należnego VAT w złożonej terminowo deklaracji podatkowej</vt:lpstr>
      <vt:lpstr>WSA w Gliwicach orzekając po wyroku TSUE …</vt:lpstr>
      <vt:lpstr>WSA w Gliwicach orzekając po wyroku TSUE …</vt:lpstr>
      <vt:lpstr>WSA w Gliwicach orzekając po wyroku TSUE …</vt:lpstr>
      <vt:lpstr>WSA w Gliwicach orzekając po wyroku TSUE …</vt:lpstr>
      <vt:lpstr>A co organy podatkowe na wyrok TSUE …</vt:lpstr>
      <vt:lpstr>Zapraszamy do kontaktu</vt:lpstr>
    </vt:vector>
  </TitlesOfParts>
  <Company>KPMG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Jakubecki Paweł</dc:creator>
  <cp:lastModifiedBy>Wojciech Morawski (wmoraw)</cp:lastModifiedBy>
  <cp:revision>9</cp:revision>
  <dcterms:created xsi:type="dcterms:W3CDTF">2018-04-09T07:05:04Z</dcterms:created>
  <dcterms:modified xsi:type="dcterms:W3CDTF">2022-04-05T13:54:44Z</dcterms:modified>
</cp:coreProperties>
</file>