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68" r:id="rId15"/>
    <p:sldId id="274" r:id="rId16"/>
    <p:sldId id="276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1" autoAdjust="0"/>
    <p:restoredTop sz="70048" autoAdjust="0"/>
  </p:normalViewPr>
  <p:slideViewPr>
    <p:cSldViewPr snapToGrid="0">
      <p:cViewPr varScale="1">
        <p:scale>
          <a:sx n="62" d="100"/>
          <a:sy n="62" d="100"/>
        </p:scale>
        <p:origin x="16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08129-A8A4-4ACA-8EAF-C33475F5D8CF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19497-6B5C-4AB9-867C-906E1C522B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41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ip.lex.pl/#/hipertekst/16794311_art(21)_12?pit=2017-03-28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sip.lex.pl/#/hipertekst/16794311_art(21)_17?pit=2017-03-28" TargetMode="External"/><Relationship Id="rId5" Type="http://schemas.openxmlformats.org/officeDocument/2006/relationships/hyperlink" Target="https://sip.lex.pl/#/hipertekst/16794311_art(21)_58?pit=2017-03-28" TargetMode="External"/><Relationship Id="rId4" Type="http://schemas.openxmlformats.org/officeDocument/2006/relationships/hyperlink" Target="https://sip.lex.pl/#/hipertekst/16794311_art(21)_13?pit=2017-03-28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1700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068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11) świadczenia rzeczowe i ekwiwalenty za te świadczenia, przysługujące na podstawie </a:t>
            </a:r>
            <a:r>
              <a:rPr lang="pl-P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przepisów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bezpieczeństwie i higienie pracy, jeżeli zasady ich przyznawania wynikają z odrębnych </a:t>
            </a:r>
            <a:r>
              <a:rPr lang="pl-P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ustaw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lub </a:t>
            </a:r>
            <a:r>
              <a:rPr lang="pl-P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przepisów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wykonawczych wydanych na podstawie tych ustaw;</a:t>
            </a:r>
          </a:p>
          <a:p>
            <a:endParaRPr lang="pl-PL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19) wartość świadczeń ponoszonych przez pracodawcę z tytułu zakwaterowania pracowników, z zastrzeżeniem ust. 14 - do wysokości nieprzekraczającej miesięcznie kwoty 500 zł;</a:t>
            </a:r>
          </a:p>
          <a:p>
            <a:endParaRPr lang="pl-PL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20) część przychodów osób, o których mowa w art. 3 ust. 1, przebywających czasowo za granicą i uzyskujących przychody ze stosunku służbowego, stosunku pracy, pracy nakładczej oraz spółdzielczego stosunku pracy, za każdy dzień pobytu za granicą, w którym podatnik pozostawał w stosunku służbowym, stosunku pracy, pracy nakładczej oraz spółdzielczym stosunku pracy, w kwocie odpowiadającej 30% diety, określonej w </a:t>
            </a:r>
            <a:r>
              <a:rPr lang="pl-P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przepisach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 sprawie wysokości oraz warunków ustalania należności przysługujących pracownikowi zatrudnionemu w państwowej lub samorządowej jednostce sfery budżetowej z tytułu podróży służbowej poza granicami kraju, z zastrzeżeniem ust. 15;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9995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  Za przychody ze stosunku służbowego, stosunku pracy, pracy nakładczej oraz spółdzielczego stosunku pracy uważa się wszelkiego rodzaju wypłaty pieniężne oraz wartość pieniężną świadczeń w naturze bądź ich ekwiwalenty, bez względu na źródło finansowania tych wypłat i świadczeń, a w szczególności: wynagrodzenia zasadnicze, wynagrodzenia za godziny nadliczbowe, różnego rodzaju dodatki, nagrody, ekwiwalenty za niewykorzystany urlop i wszelkie inne kwoty niezależnie od tego, czy ich wysokość została z góry ustalona, a ponadto świadczenia pieniężne ponoszone za pracownika, jak również wartość innych nieodpłatnych świadczeń lub świadczeń częściowo odpłatnych.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9224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3.3.2. Trybunał zwraca uwagę, że - mimo bardzo szerokiego ujęcia przychodów ze stosunku pracy (por. pkt 3.2.5. uzasadnienia) - 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nie każde świadczenie spełnione przez pracodawcę na rzecz pracownika bez ustalonej za nie zapłaty jest świadczeniem podlegającym podatkowi dochodowemu. Dowodzi tego treść art. 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 ust. 1 </a:t>
            </a:r>
            <a:r>
              <a:rPr lang="pl-P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u.p.d.o.f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., zawierająca listę zwolnień przedmiotowych od podatku.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Ustawodawca wylicza tam, m.in., wartość ubioru służbowego oraz ochronnego, wymaganego przez przepisy </a:t>
            </a:r>
            <a:r>
              <a:rPr lang="pl-P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b.h.p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(pkt 10, </a:t>
            </a:r>
            <a:r>
              <a:rPr lang="pl-P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10a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11), wartość posiłków i napojów regeneracyjnych (pkt </a:t>
            </a:r>
            <a:r>
              <a:rPr lang="pl-P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11b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koszty przeniesienia służbowego i zakwaterowania (pkt 14, 19), diety (pkt 16, 17)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Zwolnienia określonych świadczeń pracowniczych, czyli niestanowiących części składowych wynagrodzenia rzeczowych i pieniężnych świadczeń ponoszonych przez pracodawcę na rzecz zatrudnionych przez niego pracowników, w rzeczywistości nie oznaczają wyłączenia określonego dochodu spod opodatkowania, lecz raczej świadczą o tym, że wartości objęte zwolnieniem nie są traktowane przez ustawodawcę jako dochód pracownika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(zob. K. Koperkiewicz-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Mordel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op. cit., s. 138). 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Chodzi tu o świadczenia, które gwarantują higieniczne i bezpieczne warunki pracy, służą jej organizacji i - generalnie - umożliwiają prawidłowe wykonanie pracy. Oczywiście, korzysta z nich pracownik, ale tylko 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ścisłym związku z wykonywaną pracą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Spełnianie wskazanych świadczeń na rzecz pracowników leży 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przede wszystkim w interesie pracodawcy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który - bez poczynienia wymaganych przez przepisy (przede wszystkim </a:t>
            </a:r>
            <a:r>
              <a:rPr lang="pl-PL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b.h.p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 wydatków - nie mógłby zorganizować produkcji, czy szerzej - własnej działalności gospodarczej. Natomiast 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dla </a:t>
            </a:r>
            <a:r>
              <a:rPr lang="pl-P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pracownika,poza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relacją pracowniczą, nie powstaje tu przysporzenie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Korzyść ze świadczeń spełnianych na jego rzecz nie jest przez niego wynoszona na zewnątrz stosunku pracy 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nie stanowi dochodu, będącego przedmiotem opodatkowania.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3.3.3. Problem polega na tym, że we współczesnych relacjach pracowniczych, czego dowodzi orzecznictwo sądowe, pracodawcy oferują pracownikom całą gamę, nieprzewidzianych w umowie o pracę świadczeń, które leżą niejako </a:t>
            </a:r>
            <a:r>
              <a:rPr lang="pl-P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wpół drogi między gratyfikacją (rzeczową czy w postaci usługi), przyznaną pracownikowi jako element wynagrodzenia za pracę, która jest objęta podatkiem dochodowym, a wymaganymi przez odpowiednie przepisy świadczeniami ze strony pracodawcy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które służą stworzeniu odpowiednich warunków pracy (przepisy </a:t>
            </a:r>
            <a:r>
              <a:rPr lang="pl-PL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b.h.p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 i które są zwolnione z tego podatku (art. 21 ust. 1 pkt 11 </a:t>
            </a:r>
            <a:r>
              <a:rPr lang="pl-PL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u.p.d.o.f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604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9284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organizować pracę w sposób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zapewniający pełne wykorzystanie czasu pracy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jak również osiąganie przez pracowników, przy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wykorzystaniu ich uzdolnień i kwalifikacji, wysokiej wydajności 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należytej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jakości pracy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2a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organizować pracę w sposób zapewniający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zmniejszenie uciążliwości 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pracy,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zwłaszcza pracy monotonnej i pracy w ustalonym z góry tempie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 zapewniać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bezpieczne i higieniczne 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warunki pracy oraz prowadzić systematyczne 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szkolenie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pracowników w zakresie bezpieczeństwa i higieny pracy;</a:t>
            </a: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8731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Pracownicy </a:t>
            </a:r>
            <a:r>
              <a:rPr lang="pl-PL" b="1" dirty="0" smtClean="0"/>
              <a:t>mobilni i</a:t>
            </a:r>
            <a:r>
              <a:rPr lang="pl-PL" b="1" baseline="0" dirty="0" smtClean="0"/>
              <a:t> oddelegowani</a:t>
            </a:r>
          </a:p>
          <a:p>
            <a:endParaRPr lang="pl-PL" baseline="0" dirty="0" smtClean="0"/>
          </a:p>
          <a:p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USTAWA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 dnia 10 czerwca 2016 r.</a:t>
            </a:r>
          </a:p>
          <a:p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delegowaniu pracowników w ramach świadczenia usług </a:t>
            </a:r>
            <a:r>
              <a:rPr lang="pl-PL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pl-P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b="1" dirty="0" smtClean="0"/>
              <a:t>Oddelegowanie</a:t>
            </a:r>
            <a:r>
              <a:rPr lang="pl-PL" b="1" baseline="0" dirty="0" smtClean="0"/>
              <a:t> nie jest zdarzeniem okazjonalnym czy nietypowym </a:t>
            </a:r>
            <a:r>
              <a:rPr lang="pl-PL" baseline="0" dirty="0" smtClean="0"/>
              <a:t>lecz jest wykonywaniem pracy w innym, </a:t>
            </a:r>
            <a:r>
              <a:rPr lang="pl-PL" b="1" baseline="0" dirty="0" smtClean="0"/>
              <a:t>umówionym</a:t>
            </a:r>
            <a:r>
              <a:rPr lang="pl-PL" baseline="0" dirty="0" smtClean="0"/>
              <a:t> miejscu. W przypadku braku porozumienia pracownik musiałby ponieść ten wydatek.</a:t>
            </a:r>
          </a:p>
          <a:p>
            <a:endParaRPr lang="pl-PL" baseline="0" dirty="0" smtClean="0"/>
          </a:p>
          <a:p>
            <a:r>
              <a:rPr lang="pl-PL" baseline="0" dirty="0" smtClean="0"/>
              <a:t>Zwolnienie z art. 21 ust. 1 pkt 19 PIT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19) wartość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świadczeń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ponoszonych przez pracodawcę z tytułu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zakwaterowania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pracowników, z zastrzeżeniem ust. 14 - do wysokości nieprzekraczającej miesięcznie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kwoty 500 zł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14.  Zwolnienie, o którym mowa w ust. 1 pkt 19, ma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zastosowanie do pracowników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których miejsce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zamieszkania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jest położone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poza miejscowością, w której znajduje się zakład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pracy, a podatnik 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nie korzysta z kosztów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uzyskania przychodów określonych w art. 22 ust. 2 pkt 3 i 4.</a:t>
            </a:r>
          </a:p>
          <a:p>
            <a:endParaRPr lang="pl-PL" baseline="0" dirty="0" smtClean="0"/>
          </a:p>
          <a:p>
            <a:endParaRPr lang="pl-PL" baseline="0" dirty="0" smtClean="0"/>
          </a:p>
          <a:p>
            <a:endParaRPr lang="pl-PL" baseline="0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19497-6B5C-4AB9-867C-906E1C522B89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277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FE27B-34E3-4FC3-97D6-FE2E62777C80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9934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562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605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083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32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720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597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087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4669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316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4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458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B9037-58C9-45EC-B872-5FBC2562CE9B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84D73-0FD2-432A-9F5D-3A3206D7E6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029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torun@ostrowski-legal.ne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jpeg"/><Relationship Id="rId4" Type="http://schemas.openxmlformats.org/officeDocument/2006/relationships/hyperlink" Target="http://www.ostrowski-legal.ne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548" y="6255827"/>
            <a:ext cx="1050071" cy="30525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0468" y="4838129"/>
            <a:ext cx="11511064" cy="1065174"/>
          </a:xfrm>
        </p:spPr>
        <p:txBody>
          <a:bodyPr>
            <a:normAutofit fontScale="90000"/>
          </a:bodyPr>
          <a:lstStyle/>
          <a:p>
            <a:r>
              <a:rPr lang="pl-PL" sz="2800" dirty="0" smtClean="0">
                <a:solidFill>
                  <a:schemeClr val="accent5"/>
                </a:solidFill>
              </a:rPr>
              <a:t>Jarosław Ostrowski</a:t>
            </a:r>
            <a:br>
              <a:rPr lang="pl-PL" sz="2800" dirty="0" smtClean="0">
                <a:solidFill>
                  <a:schemeClr val="accent5"/>
                </a:solidFill>
              </a:rPr>
            </a:br>
            <a:r>
              <a:rPr lang="pl-PL" sz="2800" dirty="0" smtClean="0">
                <a:solidFill>
                  <a:schemeClr val="accent5"/>
                </a:solidFill>
              </a:rPr>
              <a:t>radca prawny, doradca podatkowy</a:t>
            </a:r>
            <a:br>
              <a:rPr lang="pl-PL" sz="2800" dirty="0" smtClean="0">
                <a:solidFill>
                  <a:schemeClr val="accent5"/>
                </a:solidFill>
              </a:rPr>
            </a:br>
            <a:r>
              <a:rPr lang="pl-PL" sz="2800" dirty="0" smtClean="0">
                <a:solidFill>
                  <a:schemeClr val="accent5"/>
                </a:solidFill>
              </a:rPr>
              <a:t>(Kancelaria Ostrowski i Wspólnicy)</a:t>
            </a:r>
            <a:endParaRPr lang="pl-PL" sz="2800" dirty="0">
              <a:solidFill>
                <a:schemeClr val="accent5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025611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pl-PL" dirty="0"/>
              <a:t>Wyrok</a:t>
            </a:r>
          </a:p>
          <a:p>
            <a:r>
              <a:rPr lang="pl-PL" dirty="0"/>
              <a:t>Naczelnego Sądu Administracyjnego w Warszawie</a:t>
            </a:r>
          </a:p>
          <a:p>
            <a:r>
              <a:rPr lang="pl-PL" dirty="0"/>
              <a:t>z dnia 9 sierpnia 2016 r.</a:t>
            </a:r>
          </a:p>
          <a:p>
            <a:r>
              <a:rPr lang="pl-PL" dirty="0"/>
              <a:t>II FSK 1970/14</a:t>
            </a:r>
          </a:p>
          <a:p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833336" y="1274763"/>
            <a:ext cx="11511064" cy="16013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800" dirty="0" smtClean="0">
                <a:solidFill>
                  <a:schemeClr val="accent5"/>
                </a:solidFill>
              </a:rPr>
              <a:t>Zapewnienie noclegu oraz transportu </a:t>
            </a:r>
            <a:br>
              <a:rPr lang="pl-PL" sz="4800" dirty="0" smtClean="0">
                <a:solidFill>
                  <a:schemeClr val="accent5"/>
                </a:solidFill>
              </a:rPr>
            </a:br>
            <a:r>
              <a:rPr lang="pl-PL" sz="4800" dirty="0" smtClean="0">
                <a:solidFill>
                  <a:schemeClr val="accent5"/>
                </a:solidFill>
              </a:rPr>
              <a:t>a przychód pracownika</a:t>
            </a:r>
            <a:endParaRPr lang="pl-PL" sz="4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 </a:t>
            </a:r>
            <a:r>
              <a:rPr lang="pl-PL" dirty="0">
                <a:solidFill>
                  <a:schemeClr val="accent5"/>
                </a:solidFill>
              </a:rPr>
              <a:t>- wyrok TK </a:t>
            </a:r>
            <a:r>
              <a:rPr lang="pl-PL" dirty="0" smtClean="0">
                <a:solidFill>
                  <a:schemeClr val="accent5"/>
                </a:solidFill>
              </a:rPr>
              <a:t>- </a:t>
            </a:r>
            <a:r>
              <a:rPr lang="pl-PL" u="sng" dirty="0" smtClean="0">
                <a:solidFill>
                  <a:schemeClr val="accent5"/>
                </a:solidFill>
              </a:rPr>
              <a:t>K </a:t>
            </a:r>
            <a:r>
              <a:rPr lang="pl-PL" u="sng" dirty="0">
                <a:solidFill>
                  <a:schemeClr val="accent5"/>
                </a:solidFill>
              </a:rPr>
              <a:t>7/13</a:t>
            </a:r>
            <a:r>
              <a:rPr lang="pl-PL" dirty="0">
                <a:solidFill>
                  <a:schemeClr val="accent5"/>
                </a:solidFill>
              </a:rPr>
              <a:t> </a:t>
            </a:r>
            <a:r>
              <a:rPr lang="pl-PL" dirty="0"/>
              <a:t> 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31985"/>
            <a:ext cx="10515600" cy="512909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l-PL" sz="3600" dirty="0" smtClean="0"/>
              <a:t>„inne nieodpłatne świadczenia”</a:t>
            </a:r>
            <a:endParaRPr lang="pl-PL" sz="3600" dirty="0"/>
          </a:p>
          <a:p>
            <a:pPr algn="just">
              <a:lnSpc>
                <a:spcPct val="160000"/>
              </a:lnSpc>
            </a:pPr>
            <a:r>
              <a:rPr lang="pl-PL" sz="3600" dirty="0">
                <a:cs typeface="Arial" panose="020B0604020202020204" pitchFamily="34" charset="0"/>
              </a:rPr>
              <a:t>przysporzenie majątkowe</a:t>
            </a:r>
          </a:p>
          <a:p>
            <a:pPr algn="just">
              <a:lnSpc>
                <a:spcPct val="160000"/>
              </a:lnSpc>
            </a:pPr>
            <a:r>
              <a:rPr lang="pl-PL" sz="3600" dirty="0" smtClean="0">
                <a:cs typeface="Arial" panose="020B0604020202020204" pitchFamily="34" charset="0"/>
              </a:rPr>
              <a:t>otrzymane </a:t>
            </a:r>
            <a:r>
              <a:rPr lang="pl-PL" sz="3600" dirty="0">
                <a:cs typeface="Arial" panose="020B0604020202020204" pitchFamily="34" charset="0"/>
              </a:rPr>
              <a:t>przez pracownika </a:t>
            </a:r>
            <a:endParaRPr lang="pl-PL" sz="3600" dirty="0" smtClean="0">
              <a:cs typeface="Arial" panose="020B0604020202020204" pitchFamily="34" charset="0"/>
            </a:endParaRPr>
          </a:p>
          <a:p>
            <a:pPr algn="just">
              <a:lnSpc>
                <a:spcPct val="160000"/>
              </a:lnSpc>
            </a:pPr>
            <a:r>
              <a:rPr lang="pl-PL" sz="3600" dirty="0" smtClean="0">
                <a:cs typeface="Arial" panose="020B0604020202020204" pitchFamily="34" charset="0"/>
              </a:rPr>
              <a:t>o </a:t>
            </a:r>
            <a:r>
              <a:rPr lang="pl-PL" sz="3600" dirty="0">
                <a:cs typeface="Arial" panose="020B0604020202020204" pitchFamily="34" charset="0"/>
              </a:rPr>
              <a:t>indywidualnie określonej wartości, </a:t>
            </a:r>
            <a:endParaRPr lang="pl-PL" sz="3600" dirty="0" smtClean="0">
              <a:cs typeface="Arial" panose="020B0604020202020204" pitchFamily="34" charset="0"/>
            </a:endParaRPr>
          </a:p>
          <a:p>
            <a:pPr algn="just">
              <a:lnSpc>
                <a:spcPct val="160000"/>
              </a:lnSpc>
            </a:pPr>
            <a:r>
              <a:rPr lang="pl-PL" sz="3600" dirty="0" smtClean="0">
                <a:cs typeface="Arial" panose="020B0604020202020204" pitchFamily="34" charset="0"/>
              </a:rPr>
              <a:t>spełnione </a:t>
            </a:r>
            <a:r>
              <a:rPr lang="pl-PL" sz="3600" dirty="0">
                <a:cs typeface="Arial" panose="020B0604020202020204" pitchFamily="34" charset="0"/>
              </a:rPr>
              <a:t>za </a:t>
            </a:r>
            <a:r>
              <a:rPr lang="pl-PL" sz="3600" dirty="0" smtClean="0">
                <a:cs typeface="Arial" panose="020B0604020202020204" pitchFamily="34" charset="0"/>
              </a:rPr>
              <a:t>zgodą pracownika </a:t>
            </a:r>
          </a:p>
          <a:p>
            <a:pPr algn="just">
              <a:lnSpc>
                <a:spcPct val="160000"/>
              </a:lnSpc>
            </a:pPr>
            <a:r>
              <a:rPr lang="pl-PL" sz="3600" dirty="0">
                <a:cs typeface="Arial" panose="020B0604020202020204" pitchFamily="34" charset="0"/>
              </a:rPr>
              <a:t>s</a:t>
            </a:r>
            <a:r>
              <a:rPr lang="pl-PL" sz="3600" dirty="0" smtClean="0">
                <a:cs typeface="Arial" panose="020B0604020202020204" pitchFamily="34" charset="0"/>
              </a:rPr>
              <a:t>pełnione w interesie pracownika (a </a:t>
            </a:r>
            <a:r>
              <a:rPr lang="pl-PL" sz="3600" dirty="0">
                <a:cs typeface="Arial" panose="020B0604020202020204" pitchFamily="34" charset="0"/>
              </a:rPr>
              <a:t>nie </a:t>
            </a:r>
            <a:r>
              <a:rPr lang="pl-PL" sz="3600" dirty="0" smtClean="0">
                <a:cs typeface="Arial" panose="020B0604020202020204" pitchFamily="34" charset="0"/>
              </a:rPr>
              <a:t>pracodawcy</a:t>
            </a:r>
            <a:r>
              <a:rPr lang="pl-PL" sz="3600" dirty="0">
                <a:cs typeface="Arial" panose="020B0604020202020204" pitchFamily="34" charset="0"/>
              </a:rPr>
              <a:t>) </a:t>
            </a:r>
            <a:endParaRPr lang="pl-PL" sz="3600" dirty="0" smtClean="0">
              <a:cs typeface="Arial" panose="020B0604020202020204" pitchFamily="34" charset="0"/>
            </a:endParaRPr>
          </a:p>
          <a:p>
            <a:pPr algn="just">
              <a:lnSpc>
                <a:spcPct val="160000"/>
              </a:lnSpc>
            </a:pPr>
            <a:r>
              <a:rPr lang="pl-PL" sz="3600" dirty="0">
                <a:cs typeface="Arial" panose="020B0604020202020204" pitchFamily="34" charset="0"/>
              </a:rPr>
              <a:t>p</a:t>
            </a:r>
            <a:r>
              <a:rPr lang="pl-PL" sz="3600" dirty="0" smtClean="0">
                <a:cs typeface="Arial" panose="020B0604020202020204" pitchFamily="34" charset="0"/>
              </a:rPr>
              <a:t>owiększenie aktywów </a:t>
            </a:r>
            <a:r>
              <a:rPr lang="pl-PL" sz="3600" dirty="0">
                <a:cs typeface="Arial" panose="020B0604020202020204" pitchFamily="34" charset="0"/>
              </a:rPr>
              <a:t>lub uniknięcia wydatku, </a:t>
            </a:r>
            <a:endParaRPr lang="pl-PL" sz="3600" dirty="0" smtClean="0">
              <a:cs typeface="Arial" panose="020B0604020202020204" pitchFamily="34" charset="0"/>
            </a:endParaRPr>
          </a:p>
          <a:p>
            <a:pPr algn="just">
              <a:lnSpc>
                <a:spcPct val="160000"/>
              </a:lnSpc>
            </a:pPr>
            <a:r>
              <a:rPr lang="pl-PL" sz="3600" dirty="0">
                <a:cs typeface="Arial" panose="020B0604020202020204" pitchFamily="34" charset="0"/>
              </a:rPr>
              <a:t>wymierna </a:t>
            </a:r>
            <a:r>
              <a:rPr lang="pl-PL" sz="3600" dirty="0" smtClean="0">
                <a:cs typeface="Arial" panose="020B0604020202020204" pitchFamily="34" charset="0"/>
              </a:rPr>
              <a:t>korzyść i </a:t>
            </a:r>
            <a:r>
              <a:rPr lang="pl-PL" sz="3600" dirty="0">
                <a:cs typeface="Arial" panose="020B0604020202020204" pitchFamily="34" charset="0"/>
              </a:rPr>
              <a:t>przypisana indywidualnemu pracownikowi (nie jest dostępna w sposób ogólny dla wszystkich podmiotów).</a:t>
            </a:r>
          </a:p>
          <a:p>
            <a:pPr marL="0" indent="0" algn="just">
              <a:buNone/>
            </a:pP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27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 – świadczenia w interesie pracodawcy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l-PL" sz="2200" dirty="0" smtClean="0"/>
              <a:t>świadczenia </a:t>
            </a:r>
            <a:r>
              <a:rPr lang="pl-PL" sz="2200" dirty="0"/>
              <a:t>w postaci kosztów </a:t>
            </a:r>
            <a:r>
              <a:rPr lang="pl-PL" sz="2200" dirty="0" smtClean="0"/>
              <a:t>transportu, </a:t>
            </a:r>
            <a:r>
              <a:rPr lang="pl-PL" sz="2200" dirty="0"/>
              <a:t>z </a:t>
            </a:r>
            <a:r>
              <a:rPr lang="pl-PL" sz="2200" dirty="0" smtClean="0"/>
              <a:t>noclegów , opłat </a:t>
            </a:r>
            <a:r>
              <a:rPr lang="pl-PL" sz="2200" dirty="0"/>
              <a:t>za energię, prąd, gaz, I</a:t>
            </a:r>
            <a:r>
              <a:rPr lang="pl-PL" sz="2200" dirty="0" smtClean="0"/>
              <a:t>nternet</a:t>
            </a:r>
            <a:r>
              <a:rPr lang="pl-PL" sz="2200" dirty="0"/>
              <a:t>, telefon oraz posiłki regeneracyjne zgodnie z </a:t>
            </a:r>
            <a:r>
              <a:rPr lang="pl-PL" sz="2200" dirty="0" smtClean="0"/>
              <a:t>BHP, </a:t>
            </a:r>
            <a:r>
              <a:rPr lang="pl-PL" sz="2200" dirty="0"/>
              <a:t>nie są </a:t>
            </a:r>
            <a:r>
              <a:rPr lang="pl-PL" sz="2200" dirty="0" smtClean="0"/>
              <a:t>spełniane </a:t>
            </a:r>
            <a:r>
              <a:rPr lang="pl-PL" sz="2200" dirty="0"/>
              <a:t>w interesie pracownika, ale w </a:t>
            </a:r>
            <a:r>
              <a:rPr lang="pl-PL" sz="2200" u="sng" dirty="0"/>
              <a:t>interesie pracodawcy </a:t>
            </a:r>
            <a:endParaRPr lang="pl-PL" sz="2200" u="sng" dirty="0" smtClean="0"/>
          </a:p>
          <a:p>
            <a:pPr algn="just"/>
            <a:r>
              <a:rPr lang="pl-PL" sz="2200" u="sng" dirty="0" smtClean="0"/>
              <a:t>nie </a:t>
            </a:r>
            <a:r>
              <a:rPr lang="pl-PL" sz="2200" u="sng" dirty="0"/>
              <a:t>przynoszą </a:t>
            </a:r>
            <a:r>
              <a:rPr lang="pl-PL" sz="2200" u="sng" dirty="0" smtClean="0"/>
              <a:t>pracownikowi </a:t>
            </a:r>
            <a:r>
              <a:rPr lang="pl-PL" sz="2200" u="sng" dirty="0"/>
              <a:t>korzyści </a:t>
            </a:r>
            <a:r>
              <a:rPr lang="pl-PL" sz="2200" dirty="0"/>
              <a:t>w postaci powiększenia aktywów lub uniknięcia wydatków, które musiałby on samodzielnie ponieść. </a:t>
            </a:r>
            <a:endParaRPr lang="pl-PL" sz="2200" dirty="0" smtClean="0"/>
          </a:p>
          <a:p>
            <a:pPr algn="just"/>
            <a:r>
              <a:rPr lang="pl-PL" sz="2200" dirty="0"/>
              <a:t>p</a:t>
            </a:r>
            <a:r>
              <a:rPr lang="pl-PL" sz="2200" dirty="0" smtClean="0"/>
              <a:t>racownicy </a:t>
            </a:r>
            <a:r>
              <a:rPr lang="pl-PL" sz="2200" u="sng" dirty="0" smtClean="0"/>
              <a:t>potrzeby mieszkaniowe </a:t>
            </a:r>
            <a:r>
              <a:rPr lang="pl-PL" sz="2200" u="sng" dirty="0"/>
              <a:t>zaspokajają w innym miejscu i w inny sposób </a:t>
            </a:r>
            <a:r>
              <a:rPr lang="pl-PL" sz="2200" dirty="0"/>
              <a:t>oraz którzy - gdyby nie konieczność wywiązania się </a:t>
            </a:r>
            <a:r>
              <a:rPr lang="pl-PL" sz="2200" dirty="0" smtClean="0"/>
              <a:t>z </a:t>
            </a:r>
            <a:r>
              <a:rPr lang="pl-PL" sz="2200" dirty="0"/>
              <a:t>obowiązków wynikających </a:t>
            </a:r>
            <a:r>
              <a:rPr lang="pl-PL" sz="2200" dirty="0" smtClean="0"/>
              <a:t>    z </a:t>
            </a:r>
            <a:r>
              <a:rPr lang="pl-PL" sz="2200" dirty="0"/>
              <a:t>umowy o pracę - nie mieliby powodu do ponoszenia kosztu takich </a:t>
            </a:r>
            <a:r>
              <a:rPr lang="pl-PL" sz="2200" dirty="0" smtClean="0"/>
              <a:t>noclegów</a:t>
            </a:r>
          </a:p>
          <a:p>
            <a:pPr algn="just"/>
            <a:r>
              <a:rPr lang="pl-PL" sz="2200" u="sng" dirty="0"/>
              <a:t>p</a:t>
            </a:r>
            <a:r>
              <a:rPr lang="pl-PL" sz="2200" u="sng" dirty="0" smtClean="0"/>
              <a:t>racownik nie ma obowiązku </a:t>
            </a:r>
            <a:r>
              <a:rPr lang="pl-PL" sz="2200" u="sng" dirty="0"/>
              <a:t>ponoszenia za pracodawcę wydatków </a:t>
            </a:r>
            <a:r>
              <a:rPr lang="pl-PL" sz="2200" dirty="0"/>
              <a:t>związanych ze świadczeniem pracy, a wszystkie wynikające stąd koszty winien pokrywać zatrudniający</a:t>
            </a:r>
            <a:r>
              <a:rPr lang="pl-PL" sz="2200" dirty="0" smtClean="0"/>
              <a:t>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5604910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460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 – regulacje prawa pracy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art. 94 ust. 1 pkt 2, </a:t>
            </a:r>
            <a:r>
              <a:rPr lang="pl-PL" dirty="0" err="1"/>
              <a:t>2a</a:t>
            </a:r>
            <a:r>
              <a:rPr lang="pl-PL" dirty="0"/>
              <a:t> i 4 Kodeksu </a:t>
            </a:r>
            <a:r>
              <a:rPr lang="pl-PL" dirty="0" smtClean="0"/>
              <a:t>pracy</a:t>
            </a:r>
          </a:p>
          <a:p>
            <a:pPr algn="just"/>
            <a:r>
              <a:rPr lang="pl-PL" dirty="0"/>
              <a:t>z</a:t>
            </a:r>
            <a:r>
              <a:rPr lang="pl-PL" dirty="0" smtClean="0"/>
              <a:t>apewnienie zakwaterowania, dojazdu jest </a:t>
            </a:r>
            <a:r>
              <a:rPr lang="pl-PL" dirty="0"/>
              <a:t>obowiązkiem pracodawcy, </a:t>
            </a:r>
            <a:r>
              <a:rPr lang="pl-PL" dirty="0" smtClean="0"/>
              <a:t>w celu zapewnienia </a:t>
            </a:r>
            <a:r>
              <a:rPr lang="pl-PL" dirty="0"/>
              <a:t>pełnego wykorzystania efektywnego czasu pracy, </a:t>
            </a:r>
            <a:endParaRPr lang="pl-PL" dirty="0" smtClean="0"/>
          </a:p>
          <a:p>
            <a:pPr algn="just"/>
            <a:r>
              <a:rPr lang="pl-PL" dirty="0"/>
              <a:t>p</a:t>
            </a:r>
            <a:r>
              <a:rPr lang="pl-PL" dirty="0" smtClean="0"/>
              <a:t>racodawca odnosi </a:t>
            </a:r>
            <a:r>
              <a:rPr lang="pl-PL" dirty="0"/>
              <a:t>korzyść </a:t>
            </a:r>
            <a:r>
              <a:rPr lang="pl-PL" dirty="0" smtClean="0"/>
              <a:t>ekonomiczną</a:t>
            </a:r>
          </a:p>
          <a:p>
            <a:pPr algn="just"/>
            <a:r>
              <a:rPr lang="pl-PL" dirty="0" smtClean="0"/>
              <a:t>z rozłąka z </a:t>
            </a:r>
            <a:r>
              <a:rPr lang="pl-PL" dirty="0"/>
              <a:t>rodziną, czy też z innymi bliskimi uznać należy za uciążliwą </a:t>
            </a:r>
            <a:r>
              <a:rPr lang="pl-PL" dirty="0" smtClean="0"/>
              <a:t>   i </a:t>
            </a:r>
            <a:r>
              <a:rPr lang="pl-PL" dirty="0"/>
              <a:t>łagodzenie tych niedogodności jest obowiązkiem pracodawcy, a nie przywilejem, czy </a:t>
            </a:r>
            <a:r>
              <a:rPr lang="pl-PL" dirty="0" smtClean="0"/>
              <a:t>korzyścią pracownika</a:t>
            </a:r>
          </a:p>
          <a:p>
            <a:pPr algn="just"/>
            <a:r>
              <a:rPr lang="pl-PL" dirty="0" smtClean="0"/>
              <a:t>wymogi </a:t>
            </a:r>
            <a:r>
              <a:rPr lang="pl-PL" dirty="0"/>
              <a:t>prawa francuskiego, co do konieczności zapewniania odpowiedniego zakwaterowania pracowników i stworzenia im odpowiedniego zaplecza socjalnego. </a:t>
            </a:r>
            <a:endParaRPr lang="pl-PL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5823468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65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 – regulacje prawa pracy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l-PL" sz="2400" dirty="0" smtClean="0"/>
              <a:t>przyjmując </a:t>
            </a:r>
            <a:r>
              <a:rPr lang="pl-PL" sz="2400" dirty="0"/>
              <a:t>zaś optykę WSA pracownik nie tylko faktycznie obciążony zostałaby obowiązkiem zorganizowaniem odpowiednich i optymalnych warunków zapewniających pełne wykorzystanie czasu pracy, ale i też "koszt" tej organizacji miałby stanowić jego przychód</a:t>
            </a:r>
          </a:p>
          <a:p>
            <a:pPr algn="just">
              <a:lnSpc>
                <a:spcPct val="150000"/>
              </a:lnSpc>
            </a:pPr>
            <a:r>
              <a:rPr lang="pl-PL" sz="2400" dirty="0"/>
              <a:t>zapewnienie noclegu i transportu służy wyłącznie realizacji obowiązku pracowniczego - nie ma swobody w zarządzaniu i rozporządzeniu tym świadczeniem - a wykorzystuje je tylko w konkretnym celu - wykonaniu swoich obowiązków pracowniczych </a:t>
            </a:r>
          </a:p>
          <a:p>
            <a:pPr algn="just"/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5823468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869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 – zwolnienie z art. 21 ust. 1 pkt 16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pl-PL" dirty="0" smtClean="0"/>
          </a:p>
          <a:p>
            <a:pPr algn="just">
              <a:lnSpc>
                <a:spcPct val="150000"/>
              </a:lnSpc>
            </a:pPr>
            <a:r>
              <a:rPr lang="pl-PL" dirty="0" smtClean="0"/>
              <a:t>przedmiotowe koszty są ponoszone w </a:t>
            </a:r>
            <a:r>
              <a:rPr lang="pl-PL" dirty="0"/>
              <a:t>jego interesie </a:t>
            </a:r>
            <a:r>
              <a:rPr lang="pl-PL" dirty="0" smtClean="0"/>
              <a:t>pracodawcy nie </a:t>
            </a:r>
            <a:r>
              <a:rPr lang="pl-PL" dirty="0"/>
              <a:t>zaś w interesie </a:t>
            </a:r>
            <a:r>
              <a:rPr lang="pl-PL" dirty="0" smtClean="0"/>
              <a:t>pracownika - wobec tego, niezależnie zwolnienia z art</a:t>
            </a:r>
            <a:r>
              <a:rPr lang="pl-PL" dirty="0"/>
              <a:t>. 21 ust. 1 pkt 16  </a:t>
            </a:r>
            <a:r>
              <a:rPr lang="pl-PL" dirty="0" smtClean="0"/>
              <a:t>PIT, nie </a:t>
            </a:r>
            <a:r>
              <a:rPr lang="pl-PL" dirty="0"/>
              <a:t>stanowią </a:t>
            </a:r>
            <a:r>
              <a:rPr lang="pl-PL" dirty="0" smtClean="0"/>
              <a:t>przychodu </a:t>
            </a:r>
            <a:r>
              <a:rPr lang="pl-PL" dirty="0"/>
              <a:t>określanego jako wartość innych nieodpłatnych świadczeń w rozumieniu art. 12 ust. 1 w zw. z art. 11 ust. 1 tej ustawy.</a:t>
            </a:r>
          </a:p>
          <a:p>
            <a:pPr marL="0" indent="0" algn="just">
              <a:buNone/>
            </a:pP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1690688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3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Praktyka Ministerstwa  Finansów </a:t>
            </a:r>
            <a:endParaRPr lang="pl-PL" dirty="0">
              <a:solidFill>
                <a:schemeClr val="accent5"/>
              </a:solidFill>
            </a:endParaRP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54443" y="2611432"/>
            <a:ext cx="11262405" cy="272641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418" y="179618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05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>
            <a:spLocks noGrp="1"/>
          </p:cNvSpPr>
          <p:nvPr>
            <p:ph type="ctrTitle"/>
          </p:nvPr>
        </p:nvSpPr>
        <p:spPr>
          <a:xfrm>
            <a:off x="197220" y="1561921"/>
            <a:ext cx="7960659" cy="1629125"/>
          </a:xfrm>
        </p:spPr>
        <p:txBody>
          <a:bodyPr>
            <a:normAutofit/>
          </a:bodyPr>
          <a:lstStyle/>
          <a:p>
            <a:pPr lvl="0"/>
            <a:r>
              <a:rPr lang="pl-PL" sz="4000" dirty="0" smtClean="0">
                <a:solidFill>
                  <a:schemeClr val="accent5"/>
                </a:solidFill>
              </a:rPr>
              <a:t>Dziękuję za uwagę</a:t>
            </a:r>
            <a:endParaRPr lang="pl-PL" sz="4000" dirty="0">
              <a:solidFill>
                <a:schemeClr val="accent5"/>
              </a:solidFill>
            </a:endParaRPr>
          </a:p>
        </p:txBody>
      </p:sp>
      <p:sp>
        <p:nvSpPr>
          <p:cNvPr id="13" name="Tytuł 1"/>
          <p:cNvSpPr txBox="1">
            <a:spLocks/>
          </p:cNvSpPr>
          <p:nvPr/>
        </p:nvSpPr>
        <p:spPr>
          <a:xfrm>
            <a:off x="7902949" y="3191046"/>
            <a:ext cx="3790950" cy="28406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 smtClean="0">
                <a:solidFill>
                  <a:srgbClr val="000000"/>
                </a:solidFill>
              </a:rPr>
              <a:t>ul. Grudziądzka 110-114</a:t>
            </a:r>
          </a:p>
          <a:p>
            <a:r>
              <a:rPr lang="pl-PL" sz="1800" dirty="0" smtClean="0">
                <a:solidFill>
                  <a:srgbClr val="000000"/>
                </a:solidFill>
              </a:rPr>
              <a:t>(Business Park), 87-110 Toruń</a:t>
            </a:r>
          </a:p>
          <a:p>
            <a:endParaRPr lang="pl-PL" sz="1800" dirty="0" smtClean="0">
              <a:solidFill>
                <a:srgbClr val="000000"/>
              </a:solidFill>
            </a:endParaRPr>
          </a:p>
          <a:p>
            <a:r>
              <a:rPr lang="pl-PL" sz="1800" dirty="0" smtClean="0">
                <a:solidFill>
                  <a:srgbClr val="000000"/>
                </a:solidFill>
              </a:rPr>
              <a:t>Tel. +48 56 651 07 93, 94</a:t>
            </a:r>
          </a:p>
          <a:p>
            <a:r>
              <a:rPr lang="pl-PL" sz="1800" dirty="0" smtClean="0">
                <a:solidFill>
                  <a:srgbClr val="000000"/>
                </a:solidFill>
              </a:rPr>
              <a:t>Tel. +48 724 679 513</a:t>
            </a:r>
          </a:p>
          <a:p>
            <a:r>
              <a:rPr lang="pl-PL" sz="1800" dirty="0" smtClean="0">
                <a:solidFill>
                  <a:srgbClr val="000000"/>
                </a:solidFill>
              </a:rPr>
              <a:t>Fax +48 56 621 13 81</a:t>
            </a:r>
          </a:p>
          <a:p>
            <a:endParaRPr lang="pl-PL" sz="1800" dirty="0">
              <a:solidFill>
                <a:srgbClr val="000000"/>
              </a:solidFill>
            </a:endParaRPr>
          </a:p>
          <a:p>
            <a:r>
              <a:rPr lang="pl-PL" sz="1800" dirty="0" smtClean="0">
                <a:solidFill>
                  <a:srgbClr val="000000"/>
                </a:solidFill>
              </a:rPr>
              <a:t>email: j.ostrowski</a:t>
            </a:r>
            <a:r>
              <a:rPr lang="pl-PL" sz="1800" dirty="0" smtClean="0">
                <a:solidFill>
                  <a:srgbClr val="000000"/>
                </a:solidFill>
                <a:hlinkClick r:id="rId3"/>
              </a:rPr>
              <a:t>@ostrowski-legal.net</a:t>
            </a:r>
            <a:endParaRPr lang="pl-PL" sz="1800" dirty="0" smtClean="0">
              <a:solidFill>
                <a:srgbClr val="000000"/>
              </a:solidFill>
            </a:endParaRPr>
          </a:p>
          <a:p>
            <a:r>
              <a:rPr lang="pl-PL" sz="1800" dirty="0" smtClean="0">
                <a:solidFill>
                  <a:srgbClr val="000000"/>
                </a:solidFill>
                <a:hlinkClick r:id="rId4"/>
              </a:rPr>
              <a:t>www.ostrowski-legal.net</a:t>
            </a:r>
            <a:endParaRPr lang="pl-PL" sz="1800" dirty="0" smtClean="0">
              <a:solidFill>
                <a:srgbClr val="000000"/>
              </a:solidFill>
            </a:endParaRPr>
          </a:p>
          <a:p>
            <a:endParaRPr lang="pl-PL" sz="1800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562165" y="2393576"/>
            <a:ext cx="6472518" cy="74407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5100" dirty="0" smtClean="0">
                <a:solidFill>
                  <a:schemeClr val="accent5"/>
                </a:solidFill>
              </a:rPr>
              <a:t/>
            </a:r>
            <a:br>
              <a:rPr lang="pl-PL" sz="5100" dirty="0" smtClean="0">
                <a:solidFill>
                  <a:schemeClr val="accent5"/>
                </a:solidFill>
              </a:rPr>
            </a:br>
            <a:r>
              <a:rPr lang="pl-PL" sz="3600" dirty="0" smtClean="0">
                <a:solidFill>
                  <a:schemeClr val="accent5"/>
                </a:solidFill>
              </a:rPr>
              <a:t>Kancelaria Ostrowski i Wspólnicy</a:t>
            </a:r>
            <a:endParaRPr lang="pl-PL" sz="3600" dirty="0">
              <a:solidFill>
                <a:schemeClr val="accent5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925" y="3565047"/>
            <a:ext cx="3747247" cy="2196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828" y="6229701"/>
            <a:ext cx="1050071" cy="30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Przebieg postępowania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9152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dirty="0" smtClean="0"/>
              <a:t> interpretacja indywidualna Dyrektora </a:t>
            </a:r>
            <a:r>
              <a:rPr lang="pl-PL" dirty="0"/>
              <a:t>Izby Skarbowej w </a:t>
            </a:r>
            <a:r>
              <a:rPr lang="pl-PL" dirty="0" smtClean="0"/>
              <a:t>Katowicach</a:t>
            </a:r>
            <a:r>
              <a:rPr lang="pl-PL" dirty="0"/>
              <a:t> </a:t>
            </a:r>
            <a:r>
              <a:rPr lang="pl-PL" dirty="0" smtClean="0"/>
              <a:t>     z </a:t>
            </a:r>
            <a:r>
              <a:rPr lang="pl-PL" dirty="0"/>
              <a:t>dnia 30 lipca 2013 r., nr IBPBII/1/415-444/13/BD w przedmiocie podatku dochodowego od osób </a:t>
            </a:r>
            <a:r>
              <a:rPr lang="pl-PL" dirty="0" smtClean="0"/>
              <a:t>fizycznych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 wyrok </a:t>
            </a:r>
            <a:r>
              <a:rPr lang="pl-PL" dirty="0"/>
              <a:t>Wojewódzkiego Sądu Administracyjnego w Krakowie z dnia </a:t>
            </a:r>
            <a:r>
              <a:rPr lang="pl-PL" dirty="0" smtClean="0"/>
              <a:t>    12 lutego </a:t>
            </a:r>
            <a:r>
              <a:rPr lang="pl-PL" dirty="0"/>
              <a:t>2014 r.  sygn. akt I SA/Kr 1908/13 </a:t>
            </a:r>
            <a:endParaRPr lang="pl-PL" dirty="0" smtClean="0"/>
          </a:p>
          <a:p>
            <a:pPr marL="0" indent="0" algn="just">
              <a:buNone/>
            </a:pP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80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 faktyczny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działalność </a:t>
            </a:r>
            <a:r>
              <a:rPr lang="pl-PL" dirty="0" smtClean="0"/>
              <a:t>gospodarczą w zakresie robót </a:t>
            </a:r>
            <a:r>
              <a:rPr lang="pl-PL" dirty="0"/>
              <a:t>ogólnobudowlanych </a:t>
            </a:r>
            <a:r>
              <a:rPr lang="pl-PL" dirty="0" smtClean="0"/>
              <a:t>(instalacji wodno-kanalizacyjnych)</a:t>
            </a:r>
          </a:p>
          <a:p>
            <a:pPr algn="just"/>
            <a:r>
              <a:rPr lang="pl-PL" dirty="0"/>
              <a:t>p</a:t>
            </a:r>
            <a:r>
              <a:rPr lang="pl-PL" dirty="0" smtClean="0"/>
              <a:t>racownicy świadczą pracę we Francji (brak </a:t>
            </a:r>
            <a:r>
              <a:rPr lang="pl-PL" dirty="0"/>
              <a:t>przedstawicielstwa, </a:t>
            </a:r>
            <a:r>
              <a:rPr lang="pl-PL" dirty="0" smtClean="0"/>
              <a:t>filii</a:t>
            </a:r>
            <a:r>
              <a:rPr lang="pl-PL" dirty="0"/>
              <a:t>, warsztatu, biura</a:t>
            </a:r>
            <a:r>
              <a:rPr lang="pl-PL" dirty="0" smtClean="0"/>
              <a:t>)</a:t>
            </a:r>
          </a:p>
          <a:p>
            <a:pPr algn="just"/>
            <a:r>
              <a:rPr lang="pl-PL" dirty="0" smtClean="0"/>
              <a:t>wymiar </a:t>
            </a:r>
            <a:r>
              <a:rPr lang="pl-PL" dirty="0"/>
              <a:t>czasu </a:t>
            </a:r>
            <a:r>
              <a:rPr lang="pl-PL" dirty="0" smtClean="0"/>
              <a:t>pracy i warunki socjalne oraz BHP wedle norm francuskich</a:t>
            </a:r>
          </a:p>
          <a:p>
            <a:pPr algn="just"/>
            <a:r>
              <a:rPr lang="pl-PL" dirty="0" smtClean="0"/>
              <a:t>bezpłatny </a:t>
            </a:r>
            <a:r>
              <a:rPr lang="pl-PL" dirty="0"/>
              <a:t>transport </a:t>
            </a:r>
            <a:endParaRPr lang="pl-PL" dirty="0" smtClean="0"/>
          </a:p>
          <a:p>
            <a:pPr algn="just"/>
            <a:r>
              <a:rPr lang="pl-PL" dirty="0" smtClean="0"/>
              <a:t>noclegi</a:t>
            </a:r>
            <a:r>
              <a:rPr lang="pl-PL" dirty="0"/>
              <a:t>, </a:t>
            </a:r>
            <a:endParaRPr lang="pl-PL" dirty="0" smtClean="0"/>
          </a:p>
          <a:p>
            <a:pPr algn="just"/>
            <a:r>
              <a:rPr lang="pl-PL" dirty="0" smtClean="0"/>
              <a:t>opłaty </a:t>
            </a:r>
            <a:r>
              <a:rPr lang="pl-PL" dirty="0"/>
              <a:t>za energię, </a:t>
            </a:r>
            <a:r>
              <a:rPr lang="pl-PL" dirty="0" smtClean="0"/>
              <a:t>gaz</a:t>
            </a:r>
            <a:r>
              <a:rPr lang="pl-PL" dirty="0"/>
              <a:t>, </a:t>
            </a:r>
            <a:r>
              <a:rPr lang="pl-PL" dirty="0" smtClean="0"/>
              <a:t>Internet</a:t>
            </a:r>
            <a:r>
              <a:rPr lang="pl-PL" dirty="0"/>
              <a:t>, telefon </a:t>
            </a:r>
            <a:endParaRPr lang="pl-PL" dirty="0" smtClean="0"/>
          </a:p>
          <a:p>
            <a:pPr algn="just"/>
            <a:r>
              <a:rPr lang="pl-PL" dirty="0" smtClean="0"/>
              <a:t>posiłki </a:t>
            </a:r>
            <a:r>
              <a:rPr lang="pl-PL" dirty="0"/>
              <a:t>regeneracyjne zgodnie z </a:t>
            </a:r>
            <a:r>
              <a:rPr lang="pl-PL" dirty="0" smtClean="0"/>
              <a:t>BHP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92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Pytanie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6535"/>
          </a:xfrm>
        </p:spPr>
        <p:txBody>
          <a:bodyPr/>
          <a:lstStyle/>
          <a:p>
            <a:pPr algn="just"/>
            <a:r>
              <a:rPr lang="pl-PL" dirty="0"/>
              <a:t>czy wartość wydatków wskazanych </a:t>
            </a:r>
            <a:r>
              <a:rPr lang="pl-PL" dirty="0" smtClean="0"/>
              <a:t>ponoszonych </a:t>
            </a:r>
            <a:r>
              <a:rPr lang="pl-PL" dirty="0"/>
              <a:t>na rzecz konkretnego pracownika </a:t>
            </a:r>
            <a:r>
              <a:rPr lang="pl-PL" dirty="0" smtClean="0"/>
              <a:t>będzie </a:t>
            </a:r>
            <a:r>
              <a:rPr lang="pl-PL" dirty="0"/>
              <a:t>stanowiła dla pracownika przychód ze stosunku </a:t>
            </a:r>
            <a:r>
              <a:rPr lang="pl-PL" dirty="0" smtClean="0"/>
              <a:t>pracy, w </a:t>
            </a:r>
            <a:r>
              <a:rPr lang="pl-PL" dirty="0"/>
              <a:t>rozumieniu art. 12 </a:t>
            </a:r>
            <a:r>
              <a:rPr lang="pl-PL" dirty="0" smtClean="0"/>
              <a:t>PIT, </a:t>
            </a:r>
            <a:r>
              <a:rPr lang="pl-PL" dirty="0"/>
              <a:t>jeżeli potrzeba ich zapewnienia jest bezpośrednio związana z czynnościami służbowymi wykonywanymi przez tego </a:t>
            </a:r>
            <a:r>
              <a:rPr lang="pl-PL" dirty="0" smtClean="0"/>
              <a:t>pracownika ? </a:t>
            </a:r>
          </a:p>
          <a:p>
            <a:pPr algn="just"/>
            <a:r>
              <a:rPr lang="pl-PL" dirty="0" smtClean="0"/>
              <a:t>czy </a:t>
            </a:r>
            <a:r>
              <a:rPr lang="pl-PL" dirty="0"/>
              <a:t>spółka, jako płatnik, będzie zobowiązana do obliczania zaliczki na podatek dochodowy od osób fizycznych od wartości wspomnianych powyżej </a:t>
            </a:r>
            <a:r>
              <a:rPr lang="pl-PL" dirty="0" smtClean="0"/>
              <a:t>świadczeń ?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872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podatnika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Świadczenia nie </a:t>
            </a:r>
            <a:r>
              <a:rPr lang="pl-PL" dirty="0"/>
              <a:t>powinny zostać uznane za przychód ze stosunku pracy uzyskany przez konkretnego pracownika, </a:t>
            </a:r>
            <a:r>
              <a:rPr lang="pl-PL" dirty="0" smtClean="0"/>
              <a:t>gdyż: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pobyt </a:t>
            </a:r>
            <a:r>
              <a:rPr lang="pl-PL" dirty="0" smtClean="0"/>
              <a:t>i transport pracownika wynika z wykonywania </a:t>
            </a:r>
            <a:r>
              <a:rPr lang="pl-PL" dirty="0"/>
              <a:t>czynności służbowych poza </a:t>
            </a:r>
            <a:r>
              <a:rPr lang="pl-PL" dirty="0" smtClean="0"/>
              <a:t>miejscem jego zamieszkania </a:t>
            </a:r>
          </a:p>
          <a:p>
            <a:pPr algn="just"/>
            <a:r>
              <a:rPr lang="pl-PL" dirty="0"/>
              <a:t>p</a:t>
            </a:r>
            <a:r>
              <a:rPr lang="pl-PL" dirty="0" smtClean="0"/>
              <a:t>ostanowienia umowy </a:t>
            </a:r>
            <a:r>
              <a:rPr lang="pl-PL" dirty="0"/>
              <a:t>o pracę </a:t>
            </a:r>
            <a:r>
              <a:rPr lang="pl-PL" dirty="0" smtClean="0"/>
              <a:t>to potwierdzają</a:t>
            </a:r>
          </a:p>
          <a:p>
            <a:pPr algn="just"/>
            <a:r>
              <a:rPr lang="pl-PL" dirty="0"/>
              <a:t>p</a:t>
            </a:r>
            <a:r>
              <a:rPr lang="pl-PL" dirty="0" smtClean="0"/>
              <a:t>obyt nie </a:t>
            </a:r>
            <a:r>
              <a:rPr lang="pl-PL" dirty="0"/>
              <a:t>ma charakteru prywatnego i nie służy celom i interesom prywatnym </a:t>
            </a:r>
            <a:r>
              <a:rPr lang="pl-PL" dirty="0" smtClean="0"/>
              <a:t>pracowników </a:t>
            </a:r>
          </a:p>
          <a:p>
            <a:pPr algn="just"/>
            <a:r>
              <a:rPr lang="pl-PL" dirty="0"/>
              <a:t>p</a:t>
            </a:r>
            <a:r>
              <a:rPr lang="pl-PL" dirty="0" smtClean="0"/>
              <a:t>obyt związany </a:t>
            </a:r>
            <a:r>
              <a:rPr lang="pl-PL" dirty="0"/>
              <a:t>jest </a:t>
            </a:r>
            <a:r>
              <a:rPr lang="pl-PL" dirty="0" smtClean="0"/>
              <a:t>ze </a:t>
            </a:r>
            <a:r>
              <a:rPr lang="pl-PL" dirty="0"/>
              <a:t>świadczeniem pracy </a:t>
            </a:r>
            <a:r>
              <a:rPr lang="pl-PL" dirty="0" smtClean="0"/>
              <a:t>a zatem pracownik </a:t>
            </a:r>
            <a:r>
              <a:rPr lang="pl-PL" dirty="0"/>
              <a:t>nie otrzymuje jakiegokolwiek "świadczenia" od pracodawcy.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51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organu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Otrzymane </a:t>
            </a:r>
            <a:r>
              <a:rPr lang="pl-PL" dirty="0"/>
              <a:t>przez pracowników </a:t>
            </a:r>
            <a:r>
              <a:rPr lang="pl-PL" dirty="0" smtClean="0"/>
              <a:t>świadczenia związane </a:t>
            </a:r>
            <a:r>
              <a:rPr lang="pl-PL" dirty="0"/>
              <a:t>z wykonywaniem pracy na terenie Francji będą stanowić dla nich nieodpłatne świadczenia w rozumieniu art. 11 ust. 1 </a:t>
            </a:r>
            <a:r>
              <a:rPr lang="pl-PL" dirty="0" err="1"/>
              <a:t>u.p.d.o.f</a:t>
            </a:r>
            <a:r>
              <a:rPr lang="pl-PL" dirty="0"/>
              <a:t>., które należy zakwalifikować do przychodów ze stosunku pracy, o których mowa </a:t>
            </a:r>
            <a:r>
              <a:rPr lang="pl-PL" dirty="0" smtClean="0"/>
              <a:t>      w </a:t>
            </a:r>
            <a:r>
              <a:rPr lang="pl-PL" dirty="0"/>
              <a:t>art. 12 ust. 1 tej </a:t>
            </a:r>
            <a:r>
              <a:rPr lang="pl-PL" dirty="0" smtClean="0"/>
              <a:t>ustawy.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9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WSA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01336"/>
            <a:ext cx="10515600" cy="4699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algn="just"/>
            <a:r>
              <a:rPr lang="pl-PL" dirty="0" smtClean="0"/>
              <a:t>bez </a:t>
            </a:r>
            <a:r>
              <a:rPr lang="pl-PL" dirty="0"/>
              <a:t>znaczenia jest, że część świadczeń </a:t>
            </a:r>
            <a:r>
              <a:rPr lang="pl-PL" dirty="0" smtClean="0"/>
              <a:t>ma na celu usprawnić działanie pracowników</a:t>
            </a:r>
          </a:p>
          <a:p>
            <a:pPr algn="just"/>
            <a:r>
              <a:rPr lang="pl-PL" dirty="0"/>
              <a:t>p</a:t>
            </a:r>
            <a:r>
              <a:rPr lang="pl-PL" dirty="0" smtClean="0"/>
              <a:t>racodawca </a:t>
            </a:r>
            <a:r>
              <a:rPr lang="pl-PL" dirty="0"/>
              <a:t>może </a:t>
            </a:r>
            <a:r>
              <a:rPr lang="pl-PL" dirty="0" smtClean="0"/>
              <a:t>przekazywać świadczenia</a:t>
            </a:r>
            <a:r>
              <a:rPr lang="pl-PL" dirty="0"/>
              <a:t>, do których ustawodawca go nie </a:t>
            </a:r>
            <a:r>
              <a:rPr lang="pl-PL" dirty="0" smtClean="0"/>
              <a:t>zobowiązywał co nie </a:t>
            </a:r>
            <a:r>
              <a:rPr lang="pl-PL" dirty="0"/>
              <a:t>oznacza, iż po stronie pracownika nie ma </a:t>
            </a:r>
            <a:r>
              <a:rPr lang="pl-PL" dirty="0" smtClean="0"/>
              <a:t>przychodu</a:t>
            </a:r>
            <a:r>
              <a:rPr lang="pl-PL" dirty="0"/>
              <a:t>, </a:t>
            </a:r>
            <a:endParaRPr lang="pl-PL" dirty="0" smtClean="0"/>
          </a:p>
          <a:p>
            <a:pPr algn="just"/>
            <a:r>
              <a:rPr lang="pl-PL" dirty="0"/>
              <a:t>n</a:t>
            </a:r>
            <a:r>
              <a:rPr lang="pl-PL" dirty="0" smtClean="0"/>
              <a:t>a </a:t>
            </a:r>
            <a:r>
              <a:rPr lang="pl-PL" dirty="0"/>
              <a:t>gruncie </a:t>
            </a:r>
            <a:r>
              <a:rPr lang="pl-PL" dirty="0" smtClean="0"/>
              <a:t>PIT dochód może </a:t>
            </a:r>
            <a:r>
              <a:rPr lang="pl-PL" dirty="0"/>
              <a:t>wystąpić mimo braku </a:t>
            </a:r>
            <a:r>
              <a:rPr lang="pl-PL" dirty="0" smtClean="0"/>
              <a:t>realnych </a:t>
            </a:r>
            <a:r>
              <a:rPr lang="pl-PL" dirty="0"/>
              <a:t>korzyści majątkowych. </a:t>
            </a:r>
            <a:endParaRPr lang="pl-PL" dirty="0" smtClean="0"/>
          </a:p>
          <a:p>
            <a:pPr algn="just"/>
            <a:r>
              <a:rPr lang="pl-PL" dirty="0" smtClean="0"/>
              <a:t>nie </a:t>
            </a:r>
            <a:r>
              <a:rPr lang="pl-PL" dirty="0"/>
              <a:t>ma znaczenia </a:t>
            </a:r>
            <a:r>
              <a:rPr lang="pl-PL" dirty="0" smtClean="0"/>
              <a:t>że </a:t>
            </a:r>
            <a:r>
              <a:rPr lang="pl-PL" dirty="0"/>
              <a:t>zostały one przekazane na mocy porozumienia </a:t>
            </a:r>
            <a:r>
              <a:rPr lang="pl-PL" dirty="0" smtClean="0"/>
              <a:t>ani, </a:t>
            </a:r>
            <a:r>
              <a:rPr lang="pl-PL" dirty="0"/>
              <a:t>że </a:t>
            </a:r>
            <a:r>
              <a:rPr lang="pl-PL" dirty="0" smtClean="0"/>
              <a:t>wydatki zostały </a:t>
            </a:r>
            <a:r>
              <a:rPr lang="pl-PL" dirty="0"/>
              <a:t>zaliczone do kosztów uzyskania przychodów </a:t>
            </a:r>
            <a:endParaRPr lang="pl-PL" dirty="0" smtClean="0"/>
          </a:p>
          <a:p>
            <a:pPr algn="just"/>
            <a:r>
              <a:rPr lang="pl-PL" dirty="0"/>
              <a:t>z</a:t>
            </a:r>
            <a:r>
              <a:rPr lang="pl-PL" dirty="0" smtClean="0"/>
              <a:t> przepisów </a:t>
            </a:r>
            <a:r>
              <a:rPr lang="pl-PL" dirty="0"/>
              <a:t>nie wynika, że delegując pracownika </a:t>
            </a:r>
            <a:r>
              <a:rPr lang="pl-PL" dirty="0" smtClean="0"/>
              <a:t>i </a:t>
            </a:r>
            <a:r>
              <a:rPr lang="pl-PL" dirty="0"/>
              <a:t>zawierając porozumienie w tym zakresie pracodawca ma obowiązek </a:t>
            </a:r>
            <a:r>
              <a:rPr lang="pl-PL" dirty="0" smtClean="0"/>
              <a:t>zapewnić omawiane świadczenia. </a:t>
            </a:r>
          </a:p>
          <a:p>
            <a:pPr algn="just"/>
            <a:r>
              <a:rPr lang="pl-PL" dirty="0" smtClean="0"/>
              <a:t>niektóre ze świadczeń są zwolnione z PIT -  </a:t>
            </a:r>
            <a:r>
              <a:rPr lang="pl-PL" dirty="0"/>
              <a:t>np. w art. 21 ust. 1 pkt 11, 19 czy 20  </a:t>
            </a:r>
            <a:r>
              <a:rPr lang="pl-PL" dirty="0" err="1"/>
              <a:t>u.p.d.o.f</a:t>
            </a:r>
            <a:r>
              <a:rPr lang="pl-PL" dirty="0"/>
              <a:t>., </a:t>
            </a:r>
            <a:endParaRPr lang="pl-PL" dirty="0" smtClean="0"/>
          </a:p>
          <a:p>
            <a:pPr marL="0" indent="0" algn="just">
              <a:buNone/>
            </a:pP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6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Skarga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dirty="0" smtClean="0"/>
              <a:t>W </a:t>
            </a:r>
            <a:r>
              <a:rPr lang="pl-PL" dirty="0"/>
              <a:t>uzasadnieniu skargi kasacyjnej podniesiono, że stwierdzenie Sądu </a:t>
            </a:r>
            <a:r>
              <a:rPr lang="pl-PL" dirty="0" smtClean="0"/>
              <a:t>     I </a:t>
            </a:r>
            <a:r>
              <a:rPr lang="pl-PL" dirty="0"/>
              <a:t>instancji jakoby sam brak w </a:t>
            </a:r>
            <a:r>
              <a:rPr lang="pl-PL" dirty="0" err="1"/>
              <a:t>u.p.d.o.f</a:t>
            </a:r>
            <a:r>
              <a:rPr lang="pl-PL" dirty="0"/>
              <a:t>. generalnego zwolnienia dla świadczeń niepieniężnych związanych z pracą jaką wykonuje pracownik przesądzał o uzyskaniu przychodu jest nie do zaakceptowania.</a:t>
            </a:r>
          </a:p>
          <a:p>
            <a:pPr marL="0" indent="0">
              <a:buNone/>
            </a:pPr>
            <a:endParaRPr lang="pl-PL" i="1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875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d</a:t>
            </a:r>
            <a:r>
              <a:rPr lang="pl-PL" dirty="0" smtClean="0"/>
              <a:t>efinicja dochodu oraz przychodu ze stosunku pracy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p</a:t>
            </a:r>
            <a:r>
              <a:rPr lang="pl-PL" dirty="0" smtClean="0"/>
              <a:t>rzychodem </a:t>
            </a:r>
            <a:r>
              <a:rPr lang="pl-PL" dirty="0"/>
              <a:t>ze stosunku pracy i stosunków pokrewnych są zatem co do zasady wszelkiego rodzaju wypłaty i świadczenia skutkujące </a:t>
            </a:r>
            <a:r>
              <a:rPr lang="pl-PL" dirty="0" smtClean="0"/>
              <a:t>           u </a:t>
            </a:r>
            <a:r>
              <a:rPr lang="pl-PL" dirty="0"/>
              <a:t>podatnika powstaniem przysporzenia majątkowego, mające swoje źródło w łączącym pracownika z pracodawcą stosunku pracy lub stosunku pokrewnym.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73165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1658</Words>
  <Application>Microsoft Office PowerPoint</Application>
  <PresentationFormat>Panoramiczny</PresentationFormat>
  <Paragraphs>119</Paragraphs>
  <Slides>16</Slides>
  <Notes>9</Notes>
  <HiddenSlides>1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Motyw pakietu Office</vt:lpstr>
      <vt:lpstr>Jarosław Ostrowski radca prawny, doradca podatkowy (Kancelaria Ostrowski i Wspólnicy)</vt:lpstr>
      <vt:lpstr>Przebieg postępowania</vt:lpstr>
      <vt:lpstr>Stan faktyczny</vt:lpstr>
      <vt:lpstr>Pytanie</vt:lpstr>
      <vt:lpstr>Stanowisko podatnika</vt:lpstr>
      <vt:lpstr>Stanowisko organu</vt:lpstr>
      <vt:lpstr>Stanowisko WSA</vt:lpstr>
      <vt:lpstr>Skarga</vt:lpstr>
      <vt:lpstr>Stanowisko NSA</vt:lpstr>
      <vt:lpstr>Stanowisko NSA - wyrok TK - K 7/13  </vt:lpstr>
      <vt:lpstr>Stanowisko NSA – świadczenia w interesie pracodawcy</vt:lpstr>
      <vt:lpstr>Stanowisko NSA – regulacje prawa pracy</vt:lpstr>
      <vt:lpstr>Stanowisko NSA – regulacje prawa pracy</vt:lpstr>
      <vt:lpstr>Stanowisko NSA – zwolnienie z art. 21 ust. 1 pkt 16</vt:lpstr>
      <vt:lpstr>Praktyka Ministerstwa  Finansów 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Zapewnienie noclegu oraz transportu do miejsca pracy dla pracownika</dc:title>
  <dc:creator>Jarosław Ostrowski</dc:creator>
  <cp:lastModifiedBy>Wojciech Morawski</cp:lastModifiedBy>
  <cp:revision>50</cp:revision>
  <dcterms:created xsi:type="dcterms:W3CDTF">2017-03-27T05:26:22Z</dcterms:created>
  <dcterms:modified xsi:type="dcterms:W3CDTF">2018-09-05T09:51:21Z</dcterms:modified>
</cp:coreProperties>
</file>