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0" r:id="rId2"/>
    <p:sldId id="500" r:id="rId3"/>
    <p:sldId id="502" r:id="rId4"/>
    <p:sldId id="501" r:id="rId5"/>
    <p:sldId id="503" r:id="rId6"/>
    <p:sldId id="504" r:id="rId7"/>
    <p:sldId id="505" r:id="rId8"/>
    <p:sldId id="506" r:id="rId9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>
          <p15:clr>
            <a:srgbClr val="A4A3A4"/>
          </p15:clr>
        </p15:guide>
        <p15:guide id="11" orient="horz" pos="2160">
          <p15:clr>
            <a:srgbClr val="A4A3A4"/>
          </p15:clr>
        </p15:guide>
        <p15:guide id="12" orient="horz" pos="3336" userDrawn="1">
          <p15:clr>
            <a:srgbClr val="A4A3A4"/>
          </p15:clr>
        </p15:guide>
        <p15:guide id="13" orient="horz" pos="960" userDrawn="1">
          <p15:clr>
            <a:srgbClr val="A4A3A4"/>
          </p15:clr>
        </p15:guide>
        <p15:guide id="14" pos="1728" userDrawn="1">
          <p15:clr>
            <a:srgbClr val="A4A3A4"/>
          </p15:clr>
        </p15:guide>
        <p15:guide id="15" pos="4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B291C"/>
    <a:srgbClr val="000000"/>
    <a:srgbClr val="FFCD00"/>
    <a:srgbClr val="ED8B00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984" autoAdjust="0"/>
  </p:normalViewPr>
  <p:slideViewPr>
    <p:cSldViewPr snapToGrid="0" showGuides="1">
      <p:cViewPr varScale="1">
        <p:scale>
          <a:sx n="62" d="100"/>
          <a:sy n="62" d="100"/>
        </p:scale>
        <p:origin x="1420" y="52"/>
      </p:cViewPr>
      <p:guideLst>
        <p:guide/>
        <p:guide orient="horz" pos="2160"/>
        <p:guide orient="horz" pos="3336"/>
        <p:guide orient="horz" pos="960"/>
        <p:guide pos="1728"/>
        <p:guide pos="4008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16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5/31/2023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8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1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2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7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1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2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0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864277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815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7200"/>
            <a:ext cx="6958012" cy="4759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5676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4867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701801"/>
            <a:ext cx="4680000" cy="4679950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34232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39" y="2051999"/>
            <a:ext cx="8391524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9" y="1665289"/>
            <a:ext cx="8391524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3"/>
            <a:ext cx="8391525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7" y="1665289"/>
            <a:ext cx="2671763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8" y="1665289"/>
            <a:ext cx="2671211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7" y="2051999"/>
            <a:ext cx="2672965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7" y="1659145"/>
            <a:ext cx="2672966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74064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8"/>
            <a:ext cx="4016374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4011846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6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5" y="2125013"/>
            <a:ext cx="4011847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6" y="1665288"/>
            <a:ext cx="4011847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3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8" y="2125013"/>
            <a:ext cx="4004297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665288"/>
            <a:ext cx="4004298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499"/>
            <a:ext cx="8391524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323893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700213"/>
            <a:ext cx="468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1" y="1658680"/>
            <a:ext cx="3084351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91524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623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95412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458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3763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6237" y="3124200"/>
            <a:ext cx="2040351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12472" y="3120550"/>
            <a:ext cx="2034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97530" y="3124199"/>
            <a:ext cx="2034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44876" y="3108508"/>
            <a:ext cx="2022887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6237" y="651600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303252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00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700213"/>
            <a:ext cx="2771775" cy="1971675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8" y="1700213"/>
            <a:ext cx="2762965" cy="1971675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3"/>
            <a:ext cx="2743200" cy="1971675"/>
          </a:xfrm>
        </p:spPr>
        <p:txBody>
          <a:bodyPr/>
          <a:lstStyle/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8" y="3832225"/>
            <a:ext cx="2762962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8" y="3832225"/>
            <a:ext cx="2762965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83117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8" y="1863916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2" y="1857892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39408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170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9100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6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2" y="1857892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78000" y="424968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84645" y="4249682"/>
            <a:ext cx="408971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78000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84645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65870" y="4255706"/>
            <a:ext cx="929536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18463" y="4249682"/>
            <a:ext cx="93312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81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8" y="1863916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5613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2627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6209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441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6" cy="370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5564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718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6376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87694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708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7" y="1665288"/>
            <a:ext cx="4195763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28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51388" y="6477000"/>
            <a:ext cx="367242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>
                <a:solidFill>
                  <a:schemeClr val="bg1"/>
                </a:solidFill>
              </a:rPr>
              <a:t>Webcast</a:t>
            </a:r>
            <a:r>
              <a:rPr lang="pl-PL" sz="650" noProof="0" dirty="0">
                <a:solidFill>
                  <a:schemeClr val="bg1"/>
                </a:solidFill>
              </a:rPr>
              <a:t>:</a:t>
            </a:r>
            <a:r>
              <a:rPr lang="pl-PL" sz="650" baseline="0" noProof="0" dirty="0">
                <a:solidFill>
                  <a:schemeClr val="bg1"/>
                </a:solidFill>
              </a:rPr>
              <a:t> Rozliczanie inwestycji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© 201</a:t>
            </a:r>
            <a:r>
              <a:rPr lang="pl-PL" sz="650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650" dirty="0">
                <a:solidFill>
                  <a:schemeClr val="bg1"/>
                </a:solidFill>
                <a:effectLst/>
                <a:latin typeface="+mn-lt"/>
              </a:rPr>
              <a:t> Deloitte </a:t>
            </a:r>
            <a:r>
              <a:rPr lang="en-US" sz="650" dirty="0" err="1">
                <a:solidFill>
                  <a:schemeClr val="bg1"/>
                </a:solidFill>
                <a:effectLst/>
                <a:latin typeface="+mn-lt"/>
              </a:rPr>
              <a:t>Polska</a:t>
            </a:r>
            <a:endParaRPr lang="en-US" sz="65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8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26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1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6" r:id="rId3"/>
    <p:sldLayoutId id="2147483755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3" r:id="rId10"/>
    <p:sldLayoutId id="2147483708" r:id="rId11"/>
    <p:sldLayoutId id="2147483710" r:id="rId12"/>
    <p:sldLayoutId id="2147483754" r:id="rId13"/>
    <p:sldLayoutId id="2147483711" r:id="rId14"/>
    <p:sldLayoutId id="2147483753" r:id="rId15"/>
    <p:sldLayoutId id="2147483679" r:id="rId16"/>
    <p:sldLayoutId id="2147483712" r:id="rId17"/>
    <p:sldLayoutId id="2147483678" r:id="rId18"/>
    <p:sldLayoutId id="2147483681" r:id="rId19"/>
    <p:sldLayoutId id="2147483735" r:id="rId20"/>
    <p:sldLayoutId id="2147483699" r:id="rId21"/>
    <p:sldLayoutId id="2147483714" r:id="rId22"/>
    <p:sldLayoutId id="2147483697" r:id="rId23"/>
    <p:sldLayoutId id="2147483715" r:id="rId24"/>
    <p:sldLayoutId id="2147483716" r:id="rId25"/>
    <p:sldLayoutId id="2147483717" r:id="rId26"/>
    <p:sldLayoutId id="2147483718" r:id="rId27"/>
    <p:sldLayoutId id="2147483728" r:id="rId28"/>
    <p:sldLayoutId id="2147483720" r:id="rId29"/>
    <p:sldLayoutId id="2147483721" r:id="rId30"/>
    <p:sldLayoutId id="2147483722" r:id="rId31"/>
    <p:sldLayoutId id="2147483695" r:id="rId32"/>
    <p:sldLayoutId id="2147483751" r:id="rId33"/>
    <p:sldLayoutId id="2147483724" r:id="rId34"/>
    <p:sldLayoutId id="2147483725" r:id="rId35"/>
    <p:sldLayoutId id="2147483726" r:id="rId36"/>
    <p:sldLayoutId id="2147483727" r:id="rId37"/>
    <p:sldLayoutId id="2147483698" r:id="rId38"/>
    <p:sldLayoutId id="2147483752" r:id="rId39"/>
    <p:sldLayoutId id="2147483696" r:id="rId40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237" userDrawn="1">
          <p15:clr>
            <a:srgbClr val="F26B43"/>
          </p15:clr>
        </p15:guide>
        <p15:guide id="5" pos="5523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0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3721" userDrawn="1">
          <p15:clr>
            <a:srgbClr val="F26B43"/>
          </p15:clr>
        </p15:guide>
        <p15:guide id="11" orient="horz" pos="236" userDrawn="1">
          <p15:clr>
            <a:srgbClr val="F26B43"/>
          </p15:clr>
        </p15:guide>
        <p15:guide id="12" pos="1022" userDrawn="1">
          <p15:clr>
            <a:srgbClr val="F26B43"/>
          </p15:clr>
        </p15:guide>
        <p15:guide id="13" pos="1137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33" userDrawn="1">
          <p15:clr>
            <a:srgbClr val="F26B43"/>
          </p15:clr>
        </p15:guide>
        <p15:guide id="16" pos="4620" userDrawn="1">
          <p15:clr>
            <a:srgbClr val="F26B43"/>
          </p15:clr>
        </p15:guide>
        <p15:guide id="17" pos="2823" userDrawn="1">
          <p15:clr>
            <a:srgbClr val="F26B43"/>
          </p15:clr>
        </p15:guide>
        <p15:guide id="18" pos="293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4734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377991" y="5549440"/>
            <a:ext cx="4194009" cy="324000"/>
          </a:xfrm>
        </p:spPr>
        <p:txBody>
          <a:bodyPr/>
          <a:lstStyle/>
          <a:p>
            <a:r>
              <a:rPr lang="en-US" noProof="0" dirty="0"/>
              <a:t>Headline Verdana Bold</a:t>
            </a: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293332" y="4803002"/>
            <a:ext cx="8208317" cy="122591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000" dirty="0"/>
              <a:t>Obiekty złożone jako budowle </a:t>
            </a:r>
          </a:p>
          <a:p>
            <a:pPr algn="ctr">
              <a:lnSpc>
                <a:spcPct val="150000"/>
              </a:lnSpc>
            </a:pPr>
            <a:r>
              <a:rPr lang="pl-PL" sz="2000" dirty="0"/>
              <a:t>(wyrok NSA z 26.01.2022 r. III FSK 2124/21) </a:t>
            </a:r>
            <a:endParaRPr lang="en-US" sz="1600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80594" y="6241312"/>
            <a:ext cx="4382812" cy="298451"/>
          </a:xfrm>
        </p:spPr>
        <p:txBody>
          <a:bodyPr/>
          <a:lstStyle/>
          <a:p>
            <a:r>
              <a:rPr lang="pl-PL" sz="1400" b="1" dirty="0"/>
              <a:t>dr Adam Kałążny - </a:t>
            </a:r>
            <a:r>
              <a:rPr lang="pl-PL" sz="1400" b="1" noProof="0" dirty="0"/>
              <a:t>1 czerwca 2023 r.</a:t>
            </a:r>
            <a:endParaRPr lang="en-US" sz="1400" b="1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43EF0-F757-0AE3-1CA9-6F4229DF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107832"/>
            <a:ext cx="58674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64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Problem obiektów złożonych</a:t>
            </a:r>
            <a:endParaRPr lang="en-US" b="1" noProof="0" dirty="0"/>
          </a:p>
        </p:txBody>
      </p:sp>
      <p:pic>
        <p:nvPicPr>
          <p:cNvPr id="3074" name="Picture 2" descr="Top tips on how to open a gas station">
            <a:extLst>
              <a:ext uri="{FF2B5EF4-FFF2-40B4-BE49-F238E27FC236}">
                <a16:creationId xmlns:a16="http://schemas.microsoft.com/office/drawing/2014/main" id="{22AAB8D1-CB99-489A-79F2-39930585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306462"/>
            <a:ext cx="3556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BBCFB4-ED3E-CD92-802C-EA1919D2B69E}"/>
              </a:ext>
            </a:extLst>
          </p:cNvPr>
          <p:cNvSpPr/>
          <p:nvPr/>
        </p:nvSpPr>
        <p:spPr>
          <a:xfrm>
            <a:off x="1165433" y="844797"/>
            <a:ext cx="1767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Stacje paliw</a:t>
            </a:r>
            <a:endParaRPr lang="pl-PL" sz="2000" b="1" dirty="0"/>
          </a:p>
        </p:txBody>
      </p:sp>
      <p:pic>
        <p:nvPicPr>
          <p:cNvPr id="3076" name="Picture 4" descr="Oczyszczalnia Ścieków – MPWiK Sp. z o.o.">
            <a:extLst>
              <a:ext uri="{FF2B5EF4-FFF2-40B4-BE49-F238E27FC236}">
                <a16:creationId xmlns:a16="http://schemas.microsoft.com/office/drawing/2014/main" id="{0D940B23-C61D-7574-C41C-4209BB16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40" y="1306462"/>
            <a:ext cx="307521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EF9227-4750-9624-A982-F3CA5B1AA329}"/>
              </a:ext>
            </a:extLst>
          </p:cNvPr>
          <p:cNvSpPr/>
          <p:nvPr/>
        </p:nvSpPr>
        <p:spPr>
          <a:xfrm>
            <a:off x="4882640" y="844797"/>
            <a:ext cx="3469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Oczyszczalnie ścieków</a:t>
            </a:r>
            <a:endParaRPr lang="pl-PL" sz="2000" b="1" dirty="0"/>
          </a:p>
        </p:txBody>
      </p:sp>
      <p:pic>
        <p:nvPicPr>
          <p:cNvPr id="3078" name="Picture 6" descr="Fresh powder: the best French ski resorts you've never heard of | France  holidays | The Guardian">
            <a:extLst>
              <a:ext uri="{FF2B5EF4-FFF2-40B4-BE49-F238E27FC236}">
                <a16:creationId xmlns:a16="http://schemas.microsoft.com/office/drawing/2014/main" id="{1A34C630-5FF3-1723-6FC8-7A569D63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6" y="4038599"/>
            <a:ext cx="2711245" cy="27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677E20-5D04-BD8F-A31E-6A11B8DB3348}"/>
              </a:ext>
            </a:extLst>
          </p:cNvPr>
          <p:cNvSpPr/>
          <p:nvPr/>
        </p:nvSpPr>
        <p:spPr>
          <a:xfrm>
            <a:off x="789114" y="3576934"/>
            <a:ext cx="2888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Budowle sportowe</a:t>
            </a:r>
            <a:endParaRPr lang="pl-PL" sz="20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FDE043-D4CC-DEDF-F3C3-A70835F90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527" y="4164999"/>
            <a:ext cx="3469463" cy="23035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927C5E-F0F1-2F1C-A020-B32A3F4B48E7}"/>
              </a:ext>
            </a:extLst>
          </p:cNvPr>
          <p:cNvSpPr/>
          <p:nvPr/>
        </p:nvSpPr>
        <p:spPr>
          <a:xfrm>
            <a:off x="4980483" y="3656692"/>
            <a:ext cx="3469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Zakłady przemysłowe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3388312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Problem obiektów złożonych</a:t>
            </a:r>
            <a:endParaRPr lang="en-US" b="1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0A4AB7-345A-3D1F-8157-FAF37D96F1C4}"/>
              </a:ext>
            </a:extLst>
          </p:cNvPr>
          <p:cNvSpPr/>
          <p:nvPr/>
        </p:nvSpPr>
        <p:spPr>
          <a:xfrm>
            <a:off x="297580" y="651600"/>
            <a:ext cx="824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Koncepcja całościowa</a:t>
            </a:r>
            <a:endParaRPr lang="pl-PL" sz="20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387C7-423B-D8CE-ED4B-96B4F21FEEEF}"/>
              </a:ext>
            </a:extLst>
          </p:cNvPr>
          <p:cNvSpPr txBox="1"/>
          <p:nvPr/>
        </p:nvSpPr>
        <p:spPr>
          <a:xfrm>
            <a:off x="297580" y="1447365"/>
            <a:ext cx="872612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 prawda niektóre elementy teoretycznie mogłyby pełnić samodzielnie określone funkcje (np. silosy, zasieki, instalacje, pompy, zasobniki, zbiorniki), ale razem i w powiązaniu tworzą zespół urządzeń nieodzowny do funkcjonowania węzła betoniarskiego, bez których nie mógłby on funkcjonować w celu do tego przewidzianym (wybudowanym).</a:t>
            </a:r>
            <a:r>
              <a:rPr lang="pl-PL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Węzeł betoniarski funkcjonuje jako całość, a zatem takiego obiektu nie można dzielić na kolejne obiekty budowlane o czym świadczy proces technologiczny przygotowania i produkcji betonu</a:t>
            </a:r>
            <a:r>
              <a:rPr lang="pl-PL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Brak prawidłowego działania którejkolwiek z części składowych nie pozwalałby na wykorzystywanie tego obiektu jako węzła betoniarskiego i nie byłaby możliwa produkcja betonu. Wobec tego obiekt budowlany, jakim jest budowla węzła betoniarskiego, spełnia swoje funkcje ze względu na techniczne i funkcjonalne powiązanie wszystkich elementów. Instalacje (w tym urządzenia) zapewniają bowiem możliwość użytkowania obiektu zgodnie z jego przeznaczeniem, a mianowicie prowadzenie działalności gospodarczej polegającej na wytwarzaniu betonu.</a:t>
            </a:r>
            <a:endParaRPr lang="pl-PL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E3404-799C-C32F-514D-48224E056C75}"/>
              </a:ext>
            </a:extLst>
          </p:cNvPr>
          <p:cNvSpPr txBox="1"/>
          <p:nvPr/>
        </p:nvSpPr>
        <p:spPr>
          <a:xfrm>
            <a:off x="297580" y="5753170"/>
            <a:ext cx="6329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/>
              <a:t>wyrok NSA z 26.01.2022 r. III FSK 2124/21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4561943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Podstawa prawna koncepcji całościowej</a:t>
            </a:r>
            <a:endParaRPr lang="en-US" b="1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9F99D-0EC9-AD59-C550-14B2148872E6}"/>
              </a:ext>
            </a:extLst>
          </p:cNvPr>
          <p:cNvSpPr txBox="1"/>
          <p:nvPr/>
        </p:nvSpPr>
        <p:spPr>
          <a:xfrm>
            <a:off x="376238" y="1791277"/>
            <a:ext cx="80893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  3</a:t>
            </a:r>
            <a:r>
              <a:rPr lang="pl-PL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pkt 1 </a:t>
            </a:r>
            <a:r>
              <a:rPr lang="pl-PL" sz="24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u.p.b</a:t>
            </a:r>
            <a:r>
              <a:rPr lang="pl-PL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Ilekroć w ustawie jest mowa o</a:t>
            </a:r>
            <a:r>
              <a:rPr lang="pl-PL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obiekcie budowlanym - należy przez to rozumieć:</a:t>
            </a:r>
          </a:p>
          <a:p>
            <a:pPr algn="just"/>
            <a:r>
              <a:rPr lang="pl-PL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budynek wraz z instalacjami i urządzeniami technicznymi,</a:t>
            </a:r>
          </a:p>
          <a:p>
            <a:pPr algn="just"/>
            <a:r>
              <a:rPr lang="pl-PL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pl-PL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budowlę stanowiącą </a:t>
            </a:r>
            <a:r>
              <a:rPr lang="pl-PL" sz="24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całość techniczno-użytkową</a:t>
            </a:r>
            <a:r>
              <a:rPr lang="pl-PL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wraz z instalacjami i urządzeniami,</a:t>
            </a:r>
          </a:p>
          <a:p>
            <a:pPr algn="just"/>
            <a:r>
              <a:rPr lang="pl-PL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obiekt małej architektury.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AA4AC-E2E3-706D-CF14-A06878899CE4}"/>
              </a:ext>
            </a:extLst>
          </p:cNvPr>
          <p:cNvSpPr txBox="1"/>
          <p:nvPr/>
        </p:nvSpPr>
        <p:spPr>
          <a:xfrm>
            <a:off x="376238" y="985201"/>
            <a:ext cx="6122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n w="0"/>
                <a:solidFill>
                  <a:srgbClr val="43B0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Przed 28 czerwca 2015 </a:t>
            </a:r>
            <a:endParaRPr lang="en-US" sz="3200" b="0" cap="none" spc="0" dirty="0">
              <a:ln w="0"/>
              <a:solidFill>
                <a:srgbClr val="43B0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228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Związek funkcjonalny jako kryterium podatkowe</a:t>
            </a:r>
            <a:endParaRPr lang="en-US" b="1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387C7-423B-D8CE-ED4B-96B4F21FEEEF}"/>
              </a:ext>
            </a:extLst>
          </p:cNvPr>
          <p:cNvSpPr txBox="1"/>
          <p:nvPr/>
        </p:nvSpPr>
        <p:spPr>
          <a:xfrm>
            <a:off x="297580" y="1447365"/>
            <a:ext cx="87261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Zauważyć jednak należy, że </a:t>
            </a:r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 świetle wyroku Trybunału Konstytucyjnego w sprawie SK 48/15 </a:t>
            </a:r>
            <a:r>
              <a:rPr lang="pl-PL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związek funkcjonalny nie może mieć znaczenia dla istnienia powinności podatkowych</a:t>
            </a:r>
            <a:r>
              <a:rPr lang="pl-PL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Argumentacja Sądu pierwszej instancji oparta została tymczasem na takim związku, gdyż wyraźnie zostało stwierdzone, że to powiązania </a:t>
            </a:r>
            <a:r>
              <a:rPr lang="pl-PL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techniczno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 – użytkowe, zdecydowały o uznaniu "węzła betoniarskiego" za jeden obiekt budowlany i w konsekwencji opodatkowany jako budowla. </a:t>
            </a:r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Znaczenie miał zatem związek funkcjonalny (produkcja betonu), co w świetle powyższego wyroku Trybunału Konstytucyjnego, uznać należy za niedopuszczalne.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B49A5-D8D0-DB4C-94CD-8EFE7FD94FCF}"/>
              </a:ext>
            </a:extLst>
          </p:cNvPr>
          <p:cNvSpPr txBox="1"/>
          <p:nvPr/>
        </p:nvSpPr>
        <p:spPr>
          <a:xfrm>
            <a:off x="376238" y="5751783"/>
            <a:ext cx="583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/>
              <a:t>wyrok NSA z 26.01.2022 r. III FSK 2124/21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6010107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Jeśli nie związek funkcjonalny to co?</a:t>
            </a:r>
            <a:endParaRPr lang="en-US" b="1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387C7-423B-D8CE-ED4B-96B4F21FEEEF}"/>
              </a:ext>
            </a:extLst>
          </p:cNvPr>
          <p:cNvSpPr txBox="1"/>
          <p:nvPr/>
        </p:nvSpPr>
        <p:spPr>
          <a:xfrm>
            <a:off x="277761" y="847597"/>
            <a:ext cx="87261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200" i="1" dirty="0">
                <a:latin typeface="Calibri" panose="020F0502020204030204" pitchFamily="34" charset="0"/>
                <a:cs typeface="Calibri" panose="020F0502020204030204" pitchFamily="34" charset="0"/>
              </a:rPr>
              <a:t>Skoro odwoływanie się do związku funkcjonalnego, było niedopuszczalne, w konsekwencji uznać należy, że o identyfikowaniu dla celów podatkowych w podatku od nieruchomości, jako jednego obiektu budowlanego, </a:t>
            </a:r>
            <a:r>
              <a:rPr lang="pl-PL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w przypadku złożonych konstrukcji gospodarczych, decydować winno to czy wszystkie jej elementy składają się na jeden wyodrębniony fizycznie przedmiot materialny – rzecz.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B49A5-D8D0-DB4C-94CD-8EFE7FD94FCF}"/>
              </a:ext>
            </a:extLst>
          </p:cNvPr>
          <p:cNvSpPr txBox="1"/>
          <p:nvPr/>
        </p:nvSpPr>
        <p:spPr>
          <a:xfrm>
            <a:off x="376238" y="5751783"/>
            <a:ext cx="583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/>
              <a:t>wyrok NSA z 26.01.2022 r. III FSK 2124/21</a:t>
            </a:r>
            <a:endParaRPr lang="pl-PL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8FE86-AE43-274C-F197-DC74A07B65E0}"/>
              </a:ext>
            </a:extLst>
          </p:cNvPr>
          <p:cNvSpPr txBox="1"/>
          <p:nvPr/>
        </p:nvSpPr>
        <p:spPr>
          <a:xfrm>
            <a:off x="277761" y="3299690"/>
            <a:ext cx="87677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200" i="1" dirty="0">
                <a:latin typeface="Calibri" panose="020F0502020204030204" pitchFamily="34" charset="0"/>
                <a:cs typeface="Calibri" panose="020F0502020204030204" pitchFamily="34" charset="0"/>
              </a:rPr>
              <a:t>Nawet jeżeli poszczególne pod względem fizycznym obiekty, z których każdy spełnia cechy pozwalające uznać go za odrębny przedmiot opodatkowania, są wykorzystywane do osiągnięcia konkretnego celu gospodarczego i z tego powodu zostały funkcjonalnie połączone (np. za pomocą rur, kabli, szyn, taśmociągów), </a:t>
            </a:r>
            <a:r>
              <a:rPr lang="pl-PL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nie można tworzyć z ich sumy jednego przedmiotu opodatkowania, w rozumieniu art. 2 ust 1 </a:t>
            </a:r>
            <a:r>
              <a:rPr lang="pl-PL" sz="2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u.p.o.l</a:t>
            </a:r>
            <a:r>
              <a:rPr lang="pl-PL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1891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Jak dokonać kwalifikacji podatkowej rzeczy złożonej?</a:t>
            </a:r>
            <a:endParaRPr lang="en-US" b="1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387C7-423B-D8CE-ED4B-96B4F21FEEEF}"/>
              </a:ext>
            </a:extLst>
          </p:cNvPr>
          <p:cNvSpPr txBox="1"/>
          <p:nvPr/>
        </p:nvSpPr>
        <p:spPr>
          <a:xfrm>
            <a:off x="208935" y="651600"/>
            <a:ext cx="8726129" cy="535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(…) gdy element ciągu technologicznego (gospodarczego/użytkowego) stanowi odrębny przedmiot materialny, należy</a:t>
            </a:r>
          </a:p>
          <a:p>
            <a:pPr algn="just"/>
            <a:endParaRPr lang="pl-P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ocenić, czy jest on obiektem budowlanym w rozumieniu art. 3 pkt 1 </a:t>
            </a:r>
            <a:r>
              <a:rPr lang="pl-PL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u.p.b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</a:p>
          <a:p>
            <a:pPr algn="just"/>
            <a:endParaRPr lang="pl-PL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a jeżeli tak, to dalszy etap postępowania podatkowego winien prowadzić do ustalenia, czy: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 stanowi on budynek bądź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budowlę w rozumieniu ustawy podatkowej,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czy też w ogóle nie podlega opodatkowaniu.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B49A5-D8D0-DB4C-94CD-8EFE7FD94FCF}"/>
              </a:ext>
            </a:extLst>
          </p:cNvPr>
          <p:cNvSpPr txBox="1"/>
          <p:nvPr/>
        </p:nvSpPr>
        <p:spPr>
          <a:xfrm>
            <a:off x="208935" y="6121114"/>
            <a:ext cx="583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/>
              <a:t>wyrok NSA z 26.01.2022 r. III FSK 2124/21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35944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noProof="0" dirty="0"/>
              <a:t>Koncepcja całościowa na gruncie obecnie obowiązujących przepisów</a:t>
            </a:r>
            <a:endParaRPr lang="en-US" b="1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191D2-20F7-AD32-0C46-43981828D2BA}"/>
              </a:ext>
            </a:extLst>
          </p:cNvPr>
          <p:cNvSpPr txBox="1"/>
          <p:nvPr/>
        </p:nvSpPr>
        <p:spPr>
          <a:xfrm>
            <a:off x="1297858" y="1447149"/>
            <a:ext cx="7079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Funkcja jako kryterium przydziału do poszczególnych kategorii w Załączniku do UPB</a:t>
            </a:r>
            <a:endParaRPr lang="pl-PL" sz="2400" b="0" i="0" dirty="0">
              <a:solidFill>
                <a:schemeClr val="accent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E60FB60E-A88D-0663-57A5-2057FC7912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6238" y="1447149"/>
            <a:ext cx="769905" cy="769905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98 w 512"/>
              <a:gd name="T5" fmla="*/ 181 h 512"/>
              <a:gd name="T6" fmla="*/ 266 w 512"/>
              <a:gd name="T7" fmla="*/ 192 h 512"/>
              <a:gd name="T8" fmla="*/ 266 w 512"/>
              <a:gd name="T9" fmla="*/ 170 h 512"/>
              <a:gd name="T10" fmla="*/ 298 w 512"/>
              <a:gd name="T11" fmla="*/ 181 h 512"/>
              <a:gd name="T12" fmla="*/ 259 w 512"/>
              <a:gd name="T13" fmla="*/ 120 h 512"/>
              <a:gd name="T14" fmla="*/ 274 w 512"/>
              <a:gd name="T15" fmla="*/ 135 h 512"/>
              <a:gd name="T16" fmla="*/ 245 w 512"/>
              <a:gd name="T17" fmla="*/ 160 h 512"/>
              <a:gd name="T18" fmla="*/ 237 w 512"/>
              <a:gd name="T19" fmla="*/ 141 h 512"/>
              <a:gd name="T20" fmla="*/ 213 w 512"/>
              <a:gd name="T21" fmla="*/ 96 h 512"/>
              <a:gd name="T22" fmla="*/ 224 w 512"/>
              <a:gd name="T23" fmla="*/ 138 h 512"/>
              <a:gd name="T24" fmla="*/ 202 w 512"/>
              <a:gd name="T25" fmla="*/ 138 h 512"/>
              <a:gd name="T26" fmla="*/ 152 w 512"/>
              <a:gd name="T27" fmla="*/ 120 h 512"/>
              <a:gd name="T28" fmla="*/ 189 w 512"/>
              <a:gd name="T29" fmla="*/ 141 h 512"/>
              <a:gd name="T30" fmla="*/ 181 w 512"/>
              <a:gd name="T31" fmla="*/ 160 h 512"/>
              <a:gd name="T32" fmla="*/ 152 w 512"/>
              <a:gd name="T33" fmla="*/ 135 h 512"/>
              <a:gd name="T34" fmla="*/ 138 w 512"/>
              <a:gd name="T35" fmla="*/ 170 h 512"/>
              <a:gd name="T36" fmla="*/ 170 w 512"/>
              <a:gd name="T37" fmla="*/ 181 h 512"/>
              <a:gd name="T38" fmla="*/ 138 w 512"/>
              <a:gd name="T39" fmla="*/ 192 h 512"/>
              <a:gd name="T40" fmla="*/ 138 w 512"/>
              <a:gd name="T41" fmla="*/ 170 h 512"/>
              <a:gd name="T42" fmla="*/ 341 w 512"/>
              <a:gd name="T43" fmla="*/ 416 h 512"/>
              <a:gd name="T44" fmla="*/ 333 w 512"/>
              <a:gd name="T45" fmla="*/ 398 h 512"/>
              <a:gd name="T46" fmla="*/ 351 w 512"/>
              <a:gd name="T47" fmla="*/ 288 h 512"/>
              <a:gd name="T48" fmla="*/ 330 w 512"/>
              <a:gd name="T49" fmla="*/ 286 h 512"/>
              <a:gd name="T50" fmla="*/ 320 w 512"/>
              <a:gd name="T51" fmla="*/ 298 h 512"/>
              <a:gd name="T52" fmla="*/ 320 w 512"/>
              <a:gd name="T53" fmla="*/ 298 h 512"/>
              <a:gd name="T54" fmla="*/ 309 w 512"/>
              <a:gd name="T55" fmla="*/ 277 h 512"/>
              <a:gd name="T56" fmla="*/ 288 w 512"/>
              <a:gd name="T57" fmla="*/ 277 h 512"/>
              <a:gd name="T58" fmla="*/ 277 w 512"/>
              <a:gd name="T59" fmla="*/ 298 h 512"/>
              <a:gd name="T60" fmla="*/ 266 w 512"/>
              <a:gd name="T61" fmla="*/ 256 h 512"/>
              <a:gd name="T62" fmla="*/ 245 w 512"/>
              <a:gd name="T63" fmla="*/ 256 h 512"/>
              <a:gd name="T64" fmla="*/ 234 w 512"/>
              <a:gd name="T65" fmla="*/ 298 h 512"/>
              <a:gd name="T66" fmla="*/ 224 w 512"/>
              <a:gd name="T67" fmla="*/ 202 h 512"/>
              <a:gd name="T68" fmla="*/ 202 w 512"/>
              <a:gd name="T69" fmla="*/ 202 h 512"/>
              <a:gd name="T70" fmla="*/ 196 w 512"/>
              <a:gd name="T71" fmla="*/ 340 h 512"/>
              <a:gd name="T72" fmla="*/ 152 w 512"/>
              <a:gd name="T73" fmla="*/ 281 h 512"/>
              <a:gd name="T74" fmla="*/ 138 w 512"/>
              <a:gd name="T75" fmla="*/ 277 h 512"/>
              <a:gd name="T76" fmla="*/ 138 w 512"/>
              <a:gd name="T77" fmla="*/ 295 h 512"/>
              <a:gd name="T78" fmla="*/ 211 w 512"/>
              <a:gd name="T79" fmla="*/ 411 h 512"/>
              <a:gd name="T80" fmla="*/ 197 w 512"/>
              <a:gd name="T81" fmla="*/ 414 h 512"/>
              <a:gd name="T82" fmla="*/ 129 w 512"/>
              <a:gd name="T83" fmla="*/ 258 h 512"/>
              <a:gd name="T84" fmla="*/ 172 w 512"/>
              <a:gd name="T85" fmla="*/ 272 h 512"/>
              <a:gd name="T86" fmla="*/ 181 w 512"/>
              <a:gd name="T87" fmla="*/ 202 h 512"/>
              <a:gd name="T88" fmla="*/ 245 w 512"/>
              <a:gd name="T89" fmla="*/ 202 h 512"/>
              <a:gd name="T90" fmla="*/ 256 w 512"/>
              <a:gd name="T91" fmla="*/ 224 h 512"/>
              <a:gd name="T92" fmla="*/ 298 w 512"/>
              <a:gd name="T93" fmla="*/ 245 h 512"/>
              <a:gd name="T94" fmla="*/ 341 w 512"/>
              <a:gd name="T95" fmla="*/ 256 h 512"/>
              <a:gd name="T96" fmla="*/ 373 w 512"/>
              <a:gd name="T97" fmla="*/ 33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98" y="181"/>
                </a:moveTo>
                <a:cubicBezTo>
                  <a:pt x="298" y="187"/>
                  <a:pt x="294" y="192"/>
                  <a:pt x="288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60" y="192"/>
                  <a:pt x="256" y="187"/>
                  <a:pt x="256" y="181"/>
                </a:cubicBezTo>
                <a:cubicBezTo>
                  <a:pt x="256" y="175"/>
                  <a:pt x="260" y="170"/>
                  <a:pt x="266" y="17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94" y="170"/>
                  <a:pt x="298" y="175"/>
                  <a:pt x="298" y="181"/>
                </a:cubicBezTo>
                <a:close/>
                <a:moveTo>
                  <a:pt x="237" y="141"/>
                </a:moveTo>
                <a:cubicBezTo>
                  <a:pt x="259" y="120"/>
                  <a:pt x="259" y="120"/>
                  <a:pt x="259" y="120"/>
                </a:cubicBezTo>
                <a:cubicBezTo>
                  <a:pt x="263" y="116"/>
                  <a:pt x="270" y="116"/>
                  <a:pt x="274" y="120"/>
                </a:cubicBezTo>
                <a:cubicBezTo>
                  <a:pt x="278" y="124"/>
                  <a:pt x="278" y="131"/>
                  <a:pt x="274" y="135"/>
                </a:cubicBezTo>
                <a:cubicBezTo>
                  <a:pt x="253" y="157"/>
                  <a:pt x="253" y="157"/>
                  <a:pt x="253" y="157"/>
                </a:cubicBezTo>
                <a:cubicBezTo>
                  <a:pt x="250" y="159"/>
                  <a:pt x="248" y="160"/>
                  <a:pt x="245" y="160"/>
                </a:cubicBezTo>
                <a:cubicBezTo>
                  <a:pt x="242" y="160"/>
                  <a:pt x="240" y="159"/>
                  <a:pt x="237" y="157"/>
                </a:cubicBezTo>
                <a:cubicBezTo>
                  <a:pt x="233" y="152"/>
                  <a:pt x="233" y="146"/>
                  <a:pt x="237" y="141"/>
                </a:cubicBezTo>
                <a:close/>
                <a:moveTo>
                  <a:pt x="202" y="106"/>
                </a:moveTo>
                <a:cubicBezTo>
                  <a:pt x="202" y="100"/>
                  <a:pt x="207" y="96"/>
                  <a:pt x="213" y="96"/>
                </a:cubicBezTo>
                <a:cubicBezTo>
                  <a:pt x="219" y="96"/>
                  <a:pt x="224" y="100"/>
                  <a:pt x="224" y="106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4" y="144"/>
                  <a:pt x="219" y="149"/>
                  <a:pt x="213" y="149"/>
                </a:cubicBezTo>
                <a:cubicBezTo>
                  <a:pt x="207" y="149"/>
                  <a:pt x="202" y="144"/>
                  <a:pt x="202" y="138"/>
                </a:cubicBezTo>
                <a:lnTo>
                  <a:pt x="202" y="106"/>
                </a:lnTo>
                <a:close/>
                <a:moveTo>
                  <a:pt x="152" y="120"/>
                </a:moveTo>
                <a:cubicBezTo>
                  <a:pt x="156" y="116"/>
                  <a:pt x="163" y="116"/>
                  <a:pt x="167" y="12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3" y="146"/>
                  <a:pt x="193" y="152"/>
                  <a:pt x="189" y="157"/>
                </a:cubicBezTo>
                <a:cubicBezTo>
                  <a:pt x="186" y="159"/>
                  <a:pt x="184" y="160"/>
                  <a:pt x="181" y="160"/>
                </a:cubicBezTo>
                <a:cubicBezTo>
                  <a:pt x="178" y="160"/>
                  <a:pt x="176" y="159"/>
                  <a:pt x="173" y="157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48" y="131"/>
                  <a:pt x="148" y="124"/>
                  <a:pt x="152" y="120"/>
                </a:cubicBezTo>
                <a:close/>
                <a:moveTo>
                  <a:pt x="138" y="170"/>
                </a:moveTo>
                <a:cubicBezTo>
                  <a:pt x="160" y="170"/>
                  <a:pt x="160" y="170"/>
                  <a:pt x="160" y="170"/>
                </a:cubicBezTo>
                <a:cubicBezTo>
                  <a:pt x="166" y="170"/>
                  <a:pt x="170" y="175"/>
                  <a:pt x="170" y="181"/>
                </a:cubicBezTo>
                <a:cubicBezTo>
                  <a:pt x="170" y="187"/>
                  <a:pt x="166" y="192"/>
                  <a:pt x="160" y="192"/>
                </a:cubicBezTo>
                <a:cubicBezTo>
                  <a:pt x="138" y="192"/>
                  <a:pt x="138" y="192"/>
                  <a:pt x="138" y="192"/>
                </a:cubicBezTo>
                <a:cubicBezTo>
                  <a:pt x="132" y="192"/>
                  <a:pt x="128" y="187"/>
                  <a:pt x="128" y="181"/>
                </a:cubicBezTo>
                <a:cubicBezTo>
                  <a:pt x="128" y="175"/>
                  <a:pt x="132" y="170"/>
                  <a:pt x="138" y="170"/>
                </a:cubicBezTo>
                <a:close/>
                <a:moveTo>
                  <a:pt x="349" y="412"/>
                </a:moveTo>
                <a:cubicBezTo>
                  <a:pt x="347" y="414"/>
                  <a:pt x="344" y="416"/>
                  <a:pt x="341" y="416"/>
                </a:cubicBezTo>
                <a:cubicBezTo>
                  <a:pt x="338" y="416"/>
                  <a:pt x="336" y="415"/>
                  <a:pt x="334" y="413"/>
                </a:cubicBezTo>
                <a:cubicBezTo>
                  <a:pt x="329" y="409"/>
                  <a:pt x="329" y="403"/>
                  <a:pt x="333" y="398"/>
                </a:cubicBezTo>
                <a:cubicBezTo>
                  <a:pt x="354" y="373"/>
                  <a:pt x="351" y="332"/>
                  <a:pt x="351" y="331"/>
                </a:cubicBezTo>
                <a:cubicBezTo>
                  <a:pt x="351" y="288"/>
                  <a:pt x="351" y="288"/>
                  <a:pt x="351" y="288"/>
                </a:cubicBezTo>
                <a:cubicBezTo>
                  <a:pt x="351" y="282"/>
                  <a:pt x="346" y="277"/>
                  <a:pt x="341" y="277"/>
                </a:cubicBezTo>
                <a:cubicBezTo>
                  <a:pt x="335" y="277"/>
                  <a:pt x="331" y="281"/>
                  <a:pt x="330" y="286"/>
                </a:cubicBezTo>
                <a:cubicBezTo>
                  <a:pt x="330" y="288"/>
                  <a:pt x="330" y="288"/>
                  <a:pt x="330" y="288"/>
                </a:cubicBezTo>
                <a:cubicBezTo>
                  <a:pt x="330" y="294"/>
                  <a:pt x="326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20" y="298"/>
                  <a:pt x="320" y="298"/>
                  <a:pt x="320" y="298"/>
                </a:cubicBezTo>
                <a:cubicBezTo>
                  <a:pt x="314" y="298"/>
                  <a:pt x="309" y="294"/>
                  <a:pt x="309" y="288"/>
                </a:cubicBezTo>
                <a:cubicBezTo>
                  <a:pt x="309" y="277"/>
                  <a:pt x="309" y="277"/>
                  <a:pt x="309" y="277"/>
                </a:cubicBezTo>
                <a:cubicBezTo>
                  <a:pt x="309" y="271"/>
                  <a:pt x="304" y="266"/>
                  <a:pt x="298" y="266"/>
                </a:cubicBezTo>
                <a:cubicBezTo>
                  <a:pt x="292" y="266"/>
                  <a:pt x="288" y="271"/>
                  <a:pt x="288" y="277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8"/>
                  <a:pt x="277" y="298"/>
                </a:cubicBezTo>
                <a:cubicBezTo>
                  <a:pt x="271" y="298"/>
                  <a:pt x="266" y="294"/>
                  <a:pt x="266" y="288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66" y="250"/>
                  <a:pt x="262" y="245"/>
                  <a:pt x="256" y="245"/>
                </a:cubicBezTo>
                <a:cubicBezTo>
                  <a:pt x="250" y="245"/>
                  <a:pt x="245" y="250"/>
                  <a:pt x="245" y="256"/>
                </a:cubicBezTo>
                <a:cubicBezTo>
                  <a:pt x="245" y="288"/>
                  <a:pt x="245" y="288"/>
                  <a:pt x="245" y="288"/>
                </a:cubicBezTo>
                <a:cubicBezTo>
                  <a:pt x="245" y="294"/>
                  <a:pt x="240" y="298"/>
                  <a:pt x="234" y="298"/>
                </a:cubicBezTo>
                <a:cubicBezTo>
                  <a:pt x="228" y="298"/>
                  <a:pt x="224" y="294"/>
                  <a:pt x="224" y="288"/>
                </a:cubicBezTo>
                <a:cubicBezTo>
                  <a:pt x="224" y="202"/>
                  <a:pt x="224" y="202"/>
                  <a:pt x="224" y="202"/>
                </a:cubicBezTo>
                <a:cubicBezTo>
                  <a:pt x="224" y="196"/>
                  <a:pt x="219" y="192"/>
                  <a:pt x="213" y="192"/>
                </a:cubicBezTo>
                <a:cubicBezTo>
                  <a:pt x="207" y="192"/>
                  <a:pt x="202" y="196"/>
                  <a:pt x="202" y="202"/>
                </a:cubicBezTo>
                <a:cubicBezTo>
                  <a:pt x="202" y="330"/>
                  <a:pt x="202" y="330"/>
                  <a:pt x="202" y="330"/>
                </a:cubicBezTo>
                <a:cubicBezTo>
                  <a:pt x="202" y="335"/>
                  <a:pt x="200" y="338"/>
                  <a:pt x="196" y="340"/>
                </a:cubicBezTo>
                <a:cubicBezTo>
                  <a:pt x="192" y="342"/>
                  <a:pt x="188" y="341"/>
                  <a:pt x="185" y="338"/>
                </a:cubicBezTo>
                <a:cubicBezTo>
                  <a:pt x="171" y="326"/>
                  <a:pt x="155" y="288"/>
                  <a:pt x="152" y="281"/>
                </a:cubicBezTo>
                <a:cubicBezTo>
                  <a:pt x="151" y="279"/>
                  <a:pt x="149" y="277"/>
                  <a:pt x="146" y="276"/>
                </a:cubicBezTo>
                <a:cubicBezTo>
                  <a:pt x="144" y="276"/>
                  <a:pt x="141" y="276"/>
                  <a:pt x="138" y="277"/>
                </a:cubicBezTo>
                <a:cubicBezTo>
                  <a:pt x="134" y="279"/>
                  <a:pt x="134" y="288"/>
                  <a:pt x="137" y="294"/>
                </a:cubicBezTo>
                <a:cubicBezTo>
                  <a:pt x="137" y="294"/>
                  <a:pt x="138" y="294"/>
                  <a:pt x="138" y="295"/>
                </a:cubicBezTo>
                <a:cubicBezTo>
                  <a:pt x="138" y="295"/>
                  <a:pt x="165" y="369"/>
                  <a:pt x="208" y="396"/>
                </a:cubicBezTo>
                <a:cubicBezTo>
                  <a:pt x="213" y="399"/>
                  <a:pt x="214" y="406"/>
                  <a:pt x="211" y="411"/>
                </a:cubicBezTo>
                <a:cubicBezTo>
                  <a:pt x="209" y="414"/>
                  <a:pt x="206" y="416"/>
                  <a:pt x="202" y="416"/>
                </a:cubicBezTo>
                <a:cubicBezTo>
                  <a:pt x="200" y="416"/>
                  <a:pt x="198" y="415"/>
                  <a:pt x="197" y="414"/>
                </a:cubicBezTo>
                <a:cubicBezTo>
                  <a:pt x="149" y="384"/>
                  <a:pt x="121" y="310"/>
                  <a:pt x="118" y="303"/>
                </a:cubicBezTo>
                <a:cubicBezTo>
                  <a:pt x="111" y="287"/>
                  <a:pt x="113" y="266"/>
                  <a:pt x="129" y="258"/>
                </a:cubicBezTo>
                <a:cubicBezTo>
                  <a:pt x="136" y="254"/>
                  <a:pt x="145" y="253"/>
                  <a:pt x="153" y="256"/>
                </a:cubicBezTo>
                <a:cubicBezTo>
                  <a:pt x="161" y="259"/>
                  <a:pt x="168" y="265"/>
                  <a:pt x="172" y="272"/>
                </a:cubicBezTo>
                <a:cubicBezTo>
                  <a:pt x="174" y="279"/>
                  <a:pt x="177" y="286"/>
                  <a:pt x="181" y="293"/>
                </a:cubicBezTo>
                <a:cubicBezTo>
                  <a:pt x="181" y="202"/>
                  <a:pt x="181" y="202"/>
                  <a:pt x="181" y="202"/>
                </a:cubicBezTo>
                <a:cubicBezTo>
                  <a:pt x="181" y="185"/>
                  <a:pt x="195" y="170"/>
                  <a:pt x="213" y="170"/>
                </a:cubicBezTo>
                <a:cubicBezTo>
                  <a:pt x="231" y="170"/>
                  <a:pt x="245" y="185"/>
                  <a:pt x="245" y="202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8" y="224"/>
                  <a:pt x="252" y="224"/>
                  <a:pt x="256" y="224"/>
                </a:cubicBezTo>
                <a:cubicBezTo>
                  <a:pt x="270" y="224"/>
                  <a:pt x="283" y="234"/>
                  <a:pt x="286" y="247"/>
                </a:cubicBezTo>
                <a:cubicBezTo>
                  <a:pt x="290" y="246"/>
                  <a:pt x="294" y="245"/>
                  <a:pt x="298" y="245"/>
                </a:cubicBezTo>
                <a:cubicBezTo>
                  <a:pt x="310" y="245"/>
                  <a:pt x="320" y="251"/>
                  <a:pt x="325" y="260"/>
                </a:cubicBezTo>
                <a:cubicBezTo>
                  <a:pt x="330" y="257"/>
                  <a:pt x="335" y="256"/>
                  <a:pt x="341" y="256"/>
                </a:cubicBezTo>
                <a:cubicBezTo>
                  <a:pt x="358" y="256"/>
                  <a:pt x="373" y="270"/>
                  <a:pt x="373" y="288"/>
                </a:cubicBezTo>
                <a:cubicBezTo>
                  <a:pt x="373" y="330"/>
                  <a:pt x="373" y="330"/>
                  <a:pt x="373" y="330"/>
                </a:cubicBezTo>
                <a:cubicBezTo>
                  <a:pt x="373" y="332"/>
                  <a:pt x="376" y="380"/>
                  <a:pt x="349" y="412"/>
                </a:cubicBezTo>
                <a:close/>
              </a:path>
            </a:pathLst>
          </a:custGeom>
          <a:solidFill>
            <a:srgbClr val="43B0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F4A04-19F0-A87D-5B4B-42FF868A66A7}"/>
              </a:ext>
            </a:extLst>
          </p:cNvPr>
          <p:cNvSpPr txBox="1"/>
          <p:nvPr/>
        </p:nvSpPr>
        <p:spPr>
          <a:xfrm>
            <a:off x="1297858" y="2710594"/>
            <a:ext cx="7079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Części budowlane urządzeń technicznych i fundamenty pod maszyny i urządzenia – martwy zapis niepotrzebnie zapisany w art. 3 pkt 3 UPB?</a:t>
            </a:r>
            <a:endParaRPr lang="pl-PL" sz="2400" b="0" i="0" dirty="0">
              <a:solidFill>
                <a:schemeClr val="accent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B91AE-D854-754A-4FBA-69E56302F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4" y="2905393"/>
            <a:ext cx="903092" cy="810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8FD8EC-7533-22A4-535F-F09AF73D8C27}"/>
              </a:ext>
            </a:extLst>
          </p:cNvPr>
          <p:cNvSpPr txBox="1"/>
          <p:nvPr/>
        </p:nvSpPr>
        <p:spPr>
          <a:xfrm>
            <a:off x="1297858" y="4407241"/>
            <a:ext cx="7079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Urządzenie budowlane – czy każde urządzenie techniczne powiązane funkcjonalnie z obiektem budowlanym jest budowlą?</a:t>
            </a:r>
            <a:endParaRPr lang="pl-PL" sz="2400" b="0" i="0" dirty="0">
              <a:solidFill>
                <a:schemeClr val="accent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A7AC51-6F55-C18D-3CFF-9A87B79B8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8" y="4603842"/>
            <a:ext cx="816850" cy="8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4456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3" id="{295E6C7F-709B-1249-A0BE-41768A07CB20}" vid="{649D5150-96A8-7F48-BEC9-4A20DA9A4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TAX_4_3_Onscreen</Template>
  <TotalTime>9729</TotalTime>
  <Words>665</Words>
  <Application>Microsoft Office PowerPoint</Application>
  <PresentationFormat>Pokaz na ekranie (4:3)</PresentationFormat>
  <Paragraphs>50</Paragraphs>
  <Slides>8</Slides>
  <Notes>8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Calibri</vt:lpstr>
      <vt:lpstr>Open Sans</vt:lpstr>
      <vt:lpstr>Times New Roman</vt:lpstr>
      <vt:lpstr>Verdana</vt:lpstr>
      <vt:lpstr>Wingdings</vt:lpstr>
      <vt:lpstr>Deloitte 16_9 onscreen</vt:lpstr>
      <vt:lpstr>think-cell Slide</vt:lpstr>
      <vt:lpstr>Headline Verdana Bold</vt:lpstr>
      <vt:lpstr>Problem obiektów złożonych</vt:lpstr>
      <vt:lpstr>Problem obiektów złożonych</vt:lpstr>
      <vt:lpstr>Podstawa prawna koncepcji całościowej</vt:lpstr>
      <vt:lpstr>Związek funkcjonalny jako kryterium podatkowe</vt:lpstr>
      <vt:lpstr>Jeśli nie związek funkcjonalny to co?</vt:lpstr>
      <vt:lpstr>Jak dokonać kwalifikacji podatkowej rzeczy złożonej?</vt:lpstr>
      <vt:lpstr>Koncepcja całościowa na gruncie obecnie obowiązujących przepisów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Verdana Bold</dc:title>
  <dc:creator>Krzysztof Franiak</dc:creator>
  <cp:lastModifiedBy>Wojciech Morawski (wmoraw)</cp:lastModifiedBy>
  <cp:revision>209</cp:revision>
  <cp:lastPrinted>2014-06-25T02:16:22Z</cp:lastPrinted>
  <dcterms:created xsi:type="dcterms:W3CDTF">2017-03-23T14:15:36Z</dcterms:created>
  <dcterms:modified xsi:type="dcterms:W3CDTF">2023-05-31T10:18:53Z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2022-02-28T12:56:37Z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69dc0b4f-d604-41da-932d-fa5f6fea4434</vt:lpwstr>
  </property>
  <property fmtid="{D5CDD505-2E9C-101B-9397-08002B2CF9AE}" pid="8" name="MSIP_Label_ea60d57e-af5b-4752-ac57-3e4f28ca11dc_ContentBits">
    <vt:lpwstr>0</vt:lpwstr>
  </property>
</Properties>
</file>