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49904-BE10-4739-9552-C9B58A526096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5803B-4AFE-4700-BE0A-663716463B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5983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FE27B-34E3-4FC3-97D6-FE2E62777C80}" type="slidenum">
              <a:rPr lang="pl-PL" smtClean="0"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0667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62D62-24E8-4498-BF9F-FABEDA13626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367E-9637-4583-83F2-FCA73D7815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759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62D62-24E8-4498-BF9F-FABEDA13626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367E-9637-4583-83F2-FCA73D7815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498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62D62-24E8-4498-BF9F-FABEDA13626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367E-9637-4583-83F2-FCA73D7815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0863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62D62-24E8-4498-BF9F-FABEDA13626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367E-9637-4583-83F2-FCA73D7815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6082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62D62-24E8-4498-BF9F-FABEDA13626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367E-9637-4583-83F2-FCA73D7815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045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62D62-24E8-4498-BF9F-FABEDA13626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367E-9637-4583-83F2-FCA73D7815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1978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62D62-24E8-4498-BF9F-FABEDA13626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367E-9637-4583-83F2-FCA73D7815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1637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62D62-24E8-4498-BF9F-FABEDA13626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367E-9637-4583-83F2-FCA73D7815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37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62D62-24E8-4498-BF9F-FABEDA13626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367E-9637-4583-83F2-FCA73D7815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104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62D62-24E8-4498-BF9F-FABEDA13626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367E-9637-4583-83F2-FCA73D7815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6258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62D62-24E8-4498-BF9F-FABEDA13626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0367E-9637-4583-83F2-FCA73D7815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01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62D62-24E8-4498-BF9F-FABEDA13626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0367E-9637-4583-83F2-FCA73D7815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159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torun@ostrowski-legal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hyperlink" Target="http://www.ostrowski-legal.net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07632" y="197204"/>
            <a:ext cx="10284311" cy="2147963"/>
          </a:xfrm>
        </p:spPr>
        <p:txBody>
          <a:bodyPr>
            <a:normAutofit/>
          </a:bodyPr>
          <a:lstStyle/>
          <a:p>
            <a:r>
              <a:rPr lang="pl-PL" sz="4800" dirty="0" smtClean="0">
                <a:solidFill>
                  <a:schemeClr val="accent5"/>
                </a:solidFill>
              </a:rPr>
              <a:t>Dobrowolna reklamacja </a:t>
            </a:r>
            <a:br>
              <a:rPr lang="pl-PL" sz="4800" dirty="0" smtClean="0">
                <a:solidFill>
                  <a:schemeClr val="accent5"/>
                </a:solidFill>
              </a:rPr>
            </a:br>
            <a:r>
              <a:rPr lang="pl-PL" sz="4800" dirty="0" smtClean="0">
                <a:solidFill>
                  <a:schemeClr val="accent5"/>
                </a:solidFill>
              </a:rPr>
              <a:t>a koszt uzyskania przychodu</a:t>
            </a:r>
            <a:endParaRPr lang="pl-PL" sz="4800" dirty="0">
              <a:solidFill>
                <a:schemeClr val="accent5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2374353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pl-PL" b="1" dirty="0"/>
              <a:t>Wyrok</a:t>
            </a:r>
          </a:p>
          <a:p>
            <a:r>
              <a:rPr lang="pl-PL" b="1" dirty="0"/>
              <a:t>Wojewódzkiego Sądu Administracyjnego w Łodzi</a:t>
            </a:r>
          </a:p>
          <a:p>
            <a:r>
              <a:rPr lang="pl-PL" b="1" dirty="0"/>
              <a:t>z dnia 8 czerwca 2016 r.</a:t>
            </a:r>
          </a:p>
          <a:p>
            <a:r>
              <a:rPr lang="pl-PL" b="1" dirty="0"/>
              <a:t>I SA/</a:t>
            </a:r>
            <a:r>
              <a:rPr lang="pl-PL" b="1" dirty="0" err="1"/>
              <a:t>Łd</a:t>
            </a:r>
            <a:r>
              <a:rPr lang="pl-PL" b="1" dirty="0"/>
              <a:t> 339/16</a:t>
            </a:r>
          </a:p>
          <a:p>
            <a:endParaRPr lang="pl-PL" dirty="0"/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7365931" y="4331922"/>
            <a:ext cx="4604688" cy="106517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000" dirty="0" smtClean="0">
                <a:solidFill>
                  <a:schemeClr val="accent5"/>
                </a:solidFill>
              </a:rPr>
              <a:t>Jarosław Ostrowski</a:t>
            </a:r>
            <a:r>
              <a:rPr lang="pl-PL" sz="2800" dirty="0" smtClean="0">
                <a:solidFill>
                  <a:schemeClr val="accent5"/>
                </a:solidFill>
              </a:rPr>
              <a:t/>
            </a:r>
            <a:br>
              <a:rPr lang="pl-PL" sz="2800" dirty="0" smtClean="0">
                <a:solidFill>
                  <a:schemeClr val="accent5"/>
                </a:solidFill>
              </a:rPr>
            </a:br>
            <a:r>
              <a:rPr lang="pl-PL" sz="2600" dirty="0" smtClean="0">
                <a:solidFill>
                  <a:schemeClr val="accent5"/>
                </a:solidFill>
              </a:rPr>
              <a:t>radca prawny, </a:t>
            </a:r>
          </a:p>
          <a:p>
            <a:r>
              <a:rPr lang="pl-PL" sz="2600" dirty="0" smtClean="0">
                <a:solidFill>
                  <a:schemeClr val="accent5"/>
                </a:solidFill>
              </a:rPr>
              <a:t>doradca podatkowy</a:t>
            </a:r>
            <a:endParaRPr lang="pl-PL" sz="2600" dirty="0">
              <a:solidFill>
                <a:schemeClr val="accent5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548" y="6255827"/>
            <a:ext cx="1050071" cy="305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24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1"/>
          <p:cNvSpPr>
            <a:spLocks noGrp="1"/>
          </p:cNvSpPr>
          <p:nvPr>
            <p:ph type="ctrTitle"/>
          </p:nvPr>
        </p:nvSpPr>
        <p:spPr>
          <a:xfrm>
            <a:off x="197220" y="1561921"/>
            <a:ext cx="7960659" cy="1629125"/>
          </a:xfrm>
        </p:spPr>
        <p:txBody>
          <a:bodyPr>
            <a:normAutofit/>
          </a:bodyPr>
          <a:lstStyle/>
          <a:p>
            <a:pPr lvl="0"/>
            <a:r>
              <a:rPr lang="pl-PL" sz="4000" dirty="0" smtClean="0">
                <a:solidFill>
                  <a:schemeClr val="accent5"/>
                </a:solidFill>
              </a:rPr>
              <a:t>Dziękuję za uwagę</a:t>
            </a:r>
            <a:endParaRPr lang="pl-PL" sz="4000" dirty="0">
              <a:solidFill>
                <a:schemeClr val="accent5"/>
              </a:solidFill>
            </a:endParaRPr>
          </a:p>
        </p:txBody>
      </p:sp>
      <p:sp>
        <p:nvSpPr>
          <p:cNvPr id="13" name="Tytuł 1"/>
          <p:cNvSpPr txBox="1">
            <a:spLocks/>
          </p:cNvSpPr>
          <p:nvPr/>
        </p:nvSpPr>
        <p:spPr>
          <a:xfrm>
            <a:off x="7902949" y="3191046"/>
            <a:ext cx="3790950" cy="28406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dirty="0" smtClean="0">
                <a:solidFill>
                  <a:srgbClr val="000000"/>
                </a:solidFill>
              </a:rPr>
              <a:t>ul. Grudziądzka 110-114</a:t>
            </a:r>
          </a:p>
          <a:p>
            <a:r>
              <a:rPr lang="pl-PL" sz="1800" dirty="0" smtClean="0">
                <a:solidFill>
                  <a:srgbClr val="000000"/>
                </a:solidFill>
              </a:rPr>
              <a:t>(Business Park), 87-110 Toruń</a:t>
            </a:r>
          </a:p>
          <a:p>
            <a:endParaRPr lang="pl-PL" sz="1800" dirty="0" smtClean="0">
              <a:solidFill>
                <a:srgbClr val="000000"/>
              </a:solidFill>
            </a:endParaRPr>
          </a:p>
          <a:p>
            <a:r>
              <a:rPr lang="pl-PL" sz="1800" dirty="0" smtClean="0">
                <a:solidFill>
                  <a:srgbClr val="000000"/>
                </a:solidFill>
              </a:rPr>
              <a:t>Tel. +48 56 651 07 93, 94</a:t>
            </a:r>
          </a:p>
          <a:p>
            <a:r>
              <a:rPr lang="pl-PL" sz="1800" dirty="0" smtClean="0">
                <a:solidFill>
                  <a:srgbClr val="000000"/>
                </a:solidFill>
              </a:rPr>
              <a:t>Tel. +48 724 679 513</a:t>
            </a:r>
          </a:p>
          <a:p>
            <a:r>
              <a:rPr lang="pl-PL" sz="1800" dirty="0" smtClean="0">
                <a:solidFill>
                  <a:srgbClr val="000000"/>
                </a:solidFill>
              </a:rPr>
              <a:t>Fax +48 56 621 13 81</a:t>
            </a:r>
          </a:p>
          <a:p>
            <a:endParaRPr lang="pl-PL" sz="1800" dirty="0">
              <a:solidFill>
                <a:srgbClr val="000000"/>
              </a:solidFill>
            </a:endParaRPr>
          </a:p>
          <a:p>
            <a:r>
              <a:rPr lang="pl-PL" sz="1800" dirty="0" smtClean="0">
                <a:solidFill>
                  <a:srgbClr val="000000"/>
                </a:solidFill>
              </a:rPr>
              <a:t>email: j.ostrowski</a:t>
            </a:r>
            <a:r>
              <a:rPr lang="pl-PL" sz="1800" dirty="0" smtClean="0">
                <a:solidFill>
                  <a:srgbClr val="000000"/>
                </a:solidFill>
                <a:hlinkClick r:id="rId3"/>
              </a:rPr>
              <a:t>@ostrowski-legal.net</a:t>
            </a:r>
            <a:endParaRPr lang="pl-PL" sz="1800" dirty="0" smtClean="0">
              <a:solidFill>
                <a:srgbClr val="000000"/>
              </a:solidFill>
            </a:endParaRPr>
          </a:p>
          <a:p>
            <a:r>
              <a:rPr lang="pl-PL" sz="1800" dirty="0" smtClean="0">
                <a:solidFill>
                  <a:srgbClr val="000000"/>
                </a:solidFill>
                <a:hlinkClick r:id="rId4"/>
              </a:rPr>
              <a:t>www.ostrowski-legal.net</a:t>
            </a:r>
            <a:endParaRPr lang="pl-PL" sz="1800" dirty="0" smtClean="0">
              <a:solidFill>
                <a:srgbClr val="000000"/>
              </a:solidFill>
            </a:endParaRPr>
          </a:p>
          <a:p>
            <a:endParaRPr lang="pl-PL" sz="1800" dirty="0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6562165" y="2393576"/>
            <a:ext cx="6472518" cy="74407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5100" dirty="0" smtClean="0">
                <a:solidFill>
                  <a:schemeClr val="accent5"/>
                </a:solidFill>
              </a:rPr>
              <a:t/>
            </a:r>
            <a:br>
              <a:rPr lang="pl-PL" sz="5100" dirty="0" smtClean="0">
                <a:solidFill>
                  <a:schemeClr val="accent5"/>
                </a:solidFill>
              </a:rPr>
            </a:br>
            <a:r>
              <a:rPr lang="pl-PL" sz="3600" dirty="0" smtClean="0">
                <a:solidFill>
                  <a:schemeClr val="accent5"/>
                </a:solidFill>
              </a:rPr>
              <a:t>Kancelaria Ostrowski i Wspólnicy</a:t>
            </a:r>
            <a:endParaRPr lang="pl-PL" sz="3600" dirty="0">
              <a:solidFill>
                <a:schemeClr val="accent5"/>
              </a:solidFill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925" y="3565047"/>
            <a:ext cx="3747247" cy="21963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3828" y="6229701"/>
            <a:ext cx="1050071" cy="305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97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 faktyczny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nabywcy wyprodukowanych towarów</a:t>
            </a:r>
            <a:r>
              <a:rPr lang="pl-PL" dirty="0"/>
              <a:t>, niejednokrotnie stwierdzają ich wady i uruchamiają procedury reklamacyjne na podstawie przepisów o rękojmi za </a:t>
            </a:r>
            <a:r>
              <a:rPr lang="pl-PL" dirty="0" smtClean="0"/>
              <a:t>wady lub o </a:t>
            </a:r>
            <a:r>
              <a:rPr lang="pl-PL" dirty="0"/>
              <a:t>gwarancji za wady. </a:t>
            </a:r>
            <a:endParaRPr lang="pl-PL" dirty="0" smtClean="0"/>
          </a:p>
          <a:p>
            <a:pPr algn="just"/>
            <a:r>
              <a:rPr lang="pl-PL" dirty="0"/>
              <a:t>r</a:t>
            </a:r>
            <a:r>
              <a:rPr lang="pl-PL" dirty="0" smtClean="0"/>
              <a:t>oszczenia są </a:t>
            </a:r>
            <a:r>
              <a:rPr lang="pl-PL" dirty="0"/>
              <a:t>do Spółki </a:t>
            </a:r>
            <a:r>
              <a:rPr lang="pl-PL" dirty="0" smtClean="0"/>
              <a:t>także </a:t>
            </a:r>
            <a:r>
              <a:rPr lang="pl-PL" dirty="0"/>
              <a:t>przez dalszych odbiorców, którzy występują do wnioskodawcy jako do producenta, mimo że między tymi podmiotami nie ma żadnego węzła </a:t>
            </a:r>
            <a:r>
              <a:rPr lang="pl-PL" dirty="0" smtClean="0"/>
              <a:t>obligacyjnego</a:t>
            </a:r>
          </a:p>
          <a:p>
            <a:pPr algn="just"/>
            <a:r>
              <a:rPr lang="pl-PL" dirty="0"/>
              <a:t>n</a:t>
            </a:r>
            <a:r>
              <a:rPr lang="pl-PL" dirty="0" smtClean="0"/>
              <a:t>iejednokrotnie</a:t>
            </a:r>
            <a:r>
              <a:rPr lang="pl-PL" dirty="0"/>
              <a:t>, nawet wówczas gdy faktycznie brak jest podstaw do uwzględnienia reklamacji, </a:t>
            </a:r>
            <a:r>
              <a:rPr lang="pl-PL" dirty="0" smtClean="0"/>
              <a:t>dochodzi </a:t>
            </a:r>
            <a:r>
              <a:rPr lang="pl-PL" dirty="0"/>
              <a:t>do tzw. "polubownego" uwzględnienia reklamacji ze względu na interes gospodarczy wnioskodawcy. </a:t>
            </a:r>
          </a:p>
          <a:p>
            <a:pPr algn="just"/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88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Pytanie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dirty="0"/>
              <a:t>czy koszty poniesione przez nią w związku z uwzględnieniem lub częściowym uwzględnieniem powyższych "reklamacji polubownych" mogły być w przeszłości i mogą być w przyszłości zaliczone w poczet kosztów uzyskania </a:t>
            </a:r>
            <a:r>
              <a:rPr lang="pl-PL" dirty="0" smtClean="0"/>
              <a:t>przychodów ?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1078" y="5206701"/>
            <a:ext cx="2232721" cy="11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48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podatnika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l-PL" dirty="0"/>
              <a:t>Spółka wskazała na art. 15 ust. 1 </a:t>
            </a:r>
            <a:r>
              <a:rPr lang="pl-PL" dirty="0" smtClean="0"/>
              <a:t>CIT kosztami </a:t>
            </a:r>
            <a:r>
              <a:rPr lang="pl-PL" dirty="0"/>
              <a:t>uzyskania przychodów są koszty poniesione w celu osiągnięcia przychodów lub zachowania albo zabezpieczenia źródła przychodów, z wyjątkiem kosztów wymienionych </a:t>
            </a:r>
            <a:r>
              <a:rPr lang="pl-PL" dirty="0" smtClean="0"/>
              <a:t>     w </a:t>
            </a:r>
            <a:r>
              <a:rPr lang="pl-PL" dirty="0"/>
              <a:t>art. 16 ust. 1 tej ustawy.</a:t>
            </a:r>
          </a:p>
          <a:p>
            <a:pPr algn="just"/>
            <a:r>
              <a:rPr lang="pl-PL" dirty="0"/>
              <a:t>ś</a:t>
            </a:r>
            <a:r>
              <a:rPr lang="pl-PL" dirty="0" smtClean="0"/>
              <a:t>wiadczenia </a:t>
            </a:r>
            <a:r>
              <a:rPr lang="pl-PL" dirty="0"/>
              <a:t>rzeczowe oraz pieniężne dokonywane przez wnioskodawcę </a:t>
            </a:r>
            <a:r>
              <a:rPr lang="pl-PL" dirty="0" smtClean="0"/>
              <a:t>    w </a:t>
            </a:r>
            <a:r>
              <a:rPr lang="pl-PL" dirty="0"/>
              <a:t>związku z "reklamacjami polubownymi", nie mają charakteru kar umownych (odszkodowań</a:t>
            </a:r>
            <a:r>
              <a:rPr lang="pl-PL" dirty="0" smtClean="0"/>
              <a:t>). </a:t>
            </a:r>
          </a:p>
          <a:p>
            <a:pPr algn="just"/>
            <a:r>
              <a:rPr lang="pl-PL" dirty="0" smtClean="0"/>
              <a:t>wydatki </a:t>
            </a:r>
            <a:r>
              <a:rPr lang="pl-PL" dirty="0"/>
              <a:t>nie mieszczą się w katalogu wydatków nie uznanych za koszty uzyskania przychodów, </a:t>
            </a:r>
            <a:endParaRPr lang="pl-PL" dirty="0" smtClean="0"/>
          </a:p>
          <a:p>
            <a:pPr algn="just"/>
            <a:r>
              <a:rPr lang="pl-PL" dirty="0" smtClean="0"/>
              <a:t>skoro </a:t>
            </a:r>
            <a:r>
              <a:rPr lang="pl-PL" dirty="0"/>
              <a:t>o kwalifikacji danego wydatku jako kosztu decyduje racjonalny zamiar podatnika oceniany w konkretnych okolicznościach gospodarczych, to wydatki ponoszone przez wnioskodawcę są kosztami uzyskania przychodów.</a:t>
            </a:r>
          </a:p>
          <a:p>
            <a:pPr algn="just"/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74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Organu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l-PL" dirty="0" smtClean="0"/>
              <a:t>wydatki </a:t>
            </a:r>
            <a:r>
              <a:rPr lang="pl-PL" dirty="0"/>
              <a:t>reklamacyjne </a:t>
            </a:r>
            <a:r>
              <a:rPr lang="pl-PL" dirty="0" smtClean="0"/>
              <a:t>nie </a:t>
            </a:r>
            <a:r>
              <a:rPr lang="pl-PL" dirty="0"/>
              <a:t>mają charakteru ani kar umownych, ani odszkodowań wskazanych w art. 16 ust. 1 pkt 22 </a:t>
            </a:r>
            <a:r>
              <a:rPr lang="pl-PL" dirty="0" err="1"/>
              <a:t>u.p.d.o.p</a:t>
            </a:r>
            <a:r>
              <a:rPr lang="pl-PL" dirty="0"/>
              <a:t>. i co do zasady mogą stanowić koszty uzyskania </a:t>
            </a:r>
            <a:r>
              <a:rPr lang="pl-PL" dirty="0" smtClean="0"/>
              <a:t>przychodów - musi jednak dojść </a:t>
            </a:r>
            <a:r>
              <a:rPr lang="pl-PL" dirty="0"/>
              <a:t>do ujawnienia się wady, </a:t>
            </a:r>
            <a:r>
              <a:rPr lang="pl-PL" dirty="0" smtClean="0"/>
              <a:t>która rodzi ciąży </a:t>
            </a:r>
            <a:r>
              <a:rPr lang="pl-PL" dirty="0"/>
              <a:t>obowiązek </a:t>
            </a:r>
            <a:r>
              <a:rPr lang="pl-PL" dirty="0" smtClean="0"/>
              <a:t>naprawy</a:t>
            </a:r>
            <a:r>
              <a:rPr lang="pl-PL" dirty="0"/>
              <a:t>, bądź wymiany </a:t>
            </a:r>
            <a:r>
              <a:rPr lang="pl-PL" dirty="0" smtClean="0"/>
              <a:t>towaru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/>
              <a:t>d</a:t>
            </a:r>
            <a:r>
              <a:rPr lang="pl-PL" dirty="0" smtClean="0"/>
              <a:t>ziałania Spółki zmierzają </a:t>
            </a:r>
            <a:r>
              <a:rPr lang="pl-PL" dirty="0"/>
              <a:t>do umacniania pozycji rynkowej, m.in. poprzez dbałość o prestiż </a:t>
            </a:r>
            <a:r>
              <a:rPr lang="pl-PL" dirty="0" smtClean="0"/>
              <a:t>marki, budowanie </a:t>
            </a:r>
            <a:r>
              <a:rPr lang="pl-PL" dirty="0"/>
              <a:t>trwałej więzi z klientami </a:t>
            </a:r>
            <a:endParaRPr lang="pl-PL" dirty="0" smtClean="0"/>
          </a:p>
          <a:p>
            <a:pPr algn="just"/>
            <a:r>
              <a:rPr lang="pl-PL" dirty="0" smtClean="0"/>
              <a:t>działania Spółki są "</a:t>
            </a:r>
            <a:r>
              <a:rPr lang="pl-PL" dirty="0"/>
              <a:t>wkalkulowane" w </a:t>
            </a:r>
            <a:r>
              <a:rPr lang="pl-PL" dirty="0" smtClean="0"/>
              <a:t>misję </a:t>
            </a:r>
            <a:r>
              <a:rPr lang="pl-PL" dirty="0"/>
              <a:t>i strategię, co skutkuje osiągnięciem i ugruntowaniem pozycji rynkowej. </a:t>
            </a:r>
            <a:endParaRPr lang="pl-PL" dirty="0" smtClean="0"/>
          </a:p>
          <a:p>
            <a:pPr algn="just"/>
            <a:r>
              <a:rPr lang="pl-PL" dirty="0" smtClean="0"/>
              <a:t>w </a:t>
            </a:r>
            <a:r>
              <a:rPr lang="pl-PL" dirty="0"/>
              <a:t>sprawie nie mamy do czynienia z </a:t>
            </a:r>
            <a:r>
              <a:rPr lang="pl-PL" dirty="0" smtClean="0"/>
              <a:t>reklamacjami ponieważ </a:t>
            </a:r>
            <a:r>
              <a:rPr lang="pl-PL" dirty="0"/>
              <a:t>nie </a:t>
            </a:r>
            <a:r>
              <a:rPr lang="pl-PL" dirty="0" smtClean="0"/>
              <a:t>brak wadliwości towaru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Wydatki na reklamacje polubowne stanowią reprezentację w </a:t>
            </a:r>
            <a:r>
              <a:rPr lang="pl-PL" dirty="0"/>
              <a:t>myśl art. 16 ust. 1 pkt 28 </a:t>
            </a:r>
            <a:r>
              <a:rPr lang="pl-PL" dirty="0" smtClean="0"/>
              <a:t>CIT i nie </a:t>
            </a:r>
            <a:r>
              <a:rPr lang="pl-PL" dirty="0"/>
              <a:t>mogą stanowić kosztów uzyskania przychodów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4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Zarzuty skargi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naruszenie art</a:t>
            </a:r>
            <a:r>
              <a:rPr lang="pl-PL" dirty="0"/>
              <a:t>. 15 ust. 1  w zw. z art. 16 ust. 1 pkt 28  </a:t>
            </a:r>
            <a:r>
              <a:rPr lang="pl-PL" dirty="0" smtClean="0"/>
              <a:t>CIT poprzez </a:t>
            </a:r>
            <a:r>
              <a:rPr lang="pl-PL" dirty="0"/>
              <a:t>przez błędną </a:t>
            </a:r>
            <a:r>
              <a:rPr lang="pl-PL" dirty="0" smtClean="0"/>
              <a:t>wykładnię </a:t>
            </a:r>
            <a:r>
              <a:rPr lang="pl-PL" dirty="0"/>
              <a:t>i uznanie, że </a:t>
            </a:r>
            <a:r>
              <a:rPr lang="pl-PL" dirty="0" smtClean="0"/>
              <a:t>wydatki </a:t>
            </a:r>
            <a:r>
              <a:rPr lang="pl-PL" dirty="0"/>
              <a:t>dotyczące uwzględnienia tzw. "reklamacji polubownych" nie mogą zostać zaliczone do kosztowi uzyskania przychodów, pomimo ich związku </a:t>
            </a:r>
            <a:r>
              <a:rPr lang="pl-PL" dirty="0" smtClean="0"/>
              <a:t>       z </a:t>
            </a:r>
            <a:r>
              <a:rPr lang="pl-PL" dirty="0"/>
              <a:t>przychodem, gdyż jako wydatki o charakterze reprezentacyjnym zawierają się w katalogu ustawowych </a:t>
            </a:r>
            <a:r>
              <a:rPr lang="pl-PL" dirty="0" err="1" smtClean="0"/>
              <a:t>wyłączeń</a:t>
            </a:r>
            <a:r>
              <a:rPr lang="pl-PL" dirty="0" smtClean="0"/>
              <a:t> ;</a:t>
            </a:r>
            <a:endParaRPr lang="pl-PL" dirty="0"/>
          </a:p>
          <a:p>
            <a:pPr algn="just"/>
            <a:r>
              <a:rPr lang="pl-PL" dirty="0" smtClean="0"/>
              <a:t>naruszenie </a:t>
            </a:r>
            <a:r>
              <a:rPr lang="pl-PL" dirty="0"/>
              <a:t>prawa procesowego, </a:t>
            </a:r>
            <a:r>
              <a:rPr lang="pl-PL" dirty="0" smtClean="0"/>
              <a:t>poprzez </a:t>
            </a:r>
            <a:r>
              <a:rPr lang="pl-PL" dirty="0"/>
              <a:t>zaniechanie </a:t>
            </a:r>
            <a:r>
              <a:rPr lang="pl-PL" dirty="0" smtClean="0"/>
              <a:t>odniesienia </a:t>
            </a:r>
            <a:r>
              <a:rPr lang="pl-PL" dirty="0"/>
              <a:t>się </a:t>
            </a:r>
            <a:r>
              <a:rPr lang="pl-PL" dirty="0" smtClean="0"/>
              <a:t>do </a:t>
            </a:r>
            <a:r>
              <a:rPr lang="pl-PL" dirty="0"/>
              <a:t>argumentacji przedstawionej przez Spółkę, a zwłaszcza do treści przytoczonych rozstrzygnięć i interpretacji potwierdzających słuszność stanowiska zawartego we </a:t>
            </a:r>
            <a:r>
              <a:rPr lang="pl-PL" dirty="0" smtClean="0"/>
              <a:t>wniosku</a:t>
            </a:r>
            <a:endParaRPr lang="pl-PL" dirty="0"/>
          </a:p>
          <a:p>
            <a:pPr algn="just"/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97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WSA – wątek poboczny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u</a:t>
            </a:r>
            <a:r>
              <a:rPr lang="pl-PL" dirty="0" smtClean="0"/>
              <a:t>chylając </a:t>
            </a:r>
            <a:r>
              <a:rPr lang="pl-PL" dirty="0"/>
              <a:t>zaskarżoną interpretację na podstawie art. 146 § 1 ustawy z dnia 30 sierpnia 2002 r. - Prawo o postępowaniu przed sądami administracyjnymi (Dz. U. z 2012 r. poz. 270 z </a:t>
            </a:r>
            <a:r>
              <a:rPr lang="pl-PL" dirty="0" err="1"/>
              <a:t>późn</a:t>
            </a:r>
            <a:r>
              <a:rPr lang="pl-PL" dirty="0"/>
              <a:t>. zm., dalej: </a:t>
            </a:r>
            <a:r>
              <a:rPr lang="pl-PL" dirty="0" err="1"/>
              <a:t>p.p.s.a</a:t>
            </a:r>
            <a:r>
              <a:rPr lang="pl-PL" dirty="0"/>
              <a:t>.), WSA w Łodzi stwierdził, że została ona wydana po upływie ustawowego terminu, o jakim stanowi art. </a:t>
            </a:r>
            <a:r>
              <a:rPr lang="pl-PL" dirty="0" err="1"/>
              <a:t>14d</a:t>
            </a:r>
            <a:r>
              <a:rPr lang="pl-PL" dirty="0"/>
              <a:t> Ordynacji podatkowej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1078" y="5206701"/>
            <a:ext cx="2232721" cy="11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08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NSA – wątek poboczny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/>
              <a:t>w</a:t>
            </a:r>
            <a:r>
              <a:rPr lang="pl-PL" dirty="0" smtClean="0"/>
              <a:t> </a:t>
            </a:r>
            <a:r>
              <a:rPr lang="pl-PL" dirty="0"/>
              <a:t>ocenie NSA w razie uchylenia pisemnej interpretacji przepisów prawa podatkowego, trzymiesięczny termin, o którym stanowi art. </a:t>
            </a:r>
            <a:r>
              <a:rPr lang="pl-PL" dirty="0" err="1"/>
              <a:t>14o</a:t>
            </a:r>
            <a:r>
              <a:rPr lang="pl-PL" dirty="0"/>
              <a:t> § 1 Ordynacji podatkowej liczony jest "na nowo", tak jak gdyby wniosek o wydanie interpretacji wpłynął w dniu doręczenia akt sprawy właściwemu organowi. Kasacyjny wyrok sądu administracyjnego przywraca bowiem stan początkowy, z dnia złożenia wniosku. Nie do przyjęcia jest teza, za którą opowiedział się WSA w Łodzi, że w razie wielokrotnego uchylania kolejnych interpretacji, poszczególne - "wykorzystane" już terminy sumuje się. </a:t>
            </a:r>
            <a:endParaRPr lang="pl-PL" dirty="0" smtClean="0"/>
          </a:p>
          <a:p>
            <a:pPr algn="just"/>
            <a:r>
              <a:rPr lang="pl-PL" dirty="0"/>
              <a:t>Odrębną zupełnie kwestią jest to, co byłoby - w przypadku wyrażenia swojego stanowiska przez sąd administracyjny, odbiegającego od stanowiska wnioskodawcy - treścią owej interpretacji.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36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5"/>
                </a:solidFill>
              </a:rPr>
              <a:t>Stanowisko NSA</a:t>
            </a:r>
            <a:endParaRPr lang="pl-PL" dirty="0">
              <a:solidFill>
                <a:schemeClr val="accent5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7297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l-PL" sz="2200" dirty="0" smtClean="0"/>
              <a:t>Wyrok  </a:t>
            </a:r>
            <a:r>
              <a:rPr lang="pl-PL" sz="2200" dirty="0"/>
              <a:t>NSA z dnia </a:t>
            </a:r>
            <a:r>
              <a:rPr lang="pl-PL" sz="2200" dirty="0" smtClean="0"/>
              <a:t>16.06.2013 </a:t>
            </a:r>
            <a:r>
              <a:rPr lang="pl-PL" sz="2200" dirty="0"/>
              <a:t>r., II FSK </a:t>
            </a:r>
            <a:r>
              <a:rPr lang="pl-PL" sz="2200" dirty="0" smtClean="0"/>
              <a:t>702/11,  -  "</a:t>
            </a:r>
            <a:r>
              <a:rPr lang="pl-PL" sz="2200" dirty="0"/>
              <a:t>reprezentacja" (od łac. </a:t>
            </a:r>
            <a:r>
              <a:rPr lang="pl-PL" sz="2200" i="1" dirty="0"/>
              <a:t>"</a:t>
            </a:r>
            <a:r>
              <a:rPr lang="pl-PL" sz="2200" i="1" dirty="0" err="1"/>
              <a:t>reprezentatio</a:t>
            </a:r>
            <a:r>
              <a:rPr lang="pl-PL" sz="2200" i="1" dirty="0"/>
              <a:t>" </a:t>
            </a:r>
            <a:r>
              <a:rPr lang="pl-PL" sz="2200" dirty="0"/>
              <a:t>- wizerunek) </a:t>
            </a:r>
            <a:r>
              <a:rPr lang="pl-PL" sz="2200" dirty="0" smtClean="0"/>
              <a:t>w </a:t>
            </a:r>
            <a:r>
              <a:rPr lang="pl-PL" sz="2200" dirty="0"/>
              <a:t>rozumieniu art. 16 ust. 1 pkt 28 </a:t>
            </a:r>
            <a:r>
              <a:rPr lang="pl-PL" sz="2200" dirty="0" smtClean="0"/>
              <a:t>CIT to działanie     w </a:t>
            </a:r>
            <a:r>
              <a:rPr lang="pl-PL" sz="2200" dirty="0"/>
              <a:t>celu wykreowania oraz utrwalenia pozytywnego wizerunku podatnika wobec innych </a:t>
            </a:r>
            <a:r>
              <a:rPr lang="pl-PL" sz="2200" dirty="0" smtClean="0"/>
              <a:t>podmiotów - przede </a:t>
            </a:r>
            <a:r>
              <a:rPr lang="pl-PL" sz="2200" dirty="0"/>
              <a:t>wszystkim każde działanie skierowane do istniejących lub potencjalnych kontrahentów podatnika lub osoby trzeciej w celu stworzenia oczekiwanego wizerunku </a:t>
            </a:r>
            <a:r>
              <a:rPr lang="pl-PL" sz="2200" dirty="0" smtClean="0"/>
              <a:t>dla </a:t>
            </a:r>
            <a:r>
              <a:rPr lang="pl-PL" sz="2200" dirty="0"/>
              <a:t>potrzeb ułatwienia zawarcia umowy lub stworzenia korzystnych warunków jej </a:t>
            </a:r>
            <a:r>
              <a:rPr lang="pl-PL" sz="2200" dirty="0" smtClean="0"/>
              <a:t>zawarcia; koszty</a:t>
            </a:r>
            <a:r>
              <a:rPr lang="pl-PL" sz="2200" dirty="0"/>
              <a:t>, jakie ponosi podatnik w celu wykreowania swojego pozytywnego wizerunku, uwypuklenie swojej zasobności, profesjonalizmu.</a:t>
            </a:r>
          </a:p>
          <a:p>
            <a:pPr algn="just">
              <a:lnSpc>
                <a:spcPct val="150000"/>
              </a:lnSpc>
            </a:pPr>
            <a:r>
              <a:rPr lang="pl-PL" sz="2200" dirty="0" smtClean="0"/>
              <a:t>działania Spółki mogły przyczynić </a:t>
            </a:r>
            <a:r>
              <a:rPr lang="pl-PL" sz="2200" dirty="0"/>
              <a:t>się do osiągnięcia </a:t>
            </a:r>
            <a:r>
              <a:rPr lang="pl-PL" sz="2200" dirty="0" smtClean="0"/>
              <a:t>przychodu - nie </a:t>
            </a:r>
            <a:r>
              <a:rPr lang="pl-PL" sz="2200" dirty="0"/>
              <a:t>był to </a:t>
            </a:r>
            <a:r>
              <a:rPr lang="pl-PL" sz="2200" dirty="0" smtClean="0"/>
              <a:t>jednak cel </a:t>
            </a:r>
            <a:r>
              <a:rPr lang="pl-PL" sz="2200" dirty="0"/>
              <a:t>pierwszoplanowy.</a:t>
            </a:r>
          </a:p>
          <a:p>
            <a:pPr algn="just">
              <a:lnSpc>
                <a:spcPct val="150000"/>
              </a:lnSpc>
            </a:pPr>
            <a:r>
              <a:rPr lang="pl-PL" sz="2200" dirty="0" smtClean="0"/>
              <a:t>zadowolenie </a:t>
            </a:r>
            <a:r>
              <a:rPr lang="pl-PL" sz="2200" dirty="0"/>
              <a:t>klientów </a:t>
            </a:r>
            <a:r>
              <a:rPr lang="pl-PL" sz="2200" dirty="0" smtClean="0"/>
              <a:t>miało dla Spółki znaczenie </a:t>
            </a:r>
            <a:r>
              <a:rPr lang="pl-PL" sz="2200" dirty="0"/>
              <a:t>priorytetowe</a:t>
            </a:r>
            <a:r>
              <a:rPr lang="pl-PL" sz="2200" dirty="0" smtClean="0"/>
              <a:t>. - nie </a:t>
            </a:r>
            <a:r>
              <a:rPr lang="pl-PL" sz="2200" dirty="0"/>
              <a:t>chodziło więc o reklamę towarów, lecz o wizerunek firmy, który był dla skarżącej cenniejszy niż obciążenie finansowe związane </a:t>
            </a:r>
            <a:r>
              <a:rPr lang="pl-PL" sz="2200" dirty="0" smtClean="0"/>
              <a:t>                     z </a:t>
            </a:r>
            <a:r>
              <a:rPr lang="pl-PL" sz="2200" dirty="0"/>
              <a:t>uwzględnieniem reklamacji </a:t>
            </a:r>
            <a:r>
              <a:rPr lang="pl-PL" sz="2200" dirty="0" smtClean="0"/>
              <a:t>polubownych</a:t>
            </a:r>
            <a:endParaRPr lang="pl-PL" sz="2200" dirty="0"/>
          </a:p>
          <a:p>
            <a:pPr algn="just"/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40" y="674411"/>
            <a:ext cx="1428260" cy="70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76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861</Words>
  <Application>Microsoft Office PowerPoint</Application>
  <PresentationFormat>Panoramiczny</PresentationFormat>
  <Paragraphs>48</Paragraphs>
  <Slides>10</Slides>
  <Notes>1</Notes>
  <HiddenSlides>2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Motyw pakietu Office</vt:lpstr>
      <vt:lpstr>Dobrowolna reklamacja  a koszt uzyskania przychodu</vt:lpstr>
      <vt:lpstr>Stan faktyczny</vt:lpstr>
      <vt:lpstr>Pytanie</vt:lpstr>
      <vt:lpstr>Stanowisko podatnika</vt:lpstr>
      <vt:lpstr>Stanowisko Organu</vt:lpstr>
      <vt:lpstr>Zarzuty skargi</vt:lpstr>
      <vt:lpstr>Stanowisko WSA – wątek poboczny</vt:lpstr>
      <vt:lpstr>Stanowisko NSA – wątek poboczny</vt:lpstr>
      <vt:lpstr>Stanowisko NSA</vt:lpstr>
      <vt:lpstr>Dziękuję za uwagę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Dobrowolna reklamacja  a koszt uzyskania przychodu</dc:title>
  <dc:creator>Wojciech Morawski</dc:creator>
  <cp:lastModifiedBy>Wojciech Morawski</cp:lastModifiedBy>
  <cp:revision>2</cp:revision>
  <dcterms:created xsi:type="dcterms:W3CDTF">2017-03-29T19:24:27Z</dcterms:created>
  <dcterms:modified xsi:type="dcterms:W3CDTF">2018-09-05T09:51:31Z</dcterms:modified>
</cp:coreProperties>
</file>