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handoutMasterIdLst>
    <p:handoutMasterId r:id="rId10"/>
  </p:handoutMasterIdLst>
  <p:sldIdLst>
    <p:sldId id="370" r:id="rId3"/>
    <p:sldId id="356" r:id="rId4"/>
    <p:sldId id="365" r:id="rId5"/>
    <p:sldId id="359" r:id="rId6"/>
    <p:sldId id="364" r:id="rId7"/>
    <p:sldId id="369" r:id="rId8"/>
  </p:sldIdLst>
  <p:sldSz cx="12192000" cy="6858000"/>
  <p:notesSz cx="7010400" cy="9296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0000"/>
    <a:srgbClr val="FFFF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5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3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C4A093-0AB3-4CA5-90FC-D79F44E727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44290B-DEC6-4A5E-88A1-182F6BEAD18F}">
      <dgm:prSet phldrT="[Tekst]"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Tok postępowania</a:t>
          </a:r>
          <a:endParaRPr lang="pl-PL" b="1" dirty="0">
            <a:solidFill>
              <a:srgbClr val="002060"/>
            </a:solidFill>
          </a:endParaRPr>
        </a:p>
      </dgm:t>
    </dgm:pt>
    <dgm:pt modelId="{C379EA80-7291-4982-8589-E948D7548F36}" type="parTrans" cxnId="{A77543AF-944B-4F8C-9F62-DBFCFDFCFE7A}">
      <dgm:prSet/>
      <dgm:spPr/>
      <dgm:t>
        <a:bodyPr/>
        <a:lstStyle/>
        <a:p>
          <a:endParaRPr lang="pl-PL"/>
        </a:p>
      </dgm:t>
    </dgm:pt>
    <dgm:pt modelId="{8638D7B9-795C-429F-9B8C-9815B805A288}" type="sibTrans" cxnId="{A77543AF-944B-4F8C-9F62-DBFCFDFCFE7A}">
      <dgm:prSet/>
      <dgm:spPr/>
      <dgm:t>
        <a:bodyPr/>
        <a:lstStyle/>
        <a:p>
          <a:endParaRPr lang="pl-PL"/>
        </a:p>
      </dgm:t>
    </dgm:pt>
    <dgm:pt modelId="{670ACE77-1C01-4A35-99E9-DBE7858EE707}">
      <dgm:prSet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Ministra Finansów</a:t>
          </a:r>
          <a:endParaRPr lang="pl-PL" b="1" dirty="0">
            <a:solidFill>
              <a:srgbClr val="002060"/>
            </a:solidFill>
          </a:endParaRPr>
        </a:p>
      </dgm:t>
    </dgm:pt>
    <dgm:pt modelId="{AEF1A2CE-27F4-4AAC-BF8E-C5B2FCF0E612}" type="parTrans" cxnId="{6E8AF481-BB85-4FDE-B386-8F0CE30C2595}">
      <dgm:prSet/>
      <dgm:spPr/>
      <dgm:t>
        <a:bodyPr/>
        <a:lstStyle/>
        <a:p>
          <a:endParaRPr lang="pl-PL"/>
        </a:p>
      </dgm:t>
    </dgm:pt>
    <dgm:pt modelId="{98B98AB8-F724-4069-BEBA-B76F05E395C8}" type="sibTrans" cxnId="{6E8AF481-BB85-4FDE-B386-8F0CE30C2595}">
      <dgm:prSet/>
      <dgm:spPr/>
      <dgm:t>
        <a:bodyPr/>
        <a:lstStyle/>
        <a:p>
          <a:endParaRPr lang="pl-PL"/>
        </a:p>
      </dgm:t>
    </dgm:pt>
    <dgm:pt modelId="{F294392B-9252-45D7-BAAC-2EFFFA65B4E3}">
      <dgm:prSet/>
      <dgm:spPr/>
      <dgm:t>
        <a:bodyPr/>
        <a:lstStyle/>
        <a:p>
          <a:pPr algn="just"/>
          <a:r>
            <a:rPr lang="pl-PL" b="1" dirty="0" smtClean="0">
              <a:solidFill>
                <a:srgbClr val="002060"/>
              </a:solidFill>
            </a:rPr>
            <a:t>Pozostawienie wniosku bez rozpatrzenia</a:t>
          </a:r>
          <a:r>
            <a:rPr lang="pl-PL" b="0" dirty="0" smtClean="0">
              <a:solidFill>
                <a:srgbClr val="002060"/>
              </a:solidFill>
            </a:rPr>
            <a:t> – podmiot sam klasyfikuje prowadzoną działalność gospodarczą; Spółka nie wskazała wyczerpująco stanu faktycznego.</a:t>
          </a:r>
          <a:endParaRPr lang="pl-PL" b="0" dirty="0">
            <a:solidFill>
              <a:srgbClr val="002060"/>
            </a:solidFill>
          </a:endParaRPr>
        </a:p>
      </dgm:t>
    </dgm:pt>
    <dgm:pt modelId="{6D10F44F-6DBE-4E9E-88CC-60B510AE0D75}" type="parTrans" cxnId="{7816335E-0129-484B-B6F1-E009E0165F5E}">
      <dgm:prSet/>
      <dgm:spPr/>
      <dgm:t>
        <a:bodyPr/>
        <a:lstStyle/>
        <a:p>
          <a:endParaRPr lang="pl-PL"/>
        </a:p>
      </dgm:t>
    </dgm:pt>
    <dgm:pt modelId="{83763757-8CBA-4F76-ADCB-09CCBBEB6156}" type="sibTrans" cxnId="{7816335E-0129-484B-B6F1-E009E0165F5E}">
      <dgm:prSet/>
      <dgm:spPr/>
      <dgm:t>
        <a:bodyPr/>
        <a:lstStyle/>
        <a:p>
          <a:endParaRPr lang="pl-PL"/>
        </a:p>
      </dgm:t>
    </dgm:pt>
    <dgm:pt modelId="{7F0AD063-D9BB-4CAE-B9B8-A6ADEA75305D}">
      <dgm:prSet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</a:t>
          </a:r>
          <a:r>
            <a:rPr lang="pl-PL" b="1" dirty="0" err="1" smtClean="0">
              <a:solidFill>
                <a:srgbClr val="002060"/>
              </a:solidFill>
            </a:rPr>
            <a:t>WSA</a:t>
          </a:r>
          <a:endParaRPr lang="pl-PL" b="1" dirty="0">
            <a:solidFill>
              <a:srgbClr val="002060"/>
            </a:solidFill>
          </a:endParaRPr>
        </a:p>
      </dgm:t>
    </dgm:pt>
    <dgm:pt modelId="{3E10DBA5-9AF7-4B13-9C59-1C839EE4751B}" type="parTrans" cxnId="{7CC1E328-AAD9-4355-803E-44AE67DB2AE1}">
      <dgm:prSet/>
      <dgm:spPr/>
      <dgm:t>
        <a:bodyPr/>
        <a:lstStyle/>
        <a:p>
          <a:endParaRPr lang="pl-PL"/>
        </a:p>
      </dgm:t>
    </dgm:pt>
    <dgm:pt modelId="{A6D1A1C7-72D5-40E9-9FFB-A83D76F3CC81}" type="sibTrans" cxnId="{7CC1E328-AAD9-4355-803E-44AE67DB2AE1}">
      <dgm:prSet/>
      <dgm:spPr/>
      <dgm:t>
        <a:bodyPr/>
        <a:lstStyle/>
        <a:p>
          <a:endParaRPr lang="pl-PL"/>
        </a:p>
      </dgm:t>
    </dgm:pt>
    <dgm:pt modelId="{878D0427-500D-4DF8-BF94-2F81A5292D12}">
      <dgm:prSet/>
      <dgm:spPr/>
      <dgm:t>
        <a:bodyPr/>
        <a:lstStyle/>
        <a:p>
          <a:pPr algn="just"/>
          <a:r>
            <a:rPr lang="pl-PL" b="1" u="none" dirty="0" smtClean="0">
              <a:solidFill>
                <a:srgbClr val="002060"/>
              </a:solidFill>
            </a:rPr>
            <a:t>Uchylenie postanowień obu instancji</a:t>
          </a:r>
          <a:r>
            <a:rPr lang="pl-PL" b="0" u="none" dirty="0" smtClean="0">
              <a:solidFill>
                <a:srgbClr val="002060"/>
              </a:solidFill>
            </a:rPr>
            <a:t> – organ był zobowiązany do oceny prawidłowości kwalifikacji do pozycji PKWiU</a:t>
          </a:r>
          <a:r>
            <a:rPr lang="pl-PL" b="0" dirty="0" smtClean="0">
              <a:solidFill>
                <a:srgbClr val="002060"/>
              </a:solidFill>
            </a:rPr>
            <a:t>. Przez wprowadzenie klasyfikacji statystycznych do systemu podatkowego są swego rodzaju normami podatkowymi w zakresie VAT.</a:t>
          </a:r>
          <a:endParaRPr lang="pl-PL" b="0" dirty="0">
            <a:solidFill>
              <a:srgbClr val="002060"/>
            </a:solidFill>
          </a:endParaRPr>
        </a:p>
      </dgm:t>
    </dgm:pt>
    <dgm:pt modelId="{C6E727CD-4277-4FF0-94E2-6D7434CD66C9}" type="parTrans" cxnId="{FEF7492E-22E8-46A7-8FCA-05EE6EA60289}">
      <dgm:prSet/>
      <dgm:spPr/>
      <dgm:t>
        <a:bodyPr/>
        <a:lstStyle/>
        <a:p>
          <a:endParaRPr lang="pl-PL"/>
        </a:p>
      </dgm:t>
    </dgm:pt>
    <dgm:pt modelId="{D0F31F2E-E3E7-405B-AA36-3CEC7C38F128}" type="sibTrans" cxnId="{FEF7492E-22E8-46A7-8FCA-05EE6EA60289}">
      <dgm:prSet/>
      <dgm:spPr/>
      <dgm:t>
        <a:bodyPr/>
        <a:lstStyle/>
        <a:p>
          <a:endParaRPr lang="pl-PL"/>
        </a:p>
      </dgm:t>
    </dgm:pt>
    <dgm:pt modelId="{02A23E4C-60D6-4DFB-85C8-000163B1E3D2}">
      <dgm:prSet phldrT="[Tekst]"/>
      <dgm:spPr/>
      <dgm:t>
        <a:bodyPr/>
        <a:lstStyle/>
        <a:p>
          <a:pPr algn="just"/>
          <a:r>
            <a:rPr lang="pl-PL" b="0" dirty="0" smtClean="0">
              <a:solidFill>
                <a:srgbClr val="002060"/>
              </a:solidFill>
            </a:rPr>
            <a:t>Spółka wystąpiła o wydanie interpretacji indywidualnej. We wniosku opisała szczegółowy skład produktów oraz zapytała o stawkę VAT, którą powinna stosować ich do sprzedaży.</a:t>
          </a:r>
          <a:endParaRPr lang="pl-PL" b="0" dirty="0">
            <a:solidFill>
              <a:srgbClr val="002060"/>
            </a:solidFill>
          </a:endParaRPr>
        </a:p>
      </dgm:t>
    </dgm:pt>
    <dgm:pt modelId="{C03CD304-6E98-4CD7-BCBC-F42C41852F39}" type="parTrans" cxnId="{ECF91C23-1A61-4BB4-9962-86C02533653A}">
      <dgm:prSet/>
      <dgm:spPr/>
      <dgm:t>
        <a:bodyPr/>
        <a:lstStyle/>
        <a:p>
          <a:endParaRPr lang="pl-PL"/>
        </a:p>
      </dgm:t>
    </dgm:pt>
    <dgm:pt modelId="{D374FD0D-08AD-4084-ABA3-2137236C7AF4}" type="sibTrans" cxnId="{ECF91C23-1A61-4BB4-9962-86C02533653A}">
      <dgm:prSet/>
      <dgm:spPr/>
      <dgm:t>
        <a:bodyPr/>
        <a:lstStyle/>
        <a:p>
          <a:endParaRPr lang="pl-PL"/>
        </a:p>
      </dgm:t>
    </dgm:pt>
    <dgm:pt modelId="{2AE96B5C-8308-4B98-A5E7-44AE629EB1A4}">
      <dgm:prSet phldrT="[Tekst]"/>
      <dgm:spPr/>
      <dgm:t>
        <a:bodyPr/>
        <a:lstStyle/>
        <a:p>
          <a:pPr algn="just"/>
          <a:r>
            <a:rPr lang="pl-PL" dirty="0" smtClean="0">
              <a:solidFill>
                <a:srgbClr val="002060"/>
              </a:solidFill>
            </a:rPr>
            <a:t>Organ wezwał Spółkę do wskazania stawki PKWiU – Spółka go nie przedstawiła, uznając, że nie jest elementem stanu faktycznego.</a:t>
          </a:r>
          <a:endParaRPr lang="pl-PL" b="0" dirty="0">
            <a:solidFill>
              <a:srgbClr val="002060"/>
            </a:solidFill>
          </a:endParaRPr>
        </a:p>
      </dgm:t>
    </dgm:pt>
    <dgm:pt modelId="{626BAB24-EFA1-4080-B249-6171EAC21EFF}" type="parTrans" cxnId="{B719A5FB-CBC8-4533-AFEC-0A93761D62F7}">
      <dgm:prSet/>
      <dgm:spPr/>
      <dgm:t>
        <a:bodyPr/>
        <a:lstStyle/>
        <a:p>
          <a:endParaRPr lang="pl-PL"/>
        </a:p>
      </dgm:t>
    </dgm:pt>
    <dgm:pt modelId="{6BB23F14-D0ED-4101-BEA3-049C7799A80E}" type="sibTrans" cxnId="{B719A5FB-CBC8-4533-AFEC-0A93761D62F7}">
      <dgm:prSet/>
      <dgm:spPr/>
      <dgm:t>
        <a:bodyPr/>
        <a:lstStyle/>
        <a:p>
          <a:endParaRPr lang="pl-PL"/>
        </a:p>
      </dgm:t>
    </dgm:pt>
    <dgm:pt modelId="{B747F6F6-0AB0-4527-BE50-4DD09560ECE5}" type="pres">
      <dgm:prSet presAssocID="{9DC4A093-0AB3-4CA5-90FC-D79F44E727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18AD9DE-BA9B-4622-8771-859E6FC4C6B4}" type="pres">
      <dgm:prSet presAssocID="{2244290B-DEC6-4A5E-88A1-182F6BEAD18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95E0B47-B7BB-41CA-A943-920847D45F9B}" type="pres">
      <dgm:prSet presAssocID="{2244290B-DEC6-4A5E-88A1-182F6BEAD18F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6800AFE-2238-4A7D-9696-DDDE7EAC8F48}" type="pres">
      <dgm:prSet presAssocID="{670ACE77-1C01-4A35-99E9-DBE7858EE70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DD0F48-E609-445D-8DA7-A4A2326036E1}" type="pres">
      <dgm:prSet presAssocID="{670ACE77-1C01-4A35-99E9-DBE7858EE70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9A78F72-AF1E-4FF0-A7DC-C094AFB427BC}" type="pres">
      <dgm:prSet presAssocID="{7F0AD063-D9BB-4CAE-B9B8-A6ADEA75305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BCBD59D-C8EC-4D18-8E2D-A44C073B35AD}" type="pres">
      <dgm:prSet presAssocID="{7F0AD063-D9BB-4CAE-B9B8-A6ADEA75305D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C43F3B8-C8B7-4513-830A-6825736EF883}" type="presOf" srcId="{9DC4A093-0AB3-4CA5-90FC-D79F44E727A0}" destId="{B747F6F6-0AB0-4527-BE50-4DD09560ECE5}" srcOrd="0" destOrd="0" presId="urn:microsoft.com/office/officeart/2005/8/layout/vList2"/>
    <dgm:cxn modelId="{91330002-F402-4520-BAA9-A75CA1F44849}" type="presOf" srcId="{2AE96B5C-8308-4B98-A5E7-44AE629EB1A4}" destId="{695E0B47-B7BB-41CA-A943-920847D45F9B}" srcOrd="0" destOrd="1" presId="urn:microsoft.com/office/officeart/2005/8/layout/vList2"/>
    <dgm:cxn modelId="{FEF7492E-22E8-46A7-8FCA-05EE6EA60289}" srcId="{7F0AD063-D9BB-4CAE-B9B8-A6ADEA75305D}" destId="{878D0427-500D-4DF8-BF94-2F81A5292D12}" srcOrd="0" destOrd="0" parTransId="{C6E727CD-4277-4FF0-94E2-6D7434CD66C9}" sibTransId="{D0F31F2E-E3E7-405B-AA36-3CEC7C38F128}"/>
    <dgm:cxn modelId="{7CC1E328-AAD9-4355-803E-44AE67DB2AE1}" srcId="{9DC4A093-0AB3-4CA5-90FC-D79F44E727A0}" destId="{7F0AD063-D9BB-4CAE-B9B8-A6ADEA75305D}" srcOrd="2" destOrd="0" parTransId="{3E10DBA5-9AF7-4B13-9C59-1C839EE4751B}" sibTransId="{A6D1A1C7-72D5-40E9-9FFB-A83D76F3CC81}"/>
    <dgm:cxn modelId="{7816335E-0129-484B-B6F1-E009E0165F5E}" srcId="{670ACE77-1C01-4A35-99E9-DBE7858EE707}" destId="{F294392B-9252-45D7-BAAC-2EFFFA65B4E3}" srcOrd="0" destOrd="0" parTransId="{6D10F44F-6DBE-4E9E-88CC-60B510AE0D75}" sibTransId="{83763757-8CBA-4F76-ADCB-09CCBBEB6156}"/>
    <dgm:cxn modelId="{6E8AF481-BB85-4FDE-B386-8F0CE30C2595}" srcId="{9DC4A093-0AB3-4CA5-90FC-D79F44E727A0}" destId="{670ACE77-1C01-4A35-99E9-DBE7858EE707}" srcOrd="1" destOrd="0" parTransId="{AEF1A2CE-27F4-4AAC-BF8E-C5B2FCF0E612}" sibTransId="{98B98AB8-F724-4069-BEBA-B76F05E395C8}"/>
    <dgm:cxn modelId="{D8A37F87-C5EE-446E-BCB1-C46F128CAAE4}" type="presOf" srcId="{02A23E4C-60D6-4DFB-85C8-000163B1E3D2}" destId="{695E0B47-B7BB-41CA-A943-920847D45F9B}" srcOrd="0" destOrd="0" presId="urn:microsoft.com/office/officeart/2005/8/layout/vList2"/>
    <dgm:cxn modelId="{0319DCDE-0845-4526-BD97-89F660BDC4F6}" type="presOf" srcId="{7F0AD063-D9BB-4CAE-B9B8-A6ADEA75305D}" destId="{E9A78F72-AF1E-4FF0-A7DC-C094AFB427BC}" srcOrd="0" destOrd="0" presId="urn:microsoft.com/office/officeart/2005/8/layout/vList2"/>
    <dgm:cxn modelId="{421372EE-CC86-4E22-9B1C-F808E3D0FDA8}" type="presOf" srcId="{670ACE77-1C01-4A35-99E9-DBE7858EE707}" destId="{66800AFE-2238-4A7D-9696-DDDE7EAC8F48}" srcOrd="0" destOrd="0" presId="urn:microsoft.com/office/officeart/2005/8/layout/vList2"/>
    <dgm:cxn modelId="{A77543AF-944B-4F8C-9F62-DBFCFDFCFE7A}" srcId="{9DC4A093-0AB3-4CA5-90FC-D79F44E727A0}" destId="{2244290B-DEC6-4A5E-88A1-182F6BEAD18F}" srcOrd="0" destOrd="0" parTransId="{C379EA80-7291-4982-8589-E948D7548F36}" sibTransId="{8638D7B9-795C-429F-9B8C-9815B805A288}"/>
    <dgm:cxn modelId="{54CCCB38-F20E-4FBB-ACBA-23CA237BE1BE}" type="presOf" srcId="{878D0427-500D-4DF8-BF94-2F81A5292D12}" destId="{4BCBD59D-C8EC-4D18-8E2D-A44C073B35AD}" srcOrd="0" destOrd="0" presId="urn:microsoft.com/office/officeart/2005/8/layout/vList2"/>
    <dgm:cxn modelId="{B1D2526D-F2BA-4BF8-8190-9A3EDE2FE73B}" type="presOf" srcId="{F294392B-9252-45D7-BAAC-2EFFFA65B4E3}" destId="{62DD0F48-E609-445D-8DA7-A4A2326036E1}" srcOrd="0" destOrd="0" presId="urn:microsoft.com/office/officeart/2005/8/layout/vList2"/>
    <dgm:cxn modelId="{ECF91C23-1A61-4BB4-9962-86C02533653A}" srcId="{2244290B-DEC6-4A5E-88A1-182F6BEAD18F}" destId="{02A23E4C-60D6-4DFB-85C8-000163B1E3D2}" srcOrd="0" destOrd="0" parTransId="{C03CD304-6E98-4CD7-BCBC-F42C41852F39}" sibTransId="{D374FD0D-08AD-4084-ABA3-2137236C7AF4}"/>
    <dgm:cxn modelId="{D521D458-AD80-41B3-8584-1F117A568330}" type="presOf" srcId="{2244290B-DEC6-4A5E-88A1-182F6BEAD18F}" destId="{418AD9DE-BA9B-4622-8771-859E6FC4C6B4}" srcOrd="0" destOrd="0" presId="urn:microsoft.com/office/officeart/2005/8/layout/vList2"/>
    <dgm:cxn modelId="{B719A5FB-CBC8-4533-AFEC-0A93761D62F7}" srcId="{2244290B-DEC6-4A5E-88A1-182F6BEAD18F}" destId="{2AE96B5C-8308-4B98-A5E7-44AE629EB1A4}" srcOrd="1" destOrd="0" parTransId="{626BAB24-EFA1-4080-B249-6171EAC21EFF}" sibTransId="{6BB23F14-D0ED-4101-BEA3-049C7799A80E}"/>
    <dgm:cxn modelId="{E920949F-2B1D-4A1B-A53B-A945C89C5C4F}" type="presParOf" srcId="{B747F6F6-0AB0-4527-BE50-4DD09560ECE5}" destId="{418AD9DE-BA9B-4622-8771-859E6FC4C6B4}" srcOrd="0" destOrd="0" presId="urn:microsoft.com/office/officeart/2005/8/layout/vList2"/>
    <dgm:cxn modelId="{74A83299-53F9-4C13-9938-75268DE610E9}" type="presParOf" srcId="{B747F6F6-0AB0-4527-BE50-4DD09560ECE5}" destId="{695E0B47-B7BB-41CA-A943-920847D45F9B}" srcOrd="1" destOrd="0" presId="urn:microsoft.com/office/officeart/2005/8/layout/vList2"/>
    <dgm:cxn modelId="{9E35488C-A78E-41E4-B08B-D115E447BD14}" type="presParOf" srcId="{B747F6F6-0AB0-4527-BE50-4DD09560ECE5}" destId="{66800AFE-2238-4A7D-9696-DDDE7EAC8F48}" srcOrd="2" destOrd="0" presId="urn:microsoft.com/office/officeart/2005/8/layout/vList2"/>
    <dgm:cxn modelId="{F46FD875-7207-4F17-BA6B-C5B978E94D97}" type="presParOf" srcId="{B747F6F6-0AB0-4527-BE50-4DD09560ECE5}" destId="{62DD0F48-E609-445D-8DA7-A4A2326036E1}" srcOrd="3" destOrd="0" presId="urn:microsoft.com/office/officeart/2005/8/layout/vList2"/>
    <dgm:cxn modelId="{374BDBBA-E945-4A8E-AE3F-DEC335E791F3}" type="presParOf" srcId="{B747F6F6-0AB0-4527-BE50-4DD09560ECE5}" destId="{E9A78F72-AF1E-4FF0-A7DC-C094AFB427BC}" srcOrd="4" destOrd="0" presId="urn:microsoft.com/office/officeart/2005/8/layout/vList2"/>
    <dgm:cxn modelId="{5C79CF23-C764-4C9C-A75F-7D1D8043B193}" type="presParOf" srcId="{B747F6F6-0AB0-4527-BE50-4DD09560ECE5}" destId="{4BCBD59D-C8EC-4D18-8E2D-A44C073B35A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F6A9D8-2EEB-4958-993B-81A8737D84E3}" type="datetimeFigureOut">
              <a:rPr lang="pl-PL" smtClean="0"/>
              <a:t>2018-03-09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80078C-C25F-4FA9-9D3C-6806F56B9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6837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40AA781-8C8E-4A41-86E9-54D1E40D7B31}" type="datetimeFigureOut">
              <a:rPr lang="pl-PL" smtClean="0"/>
              <a:t>2018-03-09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2C26EE-F263-4A74-8A4F-E27A5FAE8B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777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8652428" indent="-3818654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912FC22-3AF2-4C7D-9D6A-EFD6A96986F9}" type="slidenum">
              <a:rPr lang="pl-PL" altLang="pl-PL">
                <a:solidFill>
                  <a:srgbClr val="000000"/>
                </a:solidFill>
                <a:ea typeface="ヒラギノ角ゴ Pro W3"/>
                <a:cs typeface="ヒラギノ角ゴ Pro W3"/>
              </a:rPr>
              <a:pPr>
                <a:spcBef>
                  <a:spcPct val="0"/>
                </a:spcBef>
              </a:pPr>
              <a:t>1</a:t>
            </a:fld>
            <a:endParaRPr lang="pl-PL" altLang="pl-PL">
              <a:solidFill>
                <a:srgbClr val="000000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pl-PL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555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4CAA6-91B2-4DB4-A0B0-439A7210E13E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7108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5E5-08A1-4FCE-A62F-2F8ACC653C80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4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51DA-A2C0-4C89-A0CF-580CBF7B5CCD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037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71134" y="4581526"/>
            <a:ext cx="9882717" cy="1152525"/>
          </a:xfrm>
        </p:spPr>
        <p:txBody>
          <a:bodyPr/>
          <a:lstStyle>
            <a:lvl1pPr>
              <a:defRPr sz="2000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F01991-B88B-45C1-A71F-2EB273333C9D}" type="datetime1">
              <a:rPr lang="pl-PL" altLang="pl-PL" smtClean="0"/>
              <a:t>2018-03-09</a:t>
            </a:fld>
            <a:endParaRPr lang="en-US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E68B740-1744-4815-A792-A468811F40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73825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41C5B-20FA-463A-AB57-A90B5469A9E9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371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B9A55-28FF-4447-AB22-C43C4B77D1F4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7388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57C3-4569-4EBA-96A1-C1134381448D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58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0E9C-6DA2-4379-A1A3-1F9A793E3A41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613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55F7D-36C2-4F44-A1A1-70C13088BBD6}" type="datetime1">
              <a:rPr lang="pl-PL" smtClean="0"/>
              <a:t>2018-03-09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391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9605C-331B-40DB-AE14-6A79FDC628D1}" type="datetime1">
              <a:rPr lang="pl-PL" smtClean="0"/>
              <a:t>2018-03-09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48867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C157-2322-457E-B40F-6369903992DF}" type="datetime1">
              <a:rPr lang="pl-PL" smtClean="0"/>
              <a:t>2018-03-09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33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10D90-C693-4676-B1F2-39CE876A2E4F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247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C2E5-FFBC-442B-956A-649106EA8AB4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054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8E4E-73EE-40B3-9A6E-6FD918C2C9DA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5126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1E53-7994-447C-93DB-E747DE3E30BB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008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A8A-3ED5-47CE-8C20-B7CBF5F9E6CB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101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D6DC-5F7B-45F6-9205-461F9AA0CE56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859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5C6D-C10B-4845-BED7-83106EC89D3C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447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DBC9B-8CA4-49EB-AE56-B6C1F91CB372}" type="datetime1">
              <a:rPr lang="pl-PL" smtClean="0"/>
              <a:t>2018-03-09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94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CA641-AD16-4E1E-8262-6449986EFF41}" type="datetime1">
              <a:rPr lang="pl-PL" smtClean="0"/>
              <a:t>2018-03-09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761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6909-9B71-4B71-B3C9-E2F110370E63}" type="datetime1">
              <a:rPr lang="pl-PL" smtClean="0"/>
              <a:t>2018-03-09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40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AAB5-6A31-4A78-83E3-8F5D586AFFF4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383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C55A-E7E6-4C05-8E9C-65A012A1E748}" type="datetime1">
              <a:rPr lang="pl-PL" smtClean="0"/>
              <a:t>2018-03-09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7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4977-31DD-4779-8F75-7CA2B2BAA915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1" y="19664"/>
            <a:ext cx="1207267" cy="979540"/>
          </a:xfrm>
          <a:prstGeom prst="rect">
            <a:avLst/>
          </a:prstGeom>
        </p:spPr>
      </p:pic>
      <p:sp>
        <p:nvSpPr>
          <p:cNvPr id="8" name="pole tekstowe 7"/>
          <p:cNvSpPr txBox="1"/>
          <p:nvPr userDrawn="1"/>
        </p:nvSpPr>
        <p:spPr>
          <a:xfrm>
            <a:off x="1190981" y="319942"/>
            <a:ext cx="569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Czy PKWiU to element stanu faktycznego?</a:t>
            </a:r>
          </a:p>
          <a:p>
            <a:r>
              <a:rPr lang="pl-PL" sz="1200" b="1" dirty="0" smtClean="0">
                <a:solidFill>
                  <a:srgbClr val="002060"/>
                </a:solidFill>
                <a:latin typeface="+mj-lt"/>
              </a:rPr>
              <a:t>Toruń, 9 marca 2018 r.</a:t>
            </a:r>
            <a:endParaRPr lang="pl-PL" sz="1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627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0EDF2-AC01-42B1-B10D-50747D9276AD}" type="datetime1">
              <a:rPr lang="pl-PL" smtClean="0"/>
              <a:t>2018-03-09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196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742" y="2864596"/>
            <a:ext cx="5321701" cy="3993404"/>
          </a:xfrm>
          <a:prstGeom prst="rect">
            <a:avLst/>
          </a:prstGeom>
        </p:spPr>
      </p:pic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0" y="3759376"/>
            <a:ext cx="30044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0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Char char="–"/>
              <a:defRPr sz="9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l-PL" altLang="pl-PL" sz="1600" dirty="0" smtClean="0">
                <a:solidFill>
                  <a:srgbClr val="002060"/>
                </a:solidFill>
                <a:latin typeface="Calibri Light" panose="020F0302020204030204" pitchFamily="34" charset="0"/>
                <a:ea typeface="ヒラギノ角ゴ Pro W3"/>
                <a:cs typeface="Arial" panose="020B0604020202020204" pitchFamily="34" charset="0"/>
              </a:rPr>
              <a:t>Toruń, 9 marca 2018 </a:t>
            </a:r>
            <a:r>
              <a:rPr lang="pl-PL" altLang="pl-PL" sz="1600" dirty="0">
                <a:solidFill>
                  <a:srgbClr val="002060"/>
                </a:solidFill>
                <a:latin typeface="Calibri Light" panose="020F0302020204030204" pitchFamily="34" charset="0"/>
                <a:ea typeface="ヒラギノ角ゴ Pro W3"/>
                <a:cs typeface="Arial" panose="020B0604020202020204" pitchFamily="34" charset="0"/>
              </a:rPr>
              <a:t>r.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9209" y="153233"/>
            <a:ext cx="10570559" cy="3485819"/>
          </a:xfrm>
        </p:spPr>
        <p:txBody>
          <a:bodyPr>
            <a:normAutofit/>
          </a:bodyPr>
          <a:lstStyle/>
          <a:p>
            <a:pPr algn="ctr"/>
            <a:r>
              <a:rPr lang="pl-PL" sz="4800" b="1" dirty="0"/>
              <a:t>Wniosek o wydanie interpretacji dotyczącej zakresu ochrony wynikającej</a:t>
            </a:r>
            <a:br>
              <a:rPr lang="pl-PL" sz="4800" b="1" dirty="0"/>
            </a:br>
            <a:r>
              <a:rPr lang="pl-PL" sz="4800" b="1" dirty="0"/>
              <a:t>z innej interpretacji </a:t>
            </a:r>
            <a:endParaRPr lang="pl-PL" altLang="pl-PL" sz="1600" b="1" dirty="0">
              <a:latin typeface="Book Antiqua" panose="02040602050305030304" pitchFamily="18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8849" y="4612040"/>
            <a:ext cx="2451547" cy="198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25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C7B47-2787-4A47-BBFB-D3CEC9552216}" type="slidenum">
              <a:rPr lang="pl-PL" altLang="pl-PL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pl-PL" altLang="pl-PL">
              <a:solidFill>
                <a:srgbClr val="000000"/>
              </a:solidFill>
            </a:endParaRPr>
          </a:p>
        </p:txBody>
      </p:sp>
      <p:pic>
        <p:nvPicPr>
          <p:cNvPr id="18" name="Picture 2" descr="Znalezione obrazy dla zapytania for w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1" y="0"/>
            <a:ext cx="457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pole tekstowe 18"/>
          <p:cNvSpPr txBox="1"/>
          <p:nvPr/>
        </p:nvSpPr>
        <p:spPr>
          <a:xfrm>
            <a:off x="1216766" y="1895805"/>
            <a:ext cx="5118720" cy="2872137"/>
          </a:xfrm>
          <a:prstGeom prst="roundRect">
            <a:avLst/>
          </a:prstGeom>
          <a:solidFill>
            <a:srgbClr val="F2F2F2"/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Wyrok NSA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z 28 czerwca 2017 r.,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II FSK 935/17</a:t>
            </a:r>
            <a:endParaRPr lang="pl-PL" sz="42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sz="42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01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3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92453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Istota sporu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31" name="Diagram 30"/>
          <p:cNvGraphicFramePr/>
          <p:nvPr>
            <p:extLst>
              <p:ext uri="{D42A27DB-BD31-4B8C-83A1-F6EECF244321}">
                <p14:modId xmlns:p14="http://schemas.microsoft.com/office/powerpoint/2010/main" val="2662685304"/>
              </p:ext>
            </p:extLst>
          </p:nvPr>
        </p:nvGraphicFramePr>
        <p:xfrm>
          <a:off x="401139" y="1250055"/>
          <a:ext cx="1137635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519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45136"/>
            <a:ext cx="3835118" cy="2876339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4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81567" y="409651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Stanowisko NSA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2460171" y="991857"/>
            <a:ext cx="9209859" cy="3691688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</a:pPr>
            <a:r>
              <a:rPr lang="pl-PL" sz="2400" dirty="0">
                <a:solidFill>
                  <a:srgbClr val="002060"/>
                </a:solidFill>
              </a:rPr>
              <a:t>W</a:t>
            </a:r>
            <a:r>
              <a:rPr lang="pl-PL" sz="2400" dirty="0" smtClean="0">
                <a:solidFill>
                  <a:srgbClr val="002060"/>
                </a:solidFill>
              </a:rPr>
              <a:t>skazane </a:t>
            </a:r>
            <a:r>
              <a:rPr lang="pl-PL" sz="2400" dirty="0">
                <a:solidFill>
                  <a:srgbClr val="002060"/>
                </a:solidFill>
              </a:rPr>
              <a:t>w przepisach podatkowych klasyfikacje statystyczne są elementem normy prawnej określającej sposób </a:t>
            </a:r>
            <a:r>
              <a:rPr lang="pl-PL" sz="2400" dirty="0" smtClean="0">
                <a:solidFill>
                  <a:srgbClr val="002060"/>
                </a:solidFill>
              </a:rPr>
              <a:t>opodatkowania</a:t>
            </a:r>
            <a:br>
              <a:rPr lang="pl-PL" sz="2400" dirty="0" smtClean="0">
                <a:solidFill>
                  <a:srgbClr val="002060"/>
                </a:solidFill>
              </a:rPr>
            </a:br>
            <a:r>
              <a:rPr lang="pl-PL" sz="2400" dirty="0" smtClean="0">
                <a:solidFill>
                  <a:srgbClr val="002060"/>
                </a:solidFill>
              </a:rPr>
              <a:t>i </a:t>
            </a:r>
            <a:r>
              <a:rPr lang="pl-PL" sz="2400" dirty="0">
                <a:solidFill>
                  <a:srgbClr val="002060"/>
                </a:solidFill>
              </a:rPr>
              <a:t>w procesie stosowania prawa przez organy podatkowe podlegają także procesowi wykładni dokonywanej przez te organy. Gdyby było inaczej to w </a:t>
            </a:r>
            <a:r>
              <a:rPr lang="pl-PL" sz="2400" dirty="0" smtClean="0">
                <a:solidFill>
                  <a:srgbClr val="002060"/>
                </a:solidFill>
              </a:rPr>
              <a:t>„zwykłych” </a:t>
            </a:r>
            <a:r>
              <a:rPr lang="pl-PL" sz="2400" dirty="0">
                <a:solidFill>
                  <a:srgbClr val="002060"/>
                </a:solidFill>
              </a:rPr>
              <a:t>postępowaniach wymiarowych organy podatkowe byłyby związane klasyfikacją statystyczną dokonaną przez producenta lub </a:t>
            </a:r>
            <a:r>
              <a:rPr lang="pl-PL" sz="2400" dirty="0" smtClean="0">
                <a:solidFill>
                  <a:srgbClr val="002060"/>
                </a:solidFill>
              </a:rPr>
              <a:t>usługodawcę.</a:t>
            </a:r>
            <a:endParaRPr lang="pl-PL" sz="2400" b="1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6536827" y="4913973"/>
            <a:ext cx="4456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wyrok NSA z 29 listopada 2017 r., I FSK 179/16</a:t>
            </a:r>
            <a:endParaRPr lang="pl-PL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6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8221">
            <a:off x="-31235" y="5225762"/>
            <a:ext cx="2775522" cy="1597292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5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92453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Funkcje interpretacji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1749791" y="857251"/>
            <a:ext cx="9801225" cy="5020100"/>
          </a:xfrm>
          <a:prstGeom prst="roundRect">
            <a:avLst/>
          </a:prstGeom>
          <a:solidFill>
            <a:srgbClr val="FFFFFF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</a:pPr>
            <a:r>
              <a:rPr lang="pl-PL" sz="2000" i="1" dirty="0">
                <a:solidFill>
                  <a:srgbClr val="002060"/>
                </a:solidFill>
              </a:rPr>
              <a:t>„W tym miejscu należy też zwrócić uwagę na tzw. przepisy ochronne, zawarte w art. 14k - art. 14n Ordynacji podatkowej, dotyczące, najogólniej rzecz biorąc, ochrony prawnej podmiotu, który zastosował się do wydanej na jego wniosek interpretacji indywidualnej. W przepisach tych zawiera się główne przesłanie, a więc cel i sens, wprowadzenia instytucji interpretacji podatkowych. </a:t>
            </a:r>
            <a:r>
              <a:rPr lang="pl-PL" sz="2000" b="1" i="1" dirty="0">
                <a:solidFill>
                  <a:srgbClr val="002060"/>
                </a:solidFill>
              </a:rPr>
              <a:t>Główną funkcją tych przepisów jest zagwarantowanie pewności prawnej, stabilnych reguł działania podatników w sferze podlegającej przepisom podatkowym</a:t>
            </a:r>
            <a:r>
              <a:rPr lang="pl-PL" sz="2000" i="1" dirty="0">
                <a:solidFill>
                  <a:srgbClr val="002060"/>
                </a:solidFill>
              </a:rPr>
              <a:t> oraz przede wszystkim uchronienie ich od negatywnych konsekwencji wynikających z możliwych zmian w wykładni tych przepisów przez organy podatkowe. Formalnym wyrazem tych gwarancji są właśnie uregulowania zawarte we wskazanych wyżej przepisach, które określają przypadki i zakres udzielonej podatnikom ochrony w przypadku zmiany stanowiska organów podatkowych co do oceny prawnej zdarzeń przedstawionych we wnioskach o wydanie interpretacji podatkowych.”</a:t>
            </a:r>
            <a:endParaRPr lang="pl-PL" sz="2000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5673919" y="6114747"/>
            <a:ext cx="4437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pl-PL" i="1" dirty="0">
                <a:solidFill>
                  <a:srgbClr val="002060"/>
                </a:solidFill>
                <a:latin typeface="Calibri Light" panose="020F0302020204030204" pitchFamily="34" charset="0"/>
              </a:rPr>
              <a:t>wyrok NSA  z 3 kwietnia 2014 r., II FSK  914/12</a:t>
            </a:r>
          </a:p>
        </p:txBody>
      </p:sp>
    </p:spTree>
    <p:extLst>
      <p:ext uri="{BB962C8B-B14F-4D97-AF65-F5344CB8AC3E}">
        <p14:creationId xmlns:p14="http://schemas.microsoft.com/office/powerpoint/2010/main" val="92381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872911"/>
            <a:ext cx="12192000" cy="260073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ytuł 1"/>
          <p:cNvSpPr txBox="1">
            <a:spLocks/>
          </p:cNvSpPr>
          <p:nvPr/>
        </p:nvSpPr>
        <p:spPr bwMode="auto">
          <a:xfrm>
            <a:off x="3078683" y="188640"/>
            <a:ext cx="7561263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44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Dziękuję </a:t>
            </a:r>
            <a:r>
              <a:rPr lang="pl-PL" sz="4400" b="1" kern="0">
                <a:solidFill>
                  <a:srgbClr val="002060"/>
                </a:solidFill>
                <a:latin typeface="Calibri Light" panose="020F0302020204030204" pitchFamily="34" charset="0"/>
              </a:rPr>
              <a:t>za </a:t>
            </a:r>
            <a:r>
              <a:rPr lang="pl-PL" sz="4400" b="1" kern="0" smtClean="0">
                <a:solidFill>
                  <a:srgbClr val="002060"/>
                </a:solidFill>
                <a:latin typeface="Calibri Light" panose="020F0302020204030204" pitchFamily="34" charset="0"/>
              </a:rPr>
              <a:t>uwagę</a:t>
            </a:r>
            <a:endParaRPr lang="pl-PL" sz="44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775520" y="1341485"/>
            <a:ext cx="2525738" cy="48750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rgbClr val="C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l-PL" sz="2400" b="1" dirty="0">
                <a:solidFill>
                  <a:srgbClr val="C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Kontakt:</a:t>
            </a:r>
            <a:endParaRPr lang="pl-PL" sz="2000" dirty="0">
              <a:solidFill>
                <a:srgbClr val="00206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22" y="1978328"/>
            <a:ext cx="1595755" cy="23898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Prostokąt 12"/>
          <p:cNvSpPr/>
          <p:nvPr/>
        </p:nvSpPr>
        <p:spPr>
          <a:xfrm>
            <a:off x="1040189" y="4555280"/>
            <a:ext cx="2663301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pl-PL" b="1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Alicja Sarna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/>
            </a:r>
            <a:b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Partner| </a:t>
            </a:r>
            <a:r>
              <a:rPr lang="pl-PL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Zespół Postępowań Podatkowych </a:t>
            </a:r>
            <a:endParaRPr lang="pl-PL" dirty="0">
              <a:latin typeface="Calibri Light" panose="020F030202020403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pl-PL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Doradca podatkowy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</a:t>
            </a:r>
            <a:endParaRPr lang="pl-PL" dirty="0">
              <a:latin typeface="Calibri Light" panose="020F030202020403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tel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. (+48) (22) 322 68 88 </a:t>
            </a:r>
            <a:r>
              <a:rPr lang="en-US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</a:t>
            </a:r>
            <a:r>
              <a:rPr lang="pl-PL" u="sng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/>
            </a:r>
            <a:br>
              <a:rPr lang="pl-PL" u="sng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</a:br>
            <a:r>
              <a:rPr lang="pl-PL" u="sng" dirty="0" smtClean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alicja.sarna@mddp.pl</a:t>
            </a:r>
            <a:r>
              <a:rPr lang="pl-PL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  </a:t>
            </a:r>
            <a:endParaRPr lang="pl-PL" sz="2400" dirty="0">
              <a:solidFill>
                <a:srgbClr val="00206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8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2686</TotalTime>
  <Words>327</Words>
  <Application>Microsoft Office PowerPoint</Application>
  <PresentationFormat>Panoramiczny</PresentationFormat>
  <Paragraphs>29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9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6</vt:i4>
      </vt:variant>
    </vt:vector>
  </HeadingPairs>
  <TitlesOfParts>
    <vt:vector size="17" baseType="lpstr">
      <vt:lpstr>MS PGothic</vt:lpstr>
      <vt:lpstr>MS PGothic</vt:lpstr>
      <vt:lpstr>Arial</vt:lpstr>
      <vt:lpstr>Book Antiqua</vt:lpstr>
      <vt:lpstr>Calibri</vt:lpstr>
      <vt:lpstr>Calibri Light</vt:lpstr>
      <vt:lpstr>Times New Roman</vt:lpstr>
      <vt:lpstr>Verdana</vt:lpstr>
      <vt:lpstr>ヒラギノ角ゴ Pro W3</vt:lpstr>
      <vt:lpstr>Motyw pakietu Office</vt:lpstr>
      <vt:lpstr>Projekt niestandardowy</vt:lpstr>
      <vt:lpstr>Wniosek o wydanie interpretacji dotyczącej zakresu ochrony wynikającej z innej interpretacji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MDDP Sobońska Olkiewicz i Wspólnicy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Maciej Małanicz-Przybylski</dc:creator>
  <cp:lastModifiedBy>Wojciech Morawski</cp:lastModifiedBy>
  <cp:revision>224</cp:revision>
  <cp:lastPrinted>2017-03-28T15:14:24Z</cp:lastPrinted>
  <dcterms:created xsi:type="dcterms:W3CDTF">2017-01-20T13:56:47Z</dcterms:created>
  <dcterms:modified xsi:type="dcterms:W3CDTF">2018-03-09T08:49:56Z</dcterms:modified>
</cp:coreProperties>
</file>