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86" r:id="rId2"/>
    <p:sldId id="559" r:id="rId3"/>
    <p:sldId id="585" r:id="rId4"/>
    <p:sldId id="586" r:id="rId5"/>
    <p:sldId id="587" r:id="rId6"/>
    <p:sldId id="588" r:id="rId7"/>
    <p:sldId id="582" r:id="rId8"/>
    <p:sldId id="583" r:id="rId9"/>
    <p:sldId id="285" r:id="rId10"/>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A4B"/>
    <a:srgbClr val="899098"/>
    <a:srgbClr val="7D8289"/>
    <a:srgbClr val="ADAA1E"/>
    <a:srgbClr val="C00000"/>
    <a:srgbClr val="00811E"/>
    <a:srgbClr val="414D87"/>
    <a:srgbClr val="3A5DCC"/>
    <a:srgbClr val="483A45"/>
    <a:srgbClr val="441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660"/>
  </p:normalViewPr>
  <p:slideViewPr>
    <p:cSldViewPr snapToGrid="0">
      <p:cViewPr varScale="1">
        <p:scale>
          <a:sx n="78" d="100"/>
          <a:sy n="78" d="100"/>
        </p:scale>
        <p:origin x="1776" y="58"/>
      </p:cViewPr>
      <p:guideLst/>
    </p:cSldViewPr>
  </p:slideViewPr>
  <p:notesTextViewPr>
    <p:cViewPr>
      <p:scale>
        <a:sx n="1" d="1"/>
        <a:sy n="1" d="1"/>
      </p:scale>
      <p:origin x="0" y="0"/>
    </p:cViewPr>
  </p:notesTextViewPr>
  <p:notesViewPr>
    <p:cSldViewPr snapToGrid="0">
      <p:cViewPr varScale="1">
        <p:scale>
          <a:sx n="69" d="100"/>
          <a:sy n="69" d="100"/>
        </p:scale>
        <p:origin x="280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02C5E7E-4AC9-4CE1-9ED5-69F93148ED31}"/>
              </a:ext>
            </a:extLst>
          </p:cNvPr>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pl-PL" dirty="0"/>
          </a:p>
        </p:txBody>
      </p:sp>
      <p:sp>
        <p:nvSpPr>
          <p:cNvPr id="3" name="Symbol zastępczy daty 2">
            <a:extLst>
              <a:ext uri="{FF2B5EF4-FFF2-40B4-BE49-F238E27FC236}">
                <a16:creationId xmlns:a16="http://schemas.microsoft.com/office/drawing/2014/main" id="{CDE99F41-F7B2-40D4-9AB6-C20F875793D4}"/>
              </a:ext>
            </a:extLst>
          </p:cNvPr>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00E277EE-3BF9-4145-BADB-5A4175C070B2}" type="datetimeFigureOut">
              <a:rPr lang="pl-PL" smtClean="0"/>
              <a:t>06.03.2020</a:t>
            </a:fld>
            <a:endParaRPr lang="pl-PL" dirty="0"/>
          </a:p>
        </p:txBody>
      </p:sp>
      <p:sp>
        <p:nvSpPr>
          <p:cNvPr id="4" name="Symbol zastępczy stopki 3">
            <a:extLst>
              <a:ext uri="{FF2B5EF4-FFF2-40B4-BE49-F238E27FC236}">
                <a16:creationId xmlns:a16="http://schemas.microsoft.com/office/drawing/2014/main" id="{FF59FFA6-BC34-4198-A753-646C5F97E483}"/>
              </a:ext>
            </a:extLst>
          </p:cNvPr>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a:extLst>
              <a:ext uri="{FF2B5EF4-FFF2-40B4-BE49-F238E27FC236}">
                <a16:creationId xmlns:a16="http://schemas.microsoft.com/office/drawing/2014/main" id="{EA43AA2A-EE78-4E0E-B954-E5B20C5220AF}"/>
              </a:ext>
            </a:extLst>
          </p:cNvPr>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47B6AB14-A415-4B20-A67C-47017B2297A3}" type="slidenum">
              <a:rPr lang="pl-PL" smtClean="0"/>
              <a:t>‹#›</a:t>
            </a:fld>
            <a:endParaRPr lang="pl-PL" dirty="0"/>
          </a:p>
        </p:txBody>
      </p:sp>
    </p:spTree>
    <p:extLst>
      <p:ext uri="{BB962C8B-B14F-4D97-AF65-F5344CB8AC3E}">
        <p14:creationId xmlns:p14="http://schemas.microsoft.com/office/powerpoint/2010/main" val="929823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B03E60D-91AC-469B-963F-1C77BBA2A837}" type="datetimeFigureOut">
              <a:rPr lang="pl-PL" smtClean="0"/>
              <a:t>06.03.2020</a:t>
            </a:fld>
            <a:endParaRPr lang="pl-PL" dirty="0"/>
          </a:p>
        </p:txBody>
      </p:sp>
      <p:sp>
        <p:nvSpPr>
          <p:cNvPr id="4" name="Symbol zastępczy obrazu slajdu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E3DA0FF8-477A-4842-99DF-F5565714DD93}" type="slidenum">
              <a:rPr lang="pl-PL" smtClean="0"/>
              <a:t>‹#›</a:t>
            </a:fld>
            <a:endParaRPr lang="pl-PL" dirty="0"/>
          </a:p>
        </p:txBody>
      </p:sp>
    </p:spTree>
    <p:extLst>
      <p:ext uri="{BB962C8B-B14F-4D97-AF65-F5344CB8AC3E}">
        <p14:creationId xmlns:p14="http://schemas.microsoft.com/office/powerpoint/2010/main" val="360727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 analizowanym stanie faktycznym nabycie spółki bez zaciągania zobowiązań. Brak wiedzy czy Wspólnik zaciągnął zobowiązanie dłużne.</a:t>
            </a:r>
          </a:p>
          <a:p>
            <a:r>
              <a:rPr lang="pl-PL" dirty="0"/>
              <a:t>Agio przy wkładzie do SPV było agio.</a:t>
            </a:r>
          </a:p>
        </p:txBody>
      </p:sp>
      <p:sp>
        <p:nvSpPr>
          <p:cNvPr id="4" name="Symbol zastępczy numeru slajdu 3"/>
          <p:cNvSpPr>
            <a:spLocks noGrp="1"/>
          </p:cNvSpPr>
          <p:nvPr>
            <p:ph type="sldNum" sz="quarter" idx="5"/>
          </p:nvPr>
        </p:nvSpPr>
        <p:spPr/>
        <p:txBody>
          <a:bodyPr/>
          <a:lstStyle/>
          <a:p>
            <a:fld id="{E3DA0FF8-477A-4842-99DF-F5565714DD93}" type="slidenum">
              <a:rPr lang="pl-PL" smtClean="0"/>
              <a:t>2</a:t>
            </a:fld>
            <a:endParaRPr lang="pl-PL" dirty="0"/>
          </a:p>
        </p:txBody>
      </p:sp>
    </p:spTree>
    <p:extLst>
      <p:ext uri="{BB962C8B-B14F-4D97-AF65-F5344CB8AC3E}">
        <p14:creationId xmlns:p14="http://schemas.microsoft.com/office/powerpoint/2010/main" val="274024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lgn="just" fontAlgn="base">
              <a:spcBef>
                <a:spcPct val="0"/>
              </a:spcBef>
              <a:spcAft>
                <a:spcPts val="600"/>
              </a:spcAft>
              <a:buClr>
                <a:schemeClr val="tx1"/>
              </a:buClr>
              <a:buSzPct val="100000"/>
              <a:buFont typeface="Wingdings" panose="05000000000000000000" pitchFamily="2" charset="2"/>
              <a:buChar char="§"/>
              <a:defRPr/>
            </a:pPr>
            <a:r>
              <a:rPr kumimoji="1" lang="pl-PL" sz="1200" dirty="0">
                <a:solidFill>
                  <a:schemeClr val="tx2"/>
                </a:solidFill>
                <a:latin typeface="Arial" panose="020B0604020202020204" pitchFamily="34" charset="0"/>
                <a:cs typeface="Arial" panose="020B0604020202020204" pitchFamily="34" charset="0"/>
              </a:rPr>
              <a:t>Połączenie Spółki z SPV było neutralne podatkowo na gruncie CIT pod warunkiem, że zostało przeprowadzone z uzasadnionych przyczyn ekonomicznych.</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200" dirty="0">
                <a:solidFill>
                  <a:schemeClr val="tx2"/>
                </a:solidFill>
                <a:latin typeface="Arial" panose="020B0604020202020204" pitchFamily="34" charset="0"/>
                <a:cs typeface="Arial" panose="020B0604020202020204" pitchFamily="34" charset="0"/>
              </a:rPr>
              <a:t>Połączenie Spółki z SPV było neutralne podatkowo na gruncie VAT i PCC. </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200" dirty="0">
                <a:solidFill>
                  <a:schemeClr val="tx2"/>
                </a:solidFill>
                <a:latin typeface="Arial" panose="020B0604020202020204" pitchFamily="34" charset="0"/>
                <a:cs typeface="Arial" panose="020B0604020202020204" pitchFamily="34" charset="0"/>
              </a:rPr>
              <a:t>Spółka jest następcą prawnym SPV, co oznacza, że dziedziczy po SPV wartość podatkową nabytych akcji własnych. - ponad 452 mln zł.</a:t>
            </a:r>
          </a:p>
          <a:p>
            <a:endParaRPr lang="pl-PL" dirty="0"/>
          </a:p>
        </p:txBody>
      </p:sp>
      <p:sp>
        <p:nvSpPr>
          <p:cNvPr id="4" name="Symbol zastępczy numeru slajdu 3"/>
          <p:cNvSpPr>
            <a:spLocks noGrp="1"/>
          </p:cNvSpPr>
          <p:nvPr>
            <p:ph type="sldNum" sz="quarter" idx="5"/>
          </p:nvPr>
        </p:nvSpPr>
        <p:spPr/>
        <p:txBody>
          <a:bodyPr/>
          <a:lstStyle/>
          <a:p>
            <a:fld id="{E3DA0FF8-477A-4842-99DF-F5565714DD93}" type="slidenum">
              <a:rPr lang="pl-PL" smtClean="0"/>
              <a:t>3</a:t>
            </a:fld>
            <a:endParaRPr lang="pl-PL" dirty="0"/>
          </a:p>
        </p:txBody>
      </p:sp>
    </p:spTree>
    <p:extLst>
      <p:ext uri="{BB962C8B-B14F-4D97-AF65-F5344CB8AC3E}">
        <p14:creationId xmlns:p14="http://schemas.microsoft.com/office/powerpoint/2010/main" val="245454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3DA0FF8-477A-4842-99DF-F5565714DD93}" type="slidenum">
              <a:rPr lang="pl-PL" smtClean="0"/>
              <a:t>4</a:t>
            </a:fld>
            <a:endParaRPr lang="pl-PL" dirty="0"/>
          </a:p>
        </p:txBody>
      </p:sp>
    </p:spTree>
    <p:extLst>
      <p:ext uri="{BB962C8B-B14F-4D97-AF65-F5344CB8AC3E}">
        <p14:creationId xmlns:p14="http://schemas.microsoft.com/office/powerpoint/2010/main" val="423882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3DA0FF8-477A-4842-99DF-F5565714DD93}" type="slidenum">
              <a:rPr lang="pl-PL" smtClean="0"/>
              <a:t>7</a:t>
            </a:fld>
            <a:endParaRPr lang="pl-PL" dirty="0"/>
          </a:p>
        </p:txBody>
      </p:sp>
    </p:spTree>
    <p:extLst>
      <p:ext uri="{BB962C8B-B14F-4D97-AF65-F5344CB8AC3E}">
        <p14:creationId xmlns:p14="http://schemas.microsoft.com/office/powerpoint/2010/main" val="84769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Okład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112F5452-6004-484C-9D93-3CE63D06B86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81134" y="2560212"/>
            <a:ext cx="2237300" cy="1408219"/>
          </a:xfrm>
          <a:prstGeom prst="rect">
            <a:avLst/>
          </a:prstGeom>
        </p:spPr>
      </p:pic>
    </p:spTree>
    <p:extLst>
      <p:ext uri="{BB962C8B-B14F-4D97-AF65-F5344CB8AC3E}">
        <p14:creationId xmlns:p14="http://schemas.microsoft.com/office/powerpoint/2010/main" val="148036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trona ze zdjęci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92000"/>
            <a:ext cx="6930000" cy="826136"/>
          </a:xfrm>
          <a:prstGeom prst="rect">
            <a:avLst/>
          </a:prstGeom>
        </p:spPr>
        <p:txBody>
          <a:bodyPr lIns="0" tIns="0" rIns="0" bIns="0" anchor="t" anchorCtr="0">
            <a:noAutofit/>
          </a:bodyPr>
          <a:lstStyle>
            <a:lvl1pPr>
              <a:lnSpc>
                <a:spcPts val="2640"/>
              </a:lnSpc>
              <a:defRPr sz="2200">
                <a:latin typeface="Arial Black" panose="020B0A04020102020204" pitchFamily="34" charset="0"/>
                <a:cs typeface="Arial" panose="020B0604020202020204" pitchFamily="34" charset="0"/>
              </a:defRPr>
            </a:lvl1pPr>
          </a:lstStyle>
          <a:p>
            <a:pPr lvl="0"/>
            <a:r>
              <a:rPr lang="pl-PL" dirty="0"/>
              <a:t>Tytuł – kliknij, aby wpisać</a:t>
            </a:r>
          </a:p>
        </p:txBody>
      </p:sp>
      <p:pic>
        <p:nvPicPr>
          <p:cNvPr id="6" name="Obraz 5">
            <a:extLst>
              <a:ext uri="{FF2B5EF4-FFF2-40B4-BE49-F238E27FC236}">
                <a16:creationId xmlns:a16="http://schemas.microsoft.com/office/drawing/2014/main" id="{10B4E142-3DC8-4AB9-B820-4F5AA940FA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818000"/>
            <a:ext cx="359675" cy="24385"/>
          </a:xfrm>
          <a:prstGeom prst="rect">
            <a:avLst/>
          </a:prstGeom>
        </p:spPr>
      </p:pic>
      <p:sp>
        <p:nvSpPr>
          <p:cNvPr id="9" name="Content Placeholder 3">
            <a:extLst>
              <a:ext uri="{FF2B5EF4-FFF2-40B4-BE49-F238E27FC236}">
                <a16:creationId xmlns:a16="http://schemas.microsoft.com/office/drawing/2014/main" id="{17FCBC2B-2ED3-43A3-BE36-7F6B7ECE5E18}"/>
              </a:ext>
            </a:extLst>
          </p:cNvPr>
          <p:cNvSpPr>
            <a:spLocks noGrp="1"/>
          </p:cNvSpPr>
          <p:nvPr>
            <p:ph sz="half" idx="10" hasCustomPrompt="1"/>
          </p:nvPr>
        </p:nvSpPr>
        <p:spPr>
          <a:xfrm>
            <a:off x="4760007" y="2195998"/>
            <a:ext cx="3249993" cy="3461318"/>
          </a:xfrm>
          <a:prstGeom prst="rect">
            <a:avLst/>
          </a:prstGeom>
        </p:spPr>
        <p:txBody>
          <a:bodyPr lIns="0" tIns="0" rIns="0" bIns="0">
            <a:normAutofit/>
          </a:bodyPr>
          <a:lstStyle>
            <a:lvl1pPr marL="0" indent="0">
              <a:lnSpc>
                <a:spcPts val="1440"/>
              </a:lnSpc>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pl-PL" dirty="0"/>
              <a:t>Zdjęcie – kliknij, aby wstawić</a:t>
            </a:r>
            <a:endParaRPr lang="en-US" dirty="0"/>
          </a:p>
        </p:txBody>
      </p:sp>
      <p:sp>
        <p:nvSpPr>
          <p:cNvPr id="8" name="Text Placeholder 3">
            <a:extLst>
              <a:ext uri="{FF2B5EF4-FFF2-40B4-BE49-F238E27FC236}">
                <a16:creationId xmlns:a16="http://schemas.microsoft.com/office/drawing/2014/main" id="{BD1B989F-B7F1-40CB-9CAC-373F96FC3BEB}"/>
              </a:ext>
            </a:extLst>
          </p:cNvPr>
          <p:cNvSpPr>
            <a:spLocks noGrp="1"/>
          </p:cNvSpPr>
          <p:nvPr>
            <p:ph type="body" sz="half" idx="11" hasCustomPrompt="1"/>
          </p:nvPr>
        </p:nvSpPr>
        <p:spPr>
          <a:xfrm>
            <a:off x="1079999" y="2195998"/>
            <a:ext cx="3064709" cy="3461317"/>
          </a:xfrm>
          <a:prstGeom prst="rect">
            <a:avLst/>
          </a:prstGeom>
        </p:spPr>
        <p:txBody>
          <a:bodyPr lIns="0" tIns="0" rIns="0" bIns="0"/>
          <a:lstStyle>
            <a:lvl1pPr marL="0" indent="0">
              <a:lnSpc>
                <a:spcPts val="1440"/>
              </a:lnSpc>
              <a:spcBef>
                <a:spcPts val="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Tekst – kliknij, aby wpisać</a:t>
            </a:r>
            <a:endParaRPr lang="en-US" dirty="0"/>
          </a:p>
        </p:txBody>
      </p:sp>
    </p:spTree>
    <p:extLst>
      <p:ext uri="{BB962C8B-B14F-4D97-AF65-F5344CB8AC3E}">
        <p14:creationId xmlns:p14="http://schemas.microsoft.com/office/powerpoint/2010/main" val="407941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Strona z certyfikatam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D3C203D4-7202-4D99-946C-5B2ED7B04A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8561" y="1212031"/>
            <a:ext cx="1125762" cy="1182660"/>
          </a:xfrm>
          <a:prstGeom prst="rect">
            <a:avLst/>
          </a:prstGeom>
        </p:spPr>
      </p:pic>
      <p:pic>
        <p:nvPicPr>
          <p:cNvPr id="11" name="Obraz 10">
            <a:extLst>
              <a:ext uri="{FF2B5EF4-FFF2-40B4-BE49-F238E27FC236}">
                <a16:creationId xmlns:a16="http://schemas.microsoft.com/office/drawing/2014/main" id="{D320A70A-172B-4BB5-9068-0FDB4116CA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37330" y="1285603"/>
            <a:ext cx="1178596" cy="1052608"/>
          </a:xfrm>
          <a:prstGeom prst="rect">
            <a:avLst/>
          </a:prstGeom>
        </p:spPr>
      </p:pic>
      <p:pic>
        <p:nvPicPr>
          <p:cNvPr id="13" name="Obraz 12">
            <a:extLst>
              <a:ext uri="{FF2B5EF4-FFF2-40B4-BE49-F238E27FC236}">
                <a16:creationId xmlns:a16="http://schemas.microsoft.com/office/drawing/2014/main" id="{155421D7-53DC-466F-82B9-E85467A79E0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1146" y="2990175"/>
            <a:ext cx="874776" cy="1264920"/>
          </a:xfrm>
          <a:prstGeom prst="rect">
            <a:avLst/>
          </a:prstGeom>
        </p:spPr>
      </p:pic>
      <p:pic>
        <p:nvPicPr>
          <p:cNvPr id="15" name="Obraz 14">
            <a:extLst>
              <a:ext uri="{FF2B5EF4-FFF2-40B4-BE49-F238E27FC236}">
                <a16:creationId xmlns:a16="http://schemas.microsoft.com/office/drawing/2014/main" id="{EE6BB295-A1DF-4936-820F-10029F1E2F1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1355" y="2990175"/>
            <a:ext cx="1225333" cy="1379770"/>
          </a:xfrm>
          <a:prstGeom prst="rect">
            <a:avLst/>
          </a:prstGeom>
        </p:spPr>
      </p:pic>
      <p:pic>
        <p:nvPicPr>
          <p:cNvPr id="17" name="Obraz 16">
            <a:extLst>
              <a:ext uri="{FF2B5EF4-FFF2-40B4-BE49-F238E27FC236}">
                <a16:creationId xmlns:a16="http://schemas.microsoft.com/office/drawing/2014/main" id="{3E8CFA02-D4C6-4522-AACD-FA6447688D9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9839" y="4965193"/>
            <a:ext cx="1344168" cy="597408"/>
          </a:xfrm>
          <a:prstGeom prst="rect">
            <a:avLst/>
          </a:prstGeom>
        </p:spPr>
      </p:pic>
      <p:pic>
        <p:nvPicPr>
          <p:cNvPr id="19" name="Obraz 18">
            <a:extLst>
              <a:ext uri="{FF2B5EF4-FFF2-40B4-BE49-F238E27FC236}">
                <a16:creationId xmlns:a16="http://schemas.microsoft.com/office/drawing/2014/main" id="{0B0F6409-6287-4739-99B4-2EEEC0FC5E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1521" y="4975372"/>
            <a:ext cx="1950720" cy="618744"/>
          </a:xfrm>
          <a:prstGeom prst="rect">
            <a:avLst/>
          </a:prstGeom>
        </p:spPr>
      </p:pic>
      <p:pic>
        <p:nvPicPr>
          <p:cNvPr id="21" name="Obraz 20">
            <a:extLst>
              <a:ext uri="{FF2B5EF4-FFF2-40B4-BE49-F238E27FC236}">
                <a16:creationId xmlns:a16="http://schemas.microsoft.com/office/drawing/2014/main" id="{E987C1BF-BA5C-4635-94FB-EAA90DF2BE6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676456" y="3845675"/>
            <a:ext cx="1407671" cy="363022"/>
          </a:xfrm>
          <a:prstGeom prst="rect">
            <a:avLst/>
          </a:prstGeom>
        </p:spPr>
      </p:pic>
      <p:pic>
        <p:nvPicPr>
          <p:cNvPr id="23" name="Obraz 22">
            <a:extLst>
              <a:ext uri="{FF2B5EF4-FFF2-40B4-BE49-F238E27FC236}">
                <a16:creationId xmlns:a16="http://schemas.microsoft.com/office/drawing/2014/main" id="{B864BF18-7083-499F-9EAE-9E48364987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999290" y="3856690"/>
            <a:ext cx="1209747" cy="364288"/>
          </a:xfrm>
          <a:prstGeom prst="rect">
            <a:avLst/>
          </a:prstGeom>
        </p:spPr>
      </p:pic>
      <p:sp>
        <p:nvSpPr>
          <p:cNvPr id="16" name="pole tekstowe 15">
            <a:extLst>
              <a:ext uri="{FF2B5EF4-FFF2-40B4-BE49-F238E27FC236}">
                <a16:creationId xmlns:a16="http://schemas.microsoft.com/office/drawing/2014/main" id="{15AA885D-A466-4FCA-A2AE-8C3B93DDE3EE}"/>
              </a:ext>
            </a:extLst>
          </p:cNvPr>
          <p:cNvSpPr txBox="1">
            <a:spLocks/>
          </p:cNvSpPr>
          <p:nvPr userDrawn="1"/>
        </p:nvSpPr>
        <p:spPr>
          <a:xfrm>
            <a:off x="4992787" y="2941913"/>
            <a:ext cx="3017214" cy="2709871"/>
          </a:xfrm>
          <a:prstGeom prst="rect">
            <a:avLst/>
          </a:prstGeom>
          <a:noFill/>
        </p:spPr>
        <p:txBody>
          <a:bodyPr wrap="square" lIns="0" tIns="0" rIns="0" bIns="0" rtlCol="0">
            <a:noAutofit/>
          </a:bodyPr>
          <a:lstStyle/>
          <a:p>
            <a:pPr lvl="0">
              <a:lnSpc>
                <a:spcPts val="1450"/>
              </a:lnSpc>
            </a:pPr>
            <a:r>
              <a:rPr lang="pl-PL" sz="1200" dirty="0">
                <a:latin typeface="Arial" panose="020B0604020202020204" pitchFamily="34" charset="0"/>
                <a:cs typeface="Arial" panose="020B0604020202020204" pitchFamily="34" charset="0"/>
              </a:rPr>
              <a:t>Zatrudnia blisko 120 prawników, wśród których większość to radcowie prawni, adwokaci oraz doradcy podatkowi. Praktyka GWW prowadzona jest pod markami:</a:t>
            </a:r>
          </a:p>
          <a:p>
            <a:pPr lvl="0">
              <a:lnSpc>
                <a:spcPts val="1450"/>
              </a:lnSpc>
            </a:pPr>
            <a:endParaRPr lang="pl-PL" sz="1200" dirty="0">
              <a:latin typeface="Arial" panose="020B0604020202020204" pitchFamily="34" charset="0"/>
              <a:cs typeface="Arial" panose="020B0604020202020204" pitchFamily="34" charset="0"/>
            </a:endParaRPr>
          </a:p>
          <a:p>
            <a:pPr lvl="0">
              <a:lnSpc>
                <a:spcPts val="1450"/>
              </a:lnSpc>
            </a:pPr>
            <a:endParaRPr lang="pl-PL" sz="1200" dirty="0">
              <a:latin typeface="Arial" panose="020B0604020202020204" pitchFamily="34" charset="0"/>
              <a:cs typeface="Arial" panose="020B0604020202020204" pitchFamily="34" charset="0"/>
            </a:endParaRPr>
          </a:p>
          <a:p>
            <a:pPr lvl="0">
              <a:lnSpc>
                <a:spcPts val="1450"/>
              </a:lnSpc>
            </a:pPr>
            <a:endParaRPr lang="pl-PL" sz="1200" dirty="0">
              <a:latin typeface="Arial" panose="020B0604020202020204" pitchFamily="34" charset="0"/>
              <a:cs typeface="Arial" panose="020B0604020202020204" pitchFamily="34" charset="0"/>
            </a:endParaRPr>
          </a:p>
          <a:p>
            <a:pPr lvl="0">
              <a:lnSpc>
                <a:spcPts val="1450"/>
              </a:lnSpc>
            </a:pPr>
            <a:endParaRPr lang="pl-PL" sz="1200" dirty="0">
              <a:latin typeface="Arial" panose="020B0604020202020204" pitchFamily="34" charset="0"/>
              <a:cs typeface="Arial" panose="020B0604020202020204" pitchFamily="34" charset="0"/>
            </a:endParaRPr>
          </a:p>
          <a:p>
            <a:pPr lvl="0">
              <a:lnSpc>
                <a:spcPts val="1450"/>
              </a:lnSpc>
            </a:pPr>
            <a:r>
              <a:rPr lang="pl-PL" sz="1200" dirty="0">
                <a:latin typeface="Arial" panose="020B0604020202020204" pitchFamily="34" charset="0"/>
                <a:cs typeface="Arial" panose="020B0604020202020204" pitchFamily="34" charset="0"/>
              </a:rPr>
              <a:t>Korporacjom i przedsiębiorcom zapewniamy najwyższy poziom kompleksowych usług doradztwa prawnego i podatkowego związanego z publicznym prawem gospodarczym egzekwowanym przez urzędy takie jak UKE, URE, UOKiK.</a:t>
            </a:r>
          </a:p>
        </p:txBody>
      </p:sp>
      <p:sp>
        <p:nvSpPr>
          <p:cNvPr id="20" name="pole tekstowe 19">
            <a:extLst>
              <a:ext uri="{FF2B5EF4-FFF2-40B4-BE49-F238E27FC236}">
                <a16:creationId xmlns:a16="http://schemas.microsoft.com/office/drawing/2014/main" id="{97D3DCF6-AF2C-4391-9BBE-238F353EFBE2}"/>
              </a:ext>
            </a:extLst>
          </p:cNvPr>
          <p:cNvSpPr txBox="1">
            <a:spLocks/>
          </p:cNvSpPr>
          <p:nvPr userDrawn="1"/>
        </p:nvSpPr>
        <p:spPr>
          <a:xfrm>
            <a:off x="4999290" y="792001"/>
            <a:ext cx="3017214" cy="1694826"/>
          </a:xfrm>
          <a:prstGeom prst="rect">
            <a:avLst/>
          </a:prstGeom>
          <a:noFill/>
        </p:spPr>
        <p:txBody>
          <a:bodyPr wrap="square" lIns="0" tIns="0" rIns="0" bIns="0" rtlCol="0">
            <a:noAutofit/>
          </a:bodyPr>
          <a:lstStyle/>
          <a:p>
            <a:pPr lvl="0">
              <a:lnSpc>
                <a:spcPts val="2880"/>
              </a:lnSpc>
            </a:pPr>
            <a:r>
              <a:rPr lang="pl-PL" sz="2400" dirty="0">
                <a:latin typeface="Arial Black" panose="020B0A04020102020204" pitchFamily="34" charset="0"/>
                <a:cs typeface="Arial" panose="020B0604020202020204" pitchFamily="34" charset="0"/>
              </a:rPr>
              <a:t>GWW jest jedną </a:t>
            </a:r>
            <a:br>
              <a:rPr lang="pl-PL" sz="2400" dirty="0">
                <a:latin typeface="Arial Black" panose="020B0A04020102020204" pitchFamily="34" charset="0"/>
                <a:cs typeface="Arial" panose="020B0604020202020204" pitchFamily="34" charset="0"/>
              </a:rPr>
            </a:br>
            <a:r>
              <a:rPr lang="pl-PL" sz="2400" dirty="0">
                <a:latin typeface="Arial Black" panose="020B0A04020102020204" pitchFamily="34" charset="0"/>
                <a:cs typeface="Arial" panose="020B0604020202020204" pitchFamily="34" charset="0"/>
              </a:rPr>
              <a:t>z wiodących firm </a:t>
            </a:r>
            <a:br>
              <a:rPr lang="pl-PL" sz="2400" dirty="0">
                <a:latin typeface="Arial Black" panose="020B0A04020102020204" pitchFamily="34" charset="0"/>
                <a:cs typeface="Arial" panose="020B0604020202020204" pitchFamily="34" charset="0"/>
              </a:rPr>
            </a:br>
            <a:r>
              <a:rPr lang="pl-PL" sz="2400" dirty="0">
                <a:latin typeface="Arial Black" panose="020B0A04020102020204" pitchFamily="34" charset="0"/>
                <a:cs typeface="Arial" panose="020B0604020202020204" pitchFamily="34" charset="0"/>
              </a:rPr>
              <a:t>prawniczych </a:t>
            </a:r>
            <a:br>
              <a:rPr lang="pl-PL" sz="2400" dirty="0">
                <a:latin typeface="Arial Black" panose="020B0A04020102020204" pitchFamily="34" charset="0"/>
                <a:cs typeface="Arial" panose="020B0604020202020204" pitchFamily="34" charset="0"/>
              </a:rPr>
            </a:br>
            <a:r>
              <a:rPr lang="pl-PL" sz="2400" dirty="0">
                <a:latin typeface="Arial Black" panose="020B0A04020102020204" pitchFamily="34" charset="0"/>
                <a:cs typeface="Arial" panose="020B0604020202020204" pitchFamily="34" charset="0"/>
              </a:rPr>
              <a:t>w Polsce.</a:t>
            </a:r>
          </a:p>
        </p:txBody>
      </p:sp>
    </p:spTree>
    <p:extLst>
      <p:ext uri="{BB962C8B-B14F-4D97-AF65-F5344CB8AC3E}">
        <p14:creationId xmlns:p14="http://schemas.microsoft.com/office/powerpoint/2010/main" val="1654760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Liczb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D78E263B-D063-472B-9C4F-0AD89D3AB564}"/>
              </a:ext>
            </a:extLst>
          </p:cNvPr>
          <p:cNvSpPr txBox="1">
            <a:spLocks/>
          </p:cNvSpPr>
          <p:nvPr userDrawn="1"/>
        </p:nvSpPr>
        <p:spPr>
          <a:xfrm>
            <a:off x="1439300" y="2737355"/>
            <a:ext cx="2575328" cy="866350"/>
          </a:xfrm>
          <a:prstGeom prst="rect">
            <a:avLst/>
          </a:prstGeom>
        </p:spPr>
        <p:txBody>
          <a:bodyPr vert="horz" lIns="0" tIns="0" rIns="0" bIns="0" rtlCol="0" anchor="t" anchorCtr="0">
            <a:noAutofit/>
          </a:bodyPr>
          <a:lstStyle>
            <a:lvl1pPr algn="ctr" defTabSz="914400" rtl="0" eaLnBrk="1" latinLnBrk="0" hangingPunct="1">
              <a:lnSpc>
                <a:spcPts val="7000"/>
              </a:lnSpc>
              <a:spcBef>
                <a:spcPct val="0"/>
              </a:spcBef>
              <a:buNone/>
              <a:defRPr sz="6600" kern="1200">
                <a:solidFill>
                  <a:schemeClr val="tx1"/>
                </a:solidFill>
                <a:latin typeface="Arial Black" panose="020B0A04020102020204" pitchFamily="34" charset="0"/>
                <a:ea typeface="+mj-ea"/>
                <a:cs typeface="Arial" panose="020B0604020202020204" pitchFamily="34" charset="0"/>
              </a:defRPr>
            </a:lvl1pPr>
          </a:lstStyle>
          <a:p>
            <a:r>
              <a:rPr lang="pl-PL" dirty="0"/>
              <a:t>80</a:t>
            </a:r>
          </a:p>
        </p:txBody>
      </p:sp>
      <p:sp>
        <p:nvSpPr>
          <p:cNvPr id="22" name="Title 1">
            <a:extLst>
              <a:ext uri="{FF2B5EF4-FFF2-40B4-BE49-F238E27FC236}">
                <a16:creationId xmlns:a16="http://schemas.microsoft.com/office/drawing/2014/main" id="{AF1231A1-52AC-490E-9C8A-4FA0FD7EA980}"/>
              </a:ext>
            </a:extLst>
          </p:cNvPr>
          <p:cNvSpPr txBox="1">
            <a:spLocks/>
          </p:cNvSpPr>
          <p:nvPr userDrawn="1"/>
        </p:nvSpPr>
        <p:spPr>
          <a:xfrm>
            <a:off x="1439300" y="4869116"/>
            <a:ext cx="2575328" cy="866350"/>
          </a:xfrm>
          <a:prstGeom prst="rect">
            <a:avLst/>
          </a:prstGeom>
        </p:spPr>
        <p:txBody>
          <a:bodyPr vert="horz" lIns="0" tIns="0" rIns="0" bIns="0" rtlCol="0" anchor="t" anchorCtr="0">
            <a:noAutofit/>
          </a:bodyPr>
          <a:lstStyle>
            <a:lvl1pPr algn="ctr" defTabSz="914400" rtl="0" eaLnBrk="1" latinLnBrk="0" hangingPunct="1">
              <a:lnSpc>
                <a:spcPts val="7000"/>
              </a:lnSpc>
              <a:spcBef>
                <a:spcPct val="0"/>
              </a:spcBef>
              <a:buNone/>
              <a:defRPr sz="6600" kern="1200">
                <a:solidFill>
                  <a:schemeClr val="tx1"/>
                </a:solidFill>
                <a:latin typeface="Arial Black" panose="020B0A04020102020204" pitchFamily="34" charset="0"/>
                <a:ea typeface="+mj-ea"/>
                <a:cs typeface="Arial" panose="020B0604020202020204" pitchFamily="34" charset="0"/>
              </a:defRPr>
            </a:lvl1pPr>
          </a:lstStyle>
          <a:p>
            <a:r>
              <a:rPr lang="pl-PL" dirty="0"/>
              <a:t>23</a:t>
            </a:r>
          </a:p>
        </p:txBody>
      </p:sp>
      <p:pic>
        <p:nvPicPr>
          <p:cNvPr id="25" name="Obraz 24">
            <a:extLst>
              <a:ext uri="{FF2B5EF4-FFF2-40B4-BE49-F238E27FC236}">
                <a16:creationId xmlns:a16="http://schemas.microsoft.com/office/drawing/2014/main" id="{7F395499-DAB2-4187-8DC5-20ABE185CE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4121" y="2351400"/>
            <a:ext cx="359675" cy="24385"/>
          </a:xfrm>
          <a:prstGeom prst="rect">
            <a:avLst/>
          </a:prstGeom>
        </p:spPr>
      </p:pic>
      <p:pic>
        <p:nvPicPr>
          <p:cNvPr id="26" name="Obraz 25">
            <a:extLst>
              <a:ext uri="{FF2B5EF4-FFF2-40B4-BE49-F238E27FC236}">
                <a16:creationId xmlns:a16="http://schemas.microsoft.com/office/drawing/2014/main" id="{B8A4587F-06D8-4B5F-BFEB-029F4DC662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34400" y="4515339"/>
            <a:ext cx="359675" cy="24385"/>
          </a:xfrm>
          <a:prstGeom prst="rect">
            <a:avLst/>
          </a:prstGeom>
        </p:spPr>
      </p:pic>
      <p:sp>
        <p:nvSpPr>
          <p:cNvPr id="17" name="pole tekstowe 16">
            <a:extLst>
              <a:ext uri="{FF2B5EF4-FFF2-40B4-BE49-F238E27FC236}">
                <a16:creationId xmlns:a16="http://schemas.microsoft.com/office/drawing/2014/main" id="{9AECB0E1-2D1A-497A-BCE5-2813DF030BA4}"/>
              </a:ext>
            </a:extLst>
          </p:cNvPr>
          <p:cNvSpPr txBox="1">
            <a:spLocks/>
          </p:cNvSpPr>
          <p:nvPr userDrawn="1"/>
        </p:nvSpPr>
        <p:spPr>
          <a:xfrm>
            <a:off x="4961580" y="2014917"/>
            <a:ext cx="3060000" cy="3612481"/>
          </a:xfrm>
          <a:prstGeom prst="rect">
            <a:avLst/>
          </a:prstGeom>
          <a:noFill/>
        </p:spPr>
        <p:txBody>
          <a:bodyPr wrap="square" lIns="0" tIns="0" rIns="0" bIns="0" rtlCol="0">
            <a:noAutofit/>
          </a:bodyPr>
          <a:lstStyle/>
          <a:p>
            <a:pPr lvl="0">
              <a:lnSpc>
                <a:spcPts val="1440"/>
              </a:lnSpc>
            </a:pPr>
            <a:r>
              <a:rPr lang="pl-PL" sz="1200" dirty="0">
                <a:latin typeface="Arial" panose="020B0604020202020204" pitchFamily="34" charset="0"/>
                <a:cs typeface="Arial" panose="020B0604020202020204" pitchFamily="34" charset="0"/>
              </a:rPr>
              <a:t>Równocześnie wyróżnia nas unikalna kompetencja w zakresie obsługi prawnej </a:t>
            </a:r>
            <a:br>
              <a:rPr lang="pl-PL" sz="1200" dirty="0">
                <a:latin typeface="Arial" panose="020B0604020202020204" pitchFamily="34" charset="0"/>
                <a:cs typeface="Arial" panose="020B0604020202020204" pitchFamily="34" charset="0"/>
              </a:rPr>
            </a:br>
            <a:r>
              <a:rPr lang="pl-PL" sz="1200" dirty="0">
                <a:latin typeface="Arial" panose="020B0604020202020204" pitchFamily="34" charset="0"/>
                <a:cs typeface="Arial" panose="020B0604020202020204" pitchFamily="34" charset="0"/>
              </a:rPr>
              <a:t>i podatkowej procesu inwestycyjno-budowlanego, infrastruktury liniowej, branży TSL (transport, spedycja, logistyka), gospodarki odpadami oraz nieruchomości.</a:t>
            </a:r>
          </a:p>
          <a:p>
            <a:pPr lvl="0">
              <a:lnSpc>
                <a:spcPts val="1440"/>
              </a:lnSpc>
            </a:pPr>
            <a:endParaRPr lang="pl-PL" sz="1200" dirty="0">
              <a:latin typeface="Arial" panose="020B0604020202020204" pitchFamily="34" charset="0"/>
              <a:cs typeface="Arial" panose="020B0604020202020204" pitchFamily="34" charset="0"/>
            </a:endParaRPr>
          </a:p>
          <a:p>
            <a:pPr lvl="0">
              <a:lnSpc>
                <a:spcPts val="1440"/>
              </a:lnSpc>
            </a:pPr>
            <a:r>
              <a:rPr lang="pl-PL" sz="1200" dirty="0">
                <a:latin typeface="Arial" panose="020B0604020202020204" pitchFamily="34" charset="0"/>
                <a:cs typeface="Arial" panose="020B0604020202020204" pitchFamily="34" charset="0"/>
              </a:rPr>
              <a:t>Nasi prawnicy zaangażowani byli i są w projekty oraz spory o wartości od setek tysięcy do kilku miliardów złoty – każdego roku prawnicy GWW otrzymują w rankingach polskich i międzynarodowych wyróżnienia indywidualne w swoich wiodących specjalizacjach.</a:t>
            </a:r>
          </a:p>
          <a:p>
            <a:pPr>
              <a:lnSpc>
                <a:spcPts val="1440"/>
              </a:lnSpc>
            </a:pPr>
            <a:endParaRPr lang="pl-PL" sz="1200" dirty="0">
              <a:latin typeface="Arial" panose="020B0604020202020204" pitchFamily="34" charset="0"/>
              <a:cs typeface="Arial" panose="020B0604020202020204" pitchFamily="34" charset="0"/>
            </a:endParaRPr>
          </a:p>
        </p:txBody>
      </p:sp>
      <p:sp>
        <p:nvSpPr>
          <p:cNvPr id="21" name="pole tekstowe 20">
            <a:extLst>
              <a:ext uri="{FF2B5EF4-FFF2-40B4-BE49-F238E27FC236}">
                <a16:creationId xmlns:a16="http://schemas.microsoft.com/office/drawing/2014/main" id="{19848379-C5E6-4C91-A619-CB3C4E3CD3F4}"/>
              </a:ext>
            </a:extLst>
          </p:cNvPr>
          <p:cNvSpPr txBox="1">
            <a:spLocks/>
          </p:cNvSpPr>
          <p:nvPr userDrawn="1"/>
        </p:nvSpPr>
        <p:spPr>
          <a:xfrm>
            <a:off x="1670413" y="1620364"/>
            <a:ext cx="2114082" cy="546594"/>
          </a:xfrm>
          <a:prstGeom prst="rect">
            <a:avLst/>
          </a:prstGeom>
          <a:noFill/>
        </p:spPr>
        <p:txBody>
          <a:bodyPr wrap="square" lIns="0" tIns="0" rIns="0" bIns="0" rtlCol="0">
            <a:noAutofit/>
          </a:bodyPr>
          <a:lstStyle/>
          <a:p>
            <a:pPr lvl="0" algn="ctr">
              <a:lnSpc>
                <a:spcPts val="1400"/>
              </a:lnSpc>
            </a:pPr>
            <a:r>
              <a:rPr lang="pl-PL" sz="1000" dirty="0">
                <a:latin typeface="Arial" panose="020B0604020202020204" pitchFamily="34" charset="0"/>
                <a:cs typeface="Arial" panose="020B0604020202020204" pitchFamily="34" charset="0"/>
              </a:rPr>
              <a:t>KLIENTÓW JEST Z GWW </a:t>
            </a:r>
            <a:br>
              <a:rPr lang="pl-PL" sz="1000" dirty="0">
                <a:latin typeface="Arial" panose="020B0604020202020204" pitchFamily="34" charset="0"/>
                <a:cs typeface="Arial" panose="020B0604020202020204" pitchFamily="34" charset="0"/>
              </a:rPr>
            </a:br>
            <a:r>
              <a:rPr lang="pl-PL" sz="1000" dirty="0">
                <a:latin typeface="Arial" panose="020B0604020202020204" pitchFamily="34" charset="0"/>
                <a:cs typeface="Arial" panose="020B0604020202020204" pitchFamily="34" charset="0"/>
              </a:rPr>
              <a:t>PONAD 5 LAT*</a:t>
            </a:r>
          </a:p>
        </p:txBody>
      </p:sp>
      <p:sp>
        <p:nvSpPr>
          <p:cNvPr id="23" name="pole tekstowe 22">
            <a:extLst>
              <a:ext uri="{FF2B5EF4-FFF2-40B4-BE49-F238E27FC236}">
                <a16:creationId xmlns:a16="http://schemas.microsoft.com/office/drawing/2014/main" id="{169C757A-C277-4AC6-BA96-394648482C4E}"/>
              </a:ext>
            </a:extLst>
          </p:cNvPr>
          <p:cNvSpPr txBox="1">
            <a:spLocks/>
          </p:cNvSpPr>
          <p:nvPr userDrawn="1"/>
        </p:nvSpPr>
        <p:spPr>
          <a:xfrm>
            <a:off x="1656917" y="3611248"/>
            <a:ext cx="2114082" cy="546594"/>
          </a:xfrm>
          <a:prstGeom prst="rect">
            <a:avLst/>
          </a:prstGeom>
          <a:noFill/>
        </p:spPr>
        <p:txBody>
          <a:bodyPr wrap="square" lIns="0" tIns="0" rIns="0" bIns="0" rtlCol="0">
            <a:noAutofit/>
          </a:bodyPr>
          <a:lstStyle/>
          <a:p>
            <a:pPr lvl="0" algn="ctr">
              <a:lnSpc>
                <a:spcPts val="1300"/>
              </a:lnSpc>
            </a:pPr>
            <a:r>
              <a:rPr lang="pl-PL" sz="1000" dirty="0">
                <a:latin typeface="Arial" panose="020B0604020202020204" pitchFamily="34" charset="0"/>
                <a:cs typeface="Arial" panose="020B0604020202020204" pitchFamily="34" charset="0"/>
              </a:rPr>
              <a:t>RADCÓW PRAWNYCH,</a:t>
            </a:r>
          </a:p>
          <a:p>
            <a:pPr lvl="0" algn="ctr">
              <a:lnSpc>
                <a:spcPts val="1300"/>
              </a:lnSpc>
            </a:pPr>
            <a:r>
              <a:rPr lang="pl-PL" sz="1000" dirty="0">
                <a:latin typeface="Arial" panose="020B0604020202020204" pitchFamily="34" charset="0"/>
                <a:cs typeface="Arial" panose="020B0604020202020204" pitchFamily="34" charset="0"/>
              </a:rPr>
              <a:t>ADWOKATÓW I DORADCÓW</a:t>
            </a:r>
          </a:p>
          <a:p>
            <a:pPr lvl="0" algn="ctr">
              <a:lnSpc>
                <a:spcPts val="1300"/>
              </a:lnSpc>
            </a:pPr>
            <a:r>
              <a:rPr lang="pl-PL" sz="1000" dirty="0">
                <a:latin typeface="Arial" panose="020B0604020202020204" pitchFamily="34" charset="0"/>
                <a:cs typeface="Arial" panose="020B0604020202020204" pitchFamily="34" charset="0"/>
              </a:rPr>
              <a:t>PODATKOWYCH</a:t>
            </a:r>
          </a:p>
        </p:txBody>
      </p:sp>
      <p:sp>
        <p:nvSpPr>
          <p:cNvPr id="27" name="pole tekstowe 26">
            <a:extLst>
              <a:ext uri="{FF2B5EF4-FFF2-40B4-BE49-F238E27FC236}">
                <a16:creationId xmlns:a16="http://schemas.microsoft.com/office/drawing/2014/main" id="{84621F51-A2CE-4765-9EF6-6FCCE6B28426}"/>
              </a:ext>
            </a:extLst>
          </p:cNvPr>
          <p:cNvSpPr txBox="1">
            <a:spLocks/>
          </p:cNvSpPr>
          <p:nvPr userDrawn="1"/>
        </p:nvSpPr>
        <p:spPr>
          <a:xfrm>
            <a:off x="1656917" y="5735176"/>
            <a:ext cx="2114082" cy="546594"/>
          </a:xfrm>
          <a:prstGeom prst="rect">
            <a:avLst/>
          </a:prstGeom>
          <a:noFill/>
        </p:spPr>
        <p:txBody>
          <a:bodyPr wrap="square" lIns="0" tIns="0" rIns="0" bIns="0" rtlCol="0">
            <a:noAutofit/>
          </a:bodyPr>
          <a:lstStyle/>
          <a:p>
            <a:pPr lvl="0" algn="ctr">
              <a:lnSpc>
                <a:spcPts val="1300"/>
              </a:lnSpc>
            </a:pPr>
            <a:r>
              <a:rPr lang="pl-PL" sz="1000" dirty="0">
                <a:latin typeface="Arial" panose="020B0604020202020204" pitchFamily="34" charset="0"/>
                <a:cs typeface="Arial" panose="020B0604020202020204" pitchFamily="34" charset="0"/>
              </a:rPr>
              <a:t>LATA NA RYNKU DORADZTWA PRAWNEGO DLA BIZNESU</a:t>
            </a:r>
          </a:p>
        </p:txBody>
      </p:sp>
      <p:sp>
        <p:nvSpPr>
          <p:cNvPr id="29" name="Title 1">
            <a:extLst>
              <a:ext uri="{FF2B5EF4-FFF2-40B4-BE49-F238E27FC236}">
                <a16:creationId xmlns:a16="http://schemas.microsoft.com/office/drawing/2014/main" id="{25261C84-F7A3-496E-8F7C-DDD632116868}"/>
              </a:ext>
            </a:extLst>
          </p:cNvPr>
          <p:cNvSpPr txBox="1">
            <a:spLocks/>
          </p:cNvSpPr>
          <p:nvPr userDrawn="1"/>
        </p:nvSpPr>
        <p:spPr>
          <a:xfrm>
            <a:off x="1426294" y="762654"/>
            <a:ext cx="2575328" cy="866350"/>
          </a:xfrm>
          <a:prstGeom prst="rect">
            <a:avLst/>
          </a:prstGeom>
        </p:spPr>
        <p:txBody>
          <a:bodyPr vert="horz" lIns="0" tIns="0" rIns="0" bIns="0" rtlCol="0" anchor="t" anchorCtr="0">
            <a:noAutofit/>
          </a:bodyPr>
          <a:lstStyle>
            <a:lvl1pPr algn="ctr" defTabSz="914400" rtl="0" eaLnBrk="1" latinLnBrk="0" hangingPunct="1">
              <a:lnSpc>
                <a:spcPts val="7000"/>
              </a:lnSpc>
              <a:spcBef>
                <a:spcPct val="0"/>
              </a:spcBef>
              <a:buNone/>
              <a:defRPr sz="6600" kern="1200">
                <a:solidFill>
                  <a:schemeClr val="tx1"/>
                </a:solidFill>
                <a:latin typeface="Arial Black" panose="020B0A04020102020204" pitchFamily="34" charset="0"/>
                <a:ea typeface="+mj-ea"/>
                <a:cs typeface="Arial" panose="020B0604020202020204" pitchFamily="34" charset="0"/>
              </a:defRPr>
            </a:lvl1pPr>
          </a:lstStyle>
          <a:p>
            <a:r>
              <a:rPr lang="pl-PL" dirty="0"/>
              <a:t>150</a:t>
            </a:r>
          </a:p>
        </p:txBody>
      </p:sp>
    </p:spTree>
    <p:extLst>
      <p:ext uri="{BB962C8B-B14F-4D97-AF65-F5344CB8AC3E}">
        <p14:creationId xmlns:p14="http://schemas.microsoft.com/office/powerpoint/2010/main" val="16215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Wizytów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 name="Obraz 21">
            <a:extLst>
              <a:ext uri="{FF2B5EF4-FFF2-40B4-BE49-F238E27FC236}">
                <a16:creationId xmlns:a16="http://schemas.microsoft.com/office/drawing/2014/main" id="{AC7E6710-6D30-4DAD-904D-1864F7412C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87959" y="184998"/>
            <a:ext cx="1064800" cy="237751"/>
          </a:xfrm>
          <a:prstGeom prst="rect">
            <a:avLst/>
          </a:prstGeom>
        </p:spPr>
      </p:pic>
      <p:pic>
        <p:nvPicPr>
          <p:cNvPr id="24" name="Obraz 23">
            <a:extLst>
              <a:ext uri="{FF2B5EF4-FFF2-40B4-BE49-F238E27FC236}">
                <a16:creationId xmlns:a16="http://schemas.microsoft.com/office/drawing/2014/main" id="{01CD66E9-8F44-4D2A-A2B2-7020981467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7491" y="5193163"/>
            <a:ext cx="1782118" cy="1087153"/>
          </a:xfrm>
          <a:prstGeom prst="rect">
            <a:avLst/>
          </a:prstGeom>
        </p:spPr>
      </p:pic>
      <p:sp>
        <p:nvSpPr>
          <p:cNvPr id="33" name="pole tekstowe 32">
            <a:extLst>
              <a:ext uri="{FF2B5EF4-FFF2-40B4-BE49-F238E27FC236}">
                <a16:creationId xmlns:a16="http://schemas.microsoft.com/office/drawing/2014/main" id="{5265689E-52FF-41A9-9B3C-B8F8A7CADAF5}"/>
              </a:ext>
            </a:extLst>
          </p:cNvPr>
          <p:cNvSpPr txBox="1">
            <a:spLocks/>
          </p:cNvSpPr>
          <p:nvPr userDrawn="1"/>
        </p:nvSpPr>
        <p:spPr>
          <a:xfrm>
            <a:off x="3282287" y="5169805"/>
            <a:ext cx="5302210" cy="326832"/>
          </a:xfrm>
          <a:prstGeom prst="rect">
            <a:avLst/>
          </a:prstGeom>
          <a:noFill/>
        </p:spPr>
        <p:txBody>
          <a:bodyPr wrap="square" lIns="0" tIns="0" rIns="0" bIns="0" rtlCol="0">
            <a:noAutofit/>
          </a:bodyPr>
          <a:lstStyle/>
          <a:p>
            <a:pPr lvl="0">
              <a:lnSpc>
                <a:spcPts val="2160"/>
              </a:lnSpc>
            </a:pPr>
            <a:r>
              <a:rPr lang="pl-PL" sz="1800" dirty="0">
                <a:solidFill>
                  <a:schemeClr val="bg1"/>
                </a:solidFill>
                <a:latin typeface="Arial Black" panose="020B0A04020102020204" pitchFamily="34" charset="0"/>
              </a:rPr>
              <a:t>Zapraszamy do kontaktu!</a:t>
            </a:r>
          </a:p>
        </p:txBody>
      </p:sp>
      <p:sp>
        <p:nvSpPr>
          <p:cNvPr id="16" name="Text Placeholder 2">
            <a:extLst>
              <a:ext uri="{FF2B5EF4-FFF2-40B4-BE49-F238E27FC236}">
                <a16:creationId xmlns:a16="http://schemas.microsoft.com/office/drawing/2014/main" id="{6D0E6FA0-94CF-4CA1-83A5-FD520703CABD}"/>
              </a:ext>
            </a:extLst>
          </p:cNvPr>
          <p:cNvSpPr>
            <a:spLocks noGrp="1"/>
          </p:cNvSpPr>
          <p:nvPr>
            <p:ph type="body" idx="1" hasCustomPrompt="1"/>
          </p:nvPr>
        </p:nvSpPr>
        <p:spPr>
          <a:xfrm>
            <a:off x="4653477" y="1636372"/>
            <a:ext cx="3492000" cy="554568"/>
          </a:xfrm>
          <a:prstGeom prst="rect">
            <a:avLst/>
          </a:prstGeom>
        </p:spPr>
        <p:txBody>
          <a:bodyPr lIns="0" tIns="0" rIns="0" bIns="0" anchor="t" anchorCtr="0">
            <a:noAutofit/>
          </a:bodyPr>
          <a:lstStyle>
            <a:lvl1pPr marL="0" indent="0">
              <a:lnSpc>
                <a:spcPts val="2160"/>
              </a:lnSpc>
              <a:spcBef>
                <a:spcPts val="0"/>
              </a:spcBef>
              <a:buNone/>
              <a:defRPr sz="1800" b="0">
                <a:solidFill>
                  <a:schemeClr val="bg1"/>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Imię </a:t>
            </a:r>
            <a:br>
              <a:rPr lang="pl-PL" dirty="0"/>
            </a:br>
            <a:r>
              <a:rPr lang="pl-PL" dirty="0"/>
              <a:t>Nazwisko</a:t>
            </a:r>
          </a:p>
        </p:txBody>
      </p:sp>
      <p:sp>
        <p:nvSpPr>
          <p:cNvPr id="17" name="Text Placeholder 2">
            <a:extLst>
              <a:ext uri="{FF2B5EF4-FFF2-40B4-BE49-F238E27FC236}">
                <a16:creationId xmlns:a16="http://schemas.microsoft.com/office/drawing/2014/main" id="{C7C6AD42-1B47-469D-A87E-339540874C3E}"/>
              </a:ext>
            </a:extLst>
          </p:cNvPr>
          <p:cNvSpPr>
            <a:spLocks noGrp="1"/>
          </p:cNvSpPr>
          <p:nvPr>
            <p:ph type="body" idx="12" hasCustomPrompt="1"/>
          </p:nvPr>
        </p:nvSpPr>
        <p:spPr>
          <a:xfrm>
            <a:off x="4653477" y="2225373"/>
            <a:ext cx="3492000" cy="308196"/>
          </a:xfrm>
          <a:prstGeom prst="rect">
            <a:avLst/>
          </a:prstGeom>
        </p:spPr>
        <p:txBody>
          <a:bodyPr lIns="0" tIns="0" rIns="0" bIns="0" anchor="t" anchorCtr="0">
            <a:noAutofit/>
          </a:bodyPr>
          <a:lstStyle>
            <a:lvl1pPr marL="0" indent="0">
              <a:lnSpc>
                <a:spcPts val="1300"/>
              </a:lnSpc>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Stanowisko, funkcja – kliknij, aby wpisać</a:t>
            </a:r>
          </a:p>
        </p:txBody>
      </p:sp>
      <p:sp>
        <p:nvSpPr>
          <p:cNvPr id="18" name="Text Placeholder 2">
            <a:extLst>
              <a:ext uri="{FF2B5EF4-FFF2-40B4-BE49-F238E27FC236}">
                <a16:creationId xmlns:a16="http://schemas.microsoft.com/office/drawing/2014/main" id="{0EB9E846-6F20-48BF-9552-228FAC21D168}"/>
              </a:ext>
            </a:extLst>
          </p:cNvPr>
          <p:cNvSpPr>
            <a:spLocks noGrp="1"/>
          </p:cNvSpPr>
          <p:nvPr>
            <p:ph type="body" idx="13" hasCustomPrompt="1"/>
          </p:nvPr>
        </p:nvSpPr>
        <p:spPr>
          <a:xfrm>
            <a:off x="4653477" y="2718481"/>
            <a:ext cx="3492000" cy="308196"/>
          </a:xfrm>
          <a:prstGeom prst="rect">
            <a:avLst/>
          </a:prstGeom>
        </p:spPr>
        <p:txBody>
          <a:bodyPr lIns="0" tIns="0" rIns="0" bIns="0" anchor="t" anchorCtr="0">
            <a:noAutofit/>
          </a:bodyPr>
          <a:lstStyle>
            <a:lvl1pPr marL="0" indent="0">
              <a:lnSpc>
                <a:spcPts val="1400"/>
              </a:lnSpc>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e-mail, nr telefonu – kliknij, aby wpisać</a:t>
            </a:r>
          </a:p>
        </p:txBody>
      </p:sp>
      <p:sp>
        <p:nvSpPr>
          <p:cNvPr id="21" name="Content Placeholder 3">
            <a:extLst>
              <a:ext uri="{FF2B5EF4-FFF2-40B4-BE49-F238E27FC236}">
                <a16:creationId xmlns:a16="http://schemas.microsoft.com/office/drawing/2014/main" id="{CD2ED95E-24A9-4DE5-8303-CB2448F29E9F}"/>
              </a:ext>
            </a:extLst>
          </p:cNvPr>
          <p:cNvSpPr>
            <a:spLocks noGrp="1"/>
          </p:cNvSpPr>
          <p:nvPr>
            <p:ph sz="half" idx="10" hasCustomPrompt="1"/>
          </p:nvPr>
        </p:nvSpPr>
        <p:spPr>
          <a:xfrm>
            <a:off x="868220" y="987822"/>
            <a:ext cx="2999232" cy="2994660"/>
          </a:xfrm>
          <a:prstGeom prst="rect">
            <a:avLst/>
          </a:prstGeom>
        </p:spPr>
        <p:txBody>
          <a:bodyPr lIns="0" tIns="0" rIns="0" bIns="0">
            <a:normAutofit/>
          </a:bodyPr>
          <a:lstStyle>
            <a:lvl1pPr marL="0" indent="0">
              <a:lnSpc>
                <a:spcPts val="1440"/>
              </a:lnSpc>
              <a:spcBef>
                <a:spcPts val="0"/>
              </a:spcBef>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pl-PL" dirty="0"/>
              <a:t>Zdjęcie – kliknij, aby wstawić</a:t>
            </a:r>
            <a:endParaRPr lang="en-US" dirty="0"/>
          </a:p>
        </p:txBody>
      </p:sp>
      <p:sp>
        <p:nvSpPr>
          <p:cNvPr id="23" name="Text Placeholder 2">
            <a:extLst>
              <a:ext uri="{FF2B5EF4-FFF2-40B4-BE49-F238E27FC236}">
                <a16:creationId xmlns:a16="http://schemas.microsoft.com/office/drawing/2014/main" id="{7C984F34-8C53-4A66-97F2-D4325F587BAD}"/>
              </a:ext>
            </a:extLst>
          </p:cNvPr>
          <p:cNvSpPr>
            <a:spLocks noGrp="1"/>
          </p:cNvSpPr>
          <p:nvPr>
            <p:ph type="body" idx="15" hasCustomPrompt="1"/>
          </p:nvPr>
        </p:nvSpPr>
        <p:spPr>
          <a:xfrm>
            <a:off x="3282287" y="5548846"/>
            <a:ext cx="1260000" cy="793967"/>
          </a:xfrm>
          <a:prstGeom prst="rect">
            <a:avLst/>
          </a:prstGeom>
        </p:spPr>
        <p:txBody>
          <a:bodyPr lIns="0" tIns="0" rIns="0" bIns="0" numCol="1" spcCol="360000" anchor="t" anchorCtr="0">
            <a:noAutofit/>
          </a:bodyPr>
          <a:lstStyle>
            <a:lvl1pPr marL="0" indent="0">
              <a:lnSpc>
                <a:spcPts val="1200"/>
              </a:lnSpc>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Adres – kliknij, aby wpisać</a:t>
            </a:r>
          </a:p>
        </p:txBody>
      </p:sp>
      <p:sp>
        <p:nvSpPr>
          <p:cNvPr id="25" name="Text Placeholder 2">
            <a:extLst>
              <a:ext uri="{FF2B5EF4-FFF2-40B4-BE49-F238E27FC236}">
                <a16:creationId xmlns:a16="http://schemas.microsoft.com/office/drawing/2014/main" id="{8936243D-DE22-41E7-8A79-280A26CC0B68}"/>
              </a:ext>
            </a:extLst>
          </p:cNvPr>
          <p:cNvSpPr>
            <a:spLocks noGrp="1"/>
          </p:cNvSpPr>
          <p:nvPr>
            <p:ph type="body" idx="16" hasCustomPrompt="1"/>
          </p:nvPr>
        </p:nvSpPr>
        <p:spPr>
          <a:xfrm>
            <a:off x="4653477" y="5548845"/>
            <a:ext cx="1260000" cy="793967"/>
          </a:xfrm>
          <a:prstGeom prst="rect">
            <a:avLst/>
          </a:prstGeom>
        </p:spPr>
        <p:txBody>
          <a:bodyPr lIns="0" tIns="0" rIns="0" bIns="0" numCol="1" spcCol="360000" anchor="t" anchorCtr="0">
            <a:noAutofit/>
          </a:bodyPr>
          <a:lstStyle>
            <a:lvl1pPr marL="0" indent="0">
              <a:lnSpc>
                <a:spcPts val="1200"/>
              </a:lnSpc>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Adres – kliknij, aby wpisać</a:t>
            </a:r>
          </a:p>
        </p:txBody>
      </p:sp>
      <p:sp>
        <p:nvSpPr>
          <p:cNvPr id="26" name="Text Placeholder 2">
            <a:extLst>
              <a:ext uri="{FF2B5EF4-FFF2-40B4-BE49-F238E27FC236}">
                <a16:creationId xmlns:a16="http://schemas.microsoft.com/office/drawing/2014/main" id="{CFE76870-171A-43C6-AE13-16C797C51F4D}"/>
              </a:ext>
            </a:extLst>
          </p:cNvPr>
          <p:cNvSpPr>
            <a:spLocks noGrp="1"/>
          </p:cNvSpPr>
          <p:nvPr>
            <p:ph type="body" idx="17" hasCustomPrompt="1"/>
          </p:nvPr>
        </p:nvSpPr>
        <p:spPr>
          <a:xfrm>
            <a:off x="5997907" y="5548844"/>
            <a:ext cx="1260000" cy="793967"/>
          </a:xfrm>
          <a:prstGeom prst="rect">
            <a:avLst/>
          </a:prstGeom>
        </p:spPr>
        <p:txBody>
          <a:bodyPr lIns="0" tIns="0" rIns="0" bIns="0" numCol="1" spcCol="360000" anchor="t" anchorCtr="0">
            <a:noAutofit/>
          </a:bodyPr>
          <a:lstStyle>
            <a:lvl1pPr marL="0" indent="0">
              <a:lnSpc>
                <a:spcPts val="1200"/>
              </a:lnSpc>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Adres – kliknij, aby wpisać</a:t>
            </a:r>
          </a:p>
        </p:txBody>
      </p:sp>
      <p:sp>
        <p:nvSpPr>
          <p:cNvPr id="27" name="Text Placeholder 2">
            <a:extLst>
              <a:ext uri="{FF2B5EF4-FFF2-40B4-BE49-F238E27FC236}">
                <a16:creationId xmlns:a16="http://schemas.microsoft.com/office/drawing/2014/main" id="{B311E560-9325-42B7-A73D-FFBB17713E57}"/>
              </a:ext>
            </a:extLst>
          </p:cNvPr>
          <p:cNvSpPr>
            <a:spLocks noGrp="1"/>
          </p:cNvSpPr>
          <p:nvPr>
            <p:ph type="body" idx="18" hasCustomPrompt="1"/>
          </p:nvPr>
        </p:nvSpPr>
        <p:spPr>
          <a:xfrm>
            <a:off x="7324497" y="5548844"/>
            <a:ext cx="1260000" cy="793967"/>
          </a:xfrm>
          <a:prstGeom prst="rect">
            <a:avLst/>
          </a:prstGeom>
        </p:spPr>
        <p:txBody>
          <a:bodyPr lIns="0" tIns="0" rIns="0" bIns="0" numCol="1" spcCol="360000" anchor="t" anchorCtr="0">
            <a:noAutofit/>
          </a:bodyPr>
          <a:lstStyle>
            <a:lvl1pPr marL="0" indent="0">
              <a:lnSpc>
                <a:spcPts val="1200"/>
              </a:lnSpc>
              <a:spcBef>
                <a:spcPts val="0"/>
              </a:spcBef>
              <a:buNone/>
              <a:defRPr sz="9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Adres – kliknij, aby wpisać</a:t>
            </a:r>
          </a:p>
        </p:txBody>
      </p:sp>
    </p:spTree>
    <p:extLst>
      <p:ext uri="{BB962C8B-B14F-4D97-AF65-F5344CB8AC3E}">
        <p14:creationId xmlns:p14="http://schemas.microsoft.com/office/powerpoint/2010/main" val="386625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Strona_tytułowa_prezenta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33999" y="770709"/>
            <a:ext cx="6930000" cy="418011"/>
          </a:xfrm>
          <a:prstGeom prst="rect">
            <a:avLst/>
          </a:prstGeom>
        </p:spPr>
        <p:txBody>
          <a:bodyPr lIns="0" tIns="0" rIns="0" bIns="0" anchor="t" anchorCtr="0">
            <a:normAutofit/>
          </a:bodyPr>
          <a:lstStyle>
            <a:lvl1pPr>
              <a:defRPr sz="1200">
                <a:latin typeface="Arial" panose="020B0604020202020204" pitchFamily="34" charset="0"/>
                <a:cs typeface="Arial" panose="020B0604020202020204" pitchFamily="34" charset="0"/>
              </a:defRPr>
            </a:lvl1pPr>
          </a:lstStyle>
          <a:p>
            <a:r>
              <a:rPr lang="pl-PL" dirty="0"/>
              <a:t>Autor: Imię i Nazwisko – kliknij, aby wpisać</a:t>
            </a:r>
            <a:endParaRPr lang="en-US" dirty="0"/>
          </a:p>
        </p:txBody>
      </p:sp>
      <p:sp>
        <p:nvSpPr>
          <p:cNvPr id="3" name="Text Placeholder 2"/>
          <p:cNvSpPr>
            <a:spLocks noGrp="1"/>
          </p:cNvSpPr>
          <p:nvPr>
            <p:ph type="body" idx="1" hasCustomPrompt="1"/>
          </p:nvPr>
        </p:nvSpPr>
        <p:spPr>
          <a:xfrm>
            <a:off x="1134000" y="1808703"/>
            <a:ext cx="6930000" cy="1224881"/>
          </a:xfrm>
          <a:prstGeom prst="rect">
            <a:avLst/>
          </a:prstGeom>
        </p:spPr>
        <p:txBody>
          <a:bodyPr lIns="0" tIns="0" rIns="0" bIns="0" anchor="t" anchorCtr="0">
            <a:noAutofit/>
          </a:bodyPr>
          <a:lstStyle>
            <a:lvl1pPr marL="0" indent="0">
              <a:lnSpc>
                <a:spcPts val="3900"/>
              </a:lnSpc>
              <a:spcBef>
                <a:spcPts val="0"/>
              </a:spcBef>
              <a:buNone/>
              <a:defRPr sz="3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Tytuł – kliknij, aby wpisać</a:t>
            </a:r>
          </a:p>
        </p:txBody>
      </p:sp>
      <p:pic>
        <p:nvPicPr>
          <p:cNvPr id="13" name="Obraz 12">
            <a:extLst>
              <a:ext uri="{FF2B5EF4-FFF2-40B4-BE49-F238E27FC236}">
                <a16:creationId xmlns:a16="http://schemas.microsoft.com/office/drawing/2014/main" id="{18B3ACD0-EDE9-47DA-BCF8-C2A39DB695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0933" y="3155905"/>
            <a:ext cx="359675" cy="24385"/>
          </a:xfrm>
          <a:prstGeom prst="rect">
            <a:avLst/>
          </a:prstGeom>
        </p:spPr>
      </p:pic>
      <p:sp>
        <p:nvSpPr>
          <p:cNvPr id="17" name="Text Placeholder 2">
            <a:extLst>
              <a:ext uri="{FF2B5EF4-FFF2-40B4-BE49-F238E27FC236}">
                <a16:creationId xmlns:a16="http://schemas.microsoft.com/office/drawing/2014/main" id="{8C4C1FAA-74CF-483A-816C-43A58CB8E112}"/>
              </a:ext>
            </a:extLst>
          </p:cNvPr>
          <p:cNvSpPr>
            <a:spLocks noGrp="1"/>
          </p:cNvSpPr>
          <p:nvPr>
            <p:ph type="body" idx="11" hasCustomPrompt="1"/>
          </p:nvPr>
        </p:nvSpPr>
        <p:spPr>
          <a:xfrm>
            <a:off x="1133999" y="3502800"/>
            <a:ext cx="6930000" cy="2307156"/>
          </a:xfrm>
          <a:prstGeom prst="rect">
            <a:avLst/>
          </a:prstGeom>
        </p:spPr>
        <p:txBody>
          <a:bodyPr lIns="0" tIns="0" rIns="0" bIns="0"/>
          <a:lstStyle>
            <a:lvl1pPr marL="0" indent="0">
              <a:lnSpc>
                <a:spcPts val="1920"/>
              </a:lnSpc>
              <a:spcBef>
                <a:spcPts val="0"/>
              </a:spcBef>
              <a:buNone/>
              <a:defRPr sz="16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Podtytuł – kliknij, aby wpisać</a:t>
            </a:r>
          </a:p>
        </p:txBody>
      </p:sp>
      <p:sp>
        <p:nvSpPr>
          <p:cNvPr id="20" name="Text Placeholder 3">
            <a:extLst>
              <a:ext uri="{FF2B5EF4-FFF2-40B4-BE49-F238E27FC236}">
                <a16:creationId xmlns:a16="http://schemas.microsoft.com/office/drawing/2014/main" id="{153F0289-90D6-43D9-9B66-CB9A70A3AD5F}"/>
              </a:ext>
            </a:extLst>
          </p:cNvPr>
          <p:cNvSpPr>
            <a:spLocks noGrp="1"/>
          </p:cNvSpPr>
          <p:nvPr>
            <p:ph type="body" sz="half" idx="2" hasCustomPrompt="1"/>
          </p:nvPr>
        </p:nvSpPr>
        <p:spPr>
          <a:xfrm>
            <a:off x="1133999" y="6004847"/>
            <a:ext cx="6930000" cy="127619"/>
          </a:xfrm>
          <a:prstGeom prst="rect">
            <a:avLst/>
          </a:prstGeom>
        </p:spPr>
        <p:txBody>
          <a:bodyPr lIns="0" tIns="0" rIns="0" bIns="0"/>
          <a:lstStyle>
            <a:lvl1pPr marL="0" indent="0">
              <a:lnSpc>
                <a:spcPct val="100000"/>
              </a:lnSpc>
              <a:spcBef>
                <a:spcPts val="0"/>
              </a:spcBef>
              <a:buNone/>
              <a:defRPr sz="700" spc="3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l-PL" dirty="0"/>
              <a:t>PAŹDZIERNIK 2018</a:t>
            </a:r>
          </a:p>
        </p:txBody>
      </p:sp>
    </p:spTree>
    <p:extLst>
      <p:ext uri="{BB962C8B-B14F-4D97-AF65-F5344CB8AC3E}">
        <p14:creationId xmlns:p14="http://schemas.microsoft.com/office/powerpoint/2010/main" val="355985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79999" y="792000"/>
            <a:ext cx="4320989" cy="795075"/>
          </a:xfrm>
          <a:prstGeom prst="rect">
            <a:avLst/>
          </a:prstGeom>
        </p:spPr>
        <p:txBody>
          <a:bodyPr lIns="0" tIns="0" rIns="0" bIns="0" anchor="t" anchorCtr="0">
            <a:normAutofit/>
          </a:bodyPr>
          <a:lstStyle>
            <a:lvl1pPr>
              <a:lnSpc>
                <a:spcPts val="1200"/>
              </a:lnSpc>
              <a:defRPr sz="1000">
                <a:latin typeface="Arial" panose="020B0604020202020204" pitchFamily="34" charset="0"/>
                <a:cs typeface="Arial" panose="020B0604020202020204" pitchFamily="34" charset="0"/>
              </a:defRPr>
            </a:lvl1pPr>
          </a:lstStyle>
          <a:p>
            <a:r>
              <a:rPr lang="pl-PL" dirty="0"/>
              <a:t>Szanowny Pan </a:t>
            </a:r>
            <a:br>
              <a:rPr lang="pl-PL" dirty="0"/>
            </a:br>
            <a:r>
              <a:rPr lang="pl-PL" dirty="0"/>
              <a:t>Tomasz Nowak </a:t>
            </a:r>
            <a:br>
              <a:rPr lang="pl-PL" dirty="0"/>
            </a:br>
            <a:r>
              <a:rPr lang="pl-PL" dirty="0"/>
              <a:t>Stanowisko </a:t>
            </a:r>
            <a:br>
              <a:rPr lang="pl-PL" dirty="0"/>
            </a:br>
            <a:r>
              <a:rPr lang="pl-PL" dirty="0"/>
              <a:t>Nazwa Firmy S.A.</a:t>
            </a:r>
            <a:endParaRPr lang="en-US" dirty="0"/>
          </a:p>
        </p:txBody>
      </p:sp>
      <p:sp>
        <p:nvSpPr>
          <p:cNvPr id="3" name="Text Placeholder 2"/>
          <p:cNvSpPr>
            <a:spLocks noGrp="1"/>
          </p:cNvSpPr>
          <p:nvPr>
            <p:ph type="body" idx="1" hasCustomPrompt="1"/>
          </p:nvPr>
        </p:nvSpPr>
        <p:spPr>
          <a:xfrm>
            <a:off x="1080000" y="2070000"/>
            <a:ext cx="6930000" cy="435075"/>
          </a:xfrm>
          <a:prstGeom prst="rect">
            <a:avLst/>
          </a:prstGeom>
        </p:spPr>
        <p:txBody>
          <a:bodyPr lIns="0" tIns="0" rIns="0" bIns="0" anchor="t" anchorCtr="0">
            <a:noAutofit/>
          </a:bodyPr>
          <a:lstStyle>
            <a:lvl1pPr marL="0" indent="0">
              <a:lnSpc>
                <a:spcPts val="2160"/>
              </a:lnSpc>
              <a:spcBef>
                <a:spcPts val="0"/>
              </a:spcBef>
              <a:buNone/>
              <a:defRPr sz="1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Szanowny Panie,</a:t>
            </a:r>
          </a:p>
        </p:txBody>
      </p:sp>
      <p:pic>
        <p:nvPicPr>
          <p:cNvPr id="10" name="Obraz 9">
            <a:extLst>
              <a:ext uri="{FF2B5EF4-FFF2-40B4-BE49-F238E27FC236}">
                <a16:creationId xmlns:a16="http://schemas.microsoft.com/office/drawing/2014/main" id="{DE79E0AB-3D1A-4074-AF8E-5B19516647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6000" y="2595341"/>
            <a:ext cx="359675" cy="24385"/>
          </a:xfrm>
          <a:prstGeom prst="rect">
            <a:avLst/>
          </a:prstGeom>
        </p:spPr>
      </p:pic>
      <p:sp>
        <p:nvSpPr>
          <p:cNvPr id="9" name="Text Placeholder 3">
            <a:extLst>
              <a:ext uri="{FF2B5EF4-FFF2-40B4-BE49-F238E27FC236}">
                <a16:creationId xmlns:a16="http://schemas.microsoft.com/office/drawing/2014/main" id="{6CA85D2B-4391-48D9-A05C-425CFC0886E8}"/>
              </a:ext>
            </a:extLst>
          </p:cNvPr>
          <p:cNvSpPr>
            <a:spLocks noGrp="1"/>
          </p:cNvSpPr>
          <p:nvPr>
            <p:ph type="body" sz="half" idx="11" hasCustomPrompt="1"/>
          </p:nvPr>
        </p:nvSpPr>
        <p:spPr>
          <a:xfrm>
            <a:off x="1079999" y="2987999"/>
            <a:ext cx="6930000" cy="3077999"/>
          </a:xfrm>
          <a:prstGeom prst="rect">
            <a:avLst/>
          </a:prstGeom>
        </p:spPr>
        <p:txBody>
          <a:bodyPr lIns="0" tIns="0" rIns="0" bIns="0"/>
          <a:lstStyle>
            <a:lvl1pPr marL="0" indent="0">
              <a:lnSpc>
                <a:spcPts val="1440"/>
              </a:lnSpc>
              <a:spcBef>
                <a:spcPts val="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Tekst – kliknij, aby wpisać</a:t>
            </a:r>
            <a:endParaRPr lang="en-US" dirty="0"/>
          </a:p>
        </p:txBody>
      </p:sp>
      <p:sp>
        <p:nvSpPr>
          <p:cNvPr id="12" name="Text Placeholder 3">
            <a:extLst>
              <a:ext uri="{FF2B5EF4-FFF2-40B4-BE49-F238E27FC236}">
                <a16:creationId xmlns:a16="http://schemas.microsoft.com/office/drawing/2014/main" id="{232446EC-F28E-47D9-A5C1-6FF2248D6440}"/>
              </a:ext>
            </a:extLst>
          </p:cNvPr>
          <p:cNvSpPr>
            <a:spLocks noGrp="1"/>
          </p:cNvSpPr>
          <p:nvPr>
            <p:ph type="body" sz="half" idx="2" hasCustomPrompt="1"/>
          </p:nvPr>
        </p:nvSpPr>
        <p:spPr>
          <a:xfrm>
            <a:off x="5525309" y="792000"/>
            <a:ext cx="2484689" cy="795075"/>
          </a:xfrm>
          <a:prstGeom prst="rect">
            <a:avLst/>
          </a:prstGeom>
        </p:spPr>
        <p:txBody>
          <a:bodyPr lIns="0" tIns="0" rIns="0" bIns="0"/>
          <a:lstStyle>
            <a:lvl1pPr marL="0" indent="0" algn="r">
              <a:lnSpc>
                <a:spcPts val="1200"/>
              </a:lnSpc>
              <a:spcBef>
                <a:spcPts val="0"/>
              </a:spcBef>
              <a:buNone/>
              <a:defRPr sz="1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pl-PL" dirty="0"/>
              <a:t>Warszawa, </a:t>
            </a:r>
          </a:p>
          <a:p>
            <a:r>
              <a:rPr lang="pl-PL" dirty="0"/>
              <a:t>dnia 31 stycznia 2019 r.</a:t>
            </a:r>
          </a:p>
        </p:txBody>
      </p:sp>
    </p:spTree>
    <p:extLst>
      <p:ext uri="{BB962C8B-B14F-4D97-AF65-F5344CB8AC3E}">
        <p14:creationId xmlns:p14="http://schemas.microsoft.com/office/powerpoint/2010/main" val="155286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Strona_tytułowa_rozdział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134000" y="3044950"/>
            <a:ext cx="6930000" cy="1224881"/>
          </a:xfrm>
          <a:prstGeom prst="rect">
            <a:avLst/>
          </a:prstGeom>
        </p:spPr>
        <p:txBody>
          <a:bodyPr lIns="0" tIns="0" rIns="0" bIns="0" anchor="t" anchorCtr="0">
            <a:noAutofit/>
          </a:bodyPr>
          <a:lstStyle>
            <a:lvl1pPr marL="0" indent="0">
              <a:lnSpc>
                <a:spcPts val="3900"/>
              </a:lnSpc>
              <a:spcBef>
                <a:spcPts val="0"/>
              </a:spcBef>
              <a:buNone/>
              <a:defRPr sz="3400" b="1">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Tytuł – kliknij, aby wpisać</a:t>
            </a:r>
          </a:p>
        </p:txBody>
      </p:sp>
    </p:spTree>
    <p:extLst>
      <p:ext uri="{BB962C8B-B14F-4D97-AF65-F5344CB8AC3E}">
        <p14:creationId xmlns:p14="http://schemas.microsoft.com/office/powerpoint/2010/main" val="147410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Dwukolumnow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80000" y="792000"/>
            <a:ext cx="6930000" cy="851111"/>
          </a:xfrm>
          <a:prstGeom prst="rect">
            <a:avLst/>
          </a:prstGeom>
        </p:spPr>
        <p:txBody>
          <a:bodyPr lIns="0" tIns="0" rIns="0" bIns="0" anchor="t" anchorCtr="0">
            <a:noAutofit/>
          </a:bodyPr>
          <a:lstStyle>
            <a:lvl1pPr marL="0" indent="0">
              <a:lnSpc>
                <a:spcPts val="2640"/>
              </a:lnSpc>
              <a:spcBef>
                <a:spcPts val="0"/>
              </a:spcBef>
              <a:buNone/>
              <a:defRPr sz="2200" b="1">
                <a:latin typeface="Arial Black" panose="020B0A040201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Tytuł – kliknij, aby wpisać</a:t>
            </a:r>
          </a:p>
        </p:txBody>
      </p:sp>
      <p:pic>
        <p:nvPicPr>
          <p:cNvPr id="11" name="Obraz 10">
            <a:extLst>
              <a:ext uri="{FF2B5EF4-FFF2-40B4-BE49-F238E27FC236}">
                <a16:creationId xmlns:a16="http://schemas.microsoft.com/office/drawing/2014/main" id="{C2C27E64-F017-4F2A-8275-812B379683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818000"/>
            <a:ext cx="359675" cy="24385"/>
          </a:xfrm>
          <a:prstGeom prst="rect">
            <a:avLst/>
          </a:prstGeom>
        </p:spPr>
      </p:pic>
      <p:sp>
        <p:nvSpPr>
          <p:cNvPr id="7" name="Text Placeholder 3">
            <a:extLst>
              <a:ext uri="{FF2B5EF4-FFF2-40B4-BE49-F238E27FC236}">
                <a16:creationId xmlns:a16="http://schemas.microsoft.com/office/drawing/2014/main" id="{9B0D280C-37A2-4E35-AD0B-6C4CD9A6DE93}"/>
              </a:ext>
            </a:extLst>
          </p:cNvPr>
          <p:cNvSpPr>
            <a:spLocks noGrp="1"/>
          </p:cNvSpPr>
          <p:nvPr>
            <p:ph type="body" sz="half" idx="10" hasCustomPrompt="1"/>
          </p:nvPr>
        </p:nvSpPr>
        <p:spPr>
          <a:xfrm>
            <a:off x="1080000" y="2195998"/>
            <a:ext cx="6930000" cy="3487825"/>
          </a:xfrm>
          <a:prstGeom prst="rect">
            <a:avLst/>
          </a:prstGeom>
        </p:spPr>
        <p:txBody>
          <a:bodyPr lIns="0" tIns="0" rIns="0" bIns="0" numCol="2" spcCol="720000"/>
          <a:lstStyle>
            <a:lvl1pPr marL="0" indent="0">
              <a:lnSpc>
                <a:spcPts val="1440"/>
              </a:lnSpc>
              <a:spcBef>
                <a:spcPts val="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Tekst – kliknij, aby wpisać</a:t>
            </a:r>
            <a:endParaRPr lang="en-US" dirty="0"/>
          </a:p>
        </p:txBody>
      </p:sp>
    </p:spTree>
    <p:extLst>
      <p:ext uri="{BB962C8B-B14F-4D97-AF65-F5344CB8AC3E}">
        <p14:creationId xmlns:p14="http://schemas.microsoft.com/office/powerpoint/2010/main" val="377342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Strona z wykresem kolumnowy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92000"/>
            <a:ext cx="6930000" cy="826136"/>
          </a:xfrm>
          <a:prstGeom prst="rect">
            <a:avLst/>
          </a:prstGeom>
        </p:spPr>
        <p:txBody>
          <a:bodyPr lIns="0" tIns="0" rIns="0" bIns="0" anchor="t" anchorCtr="0">
            <a:noAutofit/>
          </a:bodyPr>
          <a:lstStyle>
            <a:lvl1pPr>
              <a:lnSpc>
                <a:spcPts val="2640"/>
              </a:lnSpc>
              <a:defRPr sz="2200">
                <a:latin typeface="Arial Black" panose="020B0A04020102020204" pitchFamily="34" charset="0"/>
                <a:cs typeface="Arial" panose="020B0604020202020204" pitchFamily="34" charset="0"/>
              </a:defRPr>
            </a:lvl1pPr>
          </a:lstStyle>
          <a:p>
            <a:pPr lvl="0"/>
            <a:r>
              <a:rPr lang="pl-PL" dirty="0"/>
              <a:t>Tytuł – kliknij, aby wpisać</a:t>
            </a:r>
          </a:p>
        </p:txBody>
      </p:sp>
      <p:pic>
        <p:nvPicPr>
          <p:cNvPr id="11" name="Obraz 10">
            <a:extLst>
              <a:ext uri="{FF2B5EF4-FFF2-40B4-BE49-F238E27FC236}">
                <a16:creationId xmlns:a16="http://schemas.microsoft.com/office/drawing/2014/main" id="{3B7B3768-17DB-46A8-9460-A0A4744E8D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818000"/>
            <a:ext cx="359675" cy="24385"/>
          </a:xfrm>
          <a:prstGeom prst="rect">
            <a:avLst/>
          </a:prstGeom>
        </p:spPr>
      </p:pic>
      <p:sp>
        <p:nvSpPr>
          <p:cNvPr id="8" name="Text Placeholder 3">
            <a:extLst>
              <a:ext uri="{FF2B5EF4-FFF2-40B4-BE49-F238E27FC236}">
                <a16:creationId xmlns:a16="http://schemas.microsoft.com/office/drawing/2014/main" id="{B375FEA6-2DF4-48F8-A8F0-D60B092F85D2}"/>
              </a:ext>
            </a:extLst>
          </p:cNvPr>
          <p:cNvSpPr>
            <a:spLocks noGrp="1"/>
          </p:cNvSpPr>
          <p:nvPr>
            <p:ph type="body" sz="half" idx="10" hasCustomPrompt="1"/>
          </p:nvPr>
        </p:nvSpPr>
        <p:spPr>
          <a:xfrm>
            <a:off x="1080000" y="2196000"/>
            <a:ext cx="2808000" cy="2276412"/>
          </a:xfrm>
          <a:prstGeom prst="rect">
            <a:avLst/>
          </a:prstGeom>
        </p:spPr>
        <p:txBody>
          <a:bodyPr lIns="0" tIns="0" rIns="0" bIns="0"/>
          <a:lstStyle>
            <a:lvl1pPr marL="0" indent="0">
              <a:lnSpc>
                <a:spcPts val="1440"/>
              </a:lnSpc>
              <a:spcBef>
                <a:spcPts val="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Tekst – kliknij, aby wpisać</a:t>
            </a:r>
            <a:endParaRPr lang="en-US" dirty="0"/>
          </a:p>
        </p:txBody>
      </p:sp>
    </p:spTree>
    <p:extLst>
      <p:ext uri="{BB962C8B-B14F-4D97-AF65-F5344CB8AC3E}">
        <p14:creationId xmlns:p14="http://schemas.microsoft.com/office/powerpoint/2010/main" val="4002257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8_Strona z wykresem kołowy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92000"/>
            <a:ext cx="6930000" cy="826136"/>
          </a:xfrm>
          <a:prstGeom prst="rect">
            <a:avLst/>
          </a:prstGeom>
        </p:spPr>
        <p:txBody>
          <a:bodyPr lIns="0" tIns="0" rIns="0" bIns="0" anchor="t" anchorCtr="0">
            <a:noAutofit/>
          </a:bodyPr>
          <a:lstStyle>
            <a:lvl1pPr>
              <a:lnSpc>
                <a:spcPts val="2640"/>
              </a:lnSpc>
              <a:defRPr sz="2200">
                <a:latin typeface="Arial Black" panose="020B0A04020102020204" pitchFamily="34" charset="0"/>
                <a:cs typeface="Arial" panose="020B0604020202020204" pitchFamily="34" charset="0"/>
              </a:defRPr>
            </a:lvl1pPr>
          </a:lstStyle>
          <a:p>
            <a:pPr lvl="0"/>
            <a:r>
              <a:rPr lang="pl-PL" dirty="0"/>
              <a:t>Tytuł – kliknij, aby wpisać</a:t>
            </a:r>
          </a:p>
        </p:txBody>
      </p:sp>
      <p:pic>
        <p:nvPicPr>
          <p:cNvPr id="6" name="Obraz 5">
            <a:extLst>
              <a:ext uri="{FF2B5EF4-FFF2-40B4-BE49-F238E27FC236}">
                <a16:creationId xmlns:a16="http://schemas.microsoft.com/office/drawing/2014/main" id="{10B4E142-3DC8-4AB9-B820-4F5AA940FA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818000"/>
            <a:ext cx="359675" cy="24385"/>
          </a:xfrm>
          <a:prstGeom prst="rect">
            <a:avLst/>
          </a:prstGeom>
        </p:spPr>
      </p:pic>
      <p:sp>
        <p:nvSpPr>
          <p:cNvPr id="8" name="Text Placeholder 3">
            <a:extLst>
              <a:ext uri="{FF2B5EF4-FFF2-40B4-BE49-F238E27FC236}">
                <a16:creationId xmlns:a16="http://schemas.microsoft.com/office/drawing/2014/main" id="{780DC7D6-281A-413E-9EF8-31A8585E3027}"/>
              </a:ext>
            </a:extLst>
          </p:cNvPr>
          <p:cNvSpPr>
            <a:spLocks noGrp="1"/>
          </p:cNvSpPr>
          <p:nvPr>
            <p:ph type="body" sz="half" idx="10" hasCustomPrompt="1"/>
          </p:nvPr>
        </p:nvSpPr>
        <p:spPr>
          <a:xfrm>
            <a:off x="1080000" y="2195999"/>
            <a:ext cx="2808000" cy="2249251"/>
          </a:xfrm>
          <a:prstGeom prst="rect">
            <a:avLst/>
          </a:prstGeom>
        </p:spPr>
        <p:txBody>
          <a:bodyPr lIns="0" tIns="0" rIns="0" bIns="0"/>
          <a:lstStyle>
            <a:lvl1pPr marL="0" indent="0">
              <a:lnSpc>
                <a:spcPts val="1440"/>
              </a:lnSpc>
              <a:spcBef>
                <a:spcPts val="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Tekst – kliknij, aby wpisać</a:t>
            </a:r>
            <a:endParaRPr lang="en-US" dirty="0"/>
          </a:p>
        </p:txBody>
      </p:sp>
    </p:spTree>
    <p:extLst>
      <p:ext uri="{BB962C8B-B14F-4D97-AF65-F5344CB8AC3E}">
        <p14:creationId xmlns:p14="http://schemas.microsoft.com/office/powerpoint/2010/main" val="96418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trona z wykresem kołowy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92000"/>
            <a:ext cx="6930000" cy="826136"/>
          </a:xfrm>
          <a:prstGeom prst="rect">
            <a:avLst/>
          </a:prstGeom>
        </p:spPr>
        <p:txBody>
          <a:bodyPr lIns="0" tIns="0" rIns="0" bIns="0" anchor="t" anchorCtr="0">
            <a:noAutofit/>
          </a:bodyPr>
          <a:lstStyle>
            <a:lvl1pPr>
              <a:lnSpc>
                <a:spcPts val="2640"/>
              </a:lnSpc>
              <a:defRPr sz="2200">
                <a:latin typeface="Arial Black" panose="020B0A04020102020204" pitchFamily="34" charset="0"/>
                <a:cs typeface="Arial" panose="020B0604020202020204" pitchFamily="34" charset="0"/>
              </a:defRPr>
            </a:lvl1pPr>
          </a:lstStyle>
          <a:p>
            <a:pPr lvl="0"/>
            <a:r>
              <a:rPr lang="pl-PL" dirty="0"/>
              <a:t>Tytuł – kliknij, aby wpisać</a:t>
            </a:r>
          </a:p>
        </p:txBody>
      </p:sp>
      <p:pic>
        <p:nvPicPr>
          <p:cNvPr id="6" name="Obraz 5">
            <a:extLst>
              <a:ext uri="{FF2B5EF4-FFF2-40B4-BE49-F238E27FC236}">
                <a16:creationId xmlns:a16="http://schemas.microsoft.com/office/drawing/2014/main" id="{10B4E142-3DC8-4AB9-B820-4F5AA940FA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818000"/>
            <a:ext cx="359675" cy="24385"/>
          </a:xfrm>
          <a:prstGeom prst="rect">
            <a:avLst/>
          </a:prstGeom>
        </p:spPr>
      </p:pic>
      <p:sp>
        <p:nvSpPr>
          <p:cNvPr id="9" name="Content Placeholder 3">
            <a:extLst>
              <a:ext uri="{FF2B5EF4-FFF2-40B4-BE49-F238E27FC236}">
                <a16:creationId xmlns:a16="http://schemas.microsoft.com/office/drawing/2014/main" id="{17FCBC2B-2ED3-43A3-BE36-7F6B7ECE5E18}"/>
              </a:ext>
            </a:extLst>
          </p:cNvPr>
          <p:cNvSpPr>
            <a:spLocks noGrp="1"/>
          </p:cNvSpPr>
          <p:nvPr>
            <p:ph sz="half" idx="10"/>
          </p:nvPr>
        </p:nvSpPr>
        <p:spPr>
          <a:xfrm>
            <a:off x="4861202" y="2195998"/>
            <a:ext cx="3148798" cy="2493692"/>
          </a:xfrm>
          <a:prstGeom prst="rect">
            <a:avLst/>
          </a:prstGeom>
        </p:spPr>
        <p:txBody>
          <a:bodyPr lIns="0" tIns="0" rIns="0" bIns="0">
            <a:normAutofit/>
          </a:bodyPr>
          <a:lstStyle>
            <a:lvl1pPr marL="0" indent="0">
              <a:lnSpc>
                <a:spcPts val="1440"/>
              </a:lnSpc>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pl-PL"/>
              <a:t>Edytuj style wzorca tekstu</a:t>
            </a:r>
          </a:p>
        </p:txBody>
      </p:sp>
      <p:sp>
        <p:nvSpPr>
          <p:cNvPr id="18" name="Content Placeholder 3">
            <a:extLst>
              <a:ext uri="{FF2B5EF4-FFF2-40B4-BE49-F238E27FC236}">
                <a16:creationId xmlns:a16="http://schemas.microsoft.com/office/drawing/2014/main" id="{1DF05462-93E2-442D-890E-21D489678C3E}"/>
              </a:ext>
            </a:extLst>
          </p:cNvPr>
          <p:cNvSpPr>
            <a:spLocks noGrp="1"/>
          </p:cNvSpPr>
          <p:nvPr>
            <p:ph sz="half" idx="11"/>
          </p:nvPr>
        </p:nvSpPr>
        <p:spPr>
          <a:xfrm>
            <a:off x="4861202" y="2195999"/>
            <a:ext cx="3148798" cy="2493692"/>
          </a:xfrm>
          <a:prstGeom prst="rect">
            <a:avLst/>
          </a:prstGeom>
        </p:spPr>
        <p:txBody>
          <a:bodyPr lIns="0" tIns="0" rIns="0" bIns="0">
            <a:normAutofit/>
          </a:bodyPr>
          <a:lstStyle>
            <a:lvl1pPr marL="0" indent="0">
              <a:lnSpc>
                <a:spcPts val="1440"/>
              </a:lnSpc>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pl-PL"/>
              <a:t>Edytuj style wzorca tekstu</a:t>
            </a:r>
          </a:p>
        </p:txBody>
      </p:sp>
      <p:sp>
        <p:nvSpPr>
          <p:cNvPr id="10" name="Text Placeholder 3">
            <a:extLst>
              <a:ext uri="{FF2B5EF4-FFF2-40B4-BE49-F238E27FC236}">
                <a16:creationId xmlns:a16="http://schemas.microsoft.com/office/drawing/2014/main" id="{99E5E1FE-DD6A-4B23-888C-9202C035FE6E}"/>
              </a:ext>
            </a:extLst>
          </p:cNvPr>
          <p:cNvSpPr>
            <a:spLocks noGrp="1"/>
          </p:cNvSpPr>
          <p:nvPr>
            <p:ph type="body" sz="half" idx="12" hasCustomPrompt="1"/>
          </p:nvPr>
        </p:nvSpPr>
        <p:spPr>
          <a:xfrm>
            <a:off x="1080000" y="2195998"/>
            <a:ext cx="2808000" cy="2493693"/>
          </a:xfrm>
          <a:prstGeom prst="rect">
            <a:avLst/>
          </a:prstGeom>
        </p:spPr>
        <p:txBody>
          <a:bodyPr lIns="0" tIns="0" rIns="0" bIns="0"/>
          <a:lstStyle>
            <a:lvl1pPr marL="0" indent="0">
              <a:lnSpc>
                <a:spcPts val="1440"/>
              </a:lnSpc>
              <a:spcBef>
                <a:spcPts val="0"/>
              </a:spcBef>
              <a:buNone/>
              <a:defRPr sz="12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Tekst – kliknij, aby wpisać</a:t>
            </a:r>
            <a:endParaRPr lang="en-US" dirty="0"/>
          </a:p>
        </p:txBody>
      </p:sp>
    </p:spTree>
    <p:extLst>
      <p:ext uri="{BB962C8B-B14F-4D97-AF65-F5344CB8AC3E}">
        <p14:creationId xmlns:p14="http://schemas.microsoft.com/office/powerpoint/2010/main" val="80502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Strona z list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080000" y="792000"/>
            <a:ext cx="6930000" cy="851111"/>
          </a:xfrm>
          <a:prstGeom prst="rect">
            <a:avLst/>
          </a:prstGeom>
        </p:spPr>
        <p:txBody>
          <a:bodyPr lIns="0" tIns="0" rIns="0" bIns="0" anchor="t" anchorCtr="0">
            <a:noAutofit/>
          </a:bodyPr>
          <a:lstStyle>
            <a:lvl1pPr marL="0" indent="0">
              <a:lnSpc>
                <a:spcPts val="2640"/>
              </a:lnSpc>
              <a:spcBef>
                <a:spcPts val="0"/>
              </a:spcBef>
              <a:buNone/>
              <a:defRPr sz="2200" b="1">
                <a:latin typeface="Arial Black" panose="020B0A040201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Tytuł – kliknij, aby wpisać</a:t>
            </a:r>
          </a:p>
        </p:txBody>
      </p:sp>
      <p:pic>
        <p:nvPicPr>
          <p:cNvPr id="5" name="Obraz 4">
            <a:extLst>
              <a:ext uri="{FF2B5EF4-FFF2-40B4-BE49-F238E27FC236}">
                <a16:creationId xmlns:a16="http://schemas.microsoft.com/office/drawing/2014/main" id="{C6918CF8-0A48-44C7-90E1-CE419D66AF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000" y="1818000"/>
            <a:ext cx="359675" cy="24385"/>
          </a:xfrm>
          <a:prstGeom prst="rect">
            <a:avLst/>
          </a:prstGeom>
        </p:spPr>
      </p:pic>
      <p:sp>
        <p:nvSpPr>
          <p:cNvPr id="7" name="Text Placeholder 3">
            <a:extLst>
              <a:ext uri="{FF2B5EF4-FFF2-40B4-BE49-F238E27FC236}">
                <a16:creationId xmlns:a16="http://schemas.microsoft.com/office/drawing/2014/main" id="{4A658618-4201-4B0B-994F-F7C46D472791}"/>
              </a:ext>
            </a:extLst>
          </p:cNvPr>
          <p:cNvSpPr>
            <a:spLocks noGrp="1"/>
          </p:cNvSpPr>
          <p:nvPr>
            <p:ph type="body" sz="half" idx="10" hasCustomPrompt="1"/>
          </p:nvPr>
        </p:nvSpPr>
        <p:spPr>
          <a:xfrm>
            <a:off x="1080000" y="2175529"/>
            <a:ext cx="6930000" cy="3487824"/>
          </a:xfrm>
          <a:prstGeom prst="rect">
            <a:avLst/>
          </a:prstGeom>
        </p:spPr>
        <p:txBody>
          <a:bodyPr lIns="0" tIns="0" rIns="0" bIns="0"/>
          <a:lstStyle>
            <a:lvl1pPr marL="0" indent="-230400">
              <a:lnSpc>
                <a:spcPts val="2160"/>
              </a:lnSpc>
              <a:spcBef>
                <a:spcPts val="0"/>
              </a:spcBef>
              <a:buSzPct val="25000"/>
              <a:buFontTx/>
              <a:buBlip>
                <a:blip r:embed="rId4"/>
              </a:buBlip>
              <a:defRPr sz="1800">
                <a:latin typeface="Arial" panose="020B0604020202020204" pitchFamily="34" charset="0"/>
                <a:cs typeface="Arial" panose="020B0604020202020204" pitchFamily="34" charset="0"/>
              </a:defRPr>
            </a:lvl1pPr>
            <a:lvl2pPr marL="540000" indent="-306000">
              <a:lnSpc>
                <a:spcPts val="1920"/>
              </a:lnSpc>
              <a:spcBef>
                <a:spcPts val="800"/>
              </a:spcBef>
              <a:buSzPct val="25000"/>
              <a:buFontTx/>
              <a:buBlip>
                <a:blip r:embed="rId5"/>
              </a:buBlip>
              <a:defRPr sz="1600"/>
            </a:lvl2pPr>
            <a:lvl3pPr marL="972000" indent="-378000">
              <a:lnSpc>
                <a:spcPts val="1680"/>
              </a:lnSpc>
              <a:spcBef>
                <a:spcPts val="1000"/>
              </a:spcBef>
              <a:buSzPct val="25000"/>
              <a:buFontTx/>
              <a:buBlip>
                <a:blip r:embed="rId6"/>
              </a:buBlip>
              <a:defRPr sz="14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dirty="0"/>
              <a:t>Lorem ipsum dolor sit amet,</a:t>
            </a:r>
            <a:r>
              <a:rPr lang="pl-PL" dirty="0"/>
              <a:t> </a:t>
            </a:r>
          </a:p>
          <a:p>
            <a:pPr lvl="1"/>
            <a:r>
              <a:rPr lang="da-DK" dirty="0"/>
              <a:t>Lorem ipsum dolor sit amet,</a:t>
            </a:r>
            <a:endParaRPr lang="pl-PL" dirty="0"/>
          </a:p>
          <a:p>
            <a:pPr lvl="2"/>
            <a:r>
              <a:rPr lang="da-DK" dirty="0"/>
              <a:t>Lorem ipsum dolor sit amet,</a:t>
            </a:r>
            <a:endParaRPr lang="en-US" dirty="0"/>
          </a:p>
        </p:txBody>
      </p:sp>
    </p:spTree>
    <p:extLst>
      <p:ext uri="{BB962C8B-B14F-4D97-AF65-F5344CB8AC3E}">
        <p14:creationId xmlns:p14="http://schemas.microsoft.com/office/powerpoint/2010/main" val="341140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52915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6" r:id="rId5"/>
    <p:sldLayoutId id="2147483679" r:id="rId6"/>
    <p:sldLayoutId id="2147483681" r:id="rId7"/>
    <p:sldLayoutId id="2147483680" r:id="rId8"/>
    <p:sldLayoutId id="2147483682" r:id="rId9"/>
    <p:sldLayoutId id="2147483683" r:id="rId10"/>
    <p:sldLayoutId id="2147483684" r:id="rId11"/>
    <p:sldLayoutId id="2147483685" r:id="rId12"/>
    <p:sldLayoutId id="21474836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B32DA14-5666-442F-86EE-8EE16EF9B189}"/>
              </a:ext>
            </a:extLst>
          </p:cNvPr>
          <p:cNvSpPr>
            <a:spLocks noGrp="1"/>
          </p:cNvSpPr>
          <p:nvPr>
            <p:ph type="body" idx="1"/>
          </p:nvPr>
        </p:nvSpPr>
        <p:spPr>
          <a:xfrm>
            <a:off x="936720" y="1431283"/>
            <a:ext cx="7270560" cy="3796325"/>
          </a:xfrm>
        </p:spPr>
        <p:txBody>
          <a:bodyPr/>
          <a:lstStyle/>
          <a:p>
            <a:pPr algn="ctr"/>
            <a:r>
              <a:rPr lang="pl-PL" sz="2800" dirty="0"/>
              <a:t>WYROK NACZELNEGO SĄDU ADMINISTRACYJNEGO</a:t>
            </a:r>
          </a:p>
          <a:p>
            <a:pPr algn="ctr"/>
            <a:r>
              <a:rPr lang="pl-PL" sz="2800" dirty="0"/>
              <a:t> Z DNIA 8 LIPCA 2019 r.</a:t>
            </a:r>
          </a:p>
          <a:p>
            <a:pPr algn="ctr"/>
            <a:r>
              <a:rPr lang="pl-PL" sz="2800" dirty="0"/>
              <a:t>II FSK 135/19</a:t>
            </a:r>
          </a:p>
          <a:p>
            <a:pPr algn="ctr"/>
            <a:r>
              <a:rPr lang="pl-PL" sz="2800" dirty="0"/>
              <a:t>- odmowa wydania opinii zabezpieczającej – rozważania na gruncie art. 119a i następnych </a:t>
            </a:r>
            <a:r>
              <a:rPr lang="pl-PL" sz="2800" dirty="0" err="1"/>
              <a:t>O.p</a:t>
            </a:r>
            <a:r>
              <a:rPr lang="pl-PL" sz="2800" dirty="0"/>
              <a:t>.</a:t>
            </a:r>
          </a:p>
        </p:txBody>
      </p:sp>
      <p:sp>
        <p:nvSpPr>
          <p:cNvPr id="8" name="pole tekstowe 7">
            <a:extLst>
              <a:ext uri="{FF2B5EF4-FFF2-40B4-BE49-F238E27FC236}">
                <a16:creationId xmlns:a16="http://schemas.microsoft.com/office/drawing/2014/main" id="{B7510E90-47D0-4C49-A6D7-6D3098A7DA0D}"/>
              </a:ext>
            </a:extLst>
          </p:cNvPr>
          <p:cNvSpPr txBox="1"/>
          <p:nvPr/>
        </p:nvSpPr>
        <p:spPr>
          <a:xfrm>
            <a:off x="936720" y="5732252"/>
            <a:ext cx="3940080" cy="338554"/>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1600" dirty="0"/>
              <a:t>  TORUŃ   |   MARZEC 2020 r.</a:t>
            </a:r>
          </a:p>
        </p:txBody>
      </p:sp>
    </p:spTree>
    <p:extLst>
      <p:ext uri="{BB962C8B-B14F-4D97-AF65-F5344CB8AC3E}">
        <p14:creationId xmlns:p14="http://schemas.microsoft.com/office/powerpoint/2010/main" val="1971596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270560" cy="452003"/>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STAN FAKTYCZY</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5" name="Prostokąt 16">
            <a:extLst>
              <a:ext uri="{FF2B5EF4-FFF2-40B4-BE49-F238E27FC236}">
                <a16:creationId xmlns:a16="http://schemas.microsoft.com/office/drawing/2014/main" id="{63F77E63-95CD-4850-B802-71A8D271C468}"/>
              </a:ext>
            </a:extLst>
          </p:cNvPr>
          <p:cNvSpPr/>
          <p:nvPr/>
        </p:nvSpPr>
        <p:spPr>
          <a:xfrm>
            <a:off x="1766316" y="16431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b="1" kern="0" dirty="0">
                <a:solidFill>
                  <a:srgbClr val="FFFFFF"/>
                </a:solidFill>
                <a:cs typeface="Arial" pitchFamily="34"/>
              </a:rPr>
              <a:t>Wspólnik</a:t>
            </a:r>
            <a:endParaRPr kumimoji="1" lang="pl-PL" sz="1000" b="1" dirty="0">
              <a:solidFill>
                <a:srgbClr val="FFFFFF"/>
              </a:solidFill>
              <a:cs typeface="Arial" pitchFamily="34"/>
            </a:endParaRPr>
          </a:p>
        </p:txBody>
      </p:sp>
      <p:sp>
        <p:nvSpPr>
          <p:cNvPr id="6" name="pole tekstowe 5">
            <a:extLst>
              <a:ext uri="{FF2B5EF4-FFF2-40B4-BE49-F238E27FC236}">
                <a16:creationId xmlns:a16="http://schemas.microsoft.com/office/drawing/2014/main" id="{FB4AE53F-367A-47F8-B23D-2E2738D9B710}"/>
              </a:ext>
            </a:extLst>
          </p:cNvPr>
          <p:cNvSpPr txBox="1"/>
          <p:nvPr/>
        </p:nvSpPr>
        <p:spPr>
          <a:xfrm>
            <a:off x="4338559" y="1643111"/>
            <a:ext cx="3959441" cy="1600438"/>
          </a:xfrm>
          <a:prstGeom prst="rect">
            <a:avLst/>
          </a:prstGeom>
          <a:noFill/>
        </p:spPr>
        <p:txBody>
          <a:bodyPr wrap="square" rtlCol="0">
            <a:spAutoFit/>
          </a:bodyPr>
          <a:lstStyle/>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Wspólnik (zagraniczna spółka kapitałowa) za pośrednictwem celowej spółki kapitałowej (SPV) zamierza nabyć blisko 100% akcji innej spółki kapitałowej (Spółka).</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Wspólnik na przełomie grudnia 2015 r. i stycznia 2016 r. powołuje SPV obejmując w niej udziały w zamian za wkład pieniężny w wysokości ponad 455 mln zł.</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SPV nabywa od innych podmiotów niepowiązanych 98,996% akcji Spółki za cenę ponad 452 mln zł.</a:t>
            </a:r>
          </a:p>
        </p:txBody>
      </p:sp>
      <p:cxnSp>
        <p:nvCxnSpPr>
          <p:cNvPr id="8" name="Łącznik prosty ze strzałką 7">
            <a:extLst>
              <a:ext uri="{FF2B5EF4-FFF2-40B4-BE49-F238E27FC236}">
                <a16:creationId xmlns:a16="http://schemas.microsoft.com/office/drawing/2014/main" id="{879DA5FB-0E41-4DCE-9C9B-7BFA0F056AAF}"/>
              </a:ext>
            </a:extLst>
          </p:cNvPr>
          <p:cNvCxnSpPr>
            <a:cxnSpLocks/>
            <a:stCxn id="5" idx="2"/>
            <a:endCxn id="18" idx="0"/>
          </p:cNvCxnSpPr>
          <p:nvPr/>
        </p:nvCxnSpPr>
        <p:spPr>
          <a:xfrm>
            <a:off x="2342316" y="2219111"/>
            <a:ext cx="0" cy="56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DCB69BD0-1685-4D69-867F-F8EEA67A2172}"/>
              </a:ext>
            </a:extLst>
          </p:cNvPr>
          <p:cNvCxnSpPr>
            <a:cxnSpLocks/>
            <a:stCxn id="18" idx="2"/>
            <a:endCxn id="19" idx="0"/>
          </p:cNvCxnSpPr>
          <p:nvPr/>
        </p:nvCxnSpPr>
        <p:spPr>
          <a:xfrm>
            <a:off x="2342316" y="3361511"/>
            <a:ext cx="0" cy="56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Prostokąt 26">
            <a:extLst>
              <a:ext uri="{FF2B5EF4-FFF2-40B4-BE49-F238E27FC236}">
                <a16:creationId xmlns:a16="http://schemas.microsoft.com/office/drawing/2014/main" id="{4E765A57-D130-4067-8B7B-0B724C9CD356}"/>
              </a:ext>
            </a:extLst>
          </p:cNvPr>
          <p:cNvSpPr/>
          <p:nvPr/>
        </p:nvSpPr>
        <p:spPr>
          <a:xfrm>
            <a:off x="1766316" y="27855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SPV</a:t>
            </a:r>
            <a:endParaRPr kumimoji="1" lang="pl-PL" sz="1000" dirty="0">
              <a:ln>
                <a:solidFill>
                  <a:prstClr val="white"/>
                </a:solidFill>
              </a:ln>
              <a:solidFill>
                <a:srgbClr val="FFFFFF"/>
              </a:solidFill>
              <a:cs typeface="Arial" pitchFamily="34"/>
            </a:endParaRPr>
          </a:p>
        </p:txBody>
      </p:sp>
      <p:sp>
        <p:nvSpPr>
          <p:cNvPr id="19" name="Prostokąt 26">
            <a:extLst>
              <a:ext uri="{FF2B5EF4-FFF2-40B4-BE49-F238E27FC236}">
                <a16:creationId xmlns:a16="http://schemas.microsoft.com/office/drawing/2014/main" id="{781E671A-BF76-440A-A79A-CF00D0794D2E}"/>
              </a:ext>
            </a:extLst>
          </p:cNvPr>
          <p:cNvSpPr/>
          <p:nvPr/>
        </p:nvSpPr>
        <p:spPr>
          <a:xfrm>
            <a:off x="1766316" y="39279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a:t>
            </a:r>
            <a:endParaRPr kumimoji="1" lang="pl-PL" sz="1000" dirty="0">
              <a:ln>
                <a:solidFill>
                  <a:prstClr val="white"/>
                </a:solidFill>
              </a:ln>
              <a:solidFill>
                <a:srgbClr val="FFFFFF"/>
              </a:solidFill>
              <a:cs typeface="Arial" pitchFamily="34"/>
            </a:endParaRPr>
          </a:p>
        </p:txBody>
      </p:sp>
    </p:spTree>
    <p:extLst>
      <p:ext uri="{BB962C8B-B14F-4D97-AF65-F5344CB8AC3E}">
        <p14:creationId xmlns:p14="http://schemas.microsoft.com/office/powerpoint/2010/main" val="21688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1000"/>
                                        <p:tgtEl>
                                          <p:spTgt spid="6">
                                            <p:txEl>
                                              <p:pRg st="2" end="2"/>
                                            </p:txEl>
                                          </p:spTgt>
                                        </p:tgtEl>
                                      </p:cBhvr>
                                    </p:animEffect>
                                    <p:anim calcmode="lin" valueType="num">
                                      <p:cBhvr>
                                        <p:cTn id="3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491288" cy="452003"/>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ODWROTNE POŁĄCZENIE</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5" name="Prostokąt 16">
            <a:extLst>
              <a:ext uri="{FF2B5EF4-FFF2-40B4-BE49-F238E27FC236}">
                <a16:creationId xmlns:a16="http://schemas.microsoft.com/office/drawing/2014/main" id="{63F77E63-95CD-4850-B802-71A8D271C468}"/>
              </a:ext>
            </a:extLst>
          </p:cNvPr>
          <p:cNvSpPr/>
          <p:nvPr/>
        </p:nvSpPr>
        <p:spPr>
          <a:xfrm>
            <a:off x="1766316" y="16431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b="1" kern="0" dirty="0">
                <a:solidFill>
                  <a:srgbClr val="FFFFFF"/>
                </a:solidFill>
                <a:cs typeface="Arial" pitchFamily="34"/>
              </a:rPr>
              <a:t>Wspólnik</a:t>
            </a:r>
            <a:endParaRPr kumimoji="1" lang="pl-PL" sz="1000" b="1" dirty="0">
              <a:solidFill>
                <a:srgbClr val="FFFFFF"/>
              </a:solidFill>
              <a:cs typeface="Arial" pitchFamily="34"/>
            </a:endParaRPr>
          </a:p>
        </p:txBody>
      </p:sp>
      <p:sp>
        <p:nvSpPr>
          <p:cNvPr id="6" name="pole tekstowe 5">
            <a:extLst>
              <a:ext uri="{FF2B5EF4-FFF2-40B4-BE49-F238E27FC236}">
                <a16:creationId xmlns:a16="http://schemas.microsoft.com/office/drawing/2014/main" id="{FB4AE53F-367A-47F8-B23D-2E2738D9B710}"/>
              </a:ext>
            </a:extLst>
          </p:cNvPr>
          <p:cNvSpPr txBox="1"/>
          <p:nvPr/>
        </p:nvSpPr>
        <p:spPr>
          <a:xfrm>
            <a:off x="4338559" y="1643111"/>
            <a:ext cx="3959441" cy="4185761"/>
          </a:xfrm>
          <a:prstGeom prst="rect">
            <a:avLst/>
          </a:prstGeom>
          <a:noFill/>
        </p:spPr>
        <p:txBody>
          <a:bodyPr wrap="square" rtlCol="0">
            <a:spAutoFit/>
          </a:bodyPr>
          <a:lstStyle/>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100" b="1" kern="0" dirty="0">
                <a:solidFill>
                  <a:schemeClr val="tx2"/>
                </a:solidFill>
                <a:latin typeface="Arial" panose="020B0604020202020204" pitchFamily="34" charset="0"/>
                <a:cs typeface="Arial" panose="020B0604020202020204" pitchFamily="34" charset="0"/>
              </a:rPr>
              <a:t>Odwrotne połączenie:</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W drugiej połowie 2016 r. Spółka dokonuje przejęcia SPV w drodze tzw. odwrotnego połączenia.</a:t>
            </a:r>
          </a:p>
          <a:p>
            <a:pPr marL="17145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W następstwie połączenia kapitał zakładowy zwiększył się z kwoty 2 016 011,10 zł do kwoty 38 487 503,10 zł poprzez emisję nowych 121 571 640 akcji na rzecz Wspólnika. Emisja nowych akcji na rzecz Wspólnika nie odbyła się poprzez wniesienie nowych wkładów, lecz poprzez przeksięgowanie wartości z kapitału zapasowego Spółki.</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Kapitał zakładowy Spółki wzrósł o 1900%, co oznacza, że akcje będące w posiadaniu SPV i stanowiące 100% kapitału Spółki przed połączeniem po połączeniu stanowiły 5,2% kapitału akcyjnego.</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Jednocześnie </a:t>
            </a:r>
            <a:r>
              <a:rPr kumimoji="1" lang="pl-PL" sz="1100" u="sng" dirty="0">
                <a:solidFill>
                  <a:schemeClr val="tx2"/>
                </a:solidFill>
                <a:latin typeface="Arial" panose="020B0604020202020204" pitchFamily="34" charset="0"/>
                <a:cs typeface="Arial" panose="020B0604020202020204" pitchFamily="34" charset="0"/>
              </a:rPr>
              <a:t>nabyte przez SPV akcje Spółki nie ulegają umorzeniu, lecz stają się własnością Spółki.</a:t>
            </a:r>
          </a:p>
          <a:p>
            <a:pPr algn="just" fontAlgn="base">
              <a:spcBef>
                <a:spcPct val="0"/>
              </a:spcBef>
              <a:spcAft>
                <a:spcPts val="600"/>
              </a:spcAft>
              <a:buClr>
                <a:schemeClr val="tx1"/>
              </a:buClr>
              <a:buSzPct val="100000"/>
              <a:defRPr/>
            </a:pPr>
            <a:r>
              <a:rPr kumimoji="1" lang="pl-PL" sz="1100" b="1" kern="0" dirty="0">
                <a:solidFill>
                  <a:schemeClr val="tx2"/>
                </a:solidFill>
                <a:latin typeface="Arial" panose="020B0604020202020204" pitchFamily="34" charset="0"/>
                <a:cs typeface="Arial" panose="020B0604020202020204" pitchFamily="34" charset="0"/>
              </a:rPr>
              <a:t>Skutki podatkowe:</a:t>
            </a:r>
          </a:p>
          <a:p>
            <a:pPr marL="171450" lvl="0" indent="-171450" algn="just" fontAlgn="base">
              <a:spcBef>
                <a:spcPct val="0"/>
              </a:spcBef>
              <a:spcAft>
                <a:spcPts val="600"/>
              </a:spcAft>
              <a:buClr>
                <a:srgbClr val="7D8289"/>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Spółka jest następcą prawnym SPV, co oznacza, że „dziedziczy” po SPV wartość podatkową nabytych akcji własnych. - ponad 452 mln zł.</a:t>
            </a:r>
          </a:p>
          <a:p>
            <a:pPr lvl="0" algn="just" fontAlgn="base">
              <a:spcBef>
                <a:spcPct val="0"/>
              </a:spcBef>
              <a:spcAft>
                <a:spcPts val="600"/>
              </a:spcAft>
              <a:buClr>
                <a:schemeClr val="tx1"/>
              </a:buClr>
              <a:buSzPct val="100000"/>
              <a:defRPr/>
            </a:pPr>
            <a:endParaRPr kumimoji="1" lang="pl-PL" sz="1100" u="sng" dirty="0">
              <a:solidFill>
                <a:schemeClr val="tx2"/>
              </a:solidFill>
              <a:latin typeface="Arial" panose="020B0604020202020204" pitchFamily="34" charset="0"/>
              <a:cs typeface="Arial" panose="020B0604020202020204" pitchFamily="34" charset="0"/>
            </a:endParaRPr>
          </a:p>
        </p:txBody>
      </p:sp>
      <p:cxnSp>
        <p:nvCxnSpPr>
          <p:cNvPr id="8" name="Łącznik prosty ze strzałką 7">
            <a:extLst>
              <a:ext uri="{FF2B5EF4-FFF2-40B4-BE49-F238E27FC236}">
                <a16:creationId xmlns:a16="http://schemas.microsoft.com/office/drawing/2014/main" id="{879DA5FB-0E41-4DCE-9C9B-7BFA0F056AAF}"/>
              </a:ext>
            </a:extLst>
          </p:cNvPr>
          <p:cNvCxnSpPr>
            <a:cxnSpLocks/>
            <a:stCxn id="5" idx="2"/>
            <a:endCxn id="19" idx="0"/>
          </p:cNvCxnSpPr>
          <p:nvPr/>
        </p:nvCxnSpPr>
        <p:spPr>
          <a:xfrm>
            <a:off x="2342316" y="2219111"/>
            <a:ext cx="0" cy="170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DCB69BD0-1685-4D69-867F-F8EEA67A2172}"/>
              </a:ext>
            </a:extLst>
          </p:cNvPr>
          <p:cNvCxnSpPr>
            <a:cxnSpLocks/>
            <a:stCxn id="18" idx="2"/>
            <a:endCxn id="19" idx="0"/>
          </p:cNvCxnSpPr>
          <p:nvPr/>
        </p:nvCxnSpPr>
        <p:spPr>
          <a:xfrm>
            <a:off x="2342316" y="3361511"/>
            <a:ext cx="0" cy="56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Prostokąt 26">
            <a:extLst>
              <a:ext uri="{FF2B5EF4-FFF2-40B4-BE49-F238E27FC236}">
                <a16:creationId xmlns:a16="http://schemas.microsoft.com/office/drawing/2014/main" id="{4E765A57-D130-4067-8B7B-0B724C9CD356}"/>
              </a:ext>
            </a:extLst>
          </p:cNvPr>
          <p:cNvSpPr/>
          <p:nvPr/>
        </p:nvSpPr>
        <p:spPr>
          <a:xfrm>
            <a:off x="1766316" y="27855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SPV</a:t>
            </a:r>
            <a:endParaRPr kumimoji="1" lang="pl-PL" sz="1000" dirty="0">
              <a:ln>
                <a:solidFill>
                  <a:prstClr val="white"/>
                </a:solidFill>
              </a:ln>
              <a:solidFill>
                <a:srgbClr val="FFFFFF"/>
              </a:solidFill>
              <a:cs typeface="Arial" pitchFamily="34"/>
            </a:endParaRPr>
          </a:p>
        </p:txBody>
      </p:sp>
      <p:sp>
        <p:nvSpPr>
          <p:cNvPr id="19" name="Prostokąt 26">
            <a:extLst>
              <a:ext uri="{FF2B5EF4-FFF2-40B4-BE49-F238E27FC236}">
                <a16:creationId xmlns:a16="http://schemas.microsoft.com/office/drawing/2014/main" id="{781E671A-BF76-440A-A79A-CF00D0794D2E}"/>
              </a:ext>
            </a:extLst>
          </p:cNvPr>
          <p:cNvSpPr/>
          <p:nvPr/>
        </p:nvSpPr>
        <p:spPr>
          <a:xfrm>
            <a:off x="1766316" y="39279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a:t>
            </a:r>
            <a:endParaRPr kumimoji="1" lang="pl-PL" sz="1000" dirty="0">
              <a:ln>
                <a:solidFill>
                  <a:prstClr val="white"/>
                </a:solidFill>
              </a:ln>
              <a:solidFill>
                <a:srgbClr val="FFFFFF"/>
              </a:solidFill>
              <a:cs typeface="Arial" pitchFamily="34"/>
            </a:endParaRPr>
          </a:p>
        </p:txBody>
      </p:sp>
      <p:graphicFrame>
        <p:nvGraphicFramePr>
          <p:cNvPr id="12" name="Tabela 11">
            <a:extLst>
              <a:ext uri="{FF2B5EF4-FFF2-40B4-BE49-F238E27FC236}">
                <a16:creationId xmlns:a16="http://schemas.microsoft.com/office/drawing/2014/main" id="{2C9FB3BE-06EC-4957-AC55-B27F2EE12000}"/>
              </a:ext>
            </a:extLst>
          </p:cNvPr>
          <p:cNvGraphicFramePr>
            <a:graphicFrameLocks noGrp="1"/>
          </p:cNvGraphicFramePr>
          <p:nvPr>
            <p:extLst>
              <p:ext uri="{D42A27DB-BD31-4B8C-83A1-F6EECF244321}">
                <p14:modId xmlns:p14="http://schemas.microsoft.com/office/powerpoint/2010/main" val="1748211644"/>
              </p:ext>
            </p:extLst>
          </p:nvPr>
        </p:nvGraphicFramePr>
        <p:xfrm>
          <a:off x="2465862" y="3523781"/>
          <a:ext cx="874576" cy="251460"/>
        </p:xfrm>
        <a:graphic>
          <a:graphicData uri="http://schemas.openxmlformats.org/drawingml/2006/table">
            <a:tbl>
              <a:tblPr firstRow="1" bandRow="1">
                <a:tableStyleId>{5940675A-B579-460E-94D1-54222C63F5DA}</a:tableStyleId>
              </a:tblPr>
              <a:tblGrid>
                <a:gridCol w="874576">
                  <a:extLst>
                    <a:ext uri="{9D8B030D-6E8A-4147-A177-3AD203B41FA5}">
                      <a16:colId xmlns:a16="http://schemas.microsoft.com/office/drawing/2014/main" val="20000"/>
                    </a:ext>
                  </a:extLst>
                </a:gridCol>
              </a:tblGrid>
              <a:tr h="230832">
                <a:tc>
                  <a:txBody>
                    <a:bodyPr/>
                    <a:lstStyle/>
                    <a:p>
                      <a:pPr marL="0" indent="0">
                        <a:buClr>
                          <a:srgbClr val="C00000"/>
                        </a:buClr>
                        <a:buNone/>
                      </a:pPr>
                      <a:r>
                        <a:rPr lang="pl-PL" sz="1050" b="1" baseline="0" dirty="0"/>
                        <a:t>połączenie</a:t>
                      </a:r>
                      <a:endParaRPr lang="pl-PL" sz="105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cxnSp>
        <p:nvCxnSpPr>
          <p:cNvPr id="13" name="Łącznik prosty ze strzałką 12">
            <a:extLst>
              <a:ext uri="{FF2B5EF4-FFF2-40B4-BE49-F238E27FC236}">
                <a16:creationId xmlns:a16="http://schemas.microsoft.com/office/drawing/2014/main" id="{98B11BFD-BCE9-401F-8329-9EE2C1835389}"/>
              </a:ext>
            </a:extLst>
          </p:cNvPr>
          <p:cNvCxnSpPr>
            <a:cxnSpLocks/>
            <a:stCxn id="18" idx="3"/>
            <a:endCxn id="19" idx="3"/>
          </p:cNvCxnSpPr>
          <p:nvPr/>
        </p:nvCxnSpPr>
        <p:spPr>
          <a:xfrm>
            <a:off x="2918316" y="3073511"/>
            <a:ext cx="12700" cy="1142400"/>
          </a:xfrm>
          <a:prstGeom prst="curvedConnector3">
            <a:avLst>
              <a:gd name="adj1" fmla="val 2683016"/>
            </a:avLst>
          </a:prstGeom>
          <a:ln w="19050">
            <a:solidFill>
              <a:srgbClr val="339A4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25">
            <a:extLst>
              <a:ext uri="{FF2B5EF4-FFF2-40B4-BE49-F238E27FC236}">
                <a16:creationId xmlns:a16="http://schemas.microsoft.com/office/drawing/2014/main" id="{CDBCFD4D-552A-4B5C-92D7-040A418B3A9A}"/>
              </a:ext>
            </a:extLst>
          </p:cNvPr>
          <p:cNvCxnSpPr>
            <a:cxnSpLocks/>
          </p:cNvCxnSpPr>
          <p:nvPr/>
        </p:nvCxnSpPr>
        <p:spPr>
          <a:xfrm>
            <a:off x="1773899" y="2795111"/>
            <a:ext cx="1129251" cy="556800"/>
          </a:xfrm>
          <a:prstGeom prst="line">
            <a:avLst/>
          </a:prstGeom>
          <a:ln w="57150">
            <a:solidFill>
              <a:srgbClr val="339A4B"/>
            </a:solidFill>
            <a:prstDash val="solid"/>
          </a:ln>
        </p:spPr>
        <p:style>
          <a:lnRef idx="1">
            <a:schemeClr val="accent1"/>
          </a:lnRef>
          <a:fillRef idx="0">
            <a:schemeClr val="accent1"/>
          </a:fillRef>
          <a:effectRef idx="0">
            <a:schemeClr val="accent1"/>
          </a:effectRef>
          <a:fontRef idx="minor">
            <a:schemeClr val="tx1"/>
          </a:fontRef>
        </p:style>
      </p:cxnSp>
      <p:cxnSp>
        <p:nvCxnSpPr>
          <p:cNvPr id="29" name="Łącznik prosty 28">
            <a:extLst>
              <a:ext uri="{FF2B5EF4-FFF2-40B4-BE49-F238E27FC236}">
                <a16:creationId xmlns:a16="http://schemas.microsoft.com/office/drawing/2014/main" id="{F4ECBA27-2EB7-417E-860D-60D70F406988}"/>
              </a:ext>
            </a:extLst>
          </p:cNvPr>
          <p:cNvCxnSpPr>
            <a:cxnSpLocks/>
          </p:cNvCxnSpPr>
          <p:nvPr/>
        </p:nvCxnSpPr>
        <p:spPr>
          <a:xfrm flipV="1">
            <a:off x="1773899" y="2795111"/>
            <a:ext cx="1144417" cy="556800"/>
          </a:xfrm>
          <a:prstGeom prst="line">
            <a:avLst/>
          </a:prstGeom>
          <a:ln w="57150">
            <a:solidFill>
              <a:srgbClr val="339A4B"/>
            </a:solidFill>
            <a:prstDash val="solid"/>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a:extLst>
              <a:ext uri="{FF2B5EF4-FFF2-40B4-BE49-F238E27FC236}">
                <a16:creationId xmlns:a16="http://schemas.microsoft.com/office/drawing/2014/main" id="{A99BC1FC-09E0-4C7A-B05F-DB171C352B40}"/>
              </a:ext>
            </a:extLst>
          </p:cNvPr>
          <p:cNvCxnSpPr>
            <a:cxnSpLocks/>
            <a:stCxn id="5" idx="2"/>
            <a:endCxn id="18" idx="0"/>
          </p:cNvCxnSpPr>
          <p:nvPr/>
        </p:nvCxnSpPr>
        <p:spPr>
          <a:xfrm>
            <a:off x="2342316" y="2219111"/>
            <a:ext cx="0" cy="56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7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xit" presetSubtype="4" fill="hold" nodeType="clickEffect">
                                  <p:stCondLst>
                                    <p:cond delay="0"/>
                                  </p:stCondLst>
                                  <p:childTnLst>
                                    <p:animEffect transition="out" filter="wipe(down)">
                                      <p:cBhvr>
                                        <p:cTn id="33" dur="500"/>
                                        <p:tgtEl>
                                          <p:spTgt spid="29"/>
                                        </p:tgtEl>
                                      </p:cBhvr>
                                    </p:animEffect>
                                    <p:set>
                                      <p:cBhvr>
                                        <p:cTn id="34" dur="1" fill="hold">
                                          <p:stCondLst>
                                            <p:cond delay="499"/>
                                          </p:stCondLst>
                                        </p:cTn>
                                        <p:tgtEl>
                                          <p:spTgt spid="29"/>
                                        </p:tgtEl>
                                        <p:attrNameLst>
                                          <p:attrName>style.visibility</p:attrName>
                                        </p:attrNameLst>
                                      </p:cBhvr>
                                      <p:to>
                                        <p:strVal val="hidden"/>
                                      </p:to>
                                    </p:set>
                                  </p:childTnLst>
                                </p:cTn>
                              </p:par>
                              <p:par>
                                <p:cTn id="35" presetID="22" presetClass="exit" presetSubtype="4" fill="hold" nodeType="withEffect">
                                  <p:stCondLst>
                                    <p:cond delay="0"/>
                                  </p:stCondLst>
                                  <p:childTnLst>
                                    <p:animEffect transition="out" filter="wipe(down)">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par>
                                <p:cTn id="38" presetID="22" presetClass="exit" presetSubtype="4" fill="hold" grpId="0" nodeType="withEffect">
                                  <p:stCondLst>
                                    <p:cond delay="0"/>
                                  </p:stCondLst>
                                  <p:childTnLst>
                                    <p:animEffect transition="out" filter="wipe(down)">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par>
                                <p:cTn id="41" presetID="22" presetClass="exit" presetSubtype="4" fill="hold" nodeType="withEffect">
                                  <p:stCondLst>
                                    <p:cond delay="0"/>
                                  </p:stCondLst>
                                  <p:childTnLst>
                                    <p:animEffect transition="out" filter="wipe(dow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22" presetClass="exit" presetSubtype="4" fill="hold" nodeType="withEffect">
                                  <p:stCondLst>
                                    <p:cond delay="0"/>
                                  </p:stCondLst>
                                  <p:childTnLst>
                                    <p:animEffect transition="out" filter="wipe(down)">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par>
                                <p:cTn id="47" presetID="22" presetClass="exit" presetSubtype="4" fill="hold" nodeType="withEffect">
                                  <p:stCondLst>
                                    <p:cond delay="0"/>
                                  </p:stCondLst>
                                  <p:childTnLst>
                                    <p:animEffect transition="out" filter="wipe(down)">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1000"/>
                                        <p:tgtEl>
                                          <p:spTgt spid="6">
                                            <p:txEl>
                                              <p:pRg st="5" end="5"/>
                                            </p:txEl>
                                          </p:spTgt>
                                        </p:tgtEl>
                                      </p:cBhvr>
                                    </p:animEffect>
                                    <p:anim calcmode="lin" valueType="num">
                                      <p:cBhvr>
                                        <p:cTn id="5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Effect transition="in" filter="fade">
                                      <p:cBhvr>
                                        <p:cTn id="59" dur="1000"/>
                                        <p:tgtEl>
                                          <p:spTgt spid="6">
                                            <p:txEl>
                                              <p:pRg st="6" end="6"/>
                                            </p:txEl>
                                          </p:spTgt>
                                        </p:tgtEl>
                                      </p:cBhvr>
                                    </p:animEffect>
                                    <p:anim calcmode="lin" valueType="num">
                                      <p:cBhvr>
                                        <p:cTn id="6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270560" cy="576000"/>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SPRZEDAŻ AKCJI SPÓŁKI</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5" name="Prostokąt 16">
            <a:extLst>
              <a:ext uri="{FF2B5EF4-FFF2-40B4-BE49-F238E27FC236}">
                <a16:creationId xmlns:a16="http://schemas.microsoft.com/office/drawing/2014/main" id="{63F77E63-95CD-4850-B802-71A8D271C468}"/>
              </a:ext>
            </a:extLst>
          </p:cNvPr>
          <p:cNvSpPr/>
          <p:nvPr/>
        </p:nvSpPr>
        <p:spPr>
          <a:xfrm>
            <a:off x="1766316" y="16431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b="1" kern="0" dirty="0">
                <a:solidFill>
                  <a:srgbClr val="FFFFFF"/>
                </a:solidFill>
                <a:cs typeface="Arial" pitchFamily="34"/>
              </a:rPr>
              <a:t>Wspólnik</a:t>
            </a:r>
            <a:endParaRPr kumimoji="1" lang="pl-PL" sz="1000" b="1" dirty="0">
              <a:solidFill>
                <a:srgbClr val="FFFFFF"/>
              </a:solidFill>
              <a:cs typeface="Arial" pitchFamily="34"/>
            </a:endParaRPr>
          </a:p>
        </p:txBody>
      </p:sp>
      <p:sp>
        <p:nvSpPr>
          <p:cNvPr id="6" name="pole tekstowe 5">
            <a:extLst>
              <a:ext uri="{FF2B5EF4-FFF2-40B4-BE49-F238E27FC236}">
                <a16:creationId xmlns:a16="http://schemas.microsoft.com/office/drawing/2014/main" id="{FB4AE53F-367A-47F8-B23D-2E2738D9B710}"/>
              </a:ext>
            </a:extLst>
          </p:cNvPr>
          <p:cNvSpPr txBox="1"/>
          <p:nvPr/>
        </p:nvSpPr>
        <p:spPr>
          <a:xfrm>
            <a:off x="3942275" y="1643111"/>
            <a:ext cx="4355726" cy="4939814"/>
          </a:xfrm>
          <a:prstGeom prst="rect">
            <a:avLst/>
          </a:prstGeom>
          <a:noFill/>
        </p:spPr>
        <p:txBody>
          <a:bodyPr wrap="square" rtlCol="0">
            <a:spAutoFit/>
          </a:bodyPr>
          <a:lstStyle/>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100" b="1" kern="0" dirty="0">
                <a:solidFill>
                  <a:schemeClr val="tx2"/>
                </a:solidFill>
                <a:latin typeface="Arial" panose="020B0604020202020204" pitchFamily="34" charset="0"/>
                <a:cs typeface="Arial" panose="020B0604020202020204" pitchFamily="34" charset="0"/>
              </a:rPr>
              <a:t>Sprzedaż akcji Spółki:</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Spółka dokonuje sprzedaży akcji własnych na rzecz Wspólnika.</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Wartość rynkowa (w konsekwencji cena) sprzedawanych Wspólnikowi akcji Spółki uległa w wyniku podwyższenia kapitału zakładowego Spółki w związku z połączeniem istotnemu obniżeniu na skutek ich „rozwodnienia” w kapitale zakładowym.</a:t>
            </a:r>
          </a:p>
          <a:p>
            <a:pPr algn="just" fontAlgn="base">
              <a:spcBef>
                <a:spcPct val="0"/>
              </a:spcBef>
              <a:spcAft>
                <a:spcPts val="600"/>
              </a:spcAft>
              <a:buClr>
                <a:schemeClr val="tx1"/>
              </a:buClr>
              <a:buSzPct val="100000"/>
              <a:defRPr/>
            </a:pPr>
            <a:r>
              <a:rPr kumimoji="1" lang="pl-PL" sz="1100" b="1" kern="0" dirty="0">
                <a:solidFill>
                  <a:schemeClr val="tx2"/>
                </a:solidFill>
                <a:latin typeface="Arial" panose="020B0604020202020204" pitchFamily="34" charset="0"/>
                <a:cs typeface="Arial" panose="020B0604020202020204" pitchFamily="34" charset="0"/>
              </a:rPr>
              <a:t>Skutki podatkowe:</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Z uwagi na fakt, że:</a:t>
            </a:r>
          </a:p>
          <a:p>
            <a:pPr marL="449263" lvl="1" indent="-268288" algn="just" fontAlgn="base">
              <a:spcBef>
                <a:spcPct val="0"/>
              </a:spcBef>
              <a:spcAft>
                <a:spcPts val="600"/>
              </a:spcAft>
              <a:buClr>
                <a:schemeClr val="tx1"/>
              </a:buClr>
              <a:buSzPct val="100000"/>
              <a:buFont typeface="Symbol" panose="05050102010706020507" pitchFamily="18" charset="2"/>
              <a:buChar char=""/>
              <a:defRPr/>
            </a:pPr>
            <a:r>
              <a:rPr kumimoji="1" lang="pl-PL" sz="1100" dirty="0">
                <a:solidFill>
                  <a:schemeClr val="tx2"/>
                </a:solidFill>
                <a:latin typeface="Arial" panose="020B0604020202020204" pitchFamily="34" charset="0"/>
                <a:cs typeface="Arial" panose="020B0604020202020204" pitchFamily="34" charset="0"/>
              </a:rPr>
              <a:t>Spółka jako następca prawny SPV, uprawniona była do rozpoznania kosztu uzyskania przychodu w wysokości wartości wydatków poniesionych przez SPV na nabycie akcji Spółki,</a:t>
            </a:r>
          </a:p>
          <a:p>
            <a:pPr marL="449263" lvl="1" indent="-268288" algn="just" fontAlgn="base">
              <a:spcBef>
                <a:spcPct val="0"/>
              </a:spcBef>
              <a:spcAft>
                <a:spcPts val="600"/>
              </a:spcAft>
              <a:buClr>
                <a:schemeClr val="tx1"/>
              </a:buClr>
              <a:buSzPct val="100000"/>
              <a:buFont typeface="Symbol" panose="05050102010706020507" pitchFamily="18" charset="2"/>
              <a:buChar char=""/>
              <a:defRPr/>
            </a:pPr>
            <a:r>
              <a:rPr kumimoji="1" lang="pl-PL" sz="1100" dirty="0">
                <a:solidFill>
                  <a:schemeClr val="tx2"/>
                </a:solidFill>
                <a:latin typeface="Arial" panose="020B0604020202020204" pitchFamily="34" charset="0"/>
                <a:cs typeface="Arial" panose="020B0604020202020204" pitchFamily="34" charset="0"/>
              </a:rPr>
              <a:t>w następstwie podwyższenia kapitału zakładowego Spółki w związku z przejęciem SPV, nastąpiło „rozwodnienie” akcji Spółki należących uprzednio do SPV, a w konsekwencji spadek ich wartości.</a:t>
            </a:r>
          </a:p>
          <a:p>
            <a:pPr marL="180975" lvl="1" algn="just" fontAlgn="base">
              <a:spcBef>
                <a:spcPct val="0"/>
              </a:spcBef>
              <a:spcAft>
                <a:spcPts val="600"/>
              </a:spcAft>
              <a:buClr>
                <a:schemeClr val="tx1"/>
              </a:buClr>
              <a:buSzPct val="100000"/>
              <a:defRPr/>
            </a:pPr>
            <a:r>
              <a:rPr kumimoji="1" lang="pl-PL" sz="1100" u="sng" dirty="0">
                <a:solidFill>
                  <a:schemeClr val="tx2"/>
                </a:solidFill>
                <a:latin typeface="Arial" panose="020B0604020202020204" pitchFamily="34" charset="0"/>
                <a:cs typeface="Arial" panose="020B0604020202020204" pitchFamily="34" charset="0"/>
              </a:rPr>
              <a:t>po stronie Spółki powstała strata (podatkowa) w wysokości różnicy pomiędzy ceną sprzedaży, a wartością wydatków poniesionych przez SPV na ich nabycie. Kwota straty to około 428 mln zł.</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Spółka uprawniona była do rozpoznania wydatków na nabycie akcji własnych w 2016 r. i rozliczenia ich z wypracowanymi w tym roku zyskami, a jeżeli zyski te były niższe, rozliczać powstałą stratę z zyskami wypracowanymi w 2017 roku lub następnych.</a:t>
            </a:r>
          </a:p>
        </p:txBody>
      </p:sp>
      <p:cxnSp>
        <p:nvCxnSpPr>
          <p:cNvPr id="15" name="Łącznik prosty ze strzałką 14">
            <a:extLst>
              <a:ext uri="{FF2B5EF4-FFF2-40B4-BE49-F238E27FC236}">
                <a16:creationId xmlns:a16="http://schemas.microsoft.com/office/drawing/2014/main" id="{DCB69BD0-1685-4D69-867F-F8EEA67A2172}"/>
              </a:ext>
            </a:extLst>
          </p:cNvPr>
          <p:cNvCxnSpPr>
            <a:cxnSpLocks/>
            <a:stCxn id="5" idx="2"/>
            <a:endCxn id="19" idx="0"/>
          </p:cNvCxnSpPr>
          <p:nvPr/>
        </p:nvCxnSpPr>
        <p:spPr>
          <a:xfrm>
            <a:off x="2342316" y="2219111"/>
            <a:ext cx="0" cy="170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Prostokąt 26">
            <a:extLst>
              <a:ext uri="{FF2B5EF4-FFF2-40B4-BE49-F238E27FC236}">
                <a16:creationId xmlns:a16="http://schemas.microsoft.com/office/drawing/2014/main" id="{781E671A-BF76-440A-A79A-CF00D0794D2E}"/>
              </a:ext>
            </a:extLst>
          </p:cNvPr>
          <p:cNvSpPr/>
          <p:nvPr/>
        </p:nvSpPr>
        <p:spPr>
          <a:xfrm>
            <a:off x="1766316" y="39279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a:t>
            </a:r>
            <a:endParaRPr kumimoji="1" lang="pl-PL" sz="1000" dirty="0">
              <a:ln>
                <a:solidFill>
                  <a:prstClr val="white"/>
                </a:solidFill>
              </a:ln>
              <a:solidFill>
                <a:srgbClr val="FFFFFF"/>
              </a:solidFill>
              <a:cs typeface="Arial" pitchFamily="34"/>
            </a:endParaRPr>
          </a:p>
        </p:txBody>
      </p:sp>
      <p:graphicFrame>
        <p:nvGraphicFramePr>
          <p:cNvPr id="17" name="Tabela 16">
            <a:extLst>
              <a:ext uri="{FF2B5EF4-FFF2-40B4-BE49-F238E27FC236}">
                <a16:creationId xmlns:a16="http://schemas.microsoft.com/office/drawing/2014/main" id="{8158EFB6-5DA0-488B-B260-9B6CE6A841DA}"/>
              </a:ext>
            </a:extLst>
          </p:cNvPr>
          <p:cNvGraphicFramePr>
            <a:graphicFrameLocks noGrp="1"/>
          </p:cNvGraphicFramePr>
          <p:nvPr>
            <p:extLst>
              <p:ext uri="{D42A27DB-BD31-4B8C-83A1-F6EECF244321}">
                <p14:modId xmlns:p14="http://schemas.microsoft.com/office/powerpoint/2010/main" val="1746365307"/>
              </p:ext>
            </p:extLst>
          </p:nvPr>
        </p:nvGraphicFramePr>
        <p:xfrm>
          <a:off x="1105049" y="2867771"/>
          <a:ext cx="874576" cy="411480"/>
        </p:xfrm>
        <a:graphic>
          <a:graphicData uri="http://schemas.openxmlformats.org/drawingml/2006/table">
            <a:tbl>
              <a:tblPr firstRow="1" bandRow="1">
                <a:tableStyleId>{5940675A-B579-460E-94D1-54222C63F5DA}</a:tableStyleId>
              </a:tblPr>
              <a:tblGrid>
                <a:gridCol w="874576">
                  <a:extLst>
                    <a:ext uri="{9D8B030D-6E8A-4147-A177-3AD203B41FA5}">
                      <a16:colId xmlns:a16="http://schemas.microsoft.com/office/drawing/2014/main" val="20000"/>
                    </a:ext>
                  </a:extLst>
                </a:gridCol>
              </a:tblGrid>
              <a:tr h="230832">
                <a:tc>
                  <a:txBody>
                    <a:bodyPr/>
                    <a:lstStyle/>
                    <a:p>
                      <a:pPr marL="0" indent="0" algn="ctr">
                        <a:buClr>
                          <a:srgbClr val="C00000"/>
                        </a:buClr>
                        <a:buNone/>
                      </a:pPr>
                      <a:r>
                        <a:rPr lang="pl-PL" sz="1050" b="1" baseline="0" dirty="0"/>
                        <a:t>akcje własne</a:t>
                      </a:r>
                      <a:endParaRPr lang="pl-PL" sz="105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cxnSp>
        <p:nvCxnSpPr>
          <p:cNvPr id="14" name="Łącznik prosty ze strzałką 12">
            <a:extLst>
              <a:ext uri="{FF2B5EF4-FFF2-40B4-BE49-F238E27FC236}">
                <a16:creationId xmlns:a16="http://schemas.microsoft.com/office/drawing/2014/main" id="{5F73A0E0-B7D8-49C5-8F79-E5A041BB8BD0}"/>
              </a:ext>
            </a:extLst>
          </p:cNvPr>
          <p:cNvCxnSpPr>
            <a:cxnSpLocks/>
          </p:cNvCxnSpPr>
          <p:nvPr/>
        </p:nvCxnSpPr>
        <p:spPr>
          <a:xfrm rot="10800000">
            <a:off x="1766316" y="1931111"/>
            <a:ext cx="12700" cy="2284800"/>
          </a:xfrm>
          <a:prstGeom prst="curvedConnector3">
            <a:avLst>
              <a:gd name="adj1" fmla="val 5450000"/>
            </a:avLst>
          </a:prstGeom>
          <a:ln w="19050">
            <a:solidFill>
              <a:srgbClr val="339A4B"/>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ela 11">
            <a:extLst>
              <a:ext uri="{FF2B5EF4-FFF2-40B4-BE49-F238E27FC236}">
                <a16:creationId xmlns:a16="http://schemas.microsoft.com/office/drawing/2014/main" id="{91476621-A187-4B71-AD01-9FF302D4AD4B}"/>
              </a:ext>
            </a:extLst>
          </p:cNvPr>
          <p:cNvGraphicFramePr>
            <a:graphicFrameLocks noGrp="1"/>
          </p:cNvGraphicFramePr>
          <p:nvPr>
            <p:extLst>
              <p:ext uri="{D42A27DB-BD31-4B8C-83A1-F6EECF244321}">
                <p14:modId xmlns:p14="http://schemas.microsoft.com/office/powerpoint/2010/main" val="1593534133"/>
              </p:ext>
            </p:extLst>
          </p:nvPr>
        </p:nvGraphicFramePr>
        <p:xfrm>
          <a:off x="2918316" y="1809191"/>
          <a:ext cx="874576" cy="243840"/>
        </p:xfrm>
        <a:graphic>
          <a:graphicData uri="http://schemas.openxmlformats.org/drawingml/2006/table">
            <a:tbl>
              <a:tblPr firstRow="1" bandRow="1">
                <a:tableStyleId>{5940675A-B579-460E-94D1-54222C63F5DA}</a:tableStyleId>
              </a:tblPr>
              <a:tblGrid>
                <a:gridCol w="874576">
                  <a:extLst>
                    <a:ext uri="{9D8B030D-6E8A-4147-A177-3AD203B41FA5}">
                      <a16:colId xmlns:a16="http://schemas.microsoft.com/office/drawing/2014/main" val="20000"/>
                    </a:ext>
                  </a:extLst>
                </a:gridCol>
              </a:tblGrid>
              <a:tr h="230832">
                <a:tc>
                  <a:txBody>
                    <a:bodyPr/>
                    <a:lstStyle/>
                    <a:p>
                      <a:pPr marL="0" indent="0" algn="l">
                        <a:buClr>
                          <a:srgbClr val="C00000"/>
                        </a:buClr>
                        <a:buNone/>
                      </a:pPr>
                      <a:r>
                        <a:rPr lang="pl-PL" sz="1000" b="0" baseline="0" dirty="0"/>
                        <a:t>- 94,8%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3" name="Tabela 12">
            <a:extLst>
              <a:ext uri="{FF2B5EF4-FFF2-40B4-BE49-F238E27FC236}">
                <a16:creationId xmlns:a16="http://schemas.microsoft.com/office/drawing/2014/main" id="{12758FBE-B059-4906-B084-398C75E49883}"/>
              </a:ext>
            </a:extLst>
          </p:cNvPr>
          <p:cNvGraphicFramePr>
            <a:graphicFrameLocks noGrp="1"/>
          </p:cNvGraphicFramePr>
          <p:nvPr>
            <p:extLst>
              <p:ext uri="{D42A27DB-BD31-4B8C-83A1-F6EECF244321}">
                <p14:modId xmlns:p14="http://schemas.microsoft.com/office/powerpoint/2010/main" val="627171078"/>
              </p:ext>
            </p:extLst>
          </p:nvPr>
        </p:nvGraphicFramePr>
        <p:xfrm>
          <a:off x="2866159" y="4093991"/>
          <a:ext cx="1098553" cy="243840"/>
        </p:xfrm>
        <a:graphic>
          <a:graphicData uri="http://schemas.openxmlformats.org/drawingml/2006/table">
            <a:tbl>
              <a:tblPr firstRow="1" bandRow="1">
                <a:tableStyleId>{5940675A-B579-460E-94D1-54222C63F5DA}</a:tableStyleId>
              </a:tblPr>
              <a:tblGrid>
                <a:gridCol w="1098553">
                  <a:extLst>
                    <a:ext uri="{9D8B030D-6E8A-4147-A177-3AD203B41FA5}">
                      <a16:colId xmlns:a16="http://schemas.microsoft.com/office/drawing/2014/main" val="20000"/>
                    </a:ext>
                  </a:extLst>
                </a:gridCol>
              </a:tblGrid>
              <a:tr h="160642">
                <a:tc>
                  <a:txBody>
                    <a:bodyPr/>
                    <a:lstStyle/>
                    <a:p>
                      <a:pPr marL="0" indent="0" algn="l">
                        <a:buClr>
                          <a:srgbClr val="C00000"/>
                        </a:buClr>
                        <a:buNone/>
                      </a:pPr>
                      <a:r>
                        <a:rPr lang="pl-PL" sz="1000" b="0" baseline="0" dirty="0"/>
                        <a:t>- 5,2%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1925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1000"/>
                                        <p:tgtEl>
                                          <p:spTgt spid="6">
                                            <p:txEl>
                                              <p:pRg st="3" end="3"/>
                                            </p:txEl>
                                          </p:spTgt>
                                        </p:tgtEl>
                                      </p:cBhvr>
                                    </p:animEffect>
                                    <p:anim calcmode="lin" valueType="num">
                                      <p:cBhvr>
                                        <p:cTn id="4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fade">
                                      <p:cBhvr>
                                        <p:cTn id="45" dur="1000"/>
                                        <p:tgtEl>
                                          <p:spTgt spid="6">
                                            <p:txEl>
                                              <p:pRg st="4" end="4"/>
                                            </p:txEl>
                                          </p:spTgt>
                                        </p:tgtEl>
                                      </p:cBhvr>
                                    </p:animEffect>
                                    <p:anim calcmode="lin" valueType="num">
                                      <p:cBhvr>
                                        <p:cTn id="4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fade">
                                      <p:cBhvr>
                                        <p:cTn id="50" dur="1000"/>
                                        <p:tgtEl>
                                          <p:spTgt spid="6">
                                            <p:txEl>
                                              <p:pRg st="5" end="5"/>
                                            </p:txEl>
                                          </p:spTgt>
                                        </p:tgtEl>
                                      </p:cBhvr>
                                    </p:animEffect>
                                    <p:anim calcmode="lin" valueType="num">
                                      <p:cBhvr>
                                        <p:cTn id="5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fade">
                                      <p:cBhvr>
                                        <p:cTn id="55" dur="1000"/>
                                        <p:tgtEl>
                                          <p:spTgt spid="6">
                                            <p:txEl>
                                              <p:pRg st="6" end="6"/>
                                            </p:txEl>
                                          </p:spTgt>
                                        </p:tgtEl>
                                      </p:cBhvr>
                                    </p:animEffect>
                                    <p:anim calcmode="lin" valueType="num">
                                      <p:cBhvr>
                                        <p:cTn id="56"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fade">
                                      <p:cBhvr>
                                        <p:cTn id="60" dur="1000"/>
                                        <p:tgtEl>
                                          <p:spTgt spid="6">
                                            <p:txEl>
                                              <p:pRg st="7" end="7"/>
                                            </p:txEl>
                                          </p:spTgt>
                                        </p:tgtEl>
                                      </p:cBhvr>
                                    </p:animEffect>
                                    <p:anim calcmode="lin" valueType="num">
                                      <p:cBhvr>
                                        <p:cTn id="61"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fade">
                                      <p:cBhvr>
                                        <p:cTn id="67" dur="1000"/>
                                        <p:tgtEl>
                                          <p:spTgt spid="6">
                                            <p:txEl>
                                              <p:pRg st="8" end="8"/>
                                            </p:txEl>
                                          </p:spTgt>
                                        </p:tgtEl>
                                      </p:cBhvr>
                                    </p:animEffect>
                                    <p:anim calcmode="lin" valueType="num">
                                      <p:cBhvr>
                                        <p:cTn id="68"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e rogi 1">
            <a:extLst>
              <a:ext uri="{FF2B5EF4-FFF2-40B4-BE49-F238E27FC236}">
                <a16:creationId xmlns:a16="http://schemas.microsoft.com/office/drawing/2014/main" id="{67636F1D-27AB-4535-A5A4-B6F29BBB87F2}"/>
              </a:ext>
            </a:extLst>
          </p:cNvPr>
          <p:cNvSpPr/>
          <p:nvPr/>
        </p:nvSpPr>
        <p:spPr>
          <a:xfrm>
            <a:off x="1613139" y="2631057"/>
            <a:ext cx="1423359" cy="2007833"/>
          </a:xfrm>
          <a:prstGeom prst="roundRect">
            <a:avLst/>
          </a:prstGeom>
          <a:noFill/>
          <a:ln w="28575">
            <a:solidFill>
              <a:srgbClr val="339A4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270560" cy="812853"/>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ODWROTNE POŁĄCZENIE – SCHEMAT ALTERNATYWNY – UMORZENIE AKCJI</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5" name="Prostokąt 16">
            <a:extLst>
              <a:ext uri="{FF2B5EF4-FFF2-40B4-BE49-F238E27FC236}">
                <a16:creationId xmlns:a16="http://schemas.microsoft.com/office/drawing/2014/main" id="{63F77E63-95CD-4850-B802-71A8D271C468}"/>
              </a:ext>
            </a:extLst>
          </p:cNvPr>
          <p:cNvSpPr/>
          <p:nvPr/>
        </p:nvSpPr>
        <p:spPr>
          <a:xfrm>
            <a:off x="1766316" y="16431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b="1" kern="0" dirty="0">
                <a:solidFill>
                  <a:srgbClr val="FFFFFF"/>
                </a:solidFill>
                <a:cs typeface="Arial" pitchFamily="34"/>
              </a:rPr>
              <a:t>Wspólnik</a:t>
            </a:r>
            <a:endParaRPr kumimoji="1" lang="pl-PL" sz="1000" b="1" dirty="0">
              <a:solidFill>
                <a:srgbClr val="FFFFFF"/>
              </a:solidFill>
              <a:cs typeface="Arial" pitchFamily="34"/>
            </a:endParaRPr>
          </a:p>
        </p:txBody>
      </p:sp>
      <p:sp>
        <p:nvSpPr>
          <p:cNvPr id="6" name="pole tekstowe 5">
            <a:extLst>
              <a:ext uri="{FF2B5EF4-FFF2-40B4-BE49-F238E27FC236}">
                <a16:creationId xmlns:a16="http://schemas.microsoft.com/office/drawing/2014/main" id="{FB4AE53F-367A-47F8-B23D-2E2738D9B710}"/>
              </a:ext>
            </a:extLst>
          </p:cNvPr>
          <p:cNvSpPr txBox="1"/>
          <p:nvPr/>
        </p:nvSpPr>
        <p:spPr>
          <a:xfrm>
            <a:off x="4338559" y="1643111"/>
            <a:ext cx="3959441" cy="1754326"/>
          </a:xfrm>
          <a:prstGeom prst="rect">
            <a:avLst/>
          </a:prstGeom>
          <a:noFill/>
        </p:spPr>
        <p:txBody>
          <a:bodyPr wrap="square" rtlCol="0">
            <a:spAutoFit/>
          </a:bodyPr>
          <a:lstStyle/>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100" b="1" kern="0" dirty="0">
                <a:solidFill>
                  <a:schemeClr val="tx2"/>
                </a:solidFill>
                <a:latin typeface="Arial" panose="020B0604020202020204" pitchFamily="34" charset="0"/>
                <a:cs typeface="Arial" panose="020B0604020202020204" pitchFamily="34" charset="0"/>
              </a:rPr>
              <a:t>Odwrotne połączenie – schemat alternatywny:</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Co do zasady, dokonując odwrotnego połączenia, akcje Spółki, które posiadała SPV w następstwie połączenia powinny zostać umorzone.</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Umorzenie to następowałoby bez wynagrodzenia.</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Jednocześnie Wspólnik otrzymałby nowe akcje Spółki z „emisji połączeniowej”.</a:t>
            </a:r>
            <a:endParaRPr kumimoji="1" lang="pl-PL" sz="1100" u="sng" dirty="0">
              <a:solidFill>
                <a:schemeClr val="tx2"/>
              </a:solidFill>
              <a:latin typeface="Arial" panose="020B0604020202020204" pitchFamily="34" charset="0"/>
              <a:cs typeface="Arial" panose="020B0604020202020204" pitchFamily="34" charset="0"/>
            </a:endParaRPr>
          </a:p>
          <a:p>
            <a:pPr lvl="0" algn="just" fontAlgn="base">
              <a:spcBef>
                <a:spcPct val="0"/>
              </a:spcBef>
              <a:spcAft>
                <a:spcPts val="600"/>
              </a:spcAft>
              <a:buClr>
                <a:schemeClr val="tx1"/>
              </a:buClr>
              <a:buSzPct val="100000"/>
              <a:defRPr/>
            </a:pPr>
            <a:endParaRPr kumimoji="1" lang="pl-PL" sz="1100" u="sng" dirty="0">
              <a:solidFill>
                <a:schemeClr val="tx2"/>
              </a:solidFill>
              <a:latin typeface="Arial" panose="020B0604020202020204" pitchFamily="34" charset="0"/>
              <a:cs typeface="Arial" panose="020B0604020202020204" pitchFamily="34" charset="0"/>
            </a:endParaRPr>
          </a:p>
        </p:txBody>
      </p:sp>
      <p:cxnSp>
        <p:nvCxnSpPr>
          <p:cNvPr id="8" name="Łącznik prosty ze strzałką 7">
            <a:extLst>
              <a:ext uri="{FF2B5EF4-FFF2-40B4-BE49-F238E27FC236}">
                <a16:creationId xmlns:a16="http://schemas.microsoft.com/office/drawing/2014/main" id="{879DA5FB-0E41-4DCE-9C9B-7BFA0F056AAF}"/>
              </a:ext>
            </a:extLst>
          </p:cNvPr>
          <p:cNvCxnSpPr>
            <a:cxnSpLocks/>
            <a:stCxn id="5" idx="2"/>
            <a:endCxn id="18" idx="0"/>
          </p:cNvCxnSpPr>
          <p:nvPr/>
        </p:nvCxnSpPr>
        <p:spPr>
          <a:xfrm>
            <a:off x="2342316" y="2219111"/>
            <a:ext cx="0" cy="56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DCB69BD0-1685-4D69-867F-F8EEA67A2172}"/>
              </a:ext>
            </a:extLst>
          </p:cNvPr>
          <p:cNvCxnSpPr>
            <a:cxnSpLocks/>
            <a:stCxn id="18" idx="2"/>
            <a:endCxn id="19" idx="0"/>
          </p:cNvCxnSpPr>
          <p:nvPr/>
        </p:nvCxnSpPr>
        <p:spPr>
          <a:xfrm>
            <a:off x="2342316" y="3361511"/>
            <a:ext cx="0" cy="56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Prostokąt 26">
            <a:extLst>
              <a:ext uri="{FF2B5EF4-FFF2-40B4-BE49-F238E27FC236}">
                <a16:creationId xmlns:a16="http://schemas.microsoft.com/office/drawing/2014/main" id="{4E765A57-D130-4067-8B7B-0B724C9CD356}"/>
              </a:ext>
            </a:extLst>
          </p:cNvPr>
          <p:cNvSpPr/>
          <p:nvPr/>
        </p:nvSpPr>
        <p:spPr>
          <a:xfrm>
            <a:off x="1766316" y="27855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SPV</a:t>
            </a:r>
            <a:endParaRPr kumimoji="1" lang="pl-PL" sz="1000" dirty="0">
              <a:ln>
                <a:solidFill>
                  <a:prstClr val="white"/>
                </a:solidFill>
              </a:ln>
              <a:solidFill>
                <a:srgbClr val="FFFFFF"/>
              </a:solidFill>
              <a:cs typeface="Arial" pitchFamily="34"/>
            </a:endParaRPr>
          </a:p>
        </p:txBody>
      </p:sp>
      <p:sp>
        <p:nvSpPr>
          <p:cNvPr id="19" name="Prostokąt 26">
            <a:extLst>
              <a:ext uri="{FF2B5EF4-FFF2-40B4-BE49-F238E27FC236}">
                <a16:creationId xmlns:a16="http://schemas.microsoft.com/office/drawing/2014/main" id="{781E671A-BF76-440A-A79A-CF00D0794D2E}"/>
              </a:ext>
            </a:extLst>
          </p:cNvPr>
          <p:cNvSpPr/>
          <p:nvPr/>
        </p:nvSpPr>
        <p:spPr>
          <a:xfrm>
            <a:off x="1766316" y="39279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a:t>
            </a:r>
            <a:endParaRPr kumimoji="1" lang="pl-PL" sz="1000" dirty="0">
              <a:ln>
                <a:solidFill>
                  <a:prstClr val="white"/>
                </a:solidFill>
              </a:ln>
              <a:solidFill>
                <a:srgbClr val="FFFFFF"/>
              </a:solidFill>
              <a:cs typeface="Arial" pitchFamily="34"/>
            </a:endParaRPr>
          </a:p>
        </p:txBody>
      </p:sp>
      <p:graphicFrame>
        <p:nvGraphicFramePr>
          <p:cNvPr id="12" name="Tabela 11">
            <a:extLst>
              <a:ext uri="{FF2B5EF4-FFF2-40B4-BE49-F238E27FC236}">
                <a16:creationId xmlns:a16="http://schemas.microsoft.com/office/drawing/2014/main" id="{2C9FB3BE-06EC-4957-AC55-B27F2EE12000}"/>
              </a:ext>
            </a:extLst>
          </p:cNvPr>
          <p:cNvGraphicFramePr>
            <a:graphicFrameLocks noGrp="1"/>
          </p:cNvGraphicFramePr>
          <p:nvPr/>
        </p:nvGraphicFramePr>
        <p:xfrm>
          <a:off x="769380" y="3498107"/>
          <a:ext cx="874576" cy="251460"/>
        </p:xfrm>
        <a:graphic>
          <a:graphicData uri="http://schemas.openxmlformats.org/drawingml/2006/table">
            <a:tbl>
              <a:tblPr firstRow="1" bandRow="1">
                <a:tableStyleId>{5940675A-B579-460E-94D1-54222C63F5DA}</a:tableStyleId>
              </a:tblPr>
              <a:tblGrid>
                <a:gridCol w="874576">
                  <a:extLst>
                    <a:ext uri="{9D8B030D-6E8A-4147-A177-3AD203B41FA5}">
                      <a16:colId xmlns:a16="http://schemas.microsoft.com/office/drawing/2014/main" val="20000"/>
                    </a:ext>
                  </a:extLst>
                </a:gridCol>
              </a:tblGrid>
              <a:tr h="230832">
                <a:tc>
                  <a:txBody>
                    <a:bodyPr/>
                    <a:lstStyle/>
                    <a:p>
                      <a:pPr marL="0" indent="0">
                        <a:buClr>
                          <a:srgbClr val="C00000"/>
                        </a:buClr>
                        <a:buNone/>
                      </a:pPr>
                      <a:r>
                        <a:rPr lang="pl-PL" sz="1050" b="1" baseline="0" dirty="0"/>
                        <a:t>połączenie</a:t>
                      </a:r>
                      <a:endParaRPr lang="pl-PL" sz="105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094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270560" cy="812853"/>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ODWROTNE POŁĄCZENIE – SCHEMAT ALTERNATYWNY – SPRZEDAŻ AKCJI</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6" name="pole tekstowe 5">
            <a:extLst>
              <a:ext uri="{FF2B5EF4-FFF2-40B4-BE49-F238E27FC236}">
                <a16:creationId xmlns:a16="http://schemas.microsoft.com/office/drawing/2014/main" id="{FB4AE53F-367A-47F8-B23D-2E2738D9B710}"/>
              </a:ext>
            </a:extLst>
          </p:cNvPr>
          <p:cNvSpPr txBox="1"/>
          <p:nvPr/>
        </p:nvSpPr>
        <p:spPr>
          <a:xfrm>
            <a:off x="4338559" y="1643111"/>
            <a:ext cx="3959441" cy="1677382"/>
          </a:xfrm>
          <a:prstGeom prst="rect">
            <a:avLst/>
          </a:prstGeom>
          <a:noFill/>
        </p:spPr>
        <p:txBody>
          <a:bodyPr wrap="square" rtlCol="0">
            <a:spAutoFit/>
          </a:bodyPr>
          <a:lstStyle/>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100" b="1" kern="0" dirty="0">
                <a:solidFill>
                  <a:schemeClr val="tx2"/>
                </a:solidFill>
                <a:latin typeface="Arial" panose="020B0604020202020204" pitchFamily="34" charset="0"/>
                <a:cs typeface="Arial" panose="020B0604020202020204" pitchFamily="34" charset="0"/>
              </a:rPr>
              <a:t>Odwrotne połączenie – schemat alternatywny:</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Gdyby do Spółki chciał przystąpić nowy wspólnik, w celu zachowania parytetu wartości rynkowej akcji, musiałby wnieść wkład o wartości ponad 8 mld zł.</a:t>
            </a:r>
          </a:p>
          <a:p>
            <a:pPr marL="171450" lvl="0" indent="-171450" algn="just" fontAlgn="base">
              <a:spcBef>
                <a:spcPct val="0"/>
              </a:spcBef>
              <a:spcAft>
                <a:spcPts val="600"/>
              </a:spcAft>
              <a:buClr>
                <a:schemeClr val="tx1"/>
              </a:buClr>
              <a:buSzPct val="100000"/>
              <a:buFont typeface="Wingdings" panose="05000000000000000000" pitchFamily="2" charset="2"/>
              <a:buChar char="§"/>
              <a:defRPr/>
            </a:pPr>
            <a:r>
              <a:rPr kumimoji="1" lang="pl-PL" sz="1100" dirty="0">
                <a:solidFill>
                  <a:schemeClr val="tx2"/>
                </a:solidFill>
                <a:latin typeface="Arial" panose="020B0604020202020204" pitchFamily="34" charset="0"/>
                <a:cs typeface="Arial" panose="020B0604020202020204" pitchFamily="34" charset="0"/>
              </a:rPr>
              <a:t>W takim przypadku sprzedane przez Spółkę na rzecz Wspólnika akcje własne odpowiadałyby ich wartości rynkowej sprzed połączenia.</a:t>
            </a:r>
            <a:endParaRPr kumimoji="1" lang="pl-PL" sz="1100" u="sng" dirty="0">
              <a:solidFill>
                <a:schemeClr val="tx2"/>
              </a:solidFill>
              <a:latin typeface="Arial" panose="020B0604020202020204" pitchFamily="34" charset="0"/>
              <a:cs typeface="Arial" panose="020B0604020202020204" pitchFamily="34" charset="0"/>
            </a:endParaRPr>
          </a:p>
          <a:p>
            <a:pPr lvl="0" algn="just" fontAlgn="base">
              <a:spcBef>
                <a:spcPct val="0"/>
              </a:spcBef>
              <a:spcAft>
                <a:spcPts val="600"/>
              </a:spcAft>
              <a:buClr>
                <a:schemeClr val="tx1"/>
              </a:buClr>
              <a:buSzPct val="100000"/>
              <a:defRPr/>
            </a:pPr>
            <a:endParaRPr kumimoji="1" lang="pl-PL" sz="1100" u="sng" dirty="0">
              <a:solidFill>
                <a:schemeClr val="tx2"/>
              </a:solidFill>
              <a:latin typeface="Arial" panose="020B0604020202020204" pitchFamily="34" charset="0"/>
              <a:cs typeface="Arial" panose="020B0604020202020204" pitchFamily="34" charset="0"/>
            </a:endParaRPr>
          </a:p>
        </p:txBody>
      </p:sp>
      <p:sp>
        <p:nvSpPr>
          <p:cNvPr id="13" name="Prostokąt 16">
            <a:extLst>
              <a:ext uri="{FF2B5EF4-FFF2-40B4-BE49-F238E27FC236}">
                <a16:creationId xmlns:a16="http://schemas.microsoft.com/office/drawing/2014/main" id="{FF9F59BA-665F-40E2-A932-12C55CD839A9}"/>
              </a:ext>
            </a:extLst>
          </p:cNvPr>
          <p:cNvSpPr/>
          <p:nvPr/>
        </p:nvSpPr>
        <p:spPr>
          <a:xfrm>
            <a:off x="1766316" y="16431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b="1" kern="0" dirty="0">
                <a:solidFill>
                  <a:srgbClr val="FFFFFF"/>
                </a:solidFill>
                <a:cs typeface="Arial" pitchFamily="34"/>
              </a:rPr>
              <a:t>Wspólnik</a:t>
            </a:r>
            <a:endParaRPr kumimoji="1" lang="pl-PL" sz="1000" b="1" dirty="0">
              <a:solidFill>
                <a:srgbClr val="FFFFFF"/>
              </a:solidFill>
              <a:cs typeface="Arial" pitchFamily="34"/>
            </a:endParaRPr>
          </a:p>
        </p:txBody>
      </p:sp>
      <p:cxnSp>
        <p:nvCxnSpPr>
          <p:cNvPr id="14" name="Łącznik prosty ze strzałką 13">
            <a:extLst>
              <a:ext uri="{FF2B5EF4-FFF2-40B4-BE49-F238E27FC236}">
                <a16:creationId xmlns:a16="http://schemas.microsoft.com/office/drawing/2014/main" id="{EBBED80D-5430-486D-B977-D2C85F438184}"/>
              </a:ext>
            </a:extLst>
          </p:cNvPr>
          <p:cNvCxnSpPr>
            <a:cxnSpLocks/>
            <a:stCxn id="13" idx="2"/>
            <a:endCxn id="17" idx="0"/>
          </p:cNvCxnSpPr>
          <p:nvPr/>
        </p:nvCxnSpPr>
        <p:spPr>
          <a:xfrm>
            <a:off x="2342316" y="2219111"/>
            <a:ext cx="0" cy="56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98932685-E2B7-4CAE-96BF-E1158CEF090A}"/>
              </a:ext>
            </a:extLst>
          </p:cNvPr>
          <p:cNvCxnSpPr>
            <a:cxnSpLocks/>
            <a:stCxn id="20" idx="0"/>
            <a:endCxn id="17" idx="2"/>
          </p:cNvCxnSpPr>
          <p:nvPr/>
        </p:nvCxnSpPr>
        <p:spPr>
          <a:xfrm flipV="1">
            <a:off x="2342316" y="3361511"/>
            <a:ext cx="0" cy="56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Prostokąt 26">
            <a:extLst>
              <a:ext uri="{FF2B5EF4-FFF2-40B4-BE49-F238E27FC236}">
                <a16:creationId xmlns:a16="http://schemas.microsoft.com/office/drawing/2014/main" id="{FAF509DB-0282-47BF-8E19-A0BE025049C9}"/>
              </a:ext>
            </a:extLst>
          </p:cNvPr>
          <p:cNvSpPr/>
          <p:nvPr/>
        </p:nvSpPr>
        <p:spPr>
          <a:xfrm>
            <a:off x="1766316" y="27855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Spółka</a:t>
            </a:r>
            <a:endParaRPr kumimoji="1" lang="pl-PL" sz="1000" dirty="0">
              <a:ln>
                <a:solidFill>
                  <a:prstClr val="white"/>
                </a:solidFill>
              </a:ln>
              <a:solidFill>
                <a:srgbClr val="FFFFFF"/>
              </a:solidFill>
              <a:cs typeface="Arial" pitchFamily="34"/>
            </a:endParaRPr>
          </a:p>
        </p:txBody>
      </p:sp>
      <p:sp>
        <p:nvSpPr>
          <p:cNvPr id="20" name="Prostokąt 26">
            <a:extLst>
              <a:ext uri="{FF2B5EF4-FFF2-40B4-BE49-F238E27FC236}">
                <a16:creationId xmlns:a16="http://schemas.microsoft.com/office/drawing/2014/main" id="{D7ECDED2-BAEF-41D3-9C7F-8418D35A4759}"/>
              </a:ext>
            </a:extLst>
          </p:cNvPr>
          <p:cNvSpPr/>
          <p:nvPr/>
        </p:nvSpPr>
        <p:spPr>
          <a:xfrm>
            <a:off x="1766316" y="3927911"/>
            <a:ext cx="1152000" cy="576000"/>
          </a:xfrm>
          <a:prstGeom prst="rect">
            <a:avLst/>
          </a:prstGeom>
          <a:solidFill>
            <a:schemeClr val="tx1"/>
          </a:solidFill>
          <a:ln cap="flat">
            <a:noFill/>
            <a:prstDash val="solid"/>
          </a:ln>
        </p:spPr>
        <p:txBody>
          <a:bodyPr vert="horz" wrap="square" lIns="91440" tIns="45720" rIns="91440" bIns="45720" anchor="ctr" anchorCtr="1" compatLnSpc="1">
            <a:noAutofit/>
          </a:bodyPr>
          <a:lstStyle/>
          <a:p>
            <a:pPr algn="ctr" defTabSz="914400">
              <a:defRPr sz="1800" b="0" i="0" u="none" strike="noStrike" kern="0" cap="none" spc="0" baseline="0">
                <a:solidFill>
                  <a:srgbClr val="000000"/>
                </a:solidFill>
                <a:uFillTx/>
              </a:defRPr>
            </a:pPr>
            <a:r>
              <a:rPr kumimoji="1" lang="pl-PL" sz="1000" kern="0" dirty="0">
                <a:ln>
                  <a:solidFill>
                    <a:prstClr val="white"/>
                  </a:solidFill>
                </a:ln>
                <a:solidFill>
                  <a:srgbClr val="FFFFFF"/>
                </a:solidFill>
                <a:cs typeface="Arial" pitchFamily="34"/>
              </a:rPr>
              <a:t>Nowy</a:t>
            </a:r>
            <a:endParaRPr kumimoji="1" lang="pl-PL" sz="1000" dirty="0">
              <a:ln>
                <a:solidFill>
                  <a:prstClr val="white"/>
                </a:solidFill>
              </a:ln>
              <a:solidFill>
                <a:srgbClr val="FFFFFF"/>
              </a:solidFill>
              <a:cs typeface="Arial" pitchFamily="34"/>
            </a:endParaRPr>
          </a:p>
        </p:txBody>
      </p:sp>
      <p:graphicFrame>
        <p:nvGraphicFramePr>
          <p:cNvPr id="21" name="Tabela 20">
            <a:extLst>
              <a:ext uri="{FF2B5EF4-FFF2-40B4-BE49-F238E27FC236}">
                <a16:creationId xmlns:a16="http://schemas.microsoft.com/office/drawing/2014/main" id="{5647FC90-120E-4C15-8670-270AE22709D8}"/>
              </a:ext>
            </a:extLst>
          </p:cNvPr>
          <p:cNvGraphicFramePr>
            <a:graphicFrameLocks noGrp="1"/>
          </p:cNvGraphicFramePr>
          <p:nvPr>
            <p:extLst>
              <p:ext uri="{D42A27DB-BD31-4B8C-83A1-F6EECF244321}">
                <p14:modId xmlns:p14="http://schemas.microsoft.com/office/powerpoint/2010/main" val="4260667215"/>
              </p:ext>
            </p:extLst>
          </p:nvPr>
        </p:nvGraphicFramePr>
        <p:xfrm>
          <a:off x="735771" y="3518981"/>
          <a:ext cx="1606538" cy="251460"/>
        </p:xfrm>
        <a:graphic>
          <a:graphicData uri="http://schemas.openxmlformats.org/drawingml/2006/table">
            <a:tbl>
              <a:tblPr firstRow="1" bandRow="1">
                <a:tableStyleId>{5940675A-B579-460E-94D1-54222C63F5DA}</a:tableStyleId>
              </a:tblPr>
              <a:tblGrid>
                <a:gridCol w="1606538">
                  <a:extLst>
                    <a:ext uri="{9D8B030D-6E8A-4147-A177-3AD203B41FA5}">
                      <a16:colId xmlns:a16="http://schemas.microsoft.com/office/drawing/2014/main" val="20000"/>
                    </a:ext>
                  </a:extLst>
                </a:gridCol>
              </a:tblGrid>
              <a:tr h="230832">
                <a:tc>
                  <a:txBody>
                    <a:bodyPr/>
                    <a:lstStyle/>
                    <a:p>
                      <a:pPr marL="0" indent="0">
                        <a:buClr>
                          <a:srgbClr val="C00000"/>
                        </a:buClr>
                        <a:buNone/>
                      </a:pPr>
                      <a:r>
                        <a:rPr lang="pl-PL" sz="1050" b="1" baseline="0" dirty="0"/>
                        <a:t>wkład ponad 8 mld zł</a:t>
                      </a:r>
                      <a:endParaRPr lang="pl-PL" sz="105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cxnSp>
        <p:nvCxnSpPr>
          <p:cNvPr id="22" name="Łącznik prosty ze strzałką 12">
            <a:extLst>
              <a:ext uri="{FF2B5EF4-FFF2-40B4-BE49-F238E27FC236}">
                <a16:creationId xmlns:a16="http://schemas.microsoft.com/office/drawing/2014/main" id="{4E038A15-D79D-43B3-B44F-F0674D4D7B19}"/>
              </a:ext>
            </a:extLst>
          </p:cNvPr>
          <p:cNvCxnSpPr>
            <a:cxnSpLocks/>
            <a:stCxn id="17" idx="1"/>
            <a:endCxn id="13" idx="1"/>
          </p:cNvCxnSpPr>
          <p:nvPr/>
        </p:nvCxnSpPr>
        <p:spPr>
          <a:xfrm rot="10800000">
            <a:off x="1766316" y="1931111"/>
            <a:ext cx="12700" cy="1142400"/>
          </a:xfrm>
          <a:prstGeom prst="curvedConnector3">
            <a:avLst>
              <a:gd name="adj1" fmla="val 2592000"/>
            </a:avLst>
          </a:prstGeom>
          <a:ln w="19050">
            <a:solidFill>
              <a:srgbClr val="339A4B"/>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ela 22">
            <a:extLst>
              <a:ext uri="{FF2B5EF4-FFF2-40B4-BE49-F238E27FC236}">
                <a16:creationId xmlns:a16="http://schemas.microsoft.com/office/drawing/2014/main" id="{616D5419-7C4E-474F-BE14-DA74BC3543DC}"/>
              </a:ext>
            </a:extLst>
          </p:cNvPr>
          <p:cNvGraphicFramePr>
            <a:graphicFrameLocks noGrp="1"/>
          </p:cNvGraphicFramePr>
          <p:nvPr>
            <p:extLst>
              <p:ext uri="{D42A27DB-BD31-4B8C-83A1-F6EECF244321}">
                <p14:modId xmlns:p14="http://schemas.microsoft.com/office/powerpoint/2010/main" val="937108697"/>
              </p:ext>
            </p:extLst>
          </p:nvPr>
        </p:nvGraphicFramePr>
        <p:xfrm>
          <a:off x="735770" y="2296571"/>
          <a:ext cx="874576" cy="411480"/>
        </p:xfrm>
        <a:graphic>
          <a:graphicData uri="http://schemas.openxmlformats.org/drawingml/2006/table">
            <a:tbl>
              <a:tblPr firstRow="1" bandRow="1">
                <a:tableStyleId>{5940675A-B579-460E-94D1-54222C63F5DA}</a:tableStyleId>
              </a:tblPr>
              <a:tblGrid>
                <a:gridCol w="874576">
                  <a:extLst>
                    <a:ext uri="{9D8B030D-6E8A-4147-A177-3AD203B41FA5}">
                      <a16:colId xmlns:a16="http://schemas.microsoft.com/office/drawing/2014/main" val="20000"/>
                    </a:ext>
                  </a:extLst>
                </a:gridCol>
              </a:tblGrid>
              <a:tr h="230832">
                <a:tc>
                  <a:txBody>
                    <a:bodyPr/>
                    <a:lstStyle/>
                    <a:p>
                      <a:pPr marL="0" indent="0" algn="ctr">
                        <a:buClr>
                          <a:srgbClr val="C00000"/>
                        </a:buClr>
                        <a:buNone/>
                      </a:pPr>
                      <a:r>
                        <a:rPr lang="pl-PL" sz="1050" b="1" baseline="0" dirty="0"/>
                        <a:t>akcje własne</a:t>
                      </a:r>
                      <a:endParaRPr lang="pl-PL" sz="105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546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22" presetClass="entr" presetSubtype="4"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par>
                                <p:cTn id="28" presetID="2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20" y="516935"/>
            <a:ext cx="7361282" cy="697607"/>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
              <a:lnSpc>
                <a:spcPct val="100000"/>
              </a:lnSpc>
              <a:buClr>
                <a:srgbClr val="C31230"/>
              </a:buClr>
            </a:pPr>
            <a:r>
              <a:rPr kumimoji="1" lang="pl-PL" sz="2400" b="0" dirty="0">
                <a:ea typeface="Arial" charset="0"/>
                <a:cs typeface="Arial" charset="0"/>
              </a:rPr>
              <a:t>KWESTIE DO ROZSTRZYGNIĘCIA</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6" name="pole tekstowe 5">
            <a:extLst>
              <a:ext uri="{FF2B5EF4-FFF2-40B4-BE49-F238E27FC236}">
                <a16:creationId xmlns:a16="http://schemas.microsoft.com/office/drawing/2014/main" id="{FB4AE53F-367A-47F8-B23D-2E2738D9B710}"/>
              </a:ext>
            </a:extLst>
          </p:cNvPr>
          <p:cNvSpPr txBox="1"/>
          <p:nvPr/>
        </p:nvSpPr>
        <p:spPr>
          <a:xfrm>
            <a:off x="595224" y="1214542"/>
            <a:ext cx="7702778" cy="5093702"/>
          </a:xfrm>
          <a:prstGeom prst="rect">
            <a:avLst/>
          </a:prstGeom>
          <a:noFill/>
        </p:spPr>
        <p:txBody>
          <a:bodyPr wrap="square" rtlCol="0">
            <a:spAutoFit/>
          </a:bodyPr>
          <a:lstStyle/>
          <a:p>
            <a:pPr marL="361950" lvl="0" indent="-361950" algn="just" fontAlgn="base">
              <a:spcBef>
                <a:spcPct val="0"/>
              </a:spcBef>
              <a:spcAft>
                <a:spcPts val="600"/>
              </a:spcAft>
              <a:buClr>
                <a:srgbClr val="C00000"/>
              </a:buClr>
              <a:buSzPct val="100000"/>
              <a:buFont typeface="+mj-lt"/>
              <a:buAutoNum type="arabicPeriod"/>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Które z opisanych w stanie faktycznym czynności stanowiły działanie w celu osiągnięcia korzyści podatkowej?</a:t>
            </a:r>
          </a:p>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MF jak i sądy obu instancji uznały, że czynnością w rozumieniu art. 119f </a:t>
            </a:r>
            <a:r>
              <a:rPr kumimoji="1" lang="pl-PL" sz="1400" kern="0" dirty="0" err="1">
                <a:solidFill>
                  <a:schemeClr val="tx2"/>
                </a:solidFill>
                <a:latin typeface="Arial" panose="020B0604020202020204" pitchFamily="34" charset="0"/>
                <a:cs typeface="Arial" panose="020B0604020202020204" pitchFamily="34" charset="0"/>
              </a:rPr>
              <a:t>O.p</a:t>
            </a:r>
            <a:r>
              <a:rPr kumimoji="1" lang="pl-PL" sz="1400" kern="0" dirty="0">
                <a:solidFill>
                  <a:schemeClr val="tx2"/>
                </a:solidFill>
                <a:latin typeface="Arial" panose="020B0604020202020204" pitchFamily="34" charset="0"/>
                <a:cs typeface="Arial" panose="020B0604020202020204" pitchFamily="34" charset="0"/>
              </a:rPr>
              <a:t>. są wszystkie czynności opisane w stanie faktycznym wniosku.</a:t>
            </a:r>
          </a:p>
          <a:p>
            <a:pPr lvl="0" algn="just" fontAlgn="base">
              <a:spcBef>
                <a:spcPct val="0"/>
              </a:spcBef>
              <a:spcAft>
                <a:spcPts val="600"/>
              </a:spcAft>
              <a:buClr>
                <a:srgbClr val="C00000"/>
              </a:buClr>
              <a:buSzPct val="150000"/>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Czynnością, którą należy ocenić na gruncie 119a </a:t>
            </a:r>
            <a:r>
              <a:rPr kumimoji="1" lang="pl-PL" sz="1400" kern="0" dirty="0" err="1">
                <a:solidFill>
                  <a:schemeClr val="tx2"/>
                </a:solidFill>
                <a:latin typeface="Arial" panose="020B0604020202020204" pitchFamily="34" charset="0"/>
                <a:cs typeface="Arial" panose="020B0604020202020204" pitchFamily="34" charset="0"/>
              </a:rPr>
              <a:t>O.p</a:t>
            </a:r>
            <a:r>
              <a:rPr kumimoji="1" lang="pl-PL" sz="1400" kern="0" dirty="0">
                <a:solidFill>
                  <a:schemeClr val="tx2"/>
                </a:solidFill>
                <a:latin typeface="Arial" panose="020B0604020202020204" pitchFamily="34" charset="0"/>
                <a:cs typeface="Arial" panose="020B0604020202020204" pitchFamily="34" charset="0"/>
              </a:rPr>
              <a:t>. jest co najwyżej odwrotne połączenie wraz ze sprzedażą akcji własnych przez Spółkę na rzecz SPV, a być może sama sprzedaż akcji własnych.</a:t>
            </a:r>
          </a:p>
          <a:p>
            <a:pPr algn="just" fontAlgn="base">
              <a:spcBef>
                <a:spcPct val="0"/>
              </a:spcBef>
              <a:spcAft>
                <a:spcPts val="600"/>
              </a:spcAft>
              <a:buClr>
                <a:srgbClr val="C00000"/>
              </a:buClr>
              <a:buSzPct val="100000"/>
              <a:defRPr sz="1800" b="0" i="0" u="none" strike="noStrike" kern="0" cap="none" spc="0" baseline="0">
                <a:solidFill>
                  <a:srgbClr val="000000"/>
                </a:solidFill>
                <a:uFillTx/>
              </a:defRPr>
            </a:pPr>
            <a:endParaRPr kumimoji="1" lang="pl-PL" sz="1400" kern="0" dirty="0">
              <a:solidFill>
                <a:schemeClr val="tx2"/>
              </a:solidFill>
              <a:latin typeface="Arial" panose="020B0604020202020204" pitchFamily="34" charset="0"/>
              <a:cs typeface="Arial" panose="020B0604020202020204" pitchFamily="34" charset="0"/>
            </a:endParaRPr>
          </a:p>
          <a:p>
            <a:pPr marL="342900" indent="-342900" algn="just" fontAlgn="base">
              <a:spcBef>
                <a:spcPct val="0"/>
              </a:spcBef>
              <a:spcAft>
                <a:spcPts val="600"/>
              </a:spcAft>
              <a:buClr>
                <a:srgbClr val="C00000"/>
              </a:buClr>
              <a:buSzPct val="100000"/>
              <a:buFont typeface="+mj-lt"/>
              <a:buAutoNum type="arabicPeriod" startAt="2"/>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Czy przyjęty przez Podatnika sposób działania był sztuczny?</a:t>
            </a:r>
          </a:p>
          <a:p>
            <a:pPr algn="just" fontAlgn="base">
              <a:spcBef>
                <a:spcPct val="0"/>
              </a:spcBef>
              <a:spcAft>
                <a:spcPts val="600"/>
              </a:spcAft>
              <a:buClr>
                <a:srgbClr val="C00000"/>
              </a:buClr>
              <a:buSzPct val="100000"/>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Nie jest sztucznym sposobem działania połączenie odwrotne samo w sobie, ale sposób jego przeprowadzenia, to jest przyjęty parytet realizowanego w związku z połączeniem podwyższenia kapitału) i następnie sprzedaż akcji własnych przez Spółkę na rzecz Wspólnika.</a:t>
            </a:r>
          </a:p>
          <a:p>
            <a:pPr algn="just" fontAlgn="base">
              <a:spcBef>
                <a:spcPct val="0"/>
              </a:spcBef>
              <a:spcAft>
                <a:spcPts val="600"/>
              </a:spcAft>
              <a:buClr>
                <a:srgbClr val="C00000"/>
              </a:buClr>
              <a:buSzPct val="100000"/>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Oceniając samą sprzedaż nie da się powiedzieć, że sposób działania był sztuczny.</a:t>
            </a:r>
          </a:p>
          <a:p>
            <a:pPr algn="just" fontAlgn="base">
              <a:spcBef>
                <a:spcPct val="0"/>
              </a:spcBef>
              <a:spcAft>
                <a:spcPts val="600"/>
              </a:spcAft>
              <a:buClr>
                <a:srgbClr val="C00000"/>
              </a:buClr>
              <a:buSzPct val="100000"/>
              <a:defRPr sz="1800" b="0" i="0" u="none" strike="noStrike" kern="0" cap="none" spc="0" baseline="0">
                <a:solidFill>
                  <a:srgbClr val="000000"/>
                </a:solidFill>
                <a:uFillTx/>
              </a:defRPr>
            </a:pPr>
            <a:endParaRPr kumimoji="1" lang="pl-PL" sz="1400" kern="0" dirty="0">
              <a:solidFill>
                <a:schemeClr val="tx2"/>
              </a:solidFill>
              <a:latin typeface="Arial" panose="020B0604020202020204" pitchFamily="34" charset="0"/>
              <a:cs typeface="Arial" panose="020B0604020202020204" pitchFamily="34" charset="0"/>
            </a:endParaRPr>
          </a:p>
          <a:p>
            <a:pPr marL="361950" indent="-361950" algn="just" fontAlgn="base">
              <a:spcBef>
                <a:spcPct val="0"/>
              </a:spcBef>
              <a:spcAft>
                <a:spcPts val="600"/>
              </a:spcAft>
              <a:buClr>
                <a:srgbClr val="C00000"/>
              </a:buClr>
              <a:buSzPct val="100000"/>
              <a:buFont typeface="+mj-lt"/>
              <a:buAutoNum type="arabicPeriod" startAt="3"/>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Czy osiągnięta korzyść podatkowa była sprzeczna z przedmiotem i celem ustawy podatkowej?</a:t>
            </a:r>
          </a:p>
          <a:p>
            <a:pPr algn="just" fontAlgn="base">
              <a:spcBef>
                <a:spcPct val="0"/>
              </a:spcBef>
              <a:spcAft>
                <a:spcPts val="600"/>
              </a:spcAft>
              <a:buClr>
                <a:srgbClr val="C00000"/>
              </a:buClr>
              <a:buSzPct val="100000"/>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Zamierzona (osiągnięta) korzyść podatkowa była wynikiem wykreowanych przez podatnika parametrów ekonomicznych realizowanych transakcji, a nie tego, jakiego rodzaju (z cywilnoprawnego punktu widzenia) czynności dokonał podatnik. Przychód z umorzenia akcji podlega co do zasady takim samym zasadom opodatkowania jaki ich sprzedaż.</a:t>
            </a:r>
          </a:p>
        </p:txBody>
      </p:sp>
    </p:spTree>
    <p:extLst>
      <p:ext uri="{BB962C8B-B14F-4D97-AF65-F5344CB8AC3E}">
        <p14:creationId xmlns:p14="http://schemas.microsoft.com/office/powerpoint/2010/main" val="16098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1000"/>
                                        <p:tgtEl>
                                          <p:spTgt spid="6">
                                            <p:txEl>
                                              <p:pRg st="8" end="8"/>
                                            </p:txEl>
                                          </p:spTgt>
                                        </p:tgtEl>
                                      </p:cBhvr>
                                    </p:animEffect>
                                    <p:anim calcmode="lin" valueType="num">
                                      <p:cBhvr>
                                        <p:cTn id="2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down)">
                                      <p:cBhvr>
                                        <p:cTn id="28" dur="500"/>
                                        <p:tgtEl>
                                          <p:spTgt spid="6">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down)">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wipe(down)">
                                      <p:cBhvr>
                                        <p:cTn id="36" dur="500"/>
                                        <p:tgtEl>
                                          <p:spTgt spid="6">
                                            <p:txEl>
                                              <p:pRg st="5" end="5"/>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wipe(down)">
                                      <p:cBhvr>
                                        <p:cTn id="39" dur="500"/>
                                        <p:tgtEl>
                                          <p:spTgt spid="6">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wipe(down)">
                                      <p:cBhvr>
                                        <p:cTn id="44"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tekstu 1">
            <a:extLst>
              <a:ext uri="{FF2B5EF4-FFF2-40B4-BE49-F238E27FC236}">
                <a16:creationId xmlns:a16="http://schemas.microsoft.com/office/drawing/2014/main" id="{9B5511E6-5455-4385-AB63-1A7F16163233}"/>
              </a:ext>
            </a:extLst>
          </p:cNvPr>
          <p:cNvSpPr txBox="1">
            <a:spLocks/>
          </p:cNvSpPr>
          <p:nvPr/>
        </p:nvSpPr>
        <p:spPr>
          <a:xfrm>
            <a:off x="936719" y="516935"/>
            <a:ext cx="7844971" cy="697607"/>
          </a:xfrm>
          <a:prstGeom prst="rect">
            <a:avLst/>
          </a:prstGeom>
        </p:spPr>
        <p:txBody>
          <a:bodyPr lIns="0" tIns="0" rIns="0" bIns="0" anchor="t" anchorCtr="0">
            <a:noAutofit/>
          </a:bodyPr>
          <a:lstStyle>
            <a:lvl1pPr marL="0" indent="0" algn="l" defTabSz="914400" rtl="0" eaLnBrk="1" latinLnBrk="0" hangingPunct="1">
              <a:lnSpc>
                <a:spcPts val="3900"/>
              </a:lnSpc>
              <a:spcBef>
                <a:spcPts val="0"/>
              </a:spcBef>
              <a:buFont typeface="Arial" panose="020B0604020202020204" pitchFamily="34" charset="0"/>
              <a:buNone/>
              <a:defRPr sz="3400" b="1" kern="1200">
                <a:solidFill>
                  <a:schemeClr val="tx1"/>
                </a:solidFill>
                <a:latin typeface="Arial Black" panose="020B0A040201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defTabSz="457178" fontAlgn="base">
              <a:lnSpc>
                <a:spcPct val="100000"/>
              </a:lnSpc>
              <a:spcBef>
                <a:spcPct val="0"/>
              </a:spcBef>
              <a:spcAft>
                <a:spcPct val="0"/>
              </a:spcAft>
              <a:defRPr/>
            </a:pPr>
            <a:r>
              <a:rPr kumimoji="1" lang="pl-PL" sz="2400" dirty="0">
                <a:solidFill>
                  <a:srgbClr val="7D8289"/>
                </a:solidFill>
              </a:rPr>
              <a:t>INNE PRZEPISY POZWALAJĄCE NA PRZECIWDZIAŁANIE UNIKANIU OPODATKOWANIA</a:t>
            </a:r>
          </a:p>
        </p:txBody>
      </p:sp>
      <p:sp>
        <p:nvSpPr>
          <p:cNvPr id="11" name="pole tekstowe 10">
            <a:extLst>
              <a:ext uri="{FF2B5EF4-FFF2-40B4-BE49-F238E27FC236}">
                <a16:creationId xmlns:a16="http://schemas.microsoft.com/office/drawing/2014/main" id="{0E98E833-0ECD-4ED5-BBD0-87BC960AF088}"/>
              </a:ext>
            </a:extLst>
          </p:cNvPr>
          <p:cNvSpPr txBox="1"/>
          <p:nvPr/>
        </p:nvSpPr>
        <p:spPr>
          <a:xfrm>
            <a:off x="936720" y="6530196"/>
            <a:ext cx="3635280" cy="230832"/>
          </a:xfrm>
          <a:prstGeom prst="rect">
            <a:avLst/>
          </a:prstGeom>
          <a:noFill/>
        </p:spPr>
        <p:txBody>
          <a:bodyPr wrap="square" rtlCol="0">
            <a:spAutoFit/>
          </a:bodyPr>
          <a:lstStyle/>
          <a:p>
            <a:pPr marL="171450" indent="-171450">
              <a:buClr>
                <a:srgbClr val="C00000"/>
              </a:buClr>
              <a:buSzPct val="180000"/>
              <a:buFont typeface="Wingdings" panose="05000000000000000000" pitchFamily="2" charset="2"/>
              <a:buChar char="§"/>
            </a:pPr>
            <a:r>
              <a:rPr lang="pl-PL" sz="900" dirty="0"/>
              <a:t>GWW TAX | MARZEC 2020</a:t>
            </a:r>
          </a:p>
        </p:txBody>
      </p:sp>
      <p:sp>
        <p:nvSpPr>
          <p:cNvPr id="5" name="pole tekstowe 4">
            <a:extLst>
              <a:ext uri="{FF2B5EF4-FFF2-40B4-BE49-F238E27FC236}">
                <a16:creationId xmlns:a16="http://schemas.microsoft.com/office/drawing/2014/main" id="{FD277D41-6115-4513-BC4E-65D2D6679ADD}"/>
              </a:ext>
            </a:extLst>
          </p:cNvPr>
          <p:cNvSpPr txBox="1"/>
          <p:nvPr/>
        </p:nvSpPr>
        <p:spPr>
          <a:xfrm>
            <a:off x="586597" y="1887210"/>
            <a:ext cx="7844970" cy="3139321"/>
          </a:xfrm>
          <a:prstGeom prst="rect">
            <a:avLst/>
          </a:prstGeom>
          <a:noFill/>
        </p:spPr>
        <p:txBody>
          <a:bodyPr wrap="square" rtlCol="0">
            <a:spAutoFit/>
          </a:bodyPr>
          <a:lstStyle/>
          <a:p>
            <a:pPr marL="361950" lvl="0" indent="-361950" algn="just" fontAlgn="base">
              <a:spcBef>
                <a:spcPct val="0"/>
              </a:spcBef>
              <a:spcAft>
                <a:spcPts val="600"/>
              </a:spcAft>
              <a:buClr>
                <a:srgbClr val="C00000"/>
              </a:buClr>
              <a:buSzPct val="100000"/>
              <a:buFont typeface="+mj-lt"/>
              <a:buAutoNum type="arabicPeriod"/>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Mała klauzula wskazana w art. 10 ust. 4 ustawy o CIT w brzmieniu obowiązującym w 2016 (obecnie art. 12 ust. 14 ustawy o CIT).</a:t>
            </a:r>
          </a:p>
          <a:p>
            <a:pPr lvl="0" algn="just" fontAlgn="base">
              <a:spcBef>
                <a:spcPct val="0"/>
              </a:spcBef>
              <a:spcAft>
                <a:spcPts val="600"/>
              </a:spcAft>
              <a:buClr>
                <a:srgbClr val="C00000"/>
              </a:buClr>
              <a:buSzPct val="100000"/>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Połączenie samo w sobie miało ewidentnie cel niepodatkowy i najprawdopodobniej zostałoby zrealizowane niezależnie od możliwości osiągnięcia korzyści podatkowej.</a:t>
            </a:r>
          </a:p>
          <a:p>
            <a:pPr lvl="0" algn="just" fontAlgn="base">
              <a:spcBef>
                <a:spcPct val="0"/>
              </a:spcBef>
              <a:spcAft>
                <a:spcPts val="600"/>
              </a:spcAft>
              <a:buClr>
                <a:srgbClr val="C00000"/>
              </a:buClr>
              <a:buSzPct val="100000"/>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Czynności zmierzające do osiągnięcia korzyści podatkowej nie wykorzystywały neutralności podatkowej połączenia. </a:t>
            </a:r>
          </a:p>
          <a:p>
            <a:pPr lvl="0" algn="just" fontAlgn="base">
              <a:spcBef>
                <a:spcPct val="0"/>
              </a:spcBef>
              <a:spcAft>
                <a:spcPts val="600"/>
              </a:spcAft>
              <a:buClr>
                <a:srgbClr val="C00000"/>
              </a:buClr>
              <a:buSzPct val="100000"/>
              <a:defRPr sz="1800" b="0" i="0" u="none" strike="noStrike" kern="0" cap="none" spc="0" baseline="0">
                <a:solidFill>
                  <a:srgbClr val="000000"/>
                </a:solidFill>
                <a:uFillTx/>
              </a:defRPr>
            </a:pPr>
            <a:endParaRPr kumimoji="1" lang="pl-PL" sz="1400" kern="0" dirty="0">
              <a:solidFill>
                <a:schemeClr val="tx2"/>
              </a:solidFill>
              <a:latin typeface="Arial" panose="020B0604020202020204" pitchFamily="34" charset="0"/>
              <a:cs typeface="Arial" panose="020B0604020202020204" pitchFamily="34" charset="0"/>
            </a:endParaRPr>
          </a:p>
          <a:p>
            <a:pPr marL="361950" lvl="0" indent="-361950" algn="just" fontAlgn="base">
              <a:spcBef>
                <a:spcPct val="0"/>
              </a:spcBef>
              <a:spcAft>
                <a:spcPts val="600"/>
              </a:spcAft>
              <a:buClr>
                <a:srgbClr val="C00000"/>
              </a:buClr>
              <a:buSzPct val="100000"/>
              <a:buFont typeface="+mj-lt"/>
              <a:buAutoNum type="arabicPeriod" startAt="2"/>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Ocena czynności na gruncie cen transferowych (obecnie art. 11c ust. 4 ustawy o CIT).</a:t>
            </a:r>
          </a:p>
          <a:p>
            <a:pPr lvl="0" algn="just" fontAlgn="base">
              <a:spcBef>
                <a:spcPct val="0"/>
              </a:spcBef>
              <a:spcAft>
                <a:spcPts val="600"/>
              </a:spcAft>
              <a:buClr>
                <a:srgbClr val="C00000"/>
              </a:buClr>
              <a:buSzPct val="100000"/>
              <a:defRPr sz="1800" b="0" i="0" u="none" strike="noStrike" kern="0" cap="none" spc="0" baseline="0">
                <a:solidFill>
                  <a:srgbClr val="000000"/>
                </a:solidFill>
                <a:uFillTx/>
              </a:defRPr>
            </a:pPr>
            <a:r>
              <a:rPr kumimoji="1" lang="pl-PL" sz="1400" kern="0" dirty="0">
                <a:solidFill>
                  <a:schemeClr val="tx2"/>
                </a:solidFill>
                <a:latin typeface="Arial" panose="020B0604020202020204" pitchFamily="34" charset="0"/>
                <a:cs typeface="Arial" panose="020B0604020202020204" pitchFamily="34" charset="0"/>
              </a:rPr>
              <a:t>W obecnym stanie prawnym należałoby uznać, że podwyższenie kapitału i sprzedaż rozwodnionych akcji stanowiły transakcję kontrolowaną, która nie byłaby zawarta pomiędzy podmiotami niepowiązanymi.</a:t>
            </a:r>
          </a:p>
          <a:p>
            <a:pPr marL="361950" lvl="0" indent="-361950" algn="just" fontAlgn="base">
              <a:spcBef>
                <a:spcPct val="0"/>
              </a:spcBef>
              <a:spcAft>
                <a:spcPts val="600"/>
              </a:spcAft>
              <a:buClr>
                <a:srgbClr val="C00000"/>
              </a:buClr>
              <a:buSzPct val="150000"/>
              <a:buFont typeface="Wingdings" panose="05000000000000000000" pitchFamily="2" charset="2"/>
              <a:buChar char="§"/>
              <a:defRPr sz="1800" b="0" i="0" u="none" strike="noStrike" kern="0" cap="none" spc="0" baseline="0">
                <a:solidFill>
                  <a:srgbClr val="000000"/>
                </a:solidFill>
                <a:uFillTx/>
              </a:defRPr>
            </a:pPr>
            <a:endParaRPr kumimoji="1" lang="pl-PL" sz="1400" kern="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3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down)">
                                      <p:cBhvr>
                                        <p:cTn id="21" dur="500"/>
                                        <p:tgtEl>
                                          <p:spTgt spid="5">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wipe(down)">
                                      <p:cBhvr>
                                        <p:cTn id="2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B7D099D-2BC9-4907-9541-0ACFFDB83FAB}"/>
              </a:ext>
            </a:extLst>
          </p:cNvPr>
          <p:cNvSpPr>
            <a:spLocks noGrp="1"/>
          </p:cNvSpPr>
          <p:nvPr>
            <p:ph type="body" idx="1"/>
          </p:nvPr>
        </p:nvSpPr>
        <p:spPr/>
        <p:txBody>
          <a:bodyPr/>
          <a:lstStyle/>
          <a:p>
            <a:pPr lvl="0"/>
            <a:r>
              <a:rPr lang="pl-PL" dirty="0"/>
              <a:t>Andrzej Ladziński</a:t>
            </a:r>
          </a:p>
        </p:txBody>
      </p:sp>
      <p:sp>
        <p:nvSpPr>
          <p:cNvPr id="3" name="Symbol zastępczy tekstu 2">
            <a:extLst>
              <a:ext uri="{FF2B5EF4-FFF2-40B4-BE49-F238E27FC236}">
                <a16:creationId xmlns:a16="http://schemas.microsoft.com/office/drawing/2014/main" id="{6A009C3C-5001-494A-8657-1405EBB55898}"/>
              </a:ext>
            </a:extLst>
          </p:cNvPr>
          <p:cNvSpPr>
            <a:spLocks noGrp="1"/>
          </p:cNvSpPr>
          <p:nvPr>
            <p:ph type="body" idx="12"/>
          </p:nvPr>
        </p:nvSpPr>
        <p:spPr>
          <a:xfrm>
            <a:off x="4653477" y="1996337"/>
            <a:ext cx="3492000" cy="308196"/>
          </a:xfrm>
        </p:spPr>
        <p:txBody>
          <a:bodyPr/>
          <a:lstStyle/>
          <a:p>
            <a:pPr lvl="0"/>
            <a:r>
              <a:rPr lang="pl-PL" dirty="0"/>
              <a:t>doradca podatkowy, wspólnik zarządzający GWW TAX</a:t>
            </a:r>
          </a:p>
        </p:txBody>
      </p:sp>
      <p:sp>
        <p:nvSpPr>
          <p:cNvPr id="4" name="Symbol zastępczy tekstu 3">
            <a:extLst>
              <a:ext uri="{FF2B5EF4-FFF2-40B4-BE49-F238E27FC236}">
                <a16:creationId xmlns:a16="http://schemas.microsoft.com/office/drawing/2014/main" id="{7105FF50-8842-4784-B260-509210A887D9}"/>
              </a:ext>
            </a:extLst>
          </p:cNvPr>
          <p:cNvSpPr>
            <a:spLocks noGrp="1"/>
          </p:cNvSpPr>
          <p:nvPr>
            <p:ph type="body" idx="13"/>
          </p:nvPr>
        </p:nvSpPr>
        <p:spPr>
          <a:xfrm>
            <a:off x="4653477" y="2410285"/>
            <a:ext cx="3492000" cy="308196"/>
          </a:xfrm>
        </p:spPr>
        <p:txBody>
          <a:bodyPr/>
          <a:lstStyle/>
          <a:p>
            <a:pPr lvl="0"/>
            <a:r>
              <a:rPr lang="pl-PL" dirty="0"/>
              <a:t>Andrzej.Ladzinski@gww.pl</a:t>
            </a:r>
          </a:p>
          <a:p>
            <a:pPr lvl="0"/>
            <a:r>
              <a:rPr lang="pl-PL" dirty="0"/>
              <a:t>+48 600 091 114</a:t>
            </a:r>
          </a:p>
          <a:p>
            <a:endParaRPr lang="pl-PL" dirty="0"/>
          </a:p>
          <a:p>
            <a:endParaRPr lang="pl-PL" dirty="0"/>
          </a:p>
        </p:txBody>
      </p:sp>
      <p:sp>
        <p:nvSpPr>
          <p:cNvPr id="6" name="Symbol zastępczy tekstu 5">
            <a:extLst>
              <a:ext uri="{FF2B5EF4-FFF2-40B4-BE49-F238E27FC236}">
                <a16:creationId xmlns:a16="http://schemas.microsoft.com/office/drawing/2014/main" id="{4D483737-642E-48D1-B2C5-7937CB9E6122}"/>
              </a:ext>
            </a:extLst>
          </p:cNvPr>
          <p:cNvSpPr>
            <a:spLocks noGrp="1"/>
          </p:cNvSpPr>
          <p:nvPr>
            <p:ph type="body" idx="15"/>
          </p:nvPr>
        </p:nvSpPr>
        <p:spPr/>
        <p:txBody>
          <a:bodyPr/>
          <a:lstStyle/>
          <a:p>
            <a:pPr lvl="0"/>
            <a:r>
              <a:rPr lang="pl-PL" dirty="0"/>
              <a:t>ul. Dobra 40</a:t>
            </a:r>
          </a:p>
          <a:p>
            <a:pPr lvl="0"/>
            <a:r>
              <a:rPr lang="pl-PL" dirty="0"/>
              <a:t>00-344 Warszawa</a:t>
            </a:r>
          </a:p>
          <a:p>
            <a:pPr lvl="0"/>
            <a:r>
              <a:rPr lang="pl-PL" dirty="0"/>
              <a:t>t. +48 22 212 00 00</a:t>
            </a:r>
          </a:p>
          <a:p>
            <a:pPr lvl="0"/>
            <a:r>
              <a:rPr lang="pl-PL" dirty="0"/>
              <a:t>f: +48 22 212 00 01</a:t>
            </a:r>
          </a:p>
          <a:p>
            <a:pPr lvl="0"/>
            <a:r>
              <a:rPr lang="pl-PL" dirty="0"/>
              <a:t>warszawa@gww.pl</a:t>
            </a:r>
          </a:p>
        </p:txBody>
      </p:sp>
      <p:sp>
        <p:nvSpPr>
          <p:cNvPr id="7" name="Symbol zastępczy tekstu 6">
            <a:extLst>
              <a:ext uri="{FF2B5EF4-FFF2-40B4-BE49-F238E27FC236}">
                <a16:creationId xmlns:a16="http://schemas.microsoft.com/office/drawing/2014/main" id="{B4BBD093-7DB9-446E-8E4F-05ED58981E03}"/>
              </a:ext>
            </a:extLst>
          </p:cNvPr>
          <p:cNvSpPr>
            <a:spLocks noGrp="1"/>
          </p:cNvSpPr>
          <p:nvPr>
            <p:ph type="body" idx="16"/>
          </p:nvPr>
        </p:nvSpPr>
        <p:spPr/>
        <p:txBody>
          <a:bodyPr/>
          <a:lstStyle/>
          <a:p>
            <a:pPr lvl="0"/>
            <a:r>
              <a:rPr lang="pl-PL" dirty="0"/>
              <a:t>ul. Towarowa 37</a:t>
            </a:r>
          </a:p>
          <a:p>
            <a:pPr lvl="0"/>
            <a:r>
              <a:rPr lang="pl-PL" dirty="0"/>
              <a:t>61-896 Poznań</a:t>
            </a:r>
          </a:p>
          <a:p>
            <a:pPr lvl="0"/>
            <a:r>
              <a:rPr lang="pl-PL" dirty="0"/>
              <a:t>t. +48 61 658 00 00</a:t>
            </a:r>
          </a:p>
          <a:p>
            <a:pPr lvl="0"/>
            <a:r>
              <a:rPr lang="pl-PL" dirty="0"/>
              <a:t>f. +48 61 658 00 99</a:t>
            </a:r>
          </a:p>
          <a:p>
            <a:pPr lvl="0"/>
            <a:r>
              <a:rPr lang="pl-PL" dirty="0"/>
              <a:t>poznan@gww.pl</a:t>
            </a:r>
          </a:p>
        </p:txBody>
      </p:sp>
      <p:sp>
        <p:nvSpPr>
          <p:cNvPr id="8" name="Symbol zastępczy tekstu 7">
            <a:extLst>
              <a:ext uri="{FF2B5EF4-FFF2-40B4-BE49-F238E27FC236}">
                <a16:creationId xmlns:a16="http://schemas.microsoft.com/office/drawing/2014/main" id="{0E38E353-1595-406B-907D-8AAA33BBCCBB}"/>
              </a:ext>
            </a:extLst>
          </p:cNvPr>
          <p:cNvSpPr>
            <a:spLocks noGrp="1"/>
          </p:cNvSpPr>
          <p:nvPr>
            <p:ph type="body" idx="17"/>
          </p:nvPr>
        </p:nvSpPr>
        <p:spPr/>
        <p:txBody>
          <a:bodyPr/>
          <a:lstStyle/>
          <a:p>
            <a:pPr lvl="0"/>
            <a:r>
              <a:rPr lang="pl-PL" dirty="0"/>
              <a:t>ul. Stawowa 6/17</a:t>
            </a:r>
          </a:p>
          <a:p>
            <a:pPr lvl="0"/>
            <a:r>
              <a:rPr lang="pl-PL" dirty="0"/>
              <a:t>50-018 Wrocław</a:t>
            </a:r>
          </a:p>
          <a:p>
            <a:pPr lvl="0"/>
            <a:r>
              <a:rPr lang="pl-PL" dirty="0"/>
              <a:t>t. +48 71 796 77 55</a:t>
            </a:r>
          </a:p>
          <a:p>
            <a:pPr lvl="0"/>
            <a:r>
              <a:rPr lang="pl-PL" dirty="0"/>
              <a:t>f. +48 71 796 77 56</a:t>
            </a:r>
          </a:p>
          <a:p>
            <a:pPr lvl="0"/>
            <a:r>
              <a:rPr lang="pl-PL" dirty="0"/>
              <a:t>wroclaw@gww.pl</a:t>
            </a:r>
          </a:p>
        </p:txBody>
      </p:sp>
      <p:sp>
        <p:nvSpPr>
          <p:cNvPr id="9" name="Symbol zastępczy tekstu 8">
            <a:extLst>
              <a:ext uri="{FF2B5EF4-FFF2-40B4-BE49-F238E27FC236}">
                <a16:creationId xmlns:a16="http://schemas.microsoft.com/office/drawing/2014/main" id="{03E96024-1B67-4066-B646-A4DEE387EC07}"/>
              </a:ext>
            </a:extLst>
          </p:cNvPr>
          <p:cNvSpPr>
            <a:spLocks noGrp="1"/>
          </p:cNvSpPr>
          <p:nvPr>
            <p:ph type="body" idx="18"/>
          </p:nvPr>
        </p:nvSpPr>
        <p:spPr/>
        <p:txBody>
          <a:bodyPr/>
          <a:lstStyle/>
          <a:p>
            <a:pPr lvl="0"/>
            <a:r>
              <a:rPr lang="pl-PL" dirty="0"/>
              <a:t>ul. J. Twardowskiego 9</a:t>
            </a:r>
          </a:p>
          <a:p>
            <a:pPr lvl="0"/>
            <a:r>
              <a:rPr lang="pl-PL" dirty="0"/>
              <a:t>35-302 Rzeszów</a:t>
            </a:r>
          </a:p>
          <a:p>
            <a:pPr lvl="0"/>
            <a:r>
              <a:rPr lang="pl-PL" dirty="0"/>
              <a:t>t. +48 17 333 10 10</a:t>
            </a:r>
          </a:p>
          <a:p>
            <a:pPr lvl="0"/>
            <a:r>
              <a:rPr lang="pl-PL" dirty="0"/>
              <a:t>f. +48 17 333 10 11</a:t>
            </a:r>
          </a:p>
          <a:p>
            <a:pPr lvl="0"/>
            <a:r>
              <a:rPr lang="pl-PL" dirty="0"/>
              <a:t>rzeszow@gww.pl</a:t>
            </a:r>
          </a:p>
        </p:txBody>
      </p:sp>
      <p:pic>
        <p:nvPicPr>
          <p:cNvPr id="13" name="Symbol zastępczy zawartości 12">
            <a:extLst>
              <a:ext uri="{FF2B5EF4-FFF2-40B4-BE49-F238E27FC236}">
                <a16:creationId xmlns:a16="http://schemas.microsoft.com/office/drawing/2014/main" id="{978ECE21-9BB2-442E-891A-7C501807CD89}"/>
              </a:ext>
            </a:extLst>
          </p:cNvPr>
          <p:cNvPicPr>
            <a:picLocks noGrp="1" noChangeAspect="1"/>
          </p:cNvPicPr>
          <p:nvPr>
            <p:ph sz="half" idx="10"/>
          </p:nvPr>
        </p:nvPicPr>
        <p:blipFill>
          <a:blip r:embed="rId2"/>
          <a:stretch>
            <a:fillRect/>
          </a:stretch>
        </p:blipFill>
        <p:spPr>
          <a:xfrm>
            <a:off x="723900" y="313584"/>
            <a:ext cx="3414467" cy="3218134"/>
          </a:xfrm>
        </p:spPr>
      </p:pic>
      <p:sp>
        <p:nvSpPr>
          <p:cNvPr id="5" name="Prostokąt 4">
            <a:extLst>
              <a:ext uri="{FF2B5EF4-FFF2-40B4-BE49-F238E27FC236}">
                <a16:creationId xmlns:a16="http://schemas.microsoft.com/office/drawing/2014/main" id="{40993FE0-3AB4-44E9-987D-511623C71BCF}"/>
              </a:ext>
            </a:extLst>
          </p:cNvPr>
          <p:cNvSpPr/>
          <p:nvPr/>
        </p:nvSpPr>
        <p:spPr>
          <a:xfrm>
            <a:off x="3208020" y="5097780"/>
            <a:ext cx="3414467" cy="365760"/>
          </a:xfrm>
          <a:prstGeom prst="rect">
            <a:avLst/>
          </a:prstGeom>
          <a:solidFill>
            <a:srgbClr val="899098"/>
          </a:solidFill>
          <a:ln>
            <a:solidFill>
              <a:srgbClr val="8990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8546798"/>
      </p:ext>
    </p:extLst>
  </p:cSld>
  <p:clrMapOvr>
    <a:masterClrMapping/>
  </p:clrMapOvr>
</p:sld>
</file>

<file path=ppt/theme/theme1.xml><?xml version="1.0" encoding="utf-8"?>
<a:theme xmlns:a="http://schemas.openxmlformats.org/drawingml/2006/main" name="Motyw pakietu Office">
  <a:themeElements>
    <a:clrScheme name="GWW Colors">
      <a:dk1>
        <a:srgbClr val="7D8289"/>
      </a:dk1>
      <a:lt1>
        <a:sysClr val="window" lastClr="FFFFFF"/>
      </a:lt1>
      <a:dk2>
        <a:srgbClr val="6E767D"/>
      </a:dk2>
      <a:lt2>
        <a:srgbClr val="8A9098"/>
      </a:lt2>
      <a:accent1>
        <a:srgbClr val="BE1F39"/>
      </a:accent1>
      <a:accent2>
        <a:srgbClr val="DE7E8B"/>
      </a:accent2>
      <a:accent3>
        <a:srgbClr val="E7C7CB"/>
      </a:accent3>
      <a:accent4>
        <a:srgbClr val="0F8339"/>
      </a:accent4>
      <a:accent5>
        <a:srgbClr val="97C84F"/>
      </a:accent5>
      <a:accent6>
        <a:srgbClr val="E2E7C2"/>
      </a:accent6>
      <a:hlink>
        <a:srgbClr val="0563C1"/>
      </a:hlink>
      <a:folHlink>
        <a:srgbClr val="954F72"/>
      </a:folHlink>
    </a:clrScheme>
    <a:fontScheme name="Adresat">
      <a:majorFont>
        <a:latin typeface="Arial"/>
        <a:ea typeface=""/>
        <a:cs typeface=""/>
      </a:majorFont>
      <a:minorFont>
        <a:latin typeface="Arial"/>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TGrasz1901_A-Prez_GWW-v2.pptx" id="{92EEE5AB-0E3D-4AB0-B5D3-B3C63D305799}" vid="{41A56D24-CFF6-4834-ABEF-6F2AAC2DFC4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GWW-Prezentacja_PPT-190612</Template>
  <TotalTime>3055</TotalTime>
  <Words>1172</Words>
  <Application>Microsoft Office PowerPoint</Application>
  <PresentationFormat>Pokaz na ekranie (4:3)</PresentationFormat>
  <Paragraphs>115</Paragraphs>
  <Slides>9</Slides>
  <Notes>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9</vt:i4>
      </vt:variant>
    </vt:vector>
  </HeadingPairs>
  <TitlesOfParts>
    <vt:vector size="15" baseType="lpstr">
      <vt:lpstr>Arial</vt:lpstr>
      <vt:lpstr>Arial Black</vt:lpstr>
      <vt:lpstr>Calibri</vt:lpstr>
      <vt:lpstr>Symbol</vt:lpstr>
      <vt:lpstr>Wingdings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Ostatek Małgorzata</dc:creator>
  <cp:lastModifiedBy>Wojciech Morawski</cp:lastModifiedBy>
  <cp:revision>135</cp:revision>
  <cp:lastPrinted>2019-09-19T06:01:03Z</cp:lastPrinted>
  <dcterms:created xsi:type="dcterms:W3CDTF">2019-06-18T13:04:54Z</dcterms:created>
  <dcterms:modified xsi:type="dcterms:W3CDTF">2020-03-06T10:03:39Z</dcterms:modified>
</cp:coreProperties>
</file>