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5"/>
  </p:sldMasterIdLst>
  <p:notesMasterIdLst>
    <p:notesMasterId r:id="rId16"/>
  </p:notesMasterIdLst>
  <p:handoutMasterIdLst>
    <p:handoutMasterId r:id="rId17"/>
  </p:handoutMasterIdLst>
  <p:sldIdLst>
    <p:sldId id="523" r:id="rId6"/>
    <p:sldId id="791" r:id="rId7"/>
    <p:sldId id="792" r:id="rId8"/>
    <p:sldId id="793" r:id="rId9"/>
    <p:sldId id="794" r:id="rId10"/>
    <p:sldId id="790" r:id="rId11"/>
    <p:sldId id="797" r:id="rId12"/>
    <p:sldId id="795" r:id="rId13"/>
    <p:sldId id="798" r:id="rId14"/>
    <p:sldId id="796" r:id="rId15"/>
  </p:sldIdLst>
  <p:sldSz cx="13439775" cy="7559675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04" userDrawn="1">
          <p15:clr>
            <a:srgbClr val="A4A3A4"/>
          </p15:clr>
        </p15:guide>
        <p15:guide id="2" pos="2010" userDrawn="1">
          <p15:clr>
            <a:srgbClr val="A4A3A4"/>
          </p15:clr>
        </p15:guide>
        <p15:guide id="3" pos="3122" userDrawn="1">
          <p15:clr>
            <a:srgbClr val="A4A3A4"/>
          </p15:clr>
        </p15:guide>
        <p15:guide id="4" pos="45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łgosia Janaszek" initials="MJ" lastIdx="1" clrIdx="0">
    <p:extLst>
      <p:ext uri="{19B8F6BF-5375-455C-9EA6-DF929625EA0E}">
        <p15:presenceInfo xmlns:p15="http://schemas.microsoft.com/office/powerpoint/2012/main" userId="3114d51913075fd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1A57"/>
    <a:srgbClr val="F64C0E"/>
    <a:srgbClr val="305296"/>
    <a:srgbClr val="99D0EE"/>
    <a:srgbClr val="FEC86C"/>
    <a:srgbClr val="C1063B"/>
    <a:srgbClr val="E4F1F9"/>
    <a:srgbClr val="A0B6E1"/>
    <a:srgbClr val="A7D1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Styl jasny 1 — Ak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32" autoAdjust="0"/>
    <p:restoredTop sz="86733" autoAdjust="0"/>
  </p:normalViewPr>
  <p:slideViewPr>
    <p:cSldViewPr snapToGrid="0">
      <p:cViewPr varScale="1">
        <p:scale>
          <a:sx n="64" d="100"/>
          <a:sy n="64" d="100"/>
        </p:scale>
        <p:origin x="1042" y="77"/>
      </p:cViewPr>
      <p:guideLst>
        <p:guide orient="horz" pos="2404"/>
        <p:guide pos="2010"/>
        <p:guide pos="3122"/>
        <p:guide pos="455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4080" y="1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05944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46347" cy="498215"/>
          </a:xfrm>
          <a:prstGeom prst="rect">
            <a:avLst/>
          </a:prstGeom>
        </p:spPr>
        <p:txBody>
          <a:bodyPr vert="horz" lIns="88249" tIns="44124" rIns="88249" bIns="44124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1343" y="3"/>
            <a:ext cx="2946347" cy="498215"/>
          </a:xfrm>
          <a:prstGeom prst="rect">
            <a:avLst/>
          </a:prstGeom>
        </p:spPr>
        <p:txBody>
          <a:bodyPr vert="horz" lIns="88249" tIns="44124" rIns="88249" bIns="44124" rtlCol="0"/>
          <a:lstStyle>
            <a:lvl1pPr algn="r">
              <a:defRPr sz="1200"/>
            </a:lvl1pPr>
          </a:lstStyle>
          <a:p>
            <a:fld id="{437F0394-940B-4227-A0BE-FC080A89E588}" type="datetimeFigureOut">
              <a:rPr lang="pl-PL" smtClean="0"/>
              <a:t>06.03.2020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249" tIns="44124" rIns="88249" bIns="44124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927" y="4778725"/>
            <a:ext cx="5439410" cy="3909864"/>
          </a:xfrm>
          <a:prstGeom prst="rect">
            <a:avLst/>
          </a:prstGeom>
        </p:spPr>
        <p:txBody>
          <a:bodyPr vert="horz" lIns="88249" tIns="44124" rIns="88249" bIns="44124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88249" tIns="44124" rIns="88249" bIns="44124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1343" y="9431600"/>
            <a:ext cx="2946347" cy="498214"/>
          </a:xfrm>
          <a:prstGeom prst="rect">
            <a:avLst/>
          </a:prstGeom>
        </p:spPr>
        <p:txBody>
          <a:bodyPr vert="horz" lIns="88249" tIns="44124" rIns="88249" bIns="44124" rtlCol="0" anchor="b"/>
          <a:lstStyle>
            <a:lvl1pPr algn="r">
              <a:defRPr sz="1200"/>
            </a:lvl1pPr>
          </a:lstStyle>
          <a:p>
            <a:fld id="{80151D18-6AA3-4D4C-836F-98C017AE5B0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6053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51D18-6AA3-4D4C-836F-98C017AE5B03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670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51D18-6AA3-4D4C-836F-98C017AE5B03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9582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pl-PL" dirty="0"/>
            </a:br>
            <a:r>
              <a:rPr lang="pl-PL" dirty="0"/>
              <a:t>Art.. 11 (do 01.01.2019)</a:t>
            </a:r>
            <a:br>
              <a:rPr lang="pl-PL" dirty="0"/>
            </a:br>
            <a:br>
              <a:rPr lang="pl-PL" dirty="0"/>
            </a:br>
            <a:r>
              <a:rPr lang="pl-PL" dirty="0"/>
              <a:t>1.  Jeżeli:</a:t>
            </a:r>
          </a:p>
          <a:p>
            <a:r>
              <a:rPr lang="pl-PL" dirty="0"/>
              <a:t>1) podatnik podatku dochodowego mający siedzibę (zarząd) lub miejsce zamieszkania na terytorium Rzeczypospolitej Polskiej, zwany dalej "podmiotem krajowym", bierze udział bezpośrednio lub pośrednio w zarządzaniu przedsiębiorstwem położonym za granicą lub w jego kontroli albo posiada udział w kapitale tego przedsiębiorstwa, albo</a:t>
            </a:r>
          </a:p>
          <a:p>
            <a:r>
              <a:rPr lang="pl-PL" dirty="0"/>
              <a:t>2) osoba fizyczna lub prawna mająca miejsce zamieszkania albo siedzibę (zarząd) za granicą, zwana dalej "podmiotem zagranicznym", bierze udział bezpośrednio lub pośrednio w zarządzaniu podmiotem krajowym lub w jego kontroli albo posiada udział w kapitale tego podmiotu krajowego, albo</a:t>
            </a:r>
          </a:p>
          <a:p>
            <a:r>
              <a:rPr lang="pl-PL" dirty="0"/>
              <a:t>3) te same osoby prawne lub fizyczne równocześnie bezpośrednio lub pośrednio biorą udział w zarządzaniu podmiotem krajowym i podmiotem zagranicznym lub w ich kontroli albo posiadają udział w kapitale tych podmiotów </a:t>
            </a:r>
          </a:p>
          <a:p>
            <a:endParaRPr lang="pl-PL" dirty="0"/>
          </a:p>
          <a:p>
            <a:pPr marL="285750" indent="-285750">
              <a:buFontTx/>
              <a:buChar char="-"/>
            </a:pPr>
            <a:r>
              <a:rPr lang="pl-PL" dirty="0"/>
              <a:t>i jeżeli w wyniku takich powiązań zostaną ustalone lub narzucone warunki różniące się od warunków, które ustaliłyby między sobą niezależne podmioty, i w wyniku tego podmiot nie wykazuje dochodów albo wykazuje dochody niższe od tych, jakich należałoby oczekiwać, </a:t>
            </a:r>
            <a:r>
              <a:rPr lang="pl-PL" b="1" dirty="0"/>
              <a:t>gdyby wymienione powiązania nie istniały </a:t>
            </a:r>
            <a:r>
              <a:rPr lang="pl-PL" dirty="0"/>
              <a:t>– dochody danego podmiotu oraz należny podatek określa się bez uwzględnienia </a:t>
            </a:r>
            <a:r>
              <a:rPr lang="pl-PL" b="1" dirty="0"/>
              <a:t>warunków</a:t>
            </a:r>
            <a:r>
              <a:rPr lang="pl-PL" dirty="0"/>
              <a:t> wynikających z tych powiązań.</a:t>
            </a:r>
          </a:p>
          <a:p>
            <a:pPr marL="0" indent="0">
              <a:buFontTx/>
              <a:buNone/>
            </a:pPr>
            <a:endParaRPr lang="pl-PL" dirty="0"/>
          </a:p>
          <a:p>
            <a:pPr marL="0" indent="0">
              <a:buFontTx/>
              <a:buNone/>
            </a:pPr>
            <a:r>
              <a:rPr lang="pl-PL" dirty="0"/>
              <a:t>CZYLI: </a:t>
            </a:r>
            <a:br>
              <a:rPr lang="pl-PL" dirty="0"/>
            </a:br>
            <a:r>
              <a:rPr lang="pl-PL" dirty="0"/>
              <a:t>jakie pominięcie – zawarcie transakcji nie jest jej warunkiem…</a:t>
            </a:r>
          </a:p>
          <a:p>
            <a:pPr marL="0" indent="0">
              <a:buFontTx/>
              <a:buNone/>
            </a:pPr>
            <a:r>
              <a:rPr lang="pl-PL" dirty="0"/>
              <a:t>jaka reklasyfikacja – tylko traktuje się warunki jak niebyłe, a nie zastępuje się je innymi warunkami…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51D18-6AA3-4D4C-836F-98C017AE5B03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3134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51D18-6AA3-4D4C-836F-98C017AE5B03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6771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ajd tytułowy granatowy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4751" y="5607424"/>
            <a:ext cx="11227532" cy="1043588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4751" y="6680687"/>
            <a:ext cx="11227532" cy="66542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75102" indent="0" algn="ctr">
              <a:buNone/>
              <a:defRPr sz="2079"/>
            </a:lvl2pPr>
            <a:lvl3pPr marL="950203" indent="0" algn="ctr">
              <a:buNone/>
              <a:defRPr sz="1870"/>
            </a:lvl3pPr>
            <a:lvl4pPr marL="1425305" indent="0" algn="ctr">
              <a:buNone/>
              <a:defRPr sz="1663"/>
            </a:lvl4pPr>
            <a:lvl5pPr marL="1900407" indent="0" algn="ctr">
              <a:buNone/>
              <a:defRPr sz="1663"/>
            </a:lvl5pPr>
            <a:lvl6pPr marL="2375509" indent="0" algn="ctr">
              <a:buNone/>
              <a:defRPr sz="1663"/>
            </a:lvl6pPr>
            <a:lvl7pPr marL="2850610" indent="0" algn="ctr">
              <a:buNone/>
              <a:defRPr sz="1663"/>
            </a:lvl7pPr>
            <a:lvl8pPr marL="3325712" indent="0" algn="ctr">
              <a:buNone/>
              <a:defRPr sz="1663"/>
            </a:lvl8pPr>
            <a:lvl9pPr marL="3800813" indent="0" algn="ctr">
              <a:buNone/>
              <a:defRPr sz="1663"/>
            </a:lvl9pPr>
          </a:lstStyle>
          <a:p>
            <a:r>
              <a:rPr lang="pl-PL" dirty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67875" y="4854754"/>
            <a:ext cx="3023950" cy="40248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pl-PL" sz="1000" b="1" smtClean="0">
                <a:solidFill>
                  <a:schemeClr val="bg1"/>
                </a:solidFill>
                <a:latin typeface="+mj-lt"/>
              </a:defRPr>
            </a:lvl1pPr>
          </a:lstStyle>
          <a:p>
            <a:pPr algn="r" defTabSz="950203">
              <a:lnSpc>
                <a:spcPct val="90000"/>
              </a:lnSpc>
              <a:spcBef>
                <a:spcPts val="1039"/>
              </a:spcBef>
            </a:pPr>
            <a:endParaRPr lang="pl-PL" dirty="0"/>
          </a:p>
        </p:txBody>
      </p:sp>
      <p:sp>
        <p:nvSpPr>
          <p:cNvPr id="13" name="Symbol zastępczy tekstu 12">
            <a:extLst>
              <a:ext uri="{FF2B5EF4-FFF2-40B4-BE49-F238E27FC236}">
                <a16:creationId xmlns:a16="http://schemas.microsoft.com/office/drawing/2014/main" id="{016992CB-27A8-4376-888F-16CBA6B2E0E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4647" y="4755579"/>
            <a:ext cx="6233980" cy="501650"/>
          </a:xfrm>
        </p:spPr>
        <p:txBody>
          <a:bodyPr anchor="b">
            <a:normAutofit/>
          </a:bodyPr>
          <a:lstStyle>
            <a:lvl1pPr marL="0" indent="0">
              <a:buNone/>
              <a:defRPr sz="1000" b="1">
                <a:solidFill>
                  <a:schemeClr val="bg1"/>
                </a:solidFill>
                <a:latin typeface="+mj-lt"/>
              </a:defRPr>
            </a:lvl1pPr>
            <a:lvl2pPr marL="475101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IMIĘ NAZWISKO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65DD5B6B-D861-4477-9C47-7F243FDBA1F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10010" y="691452"/>
            <a:ext cx="1345969" cy="251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550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5050" y="288000"/>
            <a:ext cx="11629907" cy="1113864"/>
          </a:xfrm>
        </p:spPr>
        <p:txBody>
          <a:bodyPr anchor="t">
            <a:normAutofit/>
          </a:bodyPr>
          <a:lstStyle>
            <a:lvl1pPr>
              <a:defRPr sz="2600" b="1">
                <a:solidFill>
                  <a:schemeClr val="accent1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5050" y="1440000"/>
            <a:ext cx="11629907" cy="5040000"/>
          </a:xfrm>
        </p:spPr>
        <p:txBody>
          <a:bodyPr>
            <a:normAutofit/>
          </a:bodyPr>
          <a:lstStyle>
            <a:lvl1pPr>
              <a:lnSpc>
                <a:spcPct val="125000"/>
              </a:lnSpc>
              <a:spcBef>
                <a:spcPts val="566"/>
              </a:spcBef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1pPr>
            <a:lvl2pPr>
              <a:lnSpc>
                <a:spcPct val="125000"/>
              </a:lnSpc>
              <a:spcBef>
                <a:spcPts val="566"/>
              </a:spcBef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2pPr>
            <a:lvl3pPr>
              <a:lnSpc>
                <a:spcPct val="125000"/>
              </a:lnSpc>
              <a:spcBef>
                <a:spcPts val="566"/>
              </a:spcBef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3pPr>
            <a:lvl4pPr>
              <a:lnSpc>
                <a:spcPct val="125000"/>
              </a:lnSpc>
              <a:spcBef>
                <a:spcPts val="566"/>
              </a:spcBef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4pPr>
            <a:lvl5pPr>
              <a:lnSpc>
                <a:spcPct val="125000"/>
              </a:lnSpc>
              <a:spcBef>
                <a:spcPts val="566"/>
              </a:spcBef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283366" y="6899997"/>
            <a:ext cx="698368" cy="40248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fld id="{5F74A383-2029-417C-894E-5827775736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8171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ytuł i zawartość_kresk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5050" y="288000"/>
            <a:ext cx="11629907" cy="1113864"/>
          </a:xfrm>
        </p:spPr>
        <p:txBody>
          <a:bodyPr anchor="t">
            <a:normAutofit/>
          </a:bodyPr>
          <a:lstStyle>
            <a:lvl1pPr>
              <a:defRPr sz="2600" b="1">
                <a:solidFill>
                  <a:schemeClr val="accent1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5050" y="1440000"/>
            <a:ext cx="11629907" cy="5040000"/>
          </a:xfrm>
        </p:spPr>
        <p:txBody>
          <a:bodyPr>
            <a:normAutofit/>
          </a:bodyPr>
          <a:lstStyle>
            <a:lvl1pPr>
              <a:lnSpc>
                <a:spcPct val="125000"/>
              </a:lnSpc>
              <a:spcBef>
                <a:spcPts val="566"/>
              </a:spcBef>
              <a:buClr>
                <a:schemeClr val="accent1"/>
              </a:buClr>
              <a:defRPr sz="1800" baseline="0">
                <a:solidFill>
                  <a:schemeClr val="tx2"/>
                </a:solidFill>
              </a:defRPr>
            </a:lvl1pPr>
            <a:lvl2pPr>
              <a:lnSpc>
                <a:spcPct val="125000"/>
              </a:lnSpc>
              <a:spcBef>
                <a:spcPts val="566"/>
              </a:spcBef>
              <a:buClr>
                <a:schemeClr val="accent1"/>
              </a:buClr>
              <a:defRPr sz="1800" baseline="0">
                <a:solidFill>
                  <a:schemeClr val="tx2"/>
                </a:solidFill>
              </a:defRPr>
            </a:lvl2pPr>
            <a:lvl3pPr>
              <a:lnSpc>
                <a:spcPct val="125000"/>
              </a:lnSpc>
              <a:spcBef>
                <a:spcPts val="566"/>
              </a:spcBef>
              <a:buClr>
                <a:schemeClr val="accent1"/>
              </a:buClr>
              <a:defRPr sz="1800" baseline="0">
                <a:solidFill>
                  <a:schemeClr val="tx2"/>
                </a:solidFill>
              </a:defRPr>
            </a:lvl3pPr>
            <a:lvl4pPr>
              <a:lnSpc>
                <a:spcPct val="125000"/>
              </a:lnSpc>
              <a:spcBef>
                <a:spcPts val="566"/>
              </a:spcBef>
              <a:buClr>
                <a:schemeClr val="accent1"/>
              </a:buClr>
              <a:defRPr sz="1800" baseline="0">
                <a:solidFill>
                  <a:schemeClr val="tx2"/>
                </a:solidFill>
              </a:defRPr>
            </a:lvl4pPr>
            <a:lvl5pPr>
              <a:lnSpc>
                <a:spcPct val="125000"/>
              </a:lnSpc>
              <a:spcBef>
                <a:spcPts val="566"/>
              </a:spcBef>
              <a:buClr>
                <a:schemeClr val="accent1"/>
              </a:buClr>
              <a:defRPr sz="18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283366" y="6899997"/>
            <a:ext cx="698368" cy="40248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fld id="{5F74A383-2029-417C-894E-5827775736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783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zawartość wyjustowan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5056" y="1440000"/>
            <a:ext cx="11629906" cy="5040000"/>
          </a:xfrm>
        </p:spPr>
        <p:txBody>
          <a:bodyPr>
            <a:normAutofit/>
          </a:bodyPr>
          <a:lstStyle>
            <a:lvl1pPr marL="0" indent="0" algn="just">
              <a:lnSpc>
                <a:spcPct val="125000"/>
              </a:lnSpc>
              <a:spcBef>
                <a:spcPts val="566"/>
              </a:spcBef>
              <a:buClr>
                <a:schemeClr val="accent1"/>
              </a:buClr>
              <a:buNone/>
              <a:defRPr sz="2000">
                <a:solidFill>
                  <a:srgbClr val="000000"/>
                </a:solidFill>
              </a:defRPr>
            </a:lvl1pPr>
            <a:lvl2pPr marL="475101" indent="0" algn="just">
              <a:lnSpc>
                <a:spcPct val="125000"/>
              </a:lnSpc>
              <a:spcBef>
                <a:spcPts val="566"/>
              </a:spcBef>
              <a:buClr>
                <a:schemeClr val="accent1"/>
              </a:buClr>
              <a:buNone/>
              <a:defRPr sz="2000">
                <a:solidFill>
                  <a:srgbClr val="000000"/>
                </a:solidFill>
              </a:defRPr>
            </a:lvl2pPr>
            <a:lvl3pPr marL="950203" indent="0" algn="just">
              <a:lnSpc>
                <a:spcPct val="125000"/>
              </a:lnSpc>
              <a:spcBef>
                <a:spcPts val="566"/>
              </a:spcBef>
              <a:buClr>
                <a:schemeClr val="accent1"/>
              </a:buClr>
              <a:buNone/>
              <a:defRPr sz="2000">
                <a:solidFill>
                  <a:srgbClr val="000000"/>
                </a:solidFill>
              </a:defRPr>
            </a:lvl3pPr>
            <a:lvl4pPr marL="1425304" indent="0" algn="just">
              <a:lnSpc>
                <a:spcPct val="125000"/>
              </a:lnSpc>
              <a:spcBef>
                <a:spcPts val="566"/>
              </a:spcBef>
              <a:buClr>
                <a:schemeClr val="accent1"/>
              </a:buClr>
              <a:buNone/>
              <a:defRPr sz="2000">
                <a:solidFill>
                  <a:srgbClr val="000000"/>
                </a:solidFill>
              </a:defRPr>
            </a:lvl4pPr>
            <a:lvl5pPr marL="1900407" indent="0" algn="just">
              <a:lnSpc>
                <a:spcPct val="125000"/>
              </a:lnSpc>
              <a:spcBef>
                <a:spcPts val="566"/>
              </a:spcBef>
              <a:buClr>
                <a:schemeClr val="accent1"/>
              </a:buClr>
              <a:buNone/>
              <a:defRPr sz="2000">
                <a:solidFill>
                  <a:srgbClr val="000000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263E4-C09E-4BFC-BA9A-EDED15B8E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283366" y="6899997"/>
            <a:ext cx="698368" cy="40248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fld id="{5F74A383-2029-417C-894E-5827775736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1A0A7BD-65DC-479B-8B51-A47F06E76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050" y="288000"/>
            <a:ext cx="11629907" cy="1113864"/>
          </a:xfrm>
        </p:spPr>
        <p:txBody>
          <a:bodyPr anchor="t">
            <a:normAutofit/>
          </a:bodyPr>
          <a:lstStyle>
            <a:lvl1pPr>
              <a:defRPr sz="2600" b="1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2771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zawartość 1/2 stron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5052" y="1440000"/>
            <a:ext cx="5882832" cy="5040000"/>
          </a:xfrm>
        </p:spPr>
        <p:txBody>
          <a:bodyPr>
            <a:normAutofit/>
          </a:bodyPr>
          <a:lstStyle>
            <a:lvl1pPr marL="0" indent="0" algn="just">
              <a:lnSpc>
                <a:spcPct val="125000"/>
              </a:lnSpc>
              <a:spcBef>
                <a:spcPts val="566"/>
              </a:spcBef>
              <a:buClr>
                <a:schemeClr val="accent1"/>
              </a:buClr>
              <a:buNone/>
              <a:defRPr sz="2000">
                <a:solidFill>
                  <a:srgbClr val="000000"/>
                </a:solidFill>
              </a:defRPr>
            </a:lvl1pPr>
            <a:lvl2pPr marL="475101" indent="0" algn="just">
              <a:lnSpc>
                <a:spcPct val="125000"/>
              </a:lnSpc>
              <a:spcBef>
                <a:spcPts val="566"/>
              </a:spcBef>
              <a:buClr>
                <a:schemeClr val="accent1"/>
              </a:buClr>
              <a:buNone/>
              <a:defRPr sz="2000">
                <a:solidFill>
                  <a:srgbClr val="000000"/>
                </a:solidFill>
              </a:defRPr>
            </a:lvl2pPr>
            <a:lvl3pPr marL="950203" indent="0" algn="just">
              <a:lnSpc>
                <a:spcPct val="125000"/>
              </a:lnSpc>
              <a:spcBef>
                <a:spcPts val="566"/>
              </a:spcBef>
              <a:buClr>
                <a:schemeClr val="accent1"/>
              </a:buClr>
              <a:buNone/>
              <a:defRPr sz="2000">
                <a:solidFill>
                  <a:srgbClr val="000000"/>
                </a:solidFill>
              </a:defRPr>
            </a:lvl3pPr>
            <a:lvl4pPr marL="1425304" indent="0" algn="just">
              <a:lnSpc>
                <a:spcPct val="125000"/>
              </a:lnSpc>
              <a:spcBef>
                <a:spcPts val="566"/>
              </a:spcBef>
              <a:buClr>
                <a:schemeClr val="accent1"/>
              </a:buClr>
              <a:buNone/>
              <a:defRPr sz="2000">
                <a:solidFill>
                  <a:srgbClr val="000000"/>
                </a:solidFill>
              </a:defRPr>
            </a:lvl4pPr>
            <a:lvl5pPr marL="1900407" indent="0" algn="just">
              <a:lnSpc>
                <a:spcPct val="125000"/>
              </a:lnSpc>
              <a:spcBef>
                <a:spcPts val="566"/>
              </a:spcBef>
              <a:buClr>
                <a:schemeClr val="accent1"/>
              </a:buClr>
              <a:buNone/>
              <a:defRPr sz="2000">
                <a:solidFill>
                  <a:srgbClr val="000000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263E4-C09E-4BFC-BA9A-EDED15B8E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283366" y="6899997"/>
            <a:ext cx="698368" cy="40248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fld id="{5F74A383-2029-417C-894E-5827775736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1A0A7BD-65DC-479B-8B51-A47F06E76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050" y="288000"/>
            <a:ext cx="11629907" cy="1113864"/>
          </a:xfrm>
        </p:spPr>
        <p:txBody>
          <a:bodyPr anchor="t">
            <a:normAutofit/>
          </a:bodyPr>
          <a:lstStyle>
            <a:lvl1pPr>
              <a:defRPr sz="2600" b="1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5011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zawartość 1/2 + wyk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5052" y="1440000"/>
            <a:ext cx="5882832" cy="5040000"/>
          </a:xfrm>
        </p:spPr>
        <p:txBody>
          <a:bodyPr>
            <a:normAutofit/>
          </a:bodyPr>
          <a:lstStyle>
            <a:lvl1pPr marL="0" indent="0" algn="just">
              <a:lnSpc>
                <a:spcPct val="126000"/>
              </a:lnSpc>
              <a:spcBef>
                <a:spcPts val="566"/>
              </a:spcBef>
              <a:buClr>
                <a:schemeClr val="accent1"/>
              </a:buClr>
              <a:buNone/>
              <a:defRPr sz="2000">
                <a:solidFill>
                  <a:srgbClr val="000000"/>
                </a:solidFill>
              </a:defRPr>
            </a:lvl1pPr>
            <a:lvl2pPr marL="475101" indent="0" algn="just">
              <a:lnSpc>
                <a:spcPct val="126000"/>
              </a:lnSpc>
              <a:spcBef>
                <a:spcPts val="566"/>
              </a:spcBef>
              <a:buClr>
                <a:schemeClr val="accent1"/>
              </a:buClr>
              <a:buNone/>
              <a:defRPr sz="2000">
                <a:solidFill>
                  <a:srgbClr val="000000"/>
                </a:solidFill>
              </a:defRPr>
            </a:lvl2pPr>
            <a:lvl3pPr marL="950203" indent="0" algn="just">
              <a:lnSpc>
                <a:spcPct val="126000"/>
              </a:lnSpc>
              <a:spcBef>
                <a:spcPts val="566"/>
              </a:spcBef>
              <a:buClr>
                <a:schemeClr val="accent1"/>
              </a:buClr>
              <a:buNone/>
              <a:defRPr sz="2000">
                <a:solidFill>
                  <a:srgbClr val="000000"/>
                </a:solidFill>
              </a:defRPr>
            </a:lvl3pPr>
            <a:lvl4pPr marL="1425304" indent="0" algn="just">
              <a:lnSpc>
                <a:spcPct val="126000"/>
              </a:lnSpc>
              <a:spcBef>
                <a:spcPts val="566"/>
              </a:spcBef>
              <a:buClr>
                <a:schemeClr val="accent1"/>
              </a:buClr>
              <a:buNone/>
              <a:defRPr sz="2000">
                <a:solidFill>
                  <a:srgbClr val="000000"/>
                </a:solidFill>
              </a:defRPr>
            </a:lvl4pPr>
            <a:lvl5pPr marL="1900407" indent="0" algn="just">
              <a:lnSpc>
                <a:spcPct val="126000"/>
              </a:lnSpc>
              <a:spcBef>
                <a:spcPts val="566"/>
              </a:spcBef>
              <a:buClr>
                <a:schemeClr val="accent1"/>
              </a:buClr>
              <a:buNone/>
              <a:defRPr sz="2000">
                <a:solidFill>
                  <a:srgbClr val="000000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Symbol zastępczy wykresu 4">
            <a:extLst>
              <a:ext uri="{FF2B5EF4-FFF2-40B4-BE49-F238E27FC236}">
                <a16:creationId xmlns:a16="http://schemas.microsoft.com/office/drawing/2014/main" id="{8933E95A-DEDB-4183-84B0-7B7B6AC51FD4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7711868" y="1440000"/>
            <a:ext cx="4823090" cy="3430432"/>
          </a:xfrm>
        </p:spPr>
        <p:txBody>
          <a:bodyPr/>
          <a:lstStyle/>
          <a:p>
            <a:r>
              <a:rPr lang="pl-PL"/>
              <a:t>Kliknij ikonę, aby dodać wykres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543DB4A7-EE37-405F-9F0A-E97E669613B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11868" y="4991489"/>
            <a:ext cx="4823090" cy="1400175"/>
          </a:xfrm>
        </p:spPr>
        <p:txBody>
          <a:bodyPr>
            <a:normAutofit/>
          </a:bodyPr>
          <a:lstStyle>
            <a:lvl1pPr marL="0" marR="0" indent="0" algn="l" defTabSz="4310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31">
                <a:solidFill>
                  <a:srgbClr val="000000"/>
                </a:solidFill>
              </a:defRPr>
            </a:lvl1pPr>
          </a:lstStyle>
          <a:p>
            <a:pPr marL="0" marR="0" lvl="0" indent="0" algn="l" defTabSz="4310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97" b="1" i="0" u="none" strike="noStrike" kern="1200" cap="none" spc="0" normalizeH="0" baseline="3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Wykres</a:t>
            </a:r>
            <a:r>
              <a:rPr kumimoji="0" lang="en-GB" sz="1697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02 </a:t>
            </a:r>
            <a:r>
              <a:rPr kumimoji="0" lang="en-GB" sz="1697" b="0" i="0" u="none" strike="noStrike" kern="1200" cap="none" spc="0" normalizeH="0" baseline="3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Ut</a:t>
            </a:r>
            <a:r>
              <a:rPr kumimoji="0" lang="en-GB" sz="1697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1697" b="0" i="0" u="none" strike="noStrike" kern="1200" cap="none" spc="0" normalizeH="0" baseline="3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unducime</a:t>
            </a:r>
            <a:r>
              <a:rPr kumimoji="0" lang="en-GB" sz="1697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1697" b="0" i="0" u="none" strike="noStrike" kern="1200" cap="none" spc="0" normalizeH="0" baseline="3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esequidCores</a:t>
            </a:r>
            <a:r>
              <a:rPr kumimoji="0" lang="en-GB" sz="1697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1697" b="0" i="0" u="none" strike="noStrike" kern="1200" cap="none" spc="0" normalizeH="0" baseline="3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niasped</a:t>
            </a:r>
            <a:r>
              <a:rPr kumimoji="0" lang="en-GB" sz="1697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1697" b="0" i="0" u="none" strike="noStrike" kern="1200" cap="none" spc="0" normalizeH="0" baseline="3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exceribus</a:t>
            </a:r>
            <a:r>
              <a:rPr kumimoji="0" lang="en-GB" sz="1697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GB" sz="1697" b="0" i="0" u="none" strike="noStrike" kern="1200" cap="none" spc="0" normalizeH="0" baseline="3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quibus</a:t>
            </a:r>
            <a:r>
              <a:rPr kumimoji="0" lang="en-GB" sz="1697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1697" b="0" i="0" u="none" strike="noStrike" kern="1200" cap="none" spc="0" normalizeH="0" baseline="3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nonsenda</a:t>
            </a:r>
            <a:r>
              <a:rPr kumimoji="0" lang="en-GB" sz="1697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1697" b="0" i="0" u="none" strike="noStrike" kern="1200" cap="none" spc="0" normalizeH="0" baseline="3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int.Sed</a:t>
            </a:r>
            <a:r>
              <a:rPr kumimoji="0" lang="en-GB" sz="1697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1697" b="0" i="0" u="none" strike="noStrike" kern="1200" cap="none" spc="0" normalizeH="0" baseline="3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earibus</a:t>
            </a:r>
            <a:r>
              <a:rPr kumimoji="0" lang="en-GB" sz="1697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GB" sz="1697" b="0" i="0" u="none" strike="noStrike" kern="1200" cap="none" spc="0" normalizeH="0" baseline="3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vollicaecte</a:t>
            </a:r>
            <a:r>
              <a:rPr kumimoji="0" lang="en-GB" sz="1697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et, </a:t>
            </a:r>
            <a:r>
              <a:rPr kumimoji="0" lang="en-GB" sz="1697" b="0" i="0" u="none" strike="noStrike" kern="1200" cap="none" spc="0" normalizeH="0" baseline="3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conseque</a:t>
            </a:r>
            <a:r>
              <a:rPr kumimoji="0" lang="en-GB" sz="1697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1697" b="0" i="0" u="none" strike="noStrike" kern="1200" cap="none" spc="0" normalizeH="0" baseline="3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volum</a:t>
            </a:r>
            <a:r>
              <a:rPr kumimoji="0" lang="en-GB" sz="1697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que </a:t>
            </a:r>
            <a:r>
              <a:rPr kumimoji="0" lang="en-GB" sz="1697" b="0" i="0" u="none" strike="noStrike" kern="1200" cap="none" spc="0" normalizeH="0" baseline="3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omnihilique</a:t>
            </a:r>
            <a:r>
              <a:rPr kumimoji="0" lang="en-GB" sz="1697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1697" b="0" i="0" u="none" strike="noStrike" kern="1200" cap="none" spc="0" normalizeH="0" baseline="3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doluptatur</a:t>
            </a:r>
            <a:endParaRPr kumimoji="0" lang="en-GB" sz="1697" b="0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9AD8070-7526-470C-85D7-07A595020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283366" y="6899997"/>
            <a:ext cx="698368" cy="40248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fld id="{5F74A383-2029-417C-894E-5827775736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5BCE459-D801-47B3-83E9-5B586984D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050" y="288000"/>
            <a:ext cx="11629907" cy="1113864"/>
          </a:xfrm>
        </p:spPr>
        <p:txBody>
          <a:bodyPr anchor="t">
            <a:normAutofit/>
          </a:bodyPr>
          <a:lstStyle>
            <a:lvl1pPr>
              <a:defRPr sz="2600" b="1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7736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claim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208" y="1993400"/>
            <a:ext cx="8352579" cy="3152775"/>
          </a:xfrm>
        </p:spPr>
        <p:txBody>
          <a:bodyPr>
            <a:normAutofit/>
          </a:bodyPr>
          <a:lstStyle>
            <a:lvl1pPr marL="0" indent="0">
              <a:lnSpc>
                <a:spcPct val="125000"/>
              </a:lnSpc>
              <a:spcBef>
                <a:spcPts val="1131"/>
              </a:spcBef>
              <a:buClr>
                <a:schemeClr val="accent1"/>
              </a:buClr>
              <a:buNone/>
              <a:defRPr sz="2000">
                <a:solidFill>
                  <a:schemeClr val="tx2"/>
                </a:solidFill>
              </a:defRPr>
            </a:lvl1pPr>
            <a:lvl2pPr marL="475102" indent="0">
              <a:lnSpc>
                <a:spcPct val="125000"/>
              </a:lnSpc>
              <a:spcBef>
                <a:spcPts val="1131"/>
              </a:spcBef>
              <a:buClr>
                <a:schemeClr val="accent1"/>
              </a:buClr>
              <a:buNone/>
              <a:defRPr sz="2000">
                <a:solidFill>
                  <a:schemeClr val="tx2"/>
                </a:solidFill>
              </a:defRPr>
            </a:lvl2pPr>
            <a:lvl3pPr marL="950203" indent="0">
              <a:lnSpc>
                <a:spcPct val="125000"/>
              </a:lnSpc>
              <a:spcBef>
                <a:spcPts val="1131"/>
              </a:spcBef>
              <a:buClr>
                <a:schemeClr val="accent1"/>
              </a:buClr>
              <a:buNone/>
              <a:defRPr sz="2000">
                <a:solidFill>
                  <a:schemeClr val="tx2"/>
                </a:solidFill>
              </a:defRPr>
            </a:lvl3pPr>
            <a:lvl4pPr marL="1425305" indent="0">
              <a:lnSpc>
                <a:spcPct val="125000"/>
              </a:lnSpc>
              <a:spcBef>
                <a:spcPts val="1131"/>
              </a:spcBef>
              <a:buClr>
                <a:schemeClr val="accent1"/>
              </a:buClr>
              <a:buNone/>
              <a:defRPr sz="2000">
                <a:solidFill>
                  <a:schemeClr val="tx2"/>
                </a:solidFill>
              </a:defRPr>
            </a:lvl4pPr>
            <a:lvl5pPr marL="1900407" indent="0">
              <a:lnSpc>
                <a:spcPct val="125000"/>
              </a:lnSpc>
              <a:spcBef>
                <a:spcPts val="1131"/>
              </a:spcBef>
              <a:buClr>
                <a:schemeClr val="accent1"/>
              </a:buClr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1BAB1D1C-8D2B-40E6-898B-D1AD24686E70}"/>
              </a:ext>
            </a:extLst>
          </p:cNvPr>
          <p:cNvCxnSpPr>
            <a:cxnSpLocks/>
          </p:cNvCxnSpPr>
          <p:nvPr/>
        </p:nvCxnSpPr>
        <p:spPr>
          <a:xfrm>
            <a:off x="2072284" y="1993392"/>
            <a:ext cx="0" cy="405079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4F81F-FEE3-42B8-97A3-B7B3A0959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283366" y="6899997"/>
            <a:ext cx="698368" cy="40248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fld id="{5F74A383-2029-417C-894E-5827775736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6FD3BCF-6BEF-4DE2-8574-BD9EA39A3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050" y="288000"/>
            <a:ext cx="11629907" cy="1113864"/>
          </a:xfrm>
        </p:spPr>
        <p:txBody>
          <a:bodyPr anchor="t">
            <a:normAutofit/>
          </a:bodyPr>
          <a:lstStyle>
            <a:lvl1pPr>
              <a:defRPr sz="2600" b="1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15CB7B5F-D901-4F00-9B5E-CAE3244D486B}"/>
              </a:ext>
            </a:extLst>
          </p:cNvPr>
          <p:cNvCxnSpPr>
            <a:cxnSpLocks/>
          </p:cNvCxnSpPr>
          <p:nvPr userDrawn="1"/>
        </p:nvCxnSpPr>
        <p:spPr>
          <a:xfrm>
            <a:off x="2072284" y="1680210"/>
            <a:ext cx="0" cy="436397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76352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lko tytu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5E4F687-EFD5-4966-A68C-BE5DE7635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283366" y="6899997"/>
            <a:ext cx="698368" cy="40248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fld id="{5F74A383-2029-417C-894E-5827775736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DA2723F-3B00-446A-AB38-D68A409F2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050" y="288000"/>
            <a:ext cx="11629907" cy="1113864"/>
          </a:xfrm>
        </p:spPr>
        <p:txBody>
          <a:bodyPr anchor="t">
            <a:normAutofit/>
          </a:bodyPr>
          <a:lstStyle>
            <a:lvl1pPr>
              <a:defRPr sz="2600" b="1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6345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75EA1A8-93E6-4A9E-A193-78D10834A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283366" y="6899997"/>
            <a:ext cx="698368" cy="40248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fld id="{5F74A383-2029-417C-894E-5827775736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40192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blikacje - okragł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obrazu 5">
            <a:extLst>
              <a:ext uri="{FF2B5EF4-FFF2-40B4-BE49-F238E27FC236}">
                <a16:creationId xmlns:a16="http://schemas.microsoft.com/office/drawing/2014/main" id="{4DBA11AF-F261-47F6-A93A-23EBABD617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3359" y="1672501"/>
            <a:ext cx="1800000" cy="1800000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943"/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8" name="Symbol zastępczy obrazu 5">
            <a:extLst>
              <a:ext uri="{FF2B5EF4-FFF2-40B4-BE49-F238E27FC236}">
                <a16:creationId xmlns:a16="http://schemas.microsoft.com/office/drawing/2014/main" id="{57DC3C8B-1A71-42D0-9786-AF1BA0A143E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131816" y="1672501"/>
            <a:ext cx="1800000" cy="1800000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943"/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9" name="Symbol zastępczy obrazu 5">
            <a:extLst>
              <a:ext uri="{FF2B5EF4-FFF2-40B4-BE49-F238E27FC236}">
                <a16:creationId xmlns:a16="http://schemas.microsoft.com/office/drawing/2014/main" id="{290A8F0E-D50C-4814-B5E9-B7C5B655837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8607" y="4139616"/>
            <a:ext cx="1800000" cy="1800000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943"/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17" name="Symbol zastępczy zawartości 16">
            <a:extLst>
              <a:ext uri="{FF2B5EF4-FFF2-40B4-BE49-F238E27FC236}">
                <a16:creationId xmlns:a16="http://schemas.microsoft.com/office/drawing/2014/main" id="{1D159602-9E54-4234-89AD-4613DFDC0D8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747736" y="1672504"/>
            <a:ext cx="2280871" cy="786219"/>
          </a:xfrm>
        </p:spPr>
        <p:txBody>
          <a:bodyPr anchor="b">
            <a:noAutofit/>
          </a:bodyPr>
          <a:lstStyle>
            <a:lvl1pPr marL="0" indent="0">
              <a:buNone/>
              <a:defRPr sz="1200" b="1">
                <a:latin typeface="+mj-lt"/>
              </a:defRPr>
            </a:lvl1pPr>
          </a:lstStyle>
          <a:p>
            <a:pPr lvl="0"/>
            <a:r>
              <a:rPr lang="pl-PL" dirty="0"/>
              <a:t>Nazwa publikacji</a:t>
            </a:r>
          </a:p>
        </p:txBody>
      </p:sp>
      <p:sp>
        <p:nvSpPr>
          <p:cNvPr id="18" name="Symbol zastępczy zawartości 16">
            <a:extLst>
              <a:ext uri="{FF2B5EF4-FFF2-40B4-BE49-F238E27FC236}">
                <a16:creationId xmlns:a16="http://schemas.microsoft.com/office/drawing/2014/main" id="{6CC0A186-B2D8-433F-B5A3-3EB34B2AC11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9606180" y="1672504"/>
            <a:ext cx="2280871" cy="786219"/>
          </a:xfrm>
        </p:spPr>
        <p:txBody>
          <a:bodyPr anchor="b">
            <a:noAutofit/>
          </a:bodyPr>
          <a:lstStyle>
            <a:lvl1pPr marL="0" indent="0">
              <a:buNone/>
              <a:defRPr sz="1200" b="1">
                <a:latin typeface="+mj-lt"/>
              </a:defRPr>
            </a:lvl1pPr>
          </a:lstStyle>
          <a:p>
            <a:pPr lvl="0"/>
            <a:r>
              <a:rPr lang="pl-PL" dirty="0"/>
              <a:t>Nazwa publikacji</a:t>
            </a:r>
          </a:p>
        </p:txBody>
      </p:sp>
      <p:sp>
        <p:nvSpPr>
          <p:cNvPr id="19" name="Symbol zastępczy zawartości 16">
            <a:extLst>
              <a:ext uri="{FF2B5EF4-FFF2-40B4-BE49-F238E27FC236}">
                <a16:creationId xmlns:a16="http://schemas.microsoft.com/office/drawing/2014/main" id="{0CE3B27C-C314-4374-BD5E-A64292AACE91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719887" y="4200115"/>
            <a:ext cx="2288761" cy="786219"/>
          </a:xfrm>
        </p:spPr>
        <p:txBody>
          <a:bodyPr anchor="b">
            <a:noAutofit/>
          </a:bodyPr>
          <a:lstStyle>
            <a:lvl1pPr marL="0" indent="0">
              <a:buNone/>
              <a:defRPr sz="1200" b="1">
                <a:latin typeface="+mj-lt"/>
              </a:defRPr>
            </a:lvl1pPr>
          </a:lstStyle>
          <a:p>
            <a:pPr lvl="0"/>
            <a:r>
              <a:rPr lang="pl-PL" dirty="0"/>
              <a:t>Nazwa publikacji</a:t>
            </a:r>
          </a:p>
        </p:txBody>
      </p:sp>
      <p:sp>
        <p:nvSpPr>
          <p:cNvPr id="24" name="Symbol zastępczy zawartości 23">
            <a:extLst>
              <a:ext uri="{FF2B5EF4-FFF2-40B4-BE49-F238E27FC236}">
                <a16:creationId xmlns:a16="http://schemas.microsoft.com/office/drawing/2014/main" id="{D71EAAC6-C309-429C-B0F4-FF3220634D8D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747736" y="2661927"/>
            <a:ext cx="2280871" cy="1095619"/>
          </a:xfrm>
        </p:spPr>
        <p:txBody>
          <a:bodyPr>
            <a:noAutofit/>
          </a:bodyPr>
          <a:lstStyle>
            <a:lvl1pPr marL="0" indent="0">
              <a:buNone/>
              <a:defRPr sz="1100">
                <a:solidFill>
                  <a:srgbClr val="000000"/>
                </a:solidFill>
              </a:defRPr>
            </a:lvl1pPr>
          </a:lstStyle>
          <a:p>
            <a:pPr lvl="0"/>
            <a:r>
              <a:rPr lang="pl-PL" dirty="0"/>
              <a:t>Krótki opis publikacji Nam </a:t>
            </a:r>
            <a:r>
              <a:rPr lang="pl-PL" dirty="0" err="1"/>
              <a:t>quias</a:t>
            </a:r>
            <a:r>
              <a:rPr lang="pl-PL" dirty="0"/>
              <a:t> </a:t>
            </a:r>
            <a:r>
              <a:rPr lang="pl-PL" dirty="0" err="1"/>
              <a:t>autati</a:t>
            </a:r>
            <a:r>
              <a:rPr lang="pl-PL" dirty="0"/>
              <a:t> </a:t>
            </a:r>
            <a:r>
              <a:rPr lang="pl-PL" dirty="0" err="1"/>
              <a:t>audit</a:t>
            </a:r>
            <a:r>
              <a:rPr lang="pl-PL" dirty="0"/>
              <a:t> </a:t>
            </a:r>
            <a:r>
              <a:rPr lang="pl-PL" dirty="0" err="1"/>
              <a:t>plique</a:t>
            </a:r>
            <a:r>
              <a:rPr lang="pl-PL" dirty="0"/>
              <a:t> </a:t>
            </a:r>
            <a:r>
              <a:rPr lang="pl-PL" dirty="0" err="1"/>
              <a:t>quis</a:t>
            </a:r>
            <a:r>
              <a:rPr lang="pl-PL" dirty="0"/>
              <a:t> </a:t>
            </a:r>
            <a:r>
              <a:rPr lang="pl-PL" dirty="0" err="1"/>
              <a:t>everis</a:t>
            </a:r>
            <a:r>
              <a:rPr lang="pl-PL" dirty="0"/>
              <a:t> </a:t>
            </a:r>
            <a:r>
              <a:rPr lang="pl-PL" dirty="0" err="1"/>
              <a:t>nissimin</a:t>
            </a:r>
            <a:r>
              <a:rPr lang="pl-PL" dirty="0"/>
              <a:t> </a:t>
            </a:r>
            <a:r>
              <a:rPr lang="pl-PL" dirty="0" err="1"/>
              <a:t>cuptius</a:t>
            </a:r>
            <a:r>
              <a:rPr lang="pl-PL" dirty="0"/>
              <a:t>, </a:t>
            </a:r>
            <a:r>
              <a:rPr lang="pl-PL" dirty="0" err="1"/>
              <a:t>susanih</a:t>
            </a:r>
            <a:r>
              <a:rPr lang="pl-PL" dirty="0"/>
              <a:t> </a:t>
            </a:r>
            <a:r>
              <a:rPr lang="pl-PL" dirty="0" err="1"/>
              <a:t>illabor</a:t>
            </a:r>
            <a:endParaRPr lang="pl-PL" dirty="0"/>
          </a:p>
        </p:txBody>
      </p:sp>
      <p:sp>
        <p:nvSpPr>
          <p:cNvPr id="25" name="Symbol zastępczy zawartości 23">
            <a:extLst>
              <a:ext uri="{FF2B5EF4-FFF2-40B4-BE49-F238E27FC236}">
                <a16:creationId xmlns:a16="http://schemas.microsoft.com/office/drawing/2014/main" id="{1069FA49-E967-4526-84E9-F23BDE8CAD17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9606180" y="2661920"/>
            <a:ext cx="2280871" cy="825500"/>
          </a:xfrm>
        </p:spPr>
        <p:txBody>
          <a:bodyPr>
            <a:noAutofit/>
          </a:bodyPr>
          <a:lstStyle>
            <a:lvl1pPr marL="0" indent="0">
              <a:buNone/>
              <a:defRPr sz="1100">
                <a:solidFill>
                  <a:srgbClr val="000000"/>
                </a:solidFill>
              </a:defRPr>
            </a:lvl1pPr>
          </a:lstStyle>
          <a:p>
            <a:pPr lvl="0"/>
            <a:r>
              <a:rPr lang="pl-PL" dirty="0"/>
              <a:t>Krótki opis publikacji Nam </a:t>
            </a:r>
            <a:r>
              <a:rPr lang="pl-PL" dirty="0" err="1"/>
              <a:t>quias</a:t>
            </a:r>
            <a:r>
              <a:rPr lang="pl-PL" dirty="0"/>
              <a:t> </a:t>
            </a:r>
            <a:r>
              <a:rPr lang="pl-PL" dirty="0" err="1"/>
              <a:t>autati</a:t>
            </a:r>
            <a:r>
              <a:rPr lang="pl-PL" dirty="0"/>
              <a:t> </a:t>
            </a:r>
            <a:r>
              <a:rPr lang="pl-PL" dirty="0" err="1"/>
              <a:t>audit</a:t>
            </a:r>
            <a:r>
              <a:rPr lang="pl-PL" dirty="0"/>
              <a:t> </a:t>
            </a:r>
            <a:r>
              <a:rPr lang="pl-PL" dirty="0" err="1"/>
              <a:t>plique</a:t>
            </a:r>
            <a:r>
              <a:rPr lang="pl-PL" dirty="0"/>
              <a:t> </a:t>
            </a:r>
            <a:r>
              <a:rPr lang="pl-PL" dirty="0" err="1"/>
              <a:t>quis</a:t>
            </a:r>
            <a:r>
              <a:rPr lang="pl-PL" dirty="0"/>
              <a:t> </a:t>
            </a:r>
            <a:r>
              <a:rPr lang="pl-PL" dirty="0" err="1"/>
              <a:t>everis</a:t>
            </a:r>
            <a:r>
              <a:rPr lang="pl-PL" dirty="0"/>
              <a:t> </a:t>
            </a:r>
            <a:r>
              <a:rPr lang="pl-PL" dirty="0" err="1"/>
              <a:t>nissimin</a:t>
            </a:r>
            <a:r>
              <a:rPr lang="pl-PL" dirty="0"/>
              <a:t> </a:t>
            </a:r>
            <a:r>
              <a:rPr lang="pl-PL" dirty="0" err="1"/>
              <a:t>cuptius</a:t>
            </a:r>
            <a:r>
              <a:rPr lang="pl-PL" dirty="0"/>
              <a:t>, </a:t>
            </a:r>
            <a:r>
              <a:rPr lang="pl-PL" dirty="0" err="1"/>
              <a:t>susanih</a:t>
            </a:r>
            <a:r>
              <a:rPr lang="pl-PL" dirty="0"/>
              <a:t> </a:t>
            </a:r>
            <a:r>
              <a:rPr lang="pl-PL" dirty="0" err="1"/>
              <a:t>illabor</a:t>
            </a:r>
            <a:endParaRPr lang="pl-PL" dirty="0"/>
          </a:p>
        </p:txBody>
      </p:sp>
      <p:sp>
        <p:nvSpPr>
          <p:cNvPr id="26" name="Symbol zastępczy zawartości 23">
            <a:extLst>
              <a:ext uri="{FF2B5EF4-FFF2-40B4-BE49-F238E27FC236}">
                <a16:creationId xmlns:a16="http://schemas.microsoft.com/office/drawing/2014/main" id="{3028B6ED-F99B-4378-9B39-BAA482991EDD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6727782" y="5149247"/>
            <a:ext cx="2280871" cy="825500"/>
          </a:xfrm>
        </p:spPr>
        <p:txBody>
          <a:bodyPr>
            <a:noAutofit/>
          </a:bodyPr>
          <a:lstStyle>
            <a:lvl1pPr marL="0" indent="0">
              <a:buNone/>
              <a:defRPr sz="1100">
                <a:solidFill>
                  <a:srgbClr val="000000"/>
                </a:solidFill>
              </a:defRPr>
            </a:lvl1pPr>
          </a:lstStyle>
          <a:p>
            <a:pPr lvl="0"/>
            <a:r>
              <a:rPr lang="pl-PL" dirty="0"/>
              <a:t>Krótki opis publikacji Nam </a:t>
            </a:r>
            <a:r>
              <a:rPr lang="pl-PL" dirty="0" err="1"/>
              <a:t>quias</a:t>
            </a:r>
            <a:r>
              <a:rPr lang="pl-PL" dirty="0"/>
              <a:t> </a:t>
            </a:r>
            <a:r>
              <a:rPr lang="pl-PL" dirty="0" err="1"/>
              <a:t>autati</a:t>
            </a:r>
            <a:r>
              <a:rPr lang="pl-PL" dirty="0"/>
              <a:t> </a:t>
            </a:r>
            <a:r>
              <a:rPr lang="pl-PL" dirty="0" err="1"/>
              <a:t>audit</a:t>
            </a:r>
            <a:r>
              <a:rPr lang="pl-PL" dirty="0"/>
              <a:t> </a:t>
            </a:r>
            <a:r>
              <a:rPr lang="pl-PL" dirty="0" err="1"/>
              <a:t>plique</a:t>
            </a:r>
            <a:r>
              <a:rPr lang="pl-PL" dirty="0"/>
              <a:t> </a:t>
            </a:r>
            <a:r>
              <a:rPr lang="pl-PL" dirty="0" err="1"/>
              <a:t>quis</a:t>
            </a:r>
            <a:r>
              <a:rPr lang="pl-PL" dirty="0"/>
              <a:t> </a:t>
            </a:r>
            <a:r>
              <a:rPr lang="pl-PL" dirty="0" err="1"/>
              <a:t>everis</a:t>
            </a:r>
            <a:r>
              <a:rPr lang="pl-PL" dirty="0"/>
              <a:t> </a:t>
            </a:r>
            <a:r>
              <a:rPr lang="pl-PL" dirty="0" err="1"/>
              <a:t>nissimin</a:t>
            </a:r>
            <a:r>
              <a:rPr lang="pl-PL" dirty="0"/>
              <a:t> </a:t>
            </a:r>
            <a:r>
              <a:rPr lang="pl-PL" dirty="0" err="1"/>
              <a:t>cuptius</a:t>
            </a:r>
            <a:r>
              <a:rPr lang="pl-PL" dirty="0"/>
              <a:t>, </a:t>
            </a:r>
            <a:r>
              <a:rPr lang="pl-PL" dirty="0" err="1"/>
              <a:t>susanih</a:t>
            </a:r>
            <a:r>
              <a:rPr lang="pl-PL" dirty="0"/>
              <a:t> </a:t>
            </a:r>
            <a:r>
              <a:rPr lang="pl-PL" dirty="0" err="1"/>
              <a:t>illabor</a:t>
            </a:r>
            <a:endParaRPr lang="pl-PL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75F8F07-BF71-41EF-A840-6B310444F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283366" y="6899997"/>
            <a:ext cx="698368" cy="40248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fld id="{5F74A383-2029-417C-894E-5827775736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226F271-802A-4FCA-96C1-21325715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050" y="288000"/>
            <a:ext cx="11629907" cy="1113864"/>
          </a:xfrm>
        </p:spPr>
        <p:txBody>
          <a:bodyPr anchor="t">
            <a:normAutofit/>
          </a:bodyPr>
          <a:lstStyle>
            <a:lvl1pPr>
              <a:defRPr sz="2600" b="1">
                <a:solidFill>
                  <a:schemeClr val="accent1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3033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blikacje - prostokat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obrazu 5">
            <a:extLst>
              <a:ext uri="{FF2B5EF4-FFF2-40B4-BE49-F238E27FC236}">
                <a16:creationId xmlns:a16="http://schemas.microsoft.com/office/drawing/2014/main" id="{4DBA11AF-F261-47F6-A93A-23EBABD617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50804" y="1816573"/>
            <a:ext cx="1116000" cy="1526400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943"/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17" name="Symbol zastępczy zawartości 16">
            <a:extLst>
              <a:ext uri="{FF2B5EF4-FFF2-40B4-BE49-F238E27FC236}">
                <a16:creationId xmlns:a16="http://schemas.microsoft.com/office/drawing/2014/main" id="{1D159602-9E54-4234-89AD-4613DFDC0D8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393899" y="1672576"/>
            <a:ext cx="2319341" cy="786219"/>
          </a:xfrm>
        </p:spPr>
        <p:txBody>
          <a:bodyPr anchor="b">
            <a:noAutofit/>
          </a:bodyPr>
          <a:lstStyle>
            <a:lvl1pPr marL="0" indent="0">
              <a:buNone/>
              <a:defRPr sz="1200" b="1">
                <a:latin typeface="+mj-lt"/>
              </a:defRPr>
            </a:lvl1pPr>
          </a:lstStyle>
          <a:p>
            <a:pPr lvl="0"/>
            <a:r>
              <a:rPr lang="pl-PL" dirty="0"/>
              <a:t>Nazwa publikacji</a:t>
            </a:r>
          </a:p>
        </p:txBody>
      </p:sp>
      <p:sp>
        <p:nvSpPr>
          <p:cNvPr id="18" name="Symbol zastępczy zawartości 16">
            <a:extLst>
              <a:ext uri="{FF2B5EF4-FFF2-40B4-BE49-F238E27FC236}">
                <a16:creationId xmlns:a16="http://schemas.microsoft.com/office/drawing/2014/main" id="{6CC0A186-B2D8-433F-B5A3-3EB34B2AC11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9237644" y="1663865"/>
            <a:ext cx="2252517" cy="786219"/>
          </a:xfrm>
        </p:spPr>
        <p:txBody>
          <a:bodyPr anchor="b">
            <a:noAutofit/>
          </a:bodyPr>
          <a:lstStyle>
            <a:lvl1pPr marL="0" indent="0">
              <a:buNone/>
              <a:defRPr sz="1200" b="1">
                <a:latin typeface="+mj-lt"/>
              </a:defRPr>
            </a:lvl1pPr>
          </a:lstStyle>
          <a:p>
            <a:pPr lvl="0"/>
            <a:r>
              <a:rPr lang="pl-PL" dirty="0"/>
              <a:t>Nazwa publikacji</a:t>
            </a:r>
          </a:p>
        </p:txBody>
      </p:sp>
      <p:sp>
        <p:nvSpPr>
          <p:cNvPr id="19" name="Symbol zastępczy zawartości 16">
            <a:extLst>
              <a:ext uri="{FF2B5EF4-FFF2-40B4-BE49-F238E27FC236}">
                <a16:creationId xmlns:a16="http://schemas.microsoft.com/office/drawing/2014/main" id="{0CE3B27C-C314-4374-BD5E-A64292AACE91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055645" y="4022672"/>
            <a:ext cx="2279250" cy="786219"/>
          </a:xfrm>
        </p:spPr>
        <p:txBody>
          <a:bodyPr anchor="b">
            <a:noAutofit/>
          </a:bodyPr>
          <a:lstStyle>
            <a:lvl1pPr marL="0" indent="0">
              <a:buNone/>
              <a:defRPr sz="1200" b="1">
                <a:latin typeface="+mj-lt"/>
              </a:defRPr>
            </a:lvl1pPr>
          </a:lstStyle>
          <a:p>
            <a:pPr lvl="0"/>
            <a:r>
              <a:rPr lang="pl-PL" dirty="0"/>
              <a:t>Nazwa publikacji</a:t>
            </a:r>
          </a:p>
        </p:txBody>
      </p:sp>
      <p:sp>
        <p:nvSpPr>
          <p:cNvPr id="24" name="Symbol zastępczy zawartości 23">
            <a:extLst>
              <a:ext uri="{FF2B5EF4-FFF2-40B4-BE49-F238E27FC236}">
                <a16:creationId xmlns:a16="http://schemas.microsoft.com/office/drawing/2014/main" id="{D71EAAC6-C309-429C-B0F4-FF3220634D8D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393899" y="2661992"/>
            <a:ext cx="2319341" cy="825500"/>
          </a:xfrm>
        </p:spPr>
        <p:txBody>
          <a:bodyPr>
            <a:noAutofit/>
          </a:bodyPr>
          <a:lstStyle>
            <a:lvl1pPr marL="0" indent="0">
              <a:buNone/>
              <a:defRPr sz="1100">
                <a:solidFill>
                  <a:srgbClr val="000000"/>
                </a:solidFill>
              </a:defRPr>
            </a:lvl1pPr>
          </a:lstStyle>
          <a:p>
            <a:pPr lvl="0"/>
            <a:r>
              <a:rPr lang="pl-PL" dirty="0"/>
              <a:t>Krótki opis publikacji Nam </a:t>
            </a:r>
            <a:r>
              <a:rPr lang="pl-PL" dirty="0" err="1"/>
              <a:t>quias</a:t>
            </a:r>
            <a:r>
              <a:rPr lang="pl-PL" dirty="0"/>
              <a:t> </a:t>
            </a:r>
            <a:r>
              <a:rPr lang="pl-PL" dirty="0" err="1"/>
              <a:t>autati</a:t>
            </a:r>
            <a:r>
              <a:rPr lang="pl-PL" dirty="0"/>
              <a:t> </a:t>
            </a:r>
            <a:r>
              <a:rPr lang="pl-PL" dirty="0" err="1"/>
              <a:t>audit</a:t>
            </a:r>
            <a:r>
              <a:rPr lang="pl-PL" dirty="0"/>
              <a:t> </a:t>
            </a:r>
            <a:r>
              <a:rPr lang="pl-PL" dirty="0" err="1"/>
              <a:t>plique</a:t>
            </a:r>
            <a:r>
              <a:rPr lang="pl-PL" dirty="0"/>
              <a:t> </a:t>
            </a:r>
            <a:r>
              <a:rPr lang="pl-PL" dirty="0" err="1"/>
              <a:t>quis</a:t>
            </a:r>
            <a:r>
              <a:rPr lang="pl-PL" dirty="0"/>
              <a:t> </a:t>
            </a:r>
            <a:r>
              <a:rPr lang="pl-PL" dirty="0" err="1"/>
              <a:t>everis</a:t>
            </a:r>
            <a:r>
              <a:rPr lang="pl-PL" dirty="0"/>
              <a:t> </a:t>
            </a:r>
            <a:r>
              <a:rPr lang="pl-PL" dirty="0" err="1"/>
              <a:t>nissimin</a:t>
            </a:r>
            <a:r>
              <a:rPr lang="pl-PL" dirty="0"/>
              <a:t> </a:t>
            </a:r>
            <a:r>
              <a:rPr lang="pl-PL" dirty="0" err="1"/>
              <a:t>cuptius</a:t>
            </a:r>
            <a:r>
              <a:rPr lang="pl-PL" dirty="0"/>
              <a:t>, </a:t>
            </a:r>
            <a:r>
              <a:rPr lang="pl-PL" dirty="0" err="1"/>
              <a:t>susanih</a:t>
            </a:r>
            <a:r>
              <a:rPr lang="pl-PL" dirty="0"/>
              <a:t> </a:t>
            </a:r>
            <a:r>
              <a:rPr lang="pl-PL" dirty="0" err="1"/>
              <a:t>illabor</a:t>
            </a:r>
            <a:endParaRPr lang="pl-PL" dirty="0"/>
          </a:p>
        </p:txBody>
      </p:sp>
      <p:sp>
        <p:nvSpPr>
          <p:cNvPr id="25" name="Symbol zastępczy zawartości 23">
            <a:extLst>
              <a:ext uri="{FF2B5EF4-FFF2-40B4-BE49-F238E27FC236}">
                <a16:creationId xmlns:a16="http://schemas.microsoft.com/office/drawing/2014/main" id="{1069FA49-E967-4526-84E9-F23BDE8CAD17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9237644" y="2653283"/>
            <a:ext cx="2252517" cy="825500"/>
          </a:xfrm>
        </p:spPr>
        <p:txBody>
          <a:bodyPr>
            <a:noAutofit/>
          </a:bodyPr>
          <a:lstStyle>
            <a:lvl1pPr marL="0" indent="0">
              <a:buNone/>
              <a:defRPr sz="1100">
                <a:solidFill>
                  <a:srgbClr val="000000"/>
                </a:solidFill>
              </a:defRPr>
            </a:lvl1pPr>
          </a:lstStyle>
          <a:p>
            <a:pPr lvl="0"/>
            <a:r>
              <a:rPr lang="pl-PL" dirty="0"/>
              <a:t>Krótki opis publikacji Nam </a:t>
            </a:r>
            <a:r>
              <a:rPr lang="pl-PL" dirty="0" err="1"/>
              <a:t>quias</a:t>
            </a:r>
            <a:r>
              <a:rPr lang="pl-PL" dirty="0"/>
              <a:t> </a:t>
            </a:r>
            <a:r>
              <a:rPr lang="pl-PL" dirty="0" err="1"/>
              <a:t>autati</a:t>
            </a:r>
            <a:r>
              <a:rPr lang="pl-PL" dirty="0"/>
              <a:t> </a:t>
            </a:r>
            <a:r>
              <a:rPr lang="pl-PL" dirty="0" err="1"/>
              <a:t>audit</a:t>
            </a:r>
            <a:r>
              <a:rPr lang="pl-PL" dirty="0"/>
              <a:t> </a:t>
            </a:r>
            <a:r>
              <a:rPr lang="pl-PL" dirty="0" err="1"/>
              <a:t>plique</a:t>
            </a:r>
            <a:r>
              <a:rPr lang="pl-PL" dirty="0"/>
              <a:t> </a:t>
            </a:r>
            <a:r>
              <a:rPr lang="pl-PL" dirty="0" err="1"/>
              <a:t>quis</a:t>
            </a:r>
            <a:r>
              <a:rPr lang="pl-PL" dirty="0"/>
              <a:t> </a:t>
            </a:r>
            <a:r>
              <a:rPr lang="pl-PL" dirty="0" err="1"/>
              <a:t>everis</a:t>
            </a:r>
            <a:r>
              <a:rPr lang="pl-PL" dirty="0"/>
              <a:t> </a:t>
            </a:r>
            <a:r>
              <a:rPr lang="pl-PL" dirty="0" err="1"/>
              <a:t>nissimin</a:t>
            </a:r>
            <a:r>
              <a:rPr lang="pl-PL" dirty="0"/>
              <a:t> </a:t>
            </a:r>
            <a:r>
              <a:rPr lang="pl-PL" dirty="0" err="1"/>
              <a:t>cuptius</a:t>
            </a:r>
            <a:r>
              <a:rPr lang="pl-PL" dirty="0"/>
              <a:t>, </a:t>
            </a:r>
            <a:r>
              <a:rPr lang="pl-PL" dirty="0" err="1"/>
              <a:t>susanih</a:t>
            </a:r>
            <a:r>
              <a:rPr lang="pl-PL" dirty="0"/>
              <a:t> </a:t>
            </a:r>
            <a:r>
              <a:rPr lang="pl-PL" dirty="0" err="1"/>
              <a:t>illabor</a:t>
            </a:r>
            <a:endParaRPr lang="pl-PL" dirty="0"/>
          </a:p>
        </p:txBody>
      </p:sp>
      <p:sp>
        <p:nvSpPr>
          <p:cNvPr id="26" name="Symbol zastępczy zawartości 23">
            <a:extLst>
              <a:ext uri="{FF2B5EF4-FFF2-40B4-BE49-F238E27FC236}">
                <a16:creationId xmlns:a16="http://schemas.microsoft.com/office/drawing/2014/main" id="{3028B6ED-F99B-4378-9B39-BAA482991EDD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6063535" y="4971804"/>
            <a:ext cx="2280871" cy="825500"/>
          </a:xfrm>
        </p:spPr>
        <p:txBody>
          <a:bodyPr>
            <a:noAutofit/>
          </a:bodyPr>
          <a:lstStyle>
            <a:lvl1pPr marL="0" indent="0">
              <a:buNone/>
              <a:defRPr sz="1100">
                <a:solidFill>
                  <a:srgbClr val="000000"/>
                </a:solidFill>
              </a:defRPr>
            </a:lvl1pPr>
          </a:lstStyle>
          <a:p>
            <a:pPr lvl="0"/>
            <a:r>
              <a:rPr lang="pl-PL" dirty="0"/>
              <a:t>Krótki opis publikacji Nam </a:t>
            </a:r>
            <a:r>
              <a:rPr lang="pl-PL" dirty="0" err="1"/>
              <a:t>quias</a:t>
            </a:r>
            <a:r>
              <a:rPr lang="pl-PL" dirty="0"/>
              <a:t> </a:t>
            </a:r>
            <a:r>
              <a:rPr lang="pl-PL" dirty="0" err="1"/>
              <a:t>autati</a:t>
            </a:r>
            <a:r>
              <a:rPr lang="pl-PL" dirty="0"/>
              <a:t> </a:t>
            </a:r>
            <a:r>
              <a:rPr lang="pl-PL" dirty="0" err="1"/>
              <a:t>audit</a:t>
            </a:r>
            <a:r>
              <a:rPr lang="pl-PL" dirty="0"/>
              <a:t> </a:t>
            </a:r>
            <a:r>
              <a:rPr lang="pl-PL" dirty="0" err="1"/>
              <a:t>plique</a:t>
            </a:r>
            <a:r>
              <a:rPr lang="pl-PL" dirty="0"/>
              <a:t> </a:t>
            </a:r>
            <a:r>
              <a:rPr lang="pl-PL" dirty="0" err="1"/>
              <a:t>quis</a:t>
            </a:r>
            <a:r>
              <a:rPr lang="pl-PL" dirty="0"/>
              <a:t> </a:t>
            </a:r>
            <a:r>
              <a:rPr lang="pl-PL" dirty="0" err="1"/>
              <a:t>everis</a:t>
            </a:r>
            <a:r>
              <a:rPr lang="pl-PL" dirty="0"/>
              <a:t> </a:t>
            </a:r>
            <a:r>
              <a:rPr lang="pl-PL" dirty="0" err="1"/>
              <a:t>nissimin</a:t>
            </a:r>
            <a:r>
              <a:rPr lang="pl-PL" dirty="0"/>
              <a:t> </a:t>
            </a:r>
            <a:r>
              <a:rPr lang="pl-PL" dirty="0" err="1"/>
              <a:t>cuptius</a:t>
            </a:r>
            <a:r>
              <a:rPr lang="pl-PL" dirty="0"/>
              <a:t>, </a:t>
            </a:r>
            <a:r>
              <a:rPr lang="pl-PL" dirty="0" err="1"/>
              <a:t>susanih</a:t>
            </a:r>
            <a:r>
              <a:rPr lang="pl-PL" dirty="0"/>
              <a:t> </a:t>
            </a:r>
            <a:r>
              <a:rPr lang="pl-PL" dirty="0" err="1"/>
              <a:t>illabor</a:t>
            </a:r>
            <a:endParaRPr lang="pl-PL" dirty="0"/>
          </a:p>
        </p:txBody>
      </p:sp>
      <p:sp>
        <p:nvSpPr>
          <p:cNvPr id="16" name="Symbol zastępczy obrazu 5">
            <a:extLst>
              <a:ext uri="{FF2B5EF4-FFF2-40B4-BE49-F238E27FC236}">
                <a16:creationId xmlns:a16="http://schemas.microsoft.com/office/drawing/2014/main" id="{B39780F5-4BAB-43DF-8345-760C522D563E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383699" y="4106173"/>
            <a:ext cx="1116000" cy="1526400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943"/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20" name="Symbol zastępczy obrazu 5">
            <a:extLst>
              <a:ext uri="{FF2B5EF4-FFF2-40B4-BE49-F238E27FC236}">
                <a16:creationId xmlns:a16="http://schemas.microsoft.com/office/drawing/2014/main" id="{E566016D-EF82-4FEB-8CAF-B9D9CFC8B46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594549" y="1816573"/>
            <a:ext cx="1116000" cy="1526400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943"/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5309B23B-E942-4C13-A7AC-A53866A1A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283366" y="6899997"/>
            <a:ext cx="698368" cy="40248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fld id="{5F74A383-2029-417C-894E-5827775736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11721529-6F77-4B72-BFBC-D6702B059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050" y="288000"/>
            <a:ext cx="11629907" cy="1113864"/>
          </a:xfrm>
        </p:spPr>
        <p:txBody>
          <a:bodyPr anchor="t">
            <a:normAutofit/>
          </a:bodyPr>
          <a:lstStyle>
            <a:lvl1pPr>
              <a:defRPr sz="2600" b="1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549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 szar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A2729050-6A6B-4CF0-BBAA-B1AF309573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93"/>
            <a:ext cx="13439775" cy="7557289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74E7A1C9-A6FF-448C-8680-78813A6AD5D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93904" y="705832"/>
            <a:ext cx="1348421" cy="252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4562EA2B-5174-4E11-A208-FCDD97210D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4751" y="5607424"/>
            <a:ext cx="11227532" cy="1043588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DBF742B6-33BC-499B-ABFB-8FAC96B2A9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4751" y="6680687"/>
            <a:ext cx="11227532" cy="66542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75102" indent="0" algn="ctr">
              <a:buNone/>
              <a:defRPr sz="2079"/>
            </a:lvl2pPr>
            <a:lvl3pPr marL="950203" indent="0" algn="ctr">
              <a:buNone/>
              <a:defRPr sz="1870"/>
            </a:lvl3pPr>
            <a:lvl4pPr marL="1425305" indent="0" algn="ctr">
              <a:buNone/>
              <a:defRPr sz="1663"/>
            </a:lvl4pPr>
            <a:lvl5pPr marL="1900407" indent="0" algn="ctr">
              <a:buNone/>
              <a:defRPr sz="1663"/>
            </a:lvl5pPr>
            <a:lvl6pPr marL="2375509" indent="0" algn="ctr">
              <a:buNone/>
              <a:defRPr sz="1663"/>
            </a:lvl6pPr>
            <a:lvl7pPr marL="2850610" indent="0" algn="ctr">
              <a:buNone/>
              <a:defRPr sz="1663"/>
            </a:lvl7pPr>
            <a:lvl8pPr marL="3325712" indent="0" algn="ctr">
              <a:buNone/>
              <a:defRPr sz="1663"/>
            </a:lvl8pPr>
            <a:lvl9pPr marL="3800813" indent="0" algn="ctr">
              <a:buNone/>
              <a:defRPr sz="1663"/>
            </a:lvl9pPr>
          </a:lstStyle>
          <a:p>
            <a:r>
              <a:rPr lang="pl-PL" dirty="0"/>
              <a:t>Kliknij, aby edytować styl wzorca podtytułu</a:t>
            </a:r>
            <a:endParaRPr lang="en-US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D2AA8C6B-113F-446F-A7EC-8B4F299F54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67875" y="4854754"/>
            <a:ext cx="3023950" cy="40248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pl-PL" sz="1000" b="1" smtClean="0">
                <a:solidFill>
                  <a:schemeClr val="tx1"/>
                </a:solidFill>
                <a:latin typeface="+mj-lt"/>
              </a:defRPr>
            </a:lvl1pPr>
          </a:lstStyle>
          <a:p>
            <a:pPr algn="r" defTabSz="950203">
              <a:lnSpc>
                <a:spcPct val="90000"/>
              </a:lnSpc>
              <a:spcBef>
                <a:spcPts val="1039"/>
              </a:spcBef>
            </a:pPr>
            <a:endParaRPr lang="pl-PL" dirty="0"/>
          </a:p>
        </p:txBody>
      </p:sp>
      <p:sp>
        <p:nvSpPr>
          <p:cNvPr id="15" name="Symbol zastępczy tekstu 12">
            <a:extLst>
              <a:ext uri="{FF2B5EF4-FFF2-40B4-BE49-F238E27FC236}">
                <a16:creationId xmlns:a16="http://schemas.microsoft.com/office/drawing/2014/main" id="{478C8DE1-1239-48AD-8442-AB87A3EFCDD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4647" y="4755579"/>
            <a:ext cx="6233980" cy="501650"/>
          </a:xfrm>
        </p:spPr>
        <p:txBody>
          <a:bodyPr anchor="b">
            <a:norm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  <a:latin typeface="+mj-lt"/>
              </a:defRPr>
            </a:lvl1pPr>
            <a:lvl2pPr marL="475101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IMIĘ NAZWISKO</a:t>
            </a:r>
          </a:p>
        </p:txBody>
      </p:sp>
    </p:spTree>
    <p:extLst>
      <p:ext uri="{BB962C8B-B14F-4D97-AF65-F5344CB8AC3E}">
        <p14:creationId xmlns:p14="http://schemas.microsoft.com/office/powerpoint/2010/main" val="5857200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ymbol zastępczy zawartości 23">
            <a:extLst>
              <a:ext uri="{FF2B5EF4-FFF2-40B4-BE49-F238E27FC236}">
                <a16:creationId xmlns:a16="http://schemas.microsoft.com/office/drawing/2014/main" id="{D71EAAC6-C309-429C-B0F4-FF3220634D8D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487839" y="2544353"/>
            <a:ext cx="2579396" cy="3127375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rgbClr val="000000"/>
                </a:solidFill>
              </a:defRPr>
            </a:lvl1pPr>
          </a:lstStyle>
          <a:p>
            <a:pPr lvl="0"/>
            <a:r>
              <a:rPr lang="pl-PL" dirty="0"/>
              <a:t>Krótki bios Nam </a:t>
            </a:r>
            <a:r>
              <a:rPr lang="pl-PL" dirty="0" err="1"/>
              <a:t>quias</a:t>
            </a:r>
            <a:r>
              <a:rPr lang="pl-PL" dirty="0"/>
              <a:t> </a:t>
            </a:r>
            <a:r>
              <a:rPr lang="pl-PL" dirty="0" err="1"/>
              <a:t>autati</a:t>
            </a:r>
            <a:r>
              <a:rPr lang="pl-PL" dirty="0"/>
              <a:t> </a:t>
            </a:r>
            <a:r>
              <a:rPr lang="pl-PL" dirty="0" err="1"/>
              <a:t>audit</a:t>
            </a:r>
            <a:r>
              <a:rPr lang="pl-PL" dirty="0"/>
              <a:t> </a:t>
            </a:r>
            <a:r>
              <a:rPr lang="pl-PL" dirty="0" err="1"/>
              <a:t>plique</a:t>
            </a:r>
            <a:r>
              <a:rPr lang="pl-PL" dirty="0"/>
              <a:t> </a:t>
            </a:r>
            <a:r>
              <a:rPr lang="pl-PL" dirty="0" err="1"/>
              <a:t>quis</a:t>
            </a:r>
            <a:r>
              <a:rPr lang="pl-PL" dirty="0"/>
              <a:t> </a:t>
            </a:r>
            <a:r>
              <a:rPr lang="pl-PL" dirty="0" err="1"/>
              <a:t>everis</a:t>
            </a:r>
            <a:r>
              <a:rPr lang="pl-PL" dirty="0"/>
              <a:t> </a:t>
            </a:r>
            <a:r>
              <a:rPr lang="pl-PL" dirty="0" err="1"/>
              <a:t>nissimin</a:t>
            </a:r>
            <a:r>
              <a:rPr lang="pl-PL" dirty="0"/>
              <a:t> </a:t>
            </a:r>
            <a:r>
              <a:rPr lang="pl-PL" dirty="0" err="1"/>
              <a:t>cuptius</a:t>
            </a:r>
            <a:r>
              <a:rPr lang="pl-PL" dirty="0"/>
              <a:t>, </a:t>
            </a:r>
            <a:r>
              <a:rPr lang="pl-PL" dirty="0" err="1"/>
              <a:t>susanih</a:t>
            </a:r>
            <a:r>
              <a:rPr lang="pl-PL" dirty="0"/>
              <a:t> </a:t>
            </a:r>
            <a:r>
              <a:rPr lang="pl-PL" dirty="0" err="1"/>
              <a:t>illabor</a:t>
            </a:r>
            <a:endParaRPr lang="pl-PL" dirty="0"/>
          </a:p>
        </p:txBody>
      </p:sp>
      <p:sp>
        <p:nvSpPr>
          <p:cNvPr id="23" name="Symbol zastępczy zawartości 23">
            <a:extLst>
              <a:ext uri="{FF2B5EF4-FFF2-40B4-BE49-F238E27FC236}">
                <a16:creationId xmlns:a16="http://schemas.microsoft.com/office/drawing/2014/main" id="{CD108E24-EAC3-4963-B49B-8C958E0745B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9067292" y="2544354"/>
            <a:ext cx="2579396" cy="3127374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rgbClr val="000000"/>
                </a:solidFill>
              </a:defRPr>
            </a:lvl1pPr>
          </a:lstStyle>
          <a:p>
            <a:pPr lvl="0"/>
            <a:r>
              <a:rPr lang="pl-PL" dirty="0"/>
              <a:t>Krótki bios Nam </a:t>
            </a:r>
            <a:r>
              <a:rPr lang="pl-PL" dirty="0" err="1"/>
              <a:t>quias</a:t>
            </a:r>
            <a:r>
              <a:rPr lang="pl-PL" dirty="0"/>
              <a:t> </a:t>
            </a:r>
            <a:r>
              <a:rPr lang="pl-PL" dirty="0" err="1"/>
              <a:t>autati</a:t>
            </a:r>
            <a:r>
              <a:rPr lang="pl-PL" dirty="0"/>
              <a:t> </a:t>
            </a:r>
            <a:r>
              <a:rPr lang="pl-PL" dirty="0" err="1"/>
              <a:t>audit</a:t>
            </a:r>
            <a:r>
              <a:rPr lang="pl-PL" dirty="0"/>
              <a:t> </a:t>
            </a:r>
            <a:r>
              <a:rPr lang="pl-PL" dirty="0" err="1"/>
              <a:t>plique</a:t>
            </a:r>
            <a:r>
              <a:rPr lang="pl-PL" dirty="0"/>
              <a:t> </a:t>
            </a:r>
            <a:r>
              <a:rPr lang="pl-PL" dirty="0" err="1"/>
              <a:t>quis</a:t>
            </a:r>
            <a:r>
              <a:rPr lang="pl-PL" dirty="0"/>
              <a:t> </a:t>
            </a:r>
            <a:r>
              <a:rPr lang="pl-PL" dirty="0" err="1"/>
              <a:t>everis</a:t>
            </a:r>
            <a:r>
              <a:rPr lang="pl-PL" dirty="0"/>
              <a:t> </a:t>
            </a:r>
            <a:r>
              <a:rPr lang="pl-PL" dirty="0" err="1"/>
              <a:t>nissimin</a:t>
            </a:r>
            <a:r>
              <a:rPr lang="pl-PL" dirty="0"/>
              <a:t> </a:t>
            </a:r>
            <a:r>
              <a:rPr lang="pl-PL" dirty="0" err="1"/>
              <a:t>cuptius</a:t>
            </a:r>
            <a:r>
              <a:rPr lang="pl-PL" dirty="0"/>
              <a:t>, </a:t>
            </a:r>
            <a:r>
              <a:rPr lang="pl-PL" dirty="0" err="1"/>
              <a:t>susanih</a:t>
            </a:r>
            <a:r>
              <a:rPr lang="pl-PL" dirty="0"/>
              <a:t> </a:t>
            </a:r>
            <a:r>
              <a:rPr lang="pl-PL" dirty="0" err="1"/>
              <a:t>illabor</a:t>
            </a:r>
            <a:endParaRPr lang="pl-PL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8D1A584-3E94-4560-90FD-0EF2A3CE3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283366" y="6899997"/>
            <a:ext cx="698368" cy="40248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fld id="{5F74A383-2029-417C-894E-5827775736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F8F50C2-55E4-44C3-AF66-5B93F6A73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050" y="288000"/>
            <a:ext cx="11629907" cy="1113864"/>
          </a:xfrm>
        </p:spPr>
        <p:txBody>
          <a:bodyPr anchor="t">
            <a:normAutofit/>
          </a:bodyPr>
          <a:lstStyle>
            <a:lvl1pPr>
              <a:defRPr sz="2600" b="1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Symbol zastępczy obrazu 5">
            <a:extLst>
              <a:ext uri="{FF2B5EF4-FFF2-40B4-BE49-F238E27FC236}">
                <a16:creationId xmlns:a16="http://schemas.microsoft.com/office/drawing/2014/main" id="{53EBD6CD-A6FA-4AAE-B35F-6F702240304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73521" y="1626781"/>
            <a:ext cx="1800000" cy="1800000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943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1" name="Symbol zastępczy zawartości 16">
            <a:extLst>
              <a:ext uri="{FF2B5EF4-FFF2-40B4-BE49-F238E27FC236}">
                <a16:creationId xmlns:a16="http://schemas.microsoft.com/office/drawing/2014/main" id="{DE2B3283-7373-4602-B563-D8F292B814E4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487839" y="1642410"/>
            <a:ext cx="2579396" cy="786219"/>
          </a:xfrm>
        </p:spPr>
        <p:txBody>
          <a:bodyPr anchor="b">
            <a:noAutofit/>
          </a:bodyPr>
          <a:lstStyle>
            <a:lvl1pPr marL="0" indent="0">
              <a:buNone/>
              <a:defRPr sz="1200" b="1">
                <a:latin typeface="+mj-lt"/>
              </a:defRPr>
            </a:lvl1pPr>
          </a:lstStyle>
          <a:p>
            <a:pPr lvl="0"/>
            <a:r>
              <a:rPr lang="pl-PL" dirty="0"/>
              <a:t>Imię i nazwisko</a:t>
            </a:r>
          </a:p>
        </p:txBody>
      </p:sp>
      <p:sp>
        <p:nvSpPr>
          <p:cNvPr id="14" name="Symbol zastępczy obrazu 5">
            <a:extLst>
              <a:ext uri="{FF2B5EF4-FFF2-40B4-BE49-F238E27FC236}">
                <a16:creationId xmlns:a16="http://schemas.microsoft.com/office/drawing/2014/main" id="{26BD5EDF-180B-4D0C-9C8B-F12B2884B2D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952972" y="1626781"/>
            <a:ext cx="1800000" cy="1800000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943"/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15" name="Symbol zastępczy zawartości 16">
            <a:extLst>
              <a:ext uri="{FF2B5EF4-FFF2-40B4-BE49-F238E27FC236}">
                <a16:creationId xmlns:a16="http://schemas.microsoft.com/office/drawing/2014/main" id="{8C723DF0-74A9-43A7-B969-B22F693EF886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9067292" y="1642410"/>
            <a:ext cx="2579396" cy="786219"/>
          </a:xfrm>
        </p:spPr>
        <p:txBody>
          <a:bodyPr anchor="b">
            <a:noAutofit/>
          </a:bodyPr>
          <a:lstStyle>
            <a:lvl1pPr marL="0" indent="0">
              <a:buNone/>
              <a:defRPr sz="1200" b="1">
                <a:latin typeface="+mj-lt"/>
              </a:defRPr>
            </a:lvl1pPr>
          </a:lstStyle>
          <a:p>
            <a:pPr lvl="0"/>
            <a:r>
              <a:rPr lang="pl-PL" dirty="0"/>
              <a:t>Imię i nazwisko</a:t>
            </a:r>
          </a:p>
        </p:txBody>
      </p:sp>
    </p:spTree>
    <p:extLst>
      <p:ext uri="{BB962C8B-B14F-4D97-AF65-F5344CB8AC3E}">
        <p14:creationId xmlns:p14="http://schemas.microsoft.com/office/powerpoint/2010/main" val="35832951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- wypi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obrazu 5">
            <a:extLst>
              <a:ext uri="{FF2B5EF4-FFF2-40B4-BE49-F238E27FC236}">
                <a16:creationId xmlns:a16="http://schemas.microsoft.com/office/drawing/2014/main" id="{4DBA11AF-F261-47F6-A93A-23EBABD617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73521" y="1626781"/>
            <a:ext cx="1800000" cy="1800000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943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7" name="Symbol zastępczy zawartości 16">
            <a:extLst>
              <a:ext uri="{FF2B5EF4-FFF2-40B4-BE49-F238E27FC236}">
                <a16:creationId xmlns:a16="http://schemas.microsoft.com/office/drawing/2014/main" id="{1D159602-9E54-4234-89AD-4613DFDC0D8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487839" y="1642410"/>
            <a:ext cx="2579396" cy="786219"/>
          </a:xfrm>
        </p:spPr>
        <p:txBody>
          <a:bodyPr anchor="b">
            <a:noAutofit/>
          </a:bodyPr>
          <a:lstStyle>
            <a:lvl1pPr marL="0" indent="0">
              <a:buNone/>
              <a:defRPr sz="1200" b="1">
                <a:latin typeface="+mj-lt"/>
              </a:defRPr>
            </a:lvl1pPr>
          </a:lstStyle>
          <a:p>
            <a:pPr lvl="0"/>
            <a:r>
              <a:rPr lang="pl-PL" dirty="0"/>
              <a:t>Imię i nazwisko</a:t>
            </a:r>
          </a:p>
        </p:txBody>
      </p:sp>
      <p:sp>
        <p:nvSpPr>
          <p:cNvPr id="24" name="Symbol zastępczy zawartości 23">
            <a:extLst>
              <a:ext uri="{FF2B5EF4-FFF2-40B4-BE49-F238E27FC236}">
                <a16:creationId xmlns:a16="http://schemas.microsoft.com/office/drawing/2014/main" id="{D71EAAC6-C309-429C-B0F4-FF3220634D8D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487834" y="2631828"/>
            <a:ext cx="2579396" cy="60680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T: +48 22 324 59 00</a:t>
            </a:r>
            <a:br>
              <a:rPr lang="pl-PL" dirty="0"/>
            </a:br>
            <a:r>
              <a:rPr lang="de-DE" dirty="0"/>
              <a:t>E: crido@crido.pl</a:t>
            </a:r>
            <a:endParaRPr lang="pl-PL" dirty="0"/>
          </a:p>
        </p:txBody>
      </p:sp>
      <p:sp>
        <p:nvSpPr>
          <p:cNvPr id="26" name="Symbol zastępczy obrazu 5">
            <a:extLst>
              <a:ext uri="{FF2B5EF4-FFF2-40B4-BE49-F238E27FC236}">
                <a16:creationId xmlns:a16="http://schemas.microsoft.com/office/drawing/2014/main" id="{9573A4AA-C249-4A10-8841-75DD6E8D833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952972" y="1626781"/>
            <a:ext cx="1800000" cy="1800000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943"/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28" name="Symbol zastępczy zawartości 16">
            <a:extLst>
              <a:ext uri="{FF2B5EF4-FFF2-40B4-BE49-F238E27FC236}">
                <a16:creationId xmlns:a16="http://schemas.microsoft.com/office/drawing/2014/main" id="{4AC887D3-D3DA-4DC6-983A-8B0AD84DDA8D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9067292" y="1642410"/>
            <a:ext cx="2579396" cy="786219"/>
          </a:xfrm>
        </p:spPr>
        <p:txBody>
          <a:bodyPr anchor="b">
            <a:noAutofit/>
          </a:bodyPr>
          <a:lstStyle>
            <a:lvl1pPr marL="0" indent="0">
              <a:buNone/>
              <a:defRPr sz="1200" b="1">
                <a:latin typeface="+mj-lt"/>
              </a:defRPr>
            </a:lvl1pPr>
          </a:lstStyle>
          <a:p>
            <a:pPr lvl="0"/>
            <a:r>
              <a:rPr lang="pl-PL" dirty="0"/>
              <a:t>Imię i nazwisko</a:t>
            </a:r>
          </a:p>
        </p:txBody>
      </p:sp>
      <p:sp>
        <p:nvSpPr>
          <p:cNvPr id="29" name="Symbol zastępczy zawartości 23">
            <a:extLst>
              <a:ext uri="{FF2B5EF4-FFF2-40B4-BE49-F238E27FC236}">
                <a16:creationId xmlns:a16="http://schemas.microsoft.com/office/drawing/2014/main" id="{36B2E3D6-15C6-4E77-BE4A-20337A8C17D0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9067290" y="2631828"/>
            <a:ext cx="2579396" cy="606801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T: +48 22 324 59 00</a:t>
            </a:r>
            <a:br>
              <a:rPr lang="pl-PL" dirty="0"/>
            </a:br>
            <a:r>
              <a:rPr lang="de-DE" dirty="0"/>
              <a:t>E: crido@crido.pl</a:t>
            </a:r>
            <a:endParaRPr lang="pl-PL" dirty="0"/>
          </a:p>
        </p:txBody>
      </p:sp>
      <p:sp>
        <p:nvSpPr>
          <p:cNvPr id="30" name="Symbol zastępczy obrazu 5">
            <a:extLst>
              <a:ext uri="{FF2B5EF4-FFF2-40B4-BE49-F238E27FC236}">
                <a16:creationId xmlns:a16="http://schemas.microsoft.com/office/drawing/2014/main" id="{2CEE70E0-AC83-4FE7-9F58-6067FDE3741E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73521" y="4018197"/>
            <a:ext cx="1800000" cy="1800000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943"/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32" name="Symbol zastępczy zawartości 16">
            <a:extLst>
              <a:ext uri="{FF2B5EF4-FFF2-40B4-BE49-F238E27FC236}">
                <a16:creationId xmlns:a16="http://schemas.microsoft.com/office/drawing/2014/main" id="{F51C3E88-6B5B-455B-8AE1-6F08C505D005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3487839" y="4033826"/>
            <a:ext cx="2579396" cy="786219"/>
          </a:xfrm>
        </p:spPr>
        <p:txBody>
          <a:bodyPr anchor="b">
            <a:noAutofit/>
          </a:bodyPr>
          <a:lstStyle>
            <a:lvl1pPr marL="0" indent="0">
              <a:buNone/>
              <a:defRPr sz="1200" b="1">
                <a:latin typeface="+mj-lt"/>
              </a:defRPr>
            </a:lvl1pPr>
          </a:lstStyle>
          <a:p>
            <a:pPr lvl="0"/>
            <a:r>
              <a:rPr lang="pl-PL" dirty="0"/>
              <a:t>Imię i nazwisko</a:t>
            </a:r>
          </a:p>
        </p:txBody>
      </p:sp>
      <p:sp>
        <p:nvSpPr>
          <p:cNvPr id="33" name="Symbol zastępczy zawartości 23">
            <a:extLst>
              <a:ext uri="{FF2B5EF4-FFF2-40B4-BE49-F238E27FC236}">
                <a16:creationId xmlns:a16="http://schemas.microsoft.com/office/drawing/2014/main" id="{F39B47F8-0F3A-4CBF-B57C-D914ADAF2854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3487834" y="5023244"/>
            <a:ext cx="2579396" cy="606801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T: +48 22 324 59 00</a:t>
            </a:r>
            <a:br>
              <a:rPr lang="pl-PL" dirty="0"/>
            </a:br>
            <a:r>
              <a:rPr lang="de-DE" dirty="0"/>
              <a:t>E: crido@crido.pl</a:t>
            </a:r>
            <a:endParaRPr lang="pl-PL" dirty="0"/>
          </a:p>
        </p:txBody>
      </p:sp>
      <p:sp>
        <p:nvSpPr>
          <p:cNvPr id="34" name="Symbol zastępczy obrazu 5">
            <a:extLst>
              <a:ext uri="{FF2B5EF4-FFF2-40B4-BE49-F238E27FC236}">
                <a16:creationId xmlns:a16="http://schemas.microsoft.com/office/drawing/2014/main" id="{D8A8CF7E-1165-41E6-A4BF-C8CB9C550909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952972" y="4018197"/>
            <a:ext cx="1800000" cy="1800000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943"/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36" name="Symbol zastępczy zawartości 16">
            <a:extLst>
              <a:ext uri="{FF2B5EF4-FFF2-40B4-BE49-F238E27FC236}">
                <a16:creationId xmlns:a16="http://schemas.microsoft.com/office/drawing/2014/main" id="{342E74D8-5940-4595-9293-2DF961EB7DA4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9067292" y="4033826"/>
            <a:ext cx="2579396" cy="786219"/>
          </a:xfrm>
        </p:spPr>
        <p:txBody>
          <a:bodyPr anchor="b">
            <a:noAutofit/>
          </a:bodyPr>
          <a:lstStyle>
            <a:lvl1pPr marL="0" indent="0">
              <a:buNone/>
              <a:defRPr sz="1200" b="1">
                <a:latin typeface="+mj-lt"/>
              </a:defRPr>
            </a:lvl1pPr>
          </a:lstStyle>
          <a:p>
            <a:pPr lvl="0"/>
            <a:r>
              <a:rPr lang="pl-PL" dirty="0"/>
              <a:t>Imię i nazwisko</a:t>
            </a:r>
          </a:p>
        </p:txBody>
      </p:sp>
      <p:sp>
        <p:nvSpPr>
          <p:cNvPr id="37" name="Symbol zastępczy zawartości 23">
            <a:extLst>
              <a:ext uri="{FF2B5EF4-FFF2-40B4-BE49-F238E27FC236}">
                <a16:creationId xmlns:a16="http://schemas.microsoft.com/office/drawing/2014/main" id="{4C8B4C73-7010-4251-88B9-AC7BDF1472A7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9067290" y="5023244"/>
            <a:ext cx="2579396" cy="606801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T: +48 22 324 59 00</a:t>
            </a:r>
            <a:br>
              <a:rPr lang="pl-PL" dirty="0"/>
            </a:br>
            <a:r>
              <a:rPr lang="de-DE" dirty="0"/>
              <a:t>E: crido@crido.pl</a:t>
            </a:r>
            <a:endParaRPr lang="pl-PL" dirty="0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BB47170A-0C42-4BDB-89DA-CA74EA974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283366" y="6899997"/>
            <a:ext cx="698368" cy="40248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fld id="{5F74A383-2029-417C-894E-5827775736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13B0EF17-72CC-43AC-8B54-5394AC470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050" y="288000"/>
            <a:ext cx="11629907" cy="1113864"/>
          </a:xfrm>
        </p:spPr>
        <p:txBody>
          <a:bodyPr anchor="t">
            <a:normAutofit/>
          </a:bodyPr>
          <a:lstStyle>
            <a:lvl1pPr>
              <a:defRPr sz="2600" b="1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5581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sty_bez-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FE8DB-C76E-438D-8D36-9E8093A3C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050" y="288000"/>
            <a:ext cx="11629907" cy="1113864"/>
          </a:xfrm>
        </p:spPr>
        <p:txBody>
          <a:bodyPr anchor="t">
            <a:normAutofit/>
          </a:bodyPr>
          <a:lstStyle>
            <a:lvl1pPr>
              <a:defRPr sz="2600" b="1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2058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sty_bez-logo_kresk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F0220E69-E3F2-44F9-ADA3-3F33879B556B}"/>
              </a:ext>
            </a:extLst>
          </p:cNvPr>
          <p:cNvSpPr/>
          <p:nvPr userDrawn="1"/>
        </p:nvSpPr>
        <p:spPr>
          <a:xfrm>
            <a:off x="13293461" y="5356391"/>
            <a:ext cx="146314" cy="22032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4999AB8-EADC-4339-A937-95E8AB837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050" y="288000"/>
            <a:ext cx="11629907" cy="1113864"/>
          </a:xfrm>
        </p:spPr>
        <p:txBody>
          <a:bodyPr anchor="t">
            <a:normAutofit/>
          </a:bodyPr>
          <a:lstStyle>
            <a:lvl1pPr>
              <a:defRPr sz="2600" b="1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5638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97032334-3BA5-4C4F-A326-8D1BCAAF25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10010" y="6996550"/>
            <a:ext cx="1345969" cy="251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709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biały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>
            <a:extLst>
              <a:ext uri="{FF2B5EF4-FFF2-40B4-BE49-F238E27FC236}">
                <a16:creationId xmlns:a16="http://schemas.microsoft.com/office/drawing/2014/main" id="{74E7A1C9-A6FF-448C-8680-78813A6AD5D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93904" y="705832"/>
            <a:ext cx="1348421" cy="252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4562EA2B-5174-4E11-A208-FCDD97210D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4751" y="5607424"/>
            <a:ext cx="11227532" cy="1043588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DBF742B6-33BC-499B-ABFB-8FAC96B2A9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4751" y="6680687"/>
            <a:ext cx="11227532" cy="66542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75102" indent="0" algn="ctr">
              <a:buNone/>
              <a:defRPr sz="2079"/>
            </a:lvl2pPr>
            <a:lvl3pPr marL="950203" indent="0" algn="ctr">
              <a:buNone/>
              <a:defRPr sz="1870"/>
            </a:lvl3pPr>
            <a:lvl4pPr marL="1425305" indent="0" algn="ctr">
              <a:buNone/>
              <a:defRPr sz="1663"/>
            </a:lvl4pPr>
            <a:lvl5pPr marL="1900407" indent="0" algn="ctr">
              <a:buNone/>
              <a:defRPr sz="1663"/>
            </a:lvl5pPr>
            <a:lvl6pPr marL="2375509" indent="0" algn="ctr">
              <a:buNone/>
              <a:defRPr sz="1663"/>
            </a:lvl6pPr>
            <a:lvl7pPr marL="2850610" indent="0" algn="ctr">
              <a:buNone/>
              <a:defRPr sz="1663"/>
            </a:lvl7pPr>
            <a:lvl8pPr marL="3325712" indent="0" algn="ctr">
              <a:buNone/>
              <a:defRPr sz="1663"/>
            </a:lvl8pPr>
            <a:lvl9pPr marL="3800813" indent="0" algn="ctr">
              <a:buNone/>
              <a:defRPr sz="1663"/>
            </a:lvl9pPr>
          </a:lstStyle>
          <a:p>
            <a:r>
              <a:rPr lang="pl-PL" dirty="0"/>
              <a:t>Kliknij, aby edytować styl wzorca podtytułu</a:t>
            </a:r>
            <a:endParaRPr lang="en-US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D2AA8C6B-113F-446F-A7EC-8B4F299F54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67875" y="4854754"/>
            <a:ext cx="3023950" cy="40248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pl-PL" sz="1000" b="1" smtClean="0">
                <a:solidFill>
                  <a:schemeClr val="tx1"/>
                </a:solidFill>
                <a:latin typeface="+mj-lt"/>
              </a:defRPr>
            </a:lvl1pPr>
          </a:lstStyle>
          <a:p>
            <a:pPr algn="r" defTabSz="950203">
              <a:lnSpc>
                <a:spcPct val="90000"/>
              </a:lnSpc>
              <a:spcBef>
                <a:spcPts val="1039"/>
              </a:spcBef>
            </a:pPr>
            <a:endParaRPr lang="pl-PL" dirty="0"/>
          </a:p>
        </p:txBody>
      </p:sp>
      <p:sp>
        <p:nvSpPr>
          <p:cNvPr id="15" name="Symbol zastępczy tekstu 12">
            <a:extLst>
              <a:ext uri="{FF2B5EF4-FFF2-40B4-BE49-F238E27FC236}">
                <a16:creationId xmlns:a16="http://schemas.microsoft.com/office/drawing/2014/main" id="{478C8DE1-1239-48AD-8442-AB87A3EFCDD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4647" y="4755579"/>
            <a:ext cx="6233980" cy="501650"/>
          </a:xfrm>
        </p:spPr>
        <p:txBody>
          <a:bodyPr anchor="b">
            <a:norm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  <a:latin typeface="+mj-lt"/>
              </a:defRPr>
            </a:lvl1pPr>
            <a:lvl2pPr marL="475101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IMIĘ NAZWISKO</a:t>
            </a:r>
          </a:p>
        </p:txBody>
      </p:sp>
    </p:spTree>
    <p:extLst>
      <p:ext uri="{BB962C8B-B14F-4D97-AF65-F5344CB8AC3E}">
        <p14:creationId xmlns:p14="http://schemas.microsoft.com/office/powerpoint/2010/main" val="3862967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z wąskim zdjęcie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AE2D35C-2444-4D87-942E-F967225A29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3721" y="3294393"/>
            <a:ext cx="8200271" cy="1043588"/>
          </a:xfrm>
        </p:spPr>
        <p:txBody>
          <a:bodyPr anchor="b">
            <a:normAutofit/>
          </a:bodyPr>
          <a:lstStyle>
            <a:lvl1pPr algn="r">
              <a:defRPr sz="4400" b="1" i="0" u="none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pl-PL" dirty="0"/>
              <a:t>Kliknij, aby dodać tytuł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8540C261-5499-4FE4-9D34-8743DF1A1D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8617" y="4391861"/>
            <a:ext cx="8200271" cy="665428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chemeClr val="accent1"/>
                </a:solidFill>
              </a:defRPr>
            </a:lvl1pPr>
            <a:lvl2pPr marL="475102" indent="0" algn="ctr">
              <a:buNone/>
              <a:defRPr sz="2079"/>
            </a:lvl2pPr>
            <a:lvl3pPr marL="950203" indent="0" algn="ctr">
              <a:buNone/>
              <a:defRPr sz="1870"/>
            </a:lvl3pPr>
            <a:lvl4pPr marL="1425305" indent="0" algn="ctr">
              <a:buNone/>
              <a:defRPr sz="1663"/>
            </a:lvl4pPr>
            <a:lvl5pPr marL="1900407" indent="0" algn="ctr">
              <a:buNone/>
              <a:defRPr sz="1663"/>
            </a:lvl5pPr>
            <a:lvl6pPr marL="2375509" indent="0" algn="ctr">
              <a:buNone/>
              <a:defRPr sz="1663"/>
            </a:lvl6pPr>
            <a:lvl7pPr marL="2850610" indent="0" algn="ctr">
              <a:buNone/>
              <a:defRPr sz="1663"/>
            </a:lvl7pPr>
            <a:lvl8pPr marL="3325712" indent="0" algn="ctr">
              <a:buNone/>
              <a:defRPr sz="1663"/>
            </a:lvl8pPr>
            <a:lvl9pPr marL="3800813" indent="0" algn="ctr">
              <a:buNone/>
              <a:defRPr sz="1663"/>
            </a:lvl9pPr>
          </a:lstStyle>
          <a:p>
            <a:r>
              <a:rPr lang="pl-PL" dirty="0"/>
              <a:t>Kliknij, aby dodać podtytuł</a:t>
            </a:r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218B2AD8-F926-49B2-A729-685D9118D9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3601" y="6750645"/>
            <a:ext cx="5108492" cy="40248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pl-PL" sz="1200" b="1" smtClean="0">
                <a:solidFill>
                  <a:schemeClr val="bg1"/>
                </a:solidFill>
                <a:latin typeface="+mj-lt"/>
              </a:defRPr>
            </a:lvl1pPr>
          </a:lstStyle>
          <a:p>
            <a:pPr algn="r" defTabSz="950203">
              <a:lnSpc>
                <a:spcPct val="90000"/>
              </a:lnSpc>
              <a:spcBef>
                <a:spcPts val="1039"/>
              </a:spcBef>
            </a:pPr>
            <a:endParaRPr lang="pl-PL" dirty="0"/>
          </a:p>
        </p:txBody>
      </p:sp>
      <p:sp>
        <p:nvSpPr>
          <p:cNvPr id="13" name="Symbol zastępczy tekstu 12">
            <a:extLst>
              <a:ext uri="{FF2B5EF4-FFF2-40B4-BE49-F238E27FC236}">
                <a16:creationId xmlns:a16="http://schemas.microsoft.com/office/drawing/2014/main" id="{E432F1A8-3499-4AF2-B0FF-E20629D33FC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8618" y="5760558"/>
            <a:ext cx="8200271" cy="501650"/>
          </a:xfrm>
        </p:spPr>
        <p:txBody>
          <a:bodyPr anchor="b">
            <a:normAutofit/>
          </a:bodyPr>
          <a:lstStyle>
            <a:lvl1pPr marL="0" indent="0" algn="r">
              <a:buNone/>
              <a:defRPr sz="1200" b="1">
                <a:solidFill>
                  <a:schemeClr val="bg1"/>
                </a:solidFill>
                <a:latin typeface="+mj-lt"/>
              </a:defRPr>
            </a:lvl1pPr>
            <a:lvl2pPr marL="475101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IMIĘ NAZWISKO</a:t>
            </a:r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9414E66E-92DC-4FB8-8537-7AAF95712F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7887" y="-8949"/>
            <a:ext cx="3631888" cy="7568622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A48327A8-FD48-4673-A042-1C066FDF09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1528"/>
            <a:ext cx="3268377" cy="1724069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0826E1A3-D0F6-4005-A6E4-9B424B8246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617" y="6839761"/>
            <a:ext cx="1004133" cy="199067"/>
          </a:xfrm>
          <a:prstGeom prst="rect">
            <a:avLst/>
          </a:prstGeom>
        </p:spPr>
      </p:pic>
      <p:sp>
        <p:nvSpPr>
          <p:cNvPr id="19" name="Prostokąt 18">
            <a:extLst>
              <a:ext uri="{FF2B5EF4-FFF2-40B4-BE49-F238E27FC236}">
                <a16:creationId xmlns:a16="http://schemas.microsoft.com/office/drawing/2014/main" id="{7B994B09-EFFF-4739-A677-87388206A6AD}"/>
              </a:ext>
            </a:extLst>
          </p:cNvPr>
          <p:cNvSpPr/>
          <p:nvPr userDrawn="1"/>
        </p:nvSpPr>
        <p:spPr>
          <a:xfrm>
            <a:off x="13314361" y="6520477"/>
            <a:ext cx="125413" cy="10391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20" name="Łącznik prosty 19">
            <a:extLst>
              <a:ext uri="{FF2B5EF4-FFF2-40B4-BE49-F238E27FC236}">
                <a16:creationId xmlns:a16="http://schemas.microsoft.com/office/drawing/2014/main" id="{A284B2FA-B14A-440F-9BC6-C9CB355EA085}"/>
              </a:ext>
            </a:extLst>
          </p:cNvPr>
          <p:cNvCxnSpPr>
            <a:cxnSpLocks/>
          </p:cNvCxnSpPr>
          <p:nvPr userDrawn="1"/>
        </p:nvCxnSpPr>
        <p:spPr>
          <a:xfrm flipV="1">
            <a:off x="660221" y="6520478"/>
            <a:ext cx="8112304" cy="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ymbol zastępczy obrazu 4">
            <a:extLst>
              <a:ext uri="{FF2B5EF4-FFF2-40B4-BE49-F238E27FC236}">
                <a16:creationId xmlns:a16="http://schemas.microsoft.com/office/drawing/2014/main" id="{2B725D6F-28E6-4235-BB15-67790A0B5DF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796705" y="-8948"/>
            <a:ext cx="3643069" cy="756862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highlight>
                  <a:srgbClr val="C0C0C0"/>
                </a:highlight>
              </a:defRPr>
            </a:lvl1pPr>
          </a:lstStyle>
          <a:p>
            <a:r>
              <a:rPr lang="pl-PL" dirty="0"/>
              <a:t>Kliknij ikonę, aby zmienić obraz na inny niż standardowy</a:t>
            </a:r>
          </a:p>
        </p:txBody>
      </p:sp>
    </p:spTree>
    <p:extLst>
      <p:ext uri="{BB962C8B-B14F-4D97-AF65-F5344CB8AC3E}">
        <p14:creationId xmlns:p14="http://schemas.microsoft.com/office/powerpoint/2010/main" val="2421088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 szary ze zdjęciem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AD119A9D-5475-4D04-BF9C-73575F9E30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93"/>
            <a:ext cx="13439775" cy="7557289"/>
          </a:xfrm>
          <a:prstGeom prst="rect">
            <a:avLst/>
          </a:prstGeom>
        </p:spPr>
      </p:pic>
      <p:sp>
        <p:nvSpPr>
          <p:cNvPr id="6" name="Symbol zastępczy obrazu 5">
            <a:extLst>
              <a:ext uri="{FF2B5EF4-FFF2-40B4-BE49-F238E27FC236}">
                <a16:creationId xmlns:a16="http://schemas.microsoft.com/office/drawing/2014/main" id="{241F4D13-D518-49B2-A64A-37FAF3D4D32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94542" y="1229"/>
            <a:ext cx="8552733" cy="5362446"/>
          </a:xfrm>
        </p:spPr>
        <p:txBody>
          <a:bodyPr/>
          <a:lstStyle/>
          <a:p>
            <a:r>
              <a:rPr lang="pl-PL"/>
              <a:t>Kliknij ikonę, aby dodać obraz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531D0F6-FCEC-455A-9856-5AE0ED43F1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4751" y="5607424"/>
            <a:ext cx="11227532" cy="1043588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F3C71E52-3215-47A2-97D1-C13174AB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4751" y="6680687"/>
            <a:ext cx="11227532" cy="66542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75102" indent="0" algn="ctr">
              <a:buNone/>
              <a:defRPr sz="2079"/>
            </a:lvl2pPr>
            <a:lvl3pPr marL="950203" indent="0" algn="ctr">
              <a:buNone/>
              <a:defRPr sz="1870"/>
            </a:lvl3pPr>
            <a:lvl4pPr marL="1425305" indent="0" algn="ctr">
              <a:buNone/>
              <a:defRPr sz="1663"/>
            </a:lvl4pPr>
            <a:lvl5pPr marL="1900407" indent="0" algn="ctr">
              <a:buNone/>
              <a:defRPr sz="1663"/>
            </a:lvl5pPr>
            <a:lvl6pPr marL="2375509" indent="0" algn="ctr">
              <a:buNone/>
              <a:defRPr sz="1663"/>
            </a:lvl6pPr>
            <a:lvl7pPr marL="2850610" indent="0" algn="ctr">
              <a:buNone/>
              <a:defRPr sz="1663"/>
            </a:lvl7pPr>
            <a:lvl8pPr marL="3325712" indent="0" algn="ctr">
              <a:buNone/>
              <a:defRPr sz="1663"/>
            </a:lvl8pPr>
            <a:lvl9pPr marL="3800813" indent="0" algn="ctr">
              <a:buNone/>
              <a:defRPr sz="1663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11" name="Symbol zastępczy tekstu 12">
            <a:extLst>
              <a:ext uri="{FF2B5EF4-FFF2-40B4-BE49-F238E27FC236}">
                <a16:creationId xmlns:a16="http://schemas.microsoft.com/office/drawing/2014/main" id="{D8394156-3D5D-4BF7-B7BF-74AE8E24A52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4647" y="4755579"/>
            <a:ext cx="6233980" cy="501650"/>
          </a:xfrm>
        </p:spPr>
        <p:txBody>
          <a:bodyPr anchor="b">
            <a:norm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  <a:latin typeface="+mj-lt"/>
              </a:defRPr>
            </a:lvl1pPr>
            <a:lvl2pPr marL="475101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IMIĘ NAZWISKO</a:t>
            </a:r>
          </a:p>
        </p:txBody>
      </p:sp>
    </p:spTree>
    <p:extLst>
      <p:ext uri="{BB962C8B-B14F-4D97-AF65-F5344CB8AC3E}">
        <p14:creationId xmlns:p14="http://schemas.microsoft.com/office/powerpoint/2010/main" val="2913982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biały ze zdjęciem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obrazu 5">
            <a:extLst>
              <a:ext uri="{FF2B5EF4-FFF2-40B4-BE49-F238E27FC236}">
                <a16:creationId xmlns:a16="http://schemas.microsoft.com/office/drawing/2014/main" id="{241F4D13-D518-49B2-A64A-37FAF3D4D32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94542" y="1229"/>
            <a:ext cx="8552733" cy="5362446"/>
          </a:xfrm>
        </p:spPr>
        <p:txBody>
          <a:bodyPr/>
          <a:lstStyle/>
          <a:p>
            <a:r>
              <a:rPr lang="pl-PL"/>
              <a:t>Kliknij ikonę, aby dodać obraz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531D0F6-FCEC-455A-9856-5AE0ED43F1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4751" y="5607424"/>
            <a:ext cx="11227532" cy="1043588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F3C71E52-3215-47A2-97D1-C13174AB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4751" y="6680687"/>
            <a:ext cx="11227532" cy="66542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75102" indent="0" algn="ctr">
              <a:buNone/>
              <a:defRPr sz="2079"/>
            </a:lvl2pPr>
            <a:lvl3pPr marL="950203" indent="0" algn="ctr">
              <a:buNone/>
              <a:defRPr sz="1870"/>
            </a:lvl3pPr>
            <a:lvl4pPr marL="1425305" indent="0" algn="ctr">
              <a:buNone/>
              <a:defRPr sz="1663"/>
            </a:lvl4pPr>
            <a:lvl5pPr marL="1900407" indent="0" algn="ctr">
              <a:buNone/>
              <a:defRPr sz="1663"/>
            </a:lvl5pPr>
            <a:lvl6pPr marL="2375509" indent="0" algn="ctr">
              <a:buNone/>
              <a:defRPr sz="1663"/>
            </a:lvl6pPr>
            <a:lvl7pPr marL="2850610" indent="0" algn="ctr">
              <a:buNone/>
              <a:defRPr sz="1663"/>
            </a:lvl7pPr>
            <a:lvl8pPr marL="3325712" indent="0" algn="ctr">
              <a:buNone/>
              <a:defRPr sz="1663"/>
            </a:lvl8pPr>
            <a:lvl9pPr marL="3800813" indent="0" algn="ctr">
              <a:buNone/>
              <a:defRPr sz="1663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11" name="Symbol zastępczy tekstu 12">
            <a:extLst>
              <a:ext uri="{FF2B5EF4-FFF2-40B4-BE49-F238E27FC236}">
                <a16:creationId xmlns:a16="http://schemas.microsoft.com/office/drawing/2014/main" id="{D8394156-3D5D-4BF7-B7BF-74AE8E24A52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4647" y="4755579"/>
            <a:ext cx="6233980" cy="501650"/>
          </a:xfrm>
        </p:spPr>
        <p:txBody>
          <a:bodyPr anchor="b">
            <a:norm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  <a:latin typeface="+mj-lt"/>
              </a:defRPr>
            </a:lvl1pPr>
            <a:lvl2pPr marL="475101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IMIĘ NAZWISKO</a:t>
            </a:r>
          </a:p>
        </p:txBody>
      </p:sp>
    </p:spTree>
    <p:extLst>
      <p:ext uri="{BB962C8B-B14F-4D97-AF65-F5344CB8AC3E}">
        <p14:creationId xmlns:p14="http://schemas.microsoft.com/office/powerpoint/2010/main" val="2134940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zekładka ze zdjęciem (margines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obrazu 3">
            <a:extLst>
              <a:ext uri="{FF2B5EF4-FFF2-40B4-BE49-F238E27FC236}">
                <a16:creationId xmlns:a16="http://schemas.microsoft.com/office/drawing/2014/main" id="{327C38F9-15AB-4C9B-85BC-F5D5BC72F3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12550775" cy="6670675"/>
          </a:xfrm>
        </p:spPr>
        <p:txBody>
          <a:bodyPr/>
          <a:lstStyle>
            <a:lvl1pPr>
              <a:defRPr/>
            </a:lvl1pPr>
          </a:lstStyle>
          <a:p>
            <a:r>
              <a:rPr lang="pl-PL" dirty="0"/>
              <a:t>Wstaw obraz przekładki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1DDD350-0C65-4C13-9EC3-D5A1D8E2C3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9775" y="3572702"/>
            <a:ext cx="6480000" cy="2520000"/>
          </a:xfrm>
          <a:solidFill>
            <a:schemeClr val="accent6"/>
          </a:solidFill>
          <a:ln>
            <a:noFill/>
            <a:prstDash val="solid"/>
          </a:ln>
        </p:spPr>
        <p:txBody>
          <a:bodyPr>
            <a:normAutofit/>
          </a:bodyPr>
          <a:lstStyle>
            <a:lvl1pPr marL="355600" indent="0" algn="l">
              <a:tabLst>
                <a:tab pos="6908800" algn="l"/>
              </a:tabLst>
              <a:defRPr sz="3600" b="1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Tytuł przekładki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1C9AFDAA-1FD6-440E-8188-EB9F149AC3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59775" y="6075679"/>
            <a:ext cx="6480000" cy="106046"/>
          </a:xfrm>
          <a:solidFill>
            <a:schemeClr val="accent1"/>
          </a:solid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accent1"/>
                </a:solidFill>
              </a:defRPr>
            </a:lvl1pPr>
          </a:lstStyle>
          <a:p>
            <a:pPr lvl="0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56377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zekładka ze zdjęciem (fullscreen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obrazu 3">
            <a:extLst>
              <a:ext uri="{FF2B5EF4-FFF2-40B4-BE49-F238E27FC236}">
                <a16:creationId xmlns:a16="http://schemas.microsoft.com/office/drawing/2014/main" id="{327C38F9-15AB-4C9B-85BC-F5D5BC72F3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13439775" cy="7559676"/>
          </a:xfrm>
        </p:spPr>
        <p:txBody>
          <a:bodyPr/>
          <a:lstStyle>
            <a:lvl1pPr>
              <a:defRPr/>
            </a:lvl1pPr>
          </a:lstStyle>
          <a:p>
            <a:r>
              <a:rPr lang="pl-PL" dirty="0"/>
              <a:t>Wstaw obraz przekładki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1DDD350-0C65-4C13-9EC3-D5A1D8E2C3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9775" y="4048952"/>
            <a:ext cx="6480000" cy="2520000"/>
          </a:xfrm>
          <a:solidFill>
            <a:schemeClr val="accent6"/>
          </a:solidFill>
          <a:ln>
            <a:noFill/>
            <a:prstDash val="solid"/>
          </a:ln>
        </p:spPr>
        <p:txBody>
          <a:bodyPr>
            <a:normAutofit/>
          </a:bodyPr>
          <a:lstStyle>
            <a:lvl1pPr marL="355600" indent="0" algn="l">
              <a:tabLst>
                <a:tab pos="6908800" algn="l"/>
              </a:tabLst>
              <a:defRPr sz="3600" b="1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Tytuł przekładki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1C9AFDAA-1FD6-440E-8188-EB9F149AC3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59775" y="6551929"/>
            <a:ext cx="6480000" cy="106046"/>
          </a:xfrm>
          <a:solidFill>
            <a:schemeClr val="accent1"/>
          </a:solid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accent1"/>
                </a:solidFill>
              </a:defRPr>
            </a:lvl1pPr>
          </a:lstStyle>
          <a:p>
            <a:pPr lvl="0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05832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zekładk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DDD350-0C65-4C13-9EC3-D5A1D8E2C3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3530" y="2551324"/>
            <a:ext cx="11591807" cy="1461188"/>
          </a:xfrm>
        </p:spPr>
        <p:txBody>
          <a:bodyPr>
            <a:normAutofit/>
          </a:bodyPr>
          <a:lstStyle>
            <a:lvl1pPr algn="ctr">
              <a:defRPr sz="3600" b="1"/>
            </a:lvl1pPr>
          </a:lstStyle>
          <a:p>
            <a:r>
              <a:rPr lang="pl-PL" dirty="0"/>
              <a:t>Tytuł przekładki</a:t>
            </a:r>
          </a:p>
        </p:txBody>
      </p:sp>
    </p:spTree>
    <p:extLst>
      <p:ext uri="{BB962C8B-B14F-4D97-AF65-F5344CB8AC3E}">
        <p14:creationId xmlns:p14="http://schemas.microsoft.com/office/powerpoint/2010/main" val="2253380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3989" y="402484"/>
            <a:ext cx="11591807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3989" y="2012414"/>
            <a:ext cx="11591807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3985" y="7006708"/>
            <a:ext cx="3023950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1931" y="7006708"/>
            <a:ext cx="4535924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91840" y="7006708"/>
            <a:ext cx="3023950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4A383-2029-417C-894E-5827775736C6}" type="slidenum">
              <a:rPr lang="pl-PL" smtClean="0"/>
              <a:t>‹#›</a:t>
            </a:fld>
            <a:endParaRPr lang="pl-PL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C02246E8-6B7F-4333-AC94-15715E21B23A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670582"/>
            <a:ext cx="13439775" cy="88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708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42" r:id="rId3"/>
    <p:sldLayoutId id="2147483744" r:id="rId4"/>
    <p:sldLayoutId id="2147483723" r:id="rId5"/>
    <p:sldLayoutId id="2147483743" r:id="rId6"/>
    <p:sldLayoutId id="2147483724" r:id="rId7"/>
    <p:sldLayoutId id="2147483741" r:id="rId8"/>
    <p:sldLayoutId id="2147483740" r:id="rId9"/>
    <p:sldLayoutId id="2147483725" r:id="rId10"/>
    <p:sldLayoutId id="2147483737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  <p:sldLayoutId id="2147483732" r:id="rId18"/>
    <p:sldLayoutId id="2147483733" r:id="rId19"/>
    <p:sldLayoutId id="2147483734" r:id="rId20"/>
    <p:sldLayoutId id="2147483735" r:id="rId21"/>
    <p:sldLayoutId id="2147483738" r:id="rId22"/>
    <p:sldLayoutId id="2147483739" r:id="rId23"/>
    <p:sldLayoutId id="2147483736" r:id="rId24"/>
  </p:sldLayoutIdLst>
  <p:hf hdr="0" ftr="0" dt="0"/>
  <p:txStyles>
    <p:titleStyle>
      <a:lvl1pPr algn="l" defTabSz="950203" rtl="0" eaLnBrk="1" latinLnBrk="0" hangingPunct="1">
        <a:lnSpc>
          <a:spcPct val="90000"/>
        </a:lnSpc>
        <a:spcBef>
          <a:spcPct val="0"/>
        </a:spcBef>
        <a:buNone/>
        <a:defRPr sz="45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7551" indent="-237551" algn="l" defTabSz="950203" rtl="0" eaLnBrk="1" latinLnBrk="0" hangingPunct="1">
        <a:lnSpc>
          <a:spcPct val="90000"/>
        </a:lnSpc>
        <a:spcBef>
          <a:spcPts val="1039"/>
        </a:spcBef>
        <a:buFont typeface="Arial" panose="020B0604020202020204" pitchFamily="34" charset="0"/>
        <a:buChar char="•"/>
        <a:defRPr sz="2909" kern="1200">
          <a:solidFill>
            <a:schemeClr val="tx1"/>
          </a:solidFill>
          <a:latin typeface="+mn-lt"/>
          <a:ea typeface="+mn-ea"/>
          <a:cs typeface="+mn-cs"/>
        </a:defRPr>
      </a:lvl1pPr>
      <a:lvl2pPr marL="712653" indent="-237551" algn="l" defTabSz="950203" rtl="0" eaLnBrk="1" latinLnBrk="0" hangingPunct="1">
        <a:lnSpc>
          <a:spcPct val="90000"/>
        </a:lnSpc>
        <a:spcBef>
          <a:spcPts val="519"/>
        </a:spcBef>
        <a:buFont typeface="Arial" panose="020B0604020202020204" pitchFamily="34" charset="0"/>
        <a:buChar char="•"/>
        <a:defRPr sz="2494" kern="1200">
          <a:solidFill>
            <a:schemeClr val="tx1"/>
          </a:solidFill>
          <a:latin typeface="+mn-lt"/>
          <a:ea typeface="+mn-ea"/>
          <a:cs typeface="+mn-cs"/>
        </a:defRPr>
      </a:lvl2pPr>
      <a:lvl3pPr marL="1187754" indent="-237551" algn="l" defTabSz="950203" rtl="0" eaLnBrk="1" latinLnBrk="0" hangingPunct="1">
        <a:lnSpc>
          <a:spcPct val="90000"/>
        </a:lnSpc>
        <a:spcBef>
          <a:spcPts val="519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3pPr>
      <a:lvl4pPr marL="1662856" indent="-237551" algn="l" defTabSz="950203" rtl="0" eaLnBrk="1" latinLnBrk="0" hangingPunct="1">
        <a:lnSpc>
          <a:spcPct val="90000"/>
        </a:lnSpc>
        <a:spcBef>
          <a:spcPts val="519"/>
        </a:spcBef>
        <a:buFont typeface="Arial" panose="020B0604020202020204" pitchFamily="34" charset="0"/>
        <a:buChar char="•"/>
        <a:defRPr sz="1870" kern="1200">
          <a:solidFill>
            <a:schemeClr val="tx1"/>
          </a:solidFill>
          <a:latin typeface="+mn-lt"/>
          <a:ea typeface="+mn-ea"/>
          <a:cs typeface="+mn-cs"/>
        </a:defRPr>
      </a:lvl4pPr>
      <a:lvl5pPr marL="2137958" indent="-237551" algn="l" defTabSz="950203" rtl="0" eaLnBrk="1" latinLnBrk="0" hangingPunct="1">
        <a:lnSpc>
          <a:spcPct val="90000"/>
        </a:lnSpc>
        <a:spcBef>
          <a:spcPts val="519"/>
        </a:spcBef>
        <a:buFont typeface="Arial" panose="020B0604020202020204" pitchFamily="34" charset="0"/>
        <a:buChar char="•"/>
        <a:defRPr sz="1870" kern="1200">
          <a:solidFill>
            <a:schemeClr val="tx1"/>
          </a:solidFill>
          <a:latin typeface="+mn-lt"/>
          <a:ea typeface="+mn-ea"/>
          <a:cs typeface="+mn-cs"/>
        </a:defRPr>
      </a:lvl5pPr>
      <a:lvl6pPr marL="2613059" indent="-237551" algn="l" defTabSz="950203" rtl="0" eaLnBrk="1" latinLnBrk="0" hangingPunct="1">
        <a:lnSpc>
          <a:spcPct val="90000"/>
        </a:lnSpc>
        <a:spcBef>
          <a:spcPts val="519"/>
        </a:spcBef>
        <a:buFont typeface="Arial" panose="020B0604020202020204" pitchFamily="34" charset="0"/>
        <a:buChar char="•"/>
        <a:defRPr sz="1870" kern="1200">
          <a:solidFill>
            <a:schemeClr val="tx1"/>
          </a:solidFill>
          <a:latin typeface="+mn-lt"/>
          <a:ea typeface="+mn-ea"/>
          <a:cs typeface="+mn-cs"/>
        </a:defRPr>
      </a:lvl6pPr>
      <a:lvl7pPr marL="3088161" indent="-237551" algn="l" defTabSz="950203" rtl="0" eaLnBrk="1" latinLnBrk="0" hangingPunct="1">
        <a:lnSpc>
          <a:spcPct val="90000"/>
        </a:lnSpc>
        <a:spcBef>
          <a:spcPts val="519"/>
        </a:spcBef>
        <a:buFont typeface="Arial" panose="020B0604020202020204" pitchFamily="34" charset="0"/>
        <a:buChar char="•"/>
        <a:defRPr sz="1870" kern="1200">
          <a:solidFill>
            <a:schemeClr val="tx1"/>
          </a:solidFill>
          <a:latin typeface="+mn-lt"/>
          <a:ea typeface="+mn-ea"/>
          <a:cs typeface="+mn-cs"/>
        </a:defRPr>
      </a:lvl7pPr>
      <a:lvl8pPr marL="3563263" indent="-237551" algn="l" defTabSz="950203" rtl="0" eaLnBrk="1" latinLnBrk="0" hangingPunct="1">
        <a:lnSpc>
          <a:spcPct val="90000"/>
        </a:lnSpc>
        <a:spcBef>
          <a:spcPts val="519"/>
        </a:spcBef>
        <a:buFont typeface="Arial" panose="020B0604020202020204" pitchFamily="34" charset="0"/>
        <a:buChar char="•"/>
        <a:defRPr sz="1870" kern="1200">
          <a:solidFill>
            <a:schemeClr val="tx1"/>
          </a:solidFill>
          <a:latin typeface="+mn-lt"/>
          <a:ea typeface="+mn-ea"/>
          <a:cs typeface="+mn-cs"/>
        </a:defRPr>
      </a:lvl8pPr>
      <a:lvl9pPr marL="4038365" indent="-237551" algn="l" defTabSz="950203" rtl="0" eaLnBrk="1" latinLnBrk="0" hangingPunct="1">
        <a:lnSpc>
          <a:spcPct val="90000"/>
        </a:lnSpc>
        <a:spcBef>
          <a:spcPts val="519"/>
        </a:spcBef>
        <a:buFont typeface="Arial" panose="020B0604020202020204" pitchFamily="34" charset="0"/>
        <a:buChar char="•"/>
        <a:defRPr sz="18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0203" rtl="0" eaLnBrk="1" latinLnBrk="0" hangingPunct="1">
        <a:defRPr sz="1870" kern="1200">
          <a:solidFill>
            <a:schemeClr val="tx1"/>
          </a:solidFill>
          <a:latin typeface="+mn-lt"/>
          <a:ea typeface="+mn-ea"/>
          <a:cs typeface="+mn-cs"/>
        </a:defRPr>
      </a:lvl1pPr>
      <a:lvl2pPr marL="475102" algn="l" defTabSz="950203" rtl="0" eaLnBrk="1" latinLnBrk="0" hangingPunct="1">
        <a:defRPr sz="1870" kern="1200">
          <a:solidFill>
            <a:schemeClr val="tx1"/>
          </a:solidFill>
          <a:latin typeface="+mn-lt"/>
          <a:ea typeface="+mn-ea"/>
          <a:cs typeface="+mn-cs"/>
        </a:defRPr>
      </a:lvl2pPr>
      <a:lvl3pPr marL="950203" algn="l" defTabSz="950203" rtl="0" eaLnBrk="1" latinLnBrk="0" hangingPunct="1">
        <a:defRPr sz="1870" kern="1200">
          <a:solidFill>
            <a:schemeClr val="tx1"/>
          </a:solidFill>
          <a:latin typeface="+mn-lt"/>
          <a:ea typeface="+mn-ea"/>
          <a:cs typeface="+mn-cs"/>
        </a:defRPr>
      </a:lvl3pPr>
      <a:lvl4pPr marL="1425305" algn="l" defTabSz="950203" rtl="0" eaLnBrk="1" latinLnBrk="0" hangingPunct="1">
        <a:defRPr sz="1870" kern="1200">
          <a:solidFill>
            <a:schemeClr val="tx1"/>
          </a:solidFill>
          <a:latin typeface="+mn-lt"/>
          <a:ea typeface="+mn-ea"/>
          <a:cs typeface="+mn-cs"/>
        </a:defRPr>
      </a:lvl4pPr>
      <a:lvl5pPr marL="1900407" algn="l" defTabSz="950203" rtl="0" eaLnBrk="1" latinLnBrk="0" hangingPunct="1">
        <a:defRPr sz="1870" kern="1200">
          <a:solidFill>
            <a:schemeClr val="tx1"/>
          </a:solidFill>
          <a:latin typeface="+mn-lt"/>
          <a:ea typeface="+mn-ea"/>
          <a:cs typeface="+mn-cs"/>
        </a:defRPr>
      </a:lvl5pPr>
      <a:lvl6pPr marL="2375509" algn="l" defTabSz="950203" rtl="0" eaLnBrk="1" latinLnBrk="0" hangingPunct="1">
        <a:defRPr sz="1870" kern="1200">
          <a:solidFill>
            <a:schemeClr val="tx1"/>
          </a:solidFill>
          <a:latin typeface="+mn-lt"/>
          <a:ea typeface="+mn-ea"/>
          <a:cs typeface="+mn-cs"/>
        </a:defRPr>
      </a:lvl6pPr>
      <a:lvl7pPr marL="2850610" algn="l" defTabSz="950203" rtl="0" eaLnBrk="1" latinLnBrk="0" hangingPunct="1">
        <a:defRPr sz="1870" kern="1200">
          <a:solidFill>
            <a:schemeClr val="tx1"/>
          </a:solidFill>
          <a:latin typeface="+mn-lt"/>
          <a:ea typeface="+mn-ea"/>
          <a:cs typeface="+mn-cs"/>
        </a:defRPr>
      </a:lvl7pPr>
      <a:lvl8pPr marL="3325712" algn="l" defTabSz="950203" rtl="0" eaLnBrk="1" latinLnBrk="0" hangingPunct="1">
        <a:defRPr sz="1870" kern="1200">
          <a:solidFill>
            <a:schemeClr val="tx1"/>
          </a:solidFill>
          <a:latin typeface="+mn-lt"/>
          <a:ea typeface="+mn-ea"/>
          <a:cs typeface="+mn-cs"/>
        </a:defRPr>
      </a:lvl8pPr>
      <a:lvl9pPr marL="3800813" algn="l" defTabSz="950203" rtl="0" eaLnBrk="1" latinLnBrk="0" hangingPunct="1">
        <a:defRPr sz="18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5.jpeg"/><Relationship Id="rId4" Type="http://schemas.openxmlformats.org/officeDocument/2006/relationships/image" Target="../media/image1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4.jpeg"/><Relationship Id="rId4" Type="http://schemas.openxmlformats.org/officeDocument/2006/relationships/image" Target="../media/image2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>
            <a:extLst>
              <a:ext uri="{FF2B5EF4-FFF2-40B4-BE49-F238E27FC236}">
                <a16:creationId xmlns:a16="http://schemas.microsoft.com/office/drawing/2014/main" id="{72FFF840-1697-41D3-86B9-2B2A607575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9057" y="4768348"/>
            <a:ext cx="7899833" cy="863449"/>
          </a:xfrm>
        </p:spPr>
        <p:txBody>
          <a:bodyPr>
            <a:normAutofit/>
          </a:bodyPr>
          <a:lstStyle/>
          <a:p>
            <a:endParaRPr lang="pl-PL" sz="2400" dirty="0"/>
          </a:p>
          <a:p>
            <a:r>
              <a:rPr lang="pl-PL" sz="2000" dirty="0"/>
              <a:t>(wyrok NSA z dnia 1 kwietnia 2019 r., II FSK 963/17)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65AC863B-89FE-4463-B17E-03810A5E8C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4946" y="5200073"/>
            <a:ext cx="8333944" cy="1062135"/>
          </a:xfrm>
        </p:spPr>
        <p:txBody>
          <a:bodyPr>
            <a:normAutofit/>
          </a:bodyPr>
          <a:lstStyle/>
          <a:p>
            <a:r>
              <a:rPr lang="pl-PL" sz="2000" dirty="0"/>
              <a:t>Anna Pęczyk - Tofel</a:t>
            </a:r>
          </a:p>
        </p:txBody>
      </p:sp>
      <p:pic>
        <p:nvPicPr>
          <p:cNvPr id="8" name="Symbol zastępczy obrazu 7" descr="Obraz zawierający budynek, siedzi, pociąg, długie&#10;&#10;Opis wygenerowany automatycznie">
            <a:extLst>
              <a:ext uri="{FF2B5EF4-FFF2-40B4-BE49-F238E27FC236}">
                <a16:creationId xmlns:a16="http://schemas.microsoft.com/office/drawing/2014/main" id="{A3F52E6F-DDA7-4610-9CA7-5FDDBD8DACB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8" r="14998"/>
          <a:stretch>
            <a:fillRect/>
          </a:stretch>
        </p:blipFill>
        <p:spPr/>
      </p:pic>
      <p:sp>
        <p:nvSpPr>
          <p:cNvPr id="10" name="Tytuł 1">
            <a:extLst>
              <a:ext uri="{FF2B5EF4-FFF2-40B4-BE49-F238E27FC236}">
                <a16:creationId xmlns:a16="http://schemas.microsoft.com/office/drawing/2014/main" id="{C2EB865B-2F06-423C-8716-E806D76E3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619" y="4047868"/>
            <a:ext cx="7779581" cy="1043588"/>
          </a:xfrm>
        </p:spPr>
        <p:txBody>
          <a:bodyPr>
            <a:noAutofit/>
          </a:bodyPr>
          <a:lstStyle/>
          <a:p>
            <a:pPr algn="l"/>
            <a:r>
              <a:rPr lang="pl-PL" sz="2800" dirty="0"/>
              <a:t>Dopuszczalność dokonania reklasyfikacji albo pominięcia w stosunku do transakcji między podmiotami powiązanymi dokonanymi przed 1 stycznia 2019 r.</a:t>
            </a:r>
          </a:p>
        </p:txBody>
      </p:sp>
    </p:spTree>
    <p:extLst>
      <p:ext uri="{BB962C8B-B14F-4D97-AF65-F5344CB8AC3E}">
        <p14:creationId xmlns:p14="http://schemas.microsoft.com/office/powerpoint/2010/main" val="12864868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4397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DD1A339-8D4A-45AF-AA61-C1966E077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936" y="288000"/>
            <a:ext cx="11945022" cy="1113864"/>
          </a:xfrm>
        </p:spPr>
        <p:txBody>
          <a:bodyPr/>
          <a:lstStyle/>
          <a:p>
            <a:r>
              <a:rPr lang="pl-PL" dirty="0"/>
              <a:t>Wyrok NSA z dnia 1 kwietnia 2019 r., II FSK 963/17 │</a:t>
            </a:r>
            <a:br>
              <a:rPr lang="pl-PL" dirty="0"/>
            </a:br>
            <a:r>
              <a:rPr lang="pl-PL" sz="2000" dirty="0">
                <a:solidFill>
                  <a:srgbClr val="001A57"/>
                </a:solidFill>
              </a:rPr>
              <a:t>Stan faktyczny</a:t>
            </a:r>
            <a:endParaRPr lang="pl-PL" dirty="0">
              <a:solidFill>
                <a:srgbClr val="001A57"/>
              </a:solidFill>
            </a:endParaRPr>
          </a:p>
        </p:txBody>
      </p:sp>
      <p:sp>
        <p:nvSpPr>
          <p:cNvPr id="10" name="Symbol zastępczy zawartości 3">
            <a:extLst>
              <a:ext uri="{FF2B5EF4-FFF2-40B4-BE49-F238E27FC236}">
                <a16:creationId xmlns:a16="http://schemas.microsoft.com/office/drawing/2014/main" id="{AEE8620F-D01D-4F21-9B49-E79BE5676CF6}"/>
              </a:ext>
            </a:extLst>
          </p:cNvPr>
          <p:cNvSpPr txBox="1">
            <a:spLocks/>
          </p:cNvSpPr>
          <p:nvPr/>
        </p:nvSpPr>
        <p:spPr>
          <a:xfrm>
            <a:off x="905050" y="1440001"/>
            <a:ext cx="11629908" cy="1834828"/>
          </a:xfrm>
          <a:prstGeom prst="rect">
            <a:avLst/>
          </a:prstGeom>
        </p:spPr>
        <p:txBody>
          <a:bodyPr/>
          <a:lstStyle>
            <a:lvl1pPr marL="237551" indent="-237551" algn="l" defTabSz="950203" rtl="0" eaLnBrk="1" latinLnBrk="0" hangingPunct="1">
              <a:lnSpc>
                <a:spcPct val="90000"/>
              </a:lnSpc>
              <a:spcBef>
                <a:spcPts val="1039"/>
              </a:spcBef>
              <a:buFont typeface="Arial" panose="020B0604020202020204" pitchFamily="34" charset="0"/>
              <a:buChar char="•"/>
              <a:defRPr sz="29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2653" indent="-237551" algn="l" defTabSz="950203" rtl="0" eaLnBrk="1" latinLnBrk="0" hangingPunct="1">
              <a:lnSpc>
                <a:spcPct val="90000"/>
              </a:lnSpc>
              <a:spcBef>
                <a:spcPts val="519"/>
              </a:spcBef>
              <a:buFont typeface="Arial" panose="020B0604020202020204" pitchFamily="34" charset="0"/>
              <a:buChar char="•"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7754" indent="-237551" algn="l" defTabSz="950203" rtl="0" eaLnBrk="1" latinLnBrk="0" hangingPunct="1">
              <a:lnSpc>
                <a:spcPct val="90000"/>
              </a:lnSpc>
              <a:spcBef>
                <a:spcPts val="519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62856" indent="-237551" algn="l" defTabSz="950203" rtl="0" eaLnBrk="1" latinLnBrk="0" hangingPunct="1">
              <a:lnSpc>
                <a:spcPct val="90000"/>
              </a:lnSpc>
              <a:spcBef>
                <a:spcPts val="519"/>
              </a:spcBef>
              <a:buFont typeface="Arial" panose="020B0604020202020204" pitchFamily="34" charset="0"/>
              <a:buChar char="•"/>
              <a:defRPr sz="18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7958" indent="-237551" algn="l" defTabSz="950203" rtl="0" eaLnBrk="1" latinLnBrk="0" hangingPunct="1">
              <a:lnSpc>
                <a:spcPct val="90000"/>
              </a:lnSpc>
              <a:spcBef>
                <a:spcPts val="519"/>
              </a:spcBef>
              <a:buFont typeface="Arial" panose="020B0604020202020204" pitchFamily="34" charset="0"/>
              <a:buChar char="•"/>
              <a:defRPr sz="18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13059" indent="-237551" algn="l" defTabSz="950203" rtl="0" eaLnBrk="1" latinLnBrk="0" hangingPunct="1">
              <a:lnSpc>
                <a:spcPct val="90000"/>
              </a:lnSpc>
              <a:spcBef>
                <a:spcPts val="519"/>
              </a:spcBef>
              <a:buFont typeface="Arial" panose="020B0604020202020204" pitchFamily="34" charset="0"/>
              <a:buChar char="•"/>
              <a:defRPr sz="18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88161" indent="-237551" algn="l" defTabSz="950203" rtl="0" eaLnBrk="1" latinLnBrk="0" hangingPunct="1">
              <a:lnSpc>
                <a:spcPct val="90000"/>
              </a:lnSpc>
              <a:spcBef>
                <a:spcPts val="519"/>
              </a:spcBef>
              <a:buFont typeface="Arial" panose="020B0604020202020204" pitchFamily="34" charset="0"/>
              <a:buChar char="•"/>
              <a:defRPr sz="18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3263" indent="-237551" algn="l" defTabSz="950203" rtl="0" eaLnBrk="1" latinLnBrk="0" hangingPunct="1">
              <a:lnSpc>
                <a:spcPct val="90000"/>
              </a:lnSpc>
              <a:spcBef>
                <a:spcPts val="519"/>
              </a:spcBef>
              <a:buFont typeface="Arial" panose="020B0604020202020204" pitchFamily="34" charset="0"/>
              <a:buChar char="•"/>
              <a:defRPr sz="18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8365" indent="-237551" algn="l" defTabSz="950203" rtl="0" eaLnBrk="1" latinLnBrk="0" hangingPunct="1">
              <a:lnSpc>
                <a:spcPct val="90000"/>
              </a:lnSpc>
              <a:spcBef>
                <a:spcPts val="519"/>
              </a:spcBef>
              <a:buFont typeface="Arial" panose="020B0604020202020204" pitchFamily="34" charset="0"/>
              <a:buChar char="•"/>
              <a:defRPr sz="18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pl-PL" sz="1800" dirty="0">
                <a:solidFill>
                  <a:srgbClr val="000000"/>
                </a:solidFill>
              </a:rPr>
              <a:t>Podatnik nabywa udziały w spółce „B” (w 2008 roku) </a:t>
            </a:r>
          </a:p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pl-PL" sz="1800" dirty="0">
                <a:solidFill>
                  <a:srgbClr val="000000"/>
                </a:solidFill>
              </a:rPr>
              <a:t>Podatnik nabywa udziały w spółce „C” (w 2013 roku)</a:t>
            </a:r>
          </a:p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pl-PL" sz="1800" dirty="0">
                <a:solidFill>
                  <a:srgbClr val="000000"/>
                </a:solidFill>
              </a:rPr>
              <a:t>Podatnik dokonuje w 2013 r. sprzedaży udziałów spółki „B” na rzecz spółki „C”</a:t>
            </a:r>
          </a:p>
          <a:p>
            <a:endParaRPr lang="pl-PL" sz="1800" dirty="0">
              <a:solidFill>
                <a:srgbClr val="000000"/>
              </a:solidFill>
            </a:endParaRPr>
          </a:p>
          <a:p>
            <a:endParaRPr lang="pl-PL" dirty="0"/>
          </a:p>
        </p:txBody>
      </p:sp>
      <p:cxnSp>
        <p:nvCxnSpPr>
          <p:cNvPr id="12" name="Łącznik prosty ze strzałką 11">
            <a:extLst>
              <a:ext uri="{FF2B5EF4-FFF2-40B4-BE49-F238E27FC236}">
                <a16:creationId xmlns:a16="http://schemas.microsoft.com/office/drawing/2014/main" id="{178DF7C8-4DE6-4ACF-9EB1-F9172D5EA37B}"/>
              </a:ext>
            </a:extLst>
          </p:cNvPr>
          <p:cNvCxnSpPr>
            <a:cxnSpLocks/>
          </p:cNvCxnSpPr>
          <p:nvPr/>
        </p:nvCxnSpPr>
        <p:spPr>
          <a:xfrm flipH="1">
            <a:off x="-12729" y="1709240"/>
            <a:ext cx="754180" cy="0"/>
          </a:xfrm>
          <a:prstGeom prst="straightConnector1">
            <a:avLst/>
          </a:prstGeom>
          <a:ln w="19050" cap="flat">
            <a:solidFill>
              <a:srgbClr val="F34D23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Łącznik prosty ze strzałką 20">
            <a:extLst>
              <a:ext uri="{FF2B5EF4-FFF2-40B4-BE49-F238E27FC236}">
                <a16:creationId xmlns:a16="http://schemas.microsoft.com/office/drawing/2014/main" id="{B7AE90B4-55FE-4AE3-8F28-1C963A02D3DE}"/>
              </a:ext>
            </a:extLst>
          </p:cNvPr>
          <p:cNvCxnSpPr>
            <a:cxnSpLocks/>
          </p:cNvCxnSpPr>
          <p:nvPr/>
        </p:nvCxnSpPr>
        <p:spPr>
          <a:xfrm flipH="1">
            <a:off x="0" y="2687362"/>
            <a:ext cx="754180" cy="0"/>
          </a:xfrm>
          <a:prstGeom prst="straightConnector1">
            <a:avLst/>
          </a:prstGeom>
          <a:ln w="19050" cap="flat">
            <a:solidFill>
              <a:srgbClr val="F34D23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ole tekstowe 2">
            <a:extLst>
              <a:ext uri="{FF2B5EF4-FFF2-40B4-BE49-F238E27FC236}">
                <a16:creationId xmlns:a16="http://schemas.microsoft.com/office/drawing/2014/main" id="{3ED48E18-669B-4F90-964A-FA865B1792EF}"/>
              </a:ext>
            </a:extLst>
          </p:cNvPr>
          <p:cNvSpPr txBox="1"/>
          <p:nvPr/>
        </p:nvSpPr>
        <p:spPr>
          <a:xfrm>
            <a:off x="2269880" y="3575256"/>
            <a:ext cx="10531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chemeClr val="accent1"/>
              </a:buClr>
            </a:pPr>
            <a:r>
              <a:rPr lang="pl-PL" dirty="0">
                <a:solidFill>
                  <a:schemeClr val="tx2"/>
                </a:solidFill>
              </a:rPr>
              <a:t>Organ I instancji uznaje transakcję sprzedaży udziałów </a:t>
            </a:r>
            <a:r>
              <a:rPr lang="pl-PL" b="1" dirty="0">
                <a:latin typeface="+mj-lt"/>
              </a:rPr>
              <a:t>za pozorną </a:t>
            </a:r>
            <a:r>
              <a:rPr lang="pl-PL" dirty="0">
                <a:solidFill>
                  <a:schemeClr val="tx2"/>
                </a:solidFill>
              </a:rPr>
              <a:t>i </a:t>
            </a:r>
            <a:r>
              <a:rPr lang="pl-PL" b="1" dirty="0">
                <a:latin typeface="+mj-lt"/>
              </a:rPr>
              <a:t>pomija jej skutki podatkowe </a:t>
            </a:r>
            <a:r>
              <a:rPr lang="pl-PL" dirty="0">
                <a:latin typeface="+mj-lt"/>
              </a:rPr>
              <a:t>(</a:t>
            </a:r>
            <a:r>
              <a:rPr lang="pl-PL" dirty="0">
                <a:solidFill>
                  <a:schemeClr val="tx2"/>
                </a:solidFill>
              </a:rPr>
              <a:t>art. 199a Ordynacji podatkowej)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267ED8BA-5F4F-4F07-A642-3C7F95FDEFC7}"/>
              </a:ext>
            </a:extLst>
          </p:cNvPr>
          <p:cNvSpPr txBox="1"/>
          <p:nvPr/>
        </p:nvSpPr>
        <p:spPr>
          <a:xfrm>
            <a:off x="2269880" y="4752491"/>
            <a:ext cx="10531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chemeClr val="accent1"/>
              </a:buClr>
            </a:pPr>
            <a:r>
              <a:rPr lang="pl-PL" dirty="0">
                <a:solidFill>
                  <a:schemeClr val="tx2"/>
                </a:solidFill>
              </a:rPr>
              <a:t>Organ II instancji określa dochód z tej transakcji na podstawie art. 11 ust. 1 </a:t>
            </a:r>
            <a:r>
              <a:rPr lang="pl-PL" dirty="0" err="1">
                <a:solidFill>
                  <a:schemeClr val="tx2"/>
                </a:solidFill>
              </a:rPr>
              <a:t>u.p.d.o.p</a:t>
            </a:r>
            <a:r>
              <a:rPr lang="pl-PL" dirty="0">
                <a:solidFill>
                  <a:schemeClr val="tx2"/>
                </a:solidFill>
              </a:rPr>
              <a:t>. (w brzmieniu z 2013 r.) bez uwzględnienia powiązań miedzy Podatnikiem a spółką „C”. </a:t>
            </a:r>
            <a:r>
              <a:rPr lang="pl-PL" b="1" dirty="0">
                <a:latin typeface="+mj-lt"/>
              </a:rPr>
              <a:t>Dochód ten został określony w wysokości 0 PLN z uwagi na to, że wartość rynkowa transakcji został określona na poziomie 0 PLN. </a:t>
            </a:r>
            <a:endParaRPr lang="pl-PL" dirty="0"/>
          </a:p>
        </p:txBody>
      </p:sp>
      <p:cxnSp>
        <p:nvCxnSpPr>
          <p:cNvPr id="24" name="Łącznik prosty ze strzałką 23">
            <a:extLst>
              <a:ext uri="{FF2B5EF4-FFF2-40B4-BE49-F238E27FC236}">
                <a16:creationId xmlns:a16="http://schemas.microsoft.com/office/drawing/2014/main" id="{1D1F3C68-C525-47A9-9623-929CA454BB7F}"/>
              </a:ext>
            </a:extLst>
          </p:cNvPr>
          <p:cNvCxnSpPr>
            <a:cxnSpLocks/>
          </p:cNvCxnSpPr>
          <p:nvPr/>
        </p:nvCxnSpPr>
        <p:spPr>
          <a:xfrm flipH="1">
            <a:off x="0" y="2276236"/>
            <a:ext cx="754180" cy="0"/>
          </a:xfrm>
          <a:prstGeom prst="straightConnector1">
            <a:avLst/>
          </a:prstGeom>
          <a:ln w="19050" cap="flat">
            <a:solidFill>
              <a:srgbClr val="F34D23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Grafika 24">
            <a:extLst>
              <a:ext uri="{FF2B5EF4-FFF2-40B4-BE49-F238E27FC236}">
                <a16:creationId xmlns:a16="http://schemas.microsoft.com/office/drawing/2014/main" id="{9A326FE3-ACB1-4C2B-AE6D-61F294B2EA6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6799" y="4912762"/>
            <a:ext cx="759553" cy="539545"/>
          </a:xfrm>
          <a:prstGeom prst="rect">
            <a:avLst/>
          </a:prstGeom>
        </p:spPr>
      </p:pic>
      <p:pic>
        <p:nvPicPr>
          <p:cNvPr id="26" name="Grafika 25">
            <a:extLst>
              <a:ext uri="{FF2B5EF4-FFF2-40B4-BE49-F238E27FC236}">
                <a16:creationId xmlns:a16="http://schemas.microsoft.com/office/drawing/2014/main" id="{C4E1B8F6-0E6D-411B-AAB6-1BDB791F44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6800" y="3595163"/>
            <a:ext cx="759553" cy="539545"/>
          </a:xfrm>
          <a:prstGeom prst="rect">
            <a:avLst/>
          </a:prstGeom>
        </p:spPr>
      </p:pic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2E604FAB-5BEC-49F1-84A3-AD046FE39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4A383-2029-417C-894E-5827775736C6}" type="slidenum">
              <a:rPr lang="pl-PL" smtClean="0"/>
              <a:pPr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1488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DD1A339-8D4A-45AF-AA61-C1966E077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400" y="288001"/>
            <a:ext cx="10426861" cy="985996"/>
          </a:xfrm>
        </p:spPr>
        <p:txBody>
          <a:bodyPr/>
          <a:lstStyle/>
          <a:p>
            <a:r>
              <a:rPr lang="pl-PL" dirty="0"/>
              <a:t>Wyrok NSA z dnia 1 kwietnia 2019 r., II FSK 963/17 │</a:t>
            </a:r>
            <a:br>
              <a:rPr lang="pl-PL" dirty="0"/>
            </a:br>
            <a:r>
              <a:rPr lang="pl-PL" sz="2000" dirty="0">
                <a:solidFill>
                  <a:srgbClr val="001A57"/>
                </a:solidFill>
              </a:rPr>
              <a:t>Istotne tezy uzasadnienia wyroku </a:t>
            </a:r>
          </a:p>
        </p:txBody>
      </p:sp>
      <p:pic>
        <p:nvPicPr>
          <p:cNvPr id="10" name="Obraz 9" descr="Obraz zawierający obiekt, stół, wewnątrz&#10;&#10;Opis wygenerowany automatycznie">
            <a:extLst>
              <a:ext uri="{FF2B5EF4-FFF2-40B4-BE49-F238E27FC236}">
                <a16:creationId xmlns:a16="http://schemas.microsoft.com/office/drawing/2014/main" id="{0CBFE0E0-4B9A-4AD6-8344-EFE1DD5F20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094"/>
          <a:stretch/>
        </p:blipFill>
        <p:spPr>
          <a:xfrm>
            <a:off x="11222182" y="-1"/>
            <a:ext cx="2234328" cy="7567200"/>
          </a:xfrm>
          <a:prstGeom prst="rect">
            <a:avLst/>
          </a:prstGeom>
        </p:spPr>
      </p:pic>
      <p:pic>
        <p:nvPicPr>
          <p:cNvPr id="12" name="Grafika 11">
            <a:extLst>
              <a:ext uri="{FF2B5EF4-FFF2-40B4-BE49-F238E27FC236}">
                <a16:creationId xmlns:a16="http://schemas.microsoft.com/office/drawing/2014/main" id="{A5AE9913-3C84-4588-B3D1-D2533998FA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9989" y="4466849"/>
            <a:ext cx="1030694" cy="784224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84696F61-D170-43A6-A0D0-5AA2F40C7E2C}"/>
              </a:ext>
            </a:extLst>
          </p:cNvPr>
          <p:cNvSpPr txBox="1"/>
          <p:nvPr/>
        </p:nvSpPr>
        <p:spPr>
          <a:xfrm>
            <a:off x="2398490" y="3293477"/>
            <a:ext cx="801690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chemeClr val="accent1"/>
              </a:buClr>
            </a:pPr>
            <a:r>
              <a:rPr lang="pl-PL" i="1" dirty="0">
                <a:solidFill>
                  <a:srgbClr val="000000"/>
                </a:solidFill>
              </a:rPr>
              <a:t>Abstrahując bowiem od prawidłowości wyboru metody porównywalnej ceny niekontrolowanej (art. 11 ust. 2 </a:t>
            </a:r>
            <a:r>
              <a:rPr lang="pl-PL" i="1" dirty="0" err="1">
                <a:solidFill>
                  <a:srgbClr val="000000"/>
                </a:solidFill>
              </a:rPr>
              <a:t>u.p.d.o.p</a:t>
            </a:r>
            <a:r>
              <a:rPr lang="pl-PL" i="1" dirty="0">
                <a:solidFill>
                  <a:srgbClr val="000000"/>
                </a:solidFill>
              </a:rPr>
              <a:t>.), już sam wybór tej metody szacowania dochodu obligował organ do przeprowadzenia postępowania w zakresie wskazanego w tej metodzie «porównania cen». Warunek porównywalności dotyczy zaś nie tylko cen jako kwot, ale i całokształtu uwarunkowań gospodarczych. Pozostaje zatem pytanie, czy brak zgromadzenia stosownego materiału dowodowego w ogóle może świadczyć o tym, że ta metoda w istocie była tu zastosowana. </a:t>
            </a:r>
            <a:r>
              <a:rPr lang="pl-PL" b="1" i="1" dirty="0">
                <a:latin typeface="+mj-lt"/>
              </a:rPr>
              <a:t>Tym bardziej budzi to wątpliwości, że z decyzji organu drugiej instancji zdaje się wynikać, że dokonał on de facto pominięcia (tzw. nierozpoznania) transakcji, a nie szacowania dochodu.</a:t>
            </a:r>
            <a:endParaRPr lang="pl-PL" dirty="0">
              <a:solidFill>
                <a:srgbClr val="000000"/>
              </a:solidFill>
            </a:endParaRPr>
          </a:p>
          <a:p>
            <a:pPr marL="285750" indent="-285750" algn="l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pl-PL" dirty="0" err="1">
              <a:solidFill>
                <a:schemeClr val="tx2"/>
              </a:solidFill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65D88340-3A15-46D5-AA4D-3010B7316C3D}"/>
              </a:ext>
            </a:extLst>
          </p:cNvPr>
          <p:cNvSpPr txBox="1"/>
          <p:nvPr/>
        </p:nvSpPr>
        <p:spPr>
          <a:xfrm>
            <a:off x="699247" y="1297418"/>
            <a:ext cx="9716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chemeClr val="accent1"/>
              </a:buClr>
            </a:pPr>
            <a:r>
              <a:rPr lang="pl-PL" dirty="0">
                <a:solidFill>
                  <a:schemeClr val="tx2"/>
                </a:solidFill>
              </a:rPr>
              <a:t>NSA uchyla wyrok </a:t>
            </a:r>
            <a:r>
              <a:rPr lang="pl-PL" dirty="0" err="1">
                <a:solidFill>
                  <a:schemeClr val="tx2"/>
                </a:solidFill>
              </a:rPr>
              <a:t>WSA</a:t>
            </a:r>
            <a:r>
              <a:rPr lang="pl-PL" dirty="0">
                <a:solidFill>
                  <a:schemeClr val="tx2"/>
                </a:solidFill>
              </a:rPr>
              <a:t> w Gdańsku oraz poprzedzającą go decyzję Organu II instancji. NSA stwierdza, że nastąpiło </a:t>
            </a:r>
            <a:r>
              <a:rPr lang="pl-PL" b="1" dirty="0">
                <a:latin typeface="+mj-lt"/>
              </a:rPr>
              <a:t>naruszenie zasady dwuinstancyjności postępowania</a:t>
            </a:r>
            <a:r>
              <a:rPr lang="pl-PL" dirty="0">
                <a:solidFill>
                  <a:schemeClr val="tx2"/>
                </a:solidFill>
              </a:rPr>
              <a:t>. 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7E83395B-2041-4B76-B1A9-EC49EA17D6C2}"/>
              </a:ext>
            </a:extLst>
          </p:cNvPr>
          <p:cNvSpPr txBox="1"/>
          <p:nvPr/>
        </p:nvSpPr>
        <p:spPr>
          <a:xfrm>
            <a:off x="699246" y="2608729"/>
            <a:ext cx="9716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>
                <a:schemeClr val="accent1"/>
              </a:buClr>
            </a:pPr>
            <a:r>
              <a:rPr lang="pl-PL" dirty="0">
                <a:solidFill>
                  <a:schemeClr val="tx2"/>
                </a:solidFill>
              </a:rPr>
              <a:t>Na marginesie NSA, w tym wyroku, odniósł się jednak do zarzutów materialnoprawnych dot. cen transferowych:  </a:t>
            </a:r>
          </a:p>
        </p:txBody>
      </p:sp>
    </p:spTree>
    <p:extLst>
      <p:ext uri="{BB962C8B-B14F-4D97-AF65-F5344CB8AC3E}">
        <p14:creationId xmlns:p14="http://schemas.microsoft.com/office/powerpoint/2010/main" val="1580650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DD1A339-8D4A-45AF-AA61-C1966E077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400" y="288000"/>
            <a:ext cx="12233887" cy="1081238"/>
          </a:xfrm>
        </p:spPr>
        <p:txBody>
          <a:bodyPr/>
          <a:lstStyle/>
          <a:p>
            <a:r>
              <a:rPr lang="pl-PL" dirty="0"/>
              <a:t>Wyrok WSA w Gdańsku z dnia 7 maja 2019 r., I SA/Gd 474/19 │</a:t>
            </a:r>
            <a:br>
              <a:rPr lang="pl-PL" sz="2300" dirty="0"/>
            </a:br>
            <a:r>
              <a:rPr lang="pl-PL" sz="2000" dirty="0">
                <a:solidFill>
                  <a:srgbClr val="001A57"/>
                </a:solidFill>
              </a:rPr>
              <a:t>Stan faktyczny</a:t>
            </a:r>
            <a:endParaRPr lang="pl-PL" dirty="0">
              <a:solidFill>
                <a:srgbClr val="001A57"/>
              </a:solidFill>
            </a:endParaRPr>
          </a:p>
        </p:txBody>
      </p:sp>
      <p:sp>
        <p:nvSpPr>
          <p:cNvPr id="10" name="Symbol zastępczy zawartości 3">
            <a:extLst>
              <a:ext uri="{FF2B5EF4-FFF2-40B4-BE49-F238E27FC236}">
                <a16:creationId xmlns:a16="http://schemas.microsoft.com/office/drawing/2014/main" id="{A795A7D0-1625-46CC-A928-61B90395E583}"/>
              </a:ext>
            </a:extLst>
          </p:cNvPr>
          <p:cNvSpPr txBox="1">
            <a:spLocks/>
          </p:cNvSpPr>
          <p:nvPr/>
        </p:nvSpPr>
        <p:spPr>
          <a:xfrm>
            <a:off x="1052623" y="1313713"/>
            <a:ext cx="10534540" cy="4237786"/>
          </a:xfrm>
          <a:prstGeom prst="rect">
            <a:avLst/>
          </a:prstGeom>
        </p:spPr>
        <p:txBody>
          <a:bodyPr/>
          <a:lstStyle>
            <a:lvl1pPr marL="237551" indent="-237551" algn="l" defTabSz="950203" rtl="0" eaLnBrk="1" latinLnBrk="0" hangingPunct="1">
              <a:lnSpc>
                <a:spcPct val="90000"/>
              </a:lnSpc>
              <a:spcBef>
                <a:spcPts val="1039"/>
              </a:spcBef>
              <a:buFont typeface="Arial" panose="020B0604020202020204" pitchFamily="34" charset="0"/>
              <a:buChar char="•"/>
              <a:defRPr sz="29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2653" indent="-237551" algn="l" defTabSz="950203" rtl="0" eaLnBrk="1" latinLnBrk="0" hangingPunct="1">
              <a:lnSpc>
                <a:spcPct val="90000"/>
              </a:lnSpc>
              <a:spcBef>
                <a:spcPts val="519"/>
              </a:spcBef>
              <a:buFont typeface="Arial" panose="020B0604020202020204" pitchFamily="34" charset="0"/>
              <a:buChar char="•"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7754" indent="-237551" algn="l" defTabSz="950203" rtl="0" eaLnBrk="1" latinLnBrk="0" hangingPunct="1">
              <a:lnSpc>
                <a:spcPct val="90000"/>
              </a:lnSpc>
              <a:spcBef>
                <a:spcPts val="519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62856" indent="-237551" algn="l" defTabSz="950203" rtl="0" eaLnBrk="1" latinLnBrk="0" hangingPunct="1">
              <a:lnSpc>
                <a:spcPct val="90000"/>
              </a:lnSpc>
              <a:spcBef>
                <a:spcPts val="519"/>
              </a:spcBef>
              <a:buFont typeface="Arial" panose="020B0604020202020204" pitchFamily="34" charset="0"/>
              <a:buChar char="•"/>
              <a:defRPr sz="18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7958" indent="-237551" algn="l" defTabSz="950203" rtl="0" eaLnBrk="1" latinLnBrk="0" hangingPunct="1">
              <a:lnSpc>
                <a:spcPct val="90000"/>
              </a:lnSpc>
              <a:spcBef>
                <a:spcPts val="519"/>
              </a:spcBef>
              <a:buFont typeface="Arial" panose="020B0604020202020204" pitchFamily="34" charset="0"/>
              <a:buChar char="•"/>
              <a:defRPr sz="18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13059" indent="-237551" algn="l" defTabSz="950203" rtl="0" eaLnBrk="1" latinLnBrk="0" hangingPunct="1">
              <a:lnSpc>
                <a:spcPct val="90000"/>
              </a:lnSpc>
              <a:spcBef>
                <a:spcPts val="519"/>
              </a:spcBef>
              <a:buFont typeface="Arial" panose="020B0604020202020204" pitchFamily="34" charset="0"/>
              <a:buChar char="•"/>
              <a:defRPr sz="18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88161" indent="-237551" algn="l" defTabSz="950203" rtl="0" eaLnBrk="1" latinLnBrk="0" hangingPunct="1">
              <a:lnSpc>
                <a:spcPct val="90000"/>
              </a:lnSpc>
              <a:spcBef>
                <a:spcPts val="519"/>
              </a:spcBef>
              <a:buFont typeface="Arial" panose="020B0604020202020204" pitchFamily="34" charset="0"/>
              <a:buChar char="•"/>
              <a:defRPr sz="18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3263" indent="-237551" algn="l" defTabSz="950203" rtl="0" eaLnBrk="1" latinLnBrk="0" hangingPunct="1">
              <a:lnSpc>
                <a:spcPct val="90000"/>
              </a:lnSpc>
              <a:spcBef>
                <a:spcPts val="519"/>
              </a:spcBef>
              <a:buFont typeface="Arial" panose="020B0604020202020204" pitchFamily="34" charset="0"/>
              <a:buChar char="•"/>
              <a:defRPr sz="18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8365" indent="-237551" algn="l" defTabSz="950203" rtl="0" eaLnBrk="1" latinLnBrk="0" hangingPunct="1">
              <a:lnSpc>
                <a:spcPct val="90000"/>
              </a:lnSpc>
              <a:spcBef>
                <a:spcPts val="519"/>
              </a:spcBef>
              <a:buFont typeface="Arial" panose="020B0604020202020204" pitchFamily="34" charset="0"/>
              <a:buChar char="•"/>
              <a:defRPr sz="18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pl-PL" sz="1800" dirty="0">
                <a:solidFill>
                  <a:srgbClr val="000000"/>
                </a:solidFill>
              </a:rPr>
              <a:t>Podatnik oraz jego wspólnik posiadali po 50 % udziałów w spółkach „B” sp. z o.o. oraz „C” sp. z o.o.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l-PL" sz="1800" dirty="0">
                <a:solidFill>
                  <a:srgbClr val="000000"/>
                </a:solidFill>
              </a:rPr>
              <a:t>Na Cyprze została utworzona spółka „A” Ltd., (100 % udziałów Podatnika) oraz spółka „D” Ltd. (100 % udziałów wspólnika Podatnika).</a:t>
            </a:r>
          </a:p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pl-PL" sz="1800" dirty="0">
                <a:solidFill>
                  <a:srgbClr val="000000"/>
                </a:solidFill>
              </a:rPr>
              <a:t>Została zawarta umowa darowizny, na mocy której Podatnik darowywał spółce „A” wszystkie udziały posiadane przez niego w spółkach „B” oraz „C” zaś wspólnik Podatnika darowywał spółce „D” wszystkie udziały posiadane przez niego w spółkach „B” oraz „C”.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l-PL" sz="1800" dirty="0">
                <a:solidFill>
                  <a:srgbClr val="000000"/>
                </a:solidFill>
              </a:rPr>
              <a:t>Obie spółki cypryjskie („A” oraz „D”) dokonały sprzedaży otrzymanych udziałów na rzecz podmiotu niepowiązanego - spółki „E” LLC.</a:t>
            </a:r>
          </a:p>
          <a:p>
            <a:pPr marL="0" indent="0">
              <a:buNone/>
            </a:pPr>
            <a:endParaRPr lang="pl-PL" sz="1800" dirty="0">
              <a:solidFill>
                <a:srgbClr val="000000"/>
              </a:solidFill>
            </a:endParaRPr>
          </a:p>
          <a:p>
            <a:endParaRPr lang="pl-PL" sz="1800" dirty="0">
              <a:solidFill>
                <a:srgbClr val="000000"/>
              </a:solidFill>
            </a:endParaRPr>
          </a:p>
          <a:p>
            <a:endParaRPr lang="pl-PL" sz="1800" dirty="0">
              <a:solidFill>
                <a:srgbClr val="000000"/>
              </a:solidFill>
            </a:endParaRPr>
          </a:p>
          <a:p>
            <a:endParaRPr lang="pl-PL" dirty="0"/>
          </a:p>
        </p:txBody>
      </p:sp>
      <p:cxnSp>
        <p:nvCxnSpPr>
          <p:cNvPr id="12" name="Łącznik prosty ze strzałką 11">
            <a:extLst>
              <a:ext uri="{FF2B5EF4-FFF2-40B4-BE49-F238E27FC236}">
                <a16:creationId xmlns:a16="http://schemas.microsoft.com/office/drawing/2014/main" id="{F93E8320-C050-478A-9AB0-7A447043D96E}"/>
              </a:ext>
            </a:extLst>
          </p:cNvPr>
          <p:cNvCxnSpPr>
            <a:cxnSpLocks/>
          </p:cNvCxnSpPr>
          <p:nvPr/>
        </p:nvCxnSpPr>
        <p:spPr>
          <a:xfrm flipH="1">
            <a:off x="0" y="1597285"/>
            <a:ext cx="754180" cy="0"/>
          </a:xfrm>
          <a:prstGeom prst="straightConnector1">
            <a:avLst/>
          </a:prstGeom>
          <a:ln w="19050" cap="flat">
            <a:solidFill>
              <a:srgbClr val="F34D23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ze strzałką 18">
            <a:extLst>
              <a:ext uri="{FF2B5EF4-FFF2-40B4-BE49-F238E27FC236}">
                <a16:creationId xmlns:a16="http://schemas.microsoft.com/office/drawing/2014/main" id="{3A6BECF2-3FC2-477B-8591-4A613B5EA3A7}"/>
              </a:ext>
            </a:extLst>
          </p:cNvPr>
          <p:cNvCxnSpPr>
            <a:cxnSpLocks/>
          </p:cNvCxnSpPr>
          <p:nvPr/>
        </p:nvCxnSpPr>
        <p:spPr>
          <a:xfrm flipH="1">
            <a:off x="0" y="2123590"/>
            <a:ext cx="754180" cy="0"/>
          </a:xfrm>
          <a:prstGeom prst="straightConnector1">
            <a:avLst/>
          </a:prstGeom>
          <a:ln w="19050" cap="flat">
            <a:solidFill>
              <a:srgbClr val="F34D23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Łącznik prosty ze strzałką 20">
            <a:extLst>
              <a:ext uri="{FF2B5EF4-FFF2-40B4-BE49-F238E27FC236}">
                <a16:creationId xmlns:a16="http://schemas.microsoft.com/office/drawing/2014/main" id="{E4708A57-44B5-46C5-B5EA-21EBE675FFA5}"/>
              </a:ext>
            </a:extLst>
          </p:cNvPr>
          <p:cNvCxnSpPr>
            <a:cxnSpLocks/>
          </p:cNvCxnSpPr>
          <p:nvPr/>
        </p:nvCxnSpPr>
        <p:spPr>
          <a:xfrm flipH="1">
            <a:off x="-12729" y="3048868"/>
            <a:ext cx="754180" cy="0"/>
          </a:xfrm>
          <a:prstGeom prst="straightConnector1">
            <a:avLst/>
          </a:prstGeom>
          <a:ln w="19050" cap="flat">
            <a:solidFill>
              <a:srgbClr val="F34D23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ze strzałką 21">
            <a:extLst>
              <a:ext uri="{FF2B5EF4-FFF2-40B4-BE49-F238E27FC236}">
                <a16:creationId xmlns:a16="http://schemas.microsoft.com/office/drawing/2014/main" id="{1EEA88D1-BE86-4322-8765-AECE1E0459E6}"/>
              </a:ext>
            </a:extLst>
          </p:cNvPr>
          <p:cNvCxnSpPr>
            <a:cxnSpLocks/>
          </p:cNvCxnSpPr>
          <p:nvPr/>
        </p:nvCxnSpPr>
        <p:spPr>
          <a:xfrm flipH="1">
            <a:off x="0" y="4427244"/>
            <a:ext cx="754180" cy="0"/>
          </a:xfrm>
          <a:prstGeom prst="straightConnector1">
            <a:avLst/>
          </a:prstGeom>
          <a:ln w="19050" cap="flat">
            <a:solidFill>
              <a:srgbClr val="F34D23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29E9FB1F-6E70-4C68-A5BB-FB1B63585546}"/>
              </a:ext>
            </a:extLst>
          </p:cNvPr>
          <p:cNvSpPr txBox="1"/>
          <p:nvPr/>
        </p:nvSpPr>
        <p:spPr>
          <a:xfrm>
            <a:off x="2380129" y="5473618"/>
            <a:ext cx="104441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chemeClr val="accent1"/>
              </a:buClr>
            </a:pPr>
            <a:r>
              <a:rPr lang="pl-PL" dirty="0">
                <a:solidFill>
                  <a:schemeClr val="tx2"/>
                </a:solidFill>
              </a:rPr>
              <a:t>Organ podatkowy I instancji na podstawie art. 25 ust. 1 </a:t>
            </a:r>
            <a:r>
              <a:rPr lang="pl-PL" dirty="0" err="1">
                <a:solidFill>
                  <a:schemeClr val="tx2"/>
                </a:solidFill>
              </a:rPr>
              <a:t>u.p.d.o.f</a:t>
            </a:r>
            <a:r>
              <a:rPr lang="pl-PL" dirty="0">
                <a:solidFill>
                  <a:schemeClr val="tx2"/>
                </a:solidFill>
              </a:rPr>
              <a:t>. (w brzemieniu z 2012 r.) określił dochód Podatnika </a:t>
            </a:r>
            <a:r>
              <a:rPr lang="pl-PL" b="1" dirty="0">
                <a:latin typeface="+mj-lt"/>
              </a:rPr>
              <a:t>przyjmując za cenę rynkową udziałów (przeniesionych w drodze </a:t>
            </a:r>
            <a:r>
              <a:rPr lang="pl-PL" b="1" u="sng" dirty="0">
                <a:latin typeface="+mj-lt"/>
              </a:rPr>
              <a:t>darowizny</a:t>
            </a:r>
            <a:r>
              <a:rPr lang="pl-PL" b="1" dirty="0">
                <a:latin typeface="+mj-lt"/>
              </a:rPr>
              <a:t>) ich cenę określaną w umowie sprzedaży na rzecz spółki „E”</a:t>
            </a:r>
            <a:r>
              <a:rPr lang="pl-PL" b="1" dirty="0">
                <a:solidFill>
                  <a:schemeClr val="tx2"/>
                </a:solidFill>
                <a:latin typeface="+mj-lt"/>
              </a:rPr>
              <a:t>.</a:t>
            </a:r>
          </a:p>
        </p:txBody>
      </p:sp>
      <p:pic>
        <p:nvPicPr>
          <p:cNvPr id="25" name="Grafika 24">
            <a:extLst>
              <a:ext uri="{FF2B5EF4-FFF2-40B4-BE49-F238E27FC236}">
                <a16:creationId xmlns:a16="http://schemas.microsoft.com/office/drawing/2014/main" id="{AAE3AE4A-1027-4BBB-8D6C-6B8573D75AE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2623" y="5551499"/>
            <a:ext cx="759553" cy="539545"/>
          </a:xfrm>
          <a:prstGeom prst="rect">
            <a:avLst/>
          </a:prstGeom>
        </p:spPr>
      </p:pic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4E5A8475-BF3C-41D5-B3FB-EBC1B65F6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4A383-2029-417C-894E-5827775736C6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8506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DD1A339-8D4A-45AF-AA61-C1966E077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400" y="288000"/>
            <a:ext cx="11525479" cy="784224"/>
          </a:xfrm>
        </p:spPr>
        <p:txBody>
          <a:bodyPr>
            <a:normAutofit fontScale="90000"/>
          </a:bodyPr>
          <a:lstStyle/>
          <a:p>
            <a:r>
              <a:rPr lang="pl-PL" sz="2900" dirty="0"/>
              <a:t>Wyrok WSA w Gdańsku z dnia 7 maja 2019 r., I SA/Gd 474/19│</a:t>
            </a:r>
            <a:br>
              <a:rPr lang="pl-PL" dirty="0"/>
            </a:br>
            <a:r>
              <a:rPr lang="pl-PL" sz="2200" dirty="0">
                <a:solidFill>
                  <a:srgbClr val="001A57"/>
                </a:solidFill>
              </a:rPr>
              <a:t>Istotne tezy uzasadnienia</a:t>
            </a:r>
            <a:endParaRPr lang="pl-PL" dirty="0"/>
          </a:p>
        </p:txBody>
      </p:sp>
      <p:pic>
        <p:nvPicPr>
          <p:cNvPr id="10" name="Grafika 9">
            <a:extLst>
              <a:ext uri="{FF2B5EF4-FFF2-40B4-BE49-F238E27FC236}">
                <a16:creationId xmlns:a16="http://schemas.microsoft.com/office/drawing/2014/main" id="{413C5D05-57F3-44D7-9901-AD30D7B750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66711" y="1340611"/>
            <a:ext cx="1583547" cy="1204873"/>
          </a:xfrm>
          <a:prstGeom prst="rect">
            <a:avLst/>
          </a:prstGeom>
        </p:spPr>
      </p:pic>
      <p:pic>
        <p:nvPicPr>
          <p:cNvPr id="19" name="Obraz 18" descr="Obraz zawierający obiekt, stół, wewnątrz&#10;&#10;Opis wygenerowany automatycznie">
            <a:extLst>
              <a:ext uri="{FF2B5EF4-FFF2-40B4-BE49-F238E27FC236}">
                <a16:creationId xmlns:a16="http://schemas.microsoft.com/office/drawing/2014/main" id="{3E1A5830-063E-4F24-883F-9F5A15A5711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094"/>
          <a:stretch/>
        </p:blipFill>
        <p:spPr>
          <a:xfrm>
            <a:off x="11222181" y="-1"/>
            <a:ext cx="2234329" cy="756720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B9CB3066-113E-46ED-BA74-52DD11ED7ACD}"/>
              </a:ext>
            </a:extLst>
          </p:cNvPr>
          <p:cNvSpPr txBox="1"/>
          <p:nvPr/>
        </p:nvSpPr>
        <p:spPr>
          <a:xfrm>
            <a:off x="918116" y="1433870"/>
            <a:ext cx="886088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pl-PL" b="1" dirty="0">
                <a:latin typeface="+mj-lt"/>
              </a:rPr>
              <a:t>RECHARAKTERYZACJA </a:t>
            </a:r>
            <a:r>
              <a:rPr lang="pl-PL" b="1" u="sng" dirty="0">
                <a:latin typeface="+mj-lt"/>
              </a:rPr>
              <a:t>NIEODPŁATNEJ</a:t>
            </a:r>
            <a:r>
              <a:rPr lang="pl-PL" b="1" dirty="0">
                <a:latin typeface="+mj-lt"/>
              </a:rPr>
              <a:t> DAROWIZNY NA </a:t>
            </a:r>
            <a:r>
              <a:rPr lang="pl-PL" b="1" u="sng" dirty="0">
                <a:latin typeface="+mj-lt"/>
              </a:rPr>
              <a:t>ODPŁATNĄ</a:t>
            </a:r>
            <a:r>
              <a:rPr lang="pl-PL" b="1" dirty="0">
                <a:latin typeface="+mj-lt"/>
              </a:rPr>
              <a:t> SPRZEDAŻ</a:t>
            </a:r>
            <a:endParaRPr lang="pl-PL" dirty="0">
              <a:latin typeface="+mj-lt"/>
            </a:endParaRPr>
          </a:p>
          <a:p>
            <a:pPr algn="just">
              <a:buClr>
                <a:schemeClr val="accent1"/>
              </a:buClr>
            </a:pPr>
            <a:endParaRPr lang="pl-PL" sz="1400" i="1" dirty="0">
              <a:solidFill>
                <a:schemeClr val="tx2"/>
              </a:solidFill>
            </a:endParaRPr>
          </a:p>
          <a:p>
            <a:pPr algn="just">
              <a:buClr>
                <a:schemeClr val="accent1"/>
              </a:buClr>
            </a:pPr>
            <a:endParaRPr lang="pl-PL" sz="1400" i="1" dirty="0">
              <a:solidFill>
                <a:schemeClr val="tx2"/>
              </a:solidFill>
            </a:endParaRPr>
          </a:p>
          <a:p>
            <a:pPr algn="just">
              <a:buClr>
                <a:srgbClr val="F64C0E"/>
              </a:buClr>
            </a:pPr>
            <a:r>
              <a:rPr lang="pl-PL" dirty="0">
                <a:solidFill>
                  <a:srgbClr val="000000"/>
                </a:solidFill>
              </a:rPr>
              <a:t>Przepis art. 25 </a:t>
            </a:r>
            <a:r>
              <a:rPr lang="pl-PL" dirty="0" err="1">
                <a:solidFill>
                  <a:srgbClr val="000000"/>
                </a:solidFill>
              </a:rPr>
              <a:t>u.p.d.o.f</a:t>
            </a:r>
            <a:r>
              <a:rPr lang="pl-PL" dirty="0">
                <a:solidFill>
                  <a:srgbClr val="000000"/>
                </a:solidFill>
              </a:rPr>
              <a:t> w brzmieniu obowiązującym do końca 2018 r. dawał możliwość określenia dochodu oraz należnego podatku „</a:t>
            </a:r>
            <a:r>
              <a:rPr lang="pl-PL" b="1" i="1" dirty="0">
                <a:solidFill>
                  <a:srgbClr val="001A57"/>
                </a:solidFill>
                <a:latin typeface="+mj-lt"/>
              </a:rPr>
              <a:t>bez uwzględnienia nawet podstawowych, istotnych warunków transakcji, o ile wynikały one z powiązań opisanych w analizowanym przepisie</a:t>
            </a:r>
            <a:r>
              <a:rPr lang="pl-PL" dirty="0">
                <a:solidFill>
                  <a:srgbClr val="000000"/>
                </a:solidFill>
                <a:latin typeface="+mj-lt"/>
              </a:rPr>
              <a:t>”.</a:t>
            </a:r>
          </a:p>
          <a:p>
            <a:pPr marL="285750" indent="-285750">
              <a:buClr>
                <a:srgbClr val="F64C0E"/>
              </a:buClr>
              <a:buFont typeface="Wingdings" panose="05000000000000000000" pitchFamily="2" charset="2"/>
              <a:buChar char="Ø"/>
            </a:pPr>
            <a:endParaRPr lang="pl-PL" dirty="0">
              <a:solidFill>
                <a:srgbClr val="000000"/>
              </a:solidFill>
            </a:endParaRPr>
          </a:p>
          <a:p>
            <a:pPr algn="just">
              <a:buClr>
                <a:srgbClr val="F64C0E"/>
              </a:buClr>
            </a:pPr>
            <a:r>
              <a:rPr lang="pl-PL" dirty="0">
                <a:solidFill>
                  <a:srgbClr val="000000"/>
                </a:solidFill>
              </a:rPr>
              <a:t>Jeżeli warunkiem transakcji wynikającym z istniejących powiązań była nieodpłatność, to przepis art. 25 </a:t>
            </a:r>
            <a:r>
              <a:rPr lang="pl-PL" dirty="0" err="1">
                <a:solidFill>
                  <a:srgbClr val="000000"/>
                </a:solidFill>
              </a:rPr>
              <a:t>u.p.d.o.f</a:t>
            </a:r>
            <a:r>
              <a:rPr lang="pl-PL" dirty="0">
                <a:solidFill>
                  <a:srgbClr val="000000"/>
                </a:solidFill>
              </a:rPr>
              <a:t> w brzmieniu obowiązującym do końca 2018 r. umożliwiał zastąpienie warunku nieodpłatności na warunek odpłatności.</a:t>
            </a:r>
          </a:p>
          <a:p>
            <a:pPr marL="285750" indent="-285750">
              <a:buClr>
                <a:srgbClr val="F64C0E"/>
              </a:buClr>
              <a:buFont typeface="Wingdings" panose="05000000000000000000" pitchFamily="2" charset="2"/>
              <a:buChar char="Ø"/>
            </a:pPr>
            <a:endParaRPr lang="pl-PL" dirty="0"/>
          </a:p>
          <a:p>
            <a:pPr algn="just">
              <a:buClr>
                <a:srgbClr val="F64C0E"/>
              </a:buClr>
            </a:pPr>
            <a:r>
              <a:rPr lang="pl-PL" i="1" u="sng" dirty="0">
                <a:solidFill>
                  <a:srgbClr val="000000"/>
                </a:solidFill>
              </a:rPr>
              <a:t>Pewnym mankamentem</a:t>
            </a:r>
            <a:r>
              <a:rPr lang="pl-PL" i="1" dirty="0">
                <a:solidFill>
                  <a:srgbClr val="000000"/>
                </a:solidFill>
              </a:rPr>
              <a:t> omawianej regulacji była jej </a:t>
            </a:r>
            <a:r>
              <a:rPr lang="pl-PL" b="1" i="1" dirty="0">
                <a:solidFill>
                  <a:srgbClr val="001A57"/>
                </a:solidFill>
                <a:latin typeface="+mj-lt"/>
              </a:rPr>
              <a:t>lakoniczność, rodząca spory interpretacyjne</a:t>
            </a:r>
            <a:r>
              <a:rPr lang="pl-PL" i="1" dirty="0">
                <a:solidFill>
                  <a:srgbClr val="000000"/>
                </a:solidFill>
              </a:rPr>
              <a:t>. </a:t>
            </a:r>
            <a:r>
              <a:rPr lang="pl-PL" dirty="0">
                <a:solidFill>
                  <a:srgbClr val="000000"/>
                </a:solidFill>
              </a:rPr>
              <a:t>(…) </a:t>
            </a:r>
            <a:r>
              <a:rPr lang="pl-PL" i="1" dirty="0">
                <a:solidFill>
                  <a:srgbClr val="000000"/>
                </a:solidFill>
              </a:rPr>
              <a:t>Sąd zatem przyjmuje motywy wprowadzenia wspomnianej nowelizacji, wyrażone w </a:t>
            </a:r>
            <a:r>
              <a:rPr lang="pl-PL" b="1" i="1" dirty="0">
                <a:solidFill>
                  <a:srgbClr val="001A57"/>
                </a:solidFill>
                <a:latin typeface="+mj-lt"/>
              </a:rPr>
              <a:t>uzasadnieniu projektu ustawy nowelizującej</a:t>
            </a:r>
            <a:r>
              <a:rPr lang="pl-PL" i="1" dirty="0">
                <a:solidFill>
                  <a:srgbClr val="000000"/>
                </a:solidFill>
              </a:rPr>
              <a:t> (druk nr 2860, Sejm VIII kadencji), mianowicie że </a:t>
            </a:r>
            <a:r>
              <a:rPr lang="pl-PL" b="1" i="1" dirty="0">
                <a:solidFill>
                  <a:srgbClr val="001A57"/>
                </a:solidFill>
                <a:latin typeface="+mj-lt"/>
              </a:rPr>
              <a:t>dotychczasowe uprawnienia organów podatkowych znalazły w niej doprecyzowanie i potwierdzenie</a:t>
            </a:r>
            <a:r>
              <a:rPr lang="pl-PL" i="1" dirty="0">
                <a:solidFill>
                  <a:srgbClr val="001A57"/>
                </a:solidFill>
                <a:latin typeface="+mj-lt"/>
              </a:rPr>
              <a:t>.</a:t>
            </a:r>
          </a:p>
          <a:p>
            <a:pPr marL="285750" indent="-285750">
              <a:buFontTx/>
              <a:buChar char="-"/>
            </a:pPr>
            <a:endParaRPr lang="pl-PL" dirty="0"/>
          </a:p>
        </p:txBody>
      </p:sp>
      <p:cxnSp>
        <p:nvCxnSpPr>
          <p:cNvPr id="8" name="Łącznik prosty ze strzałką 7">
            <a:extLst>
              <a:ext uri="{FF2B5EF4-FFF2-40B4-BE49-F238E27FC236}">
                <a16:creationId xmlns:a16="http://schemas.microsoft.com/office/drawing/2014/main" id="{821F138C-5EE4-49D5-9365-18F153765B51}"/>
              </a:ext>
            </a:extLst>
          </p:cNvPr>
          <p:cNvCxnSpPr>
            <a:cxnSpLocks/>
          </p:cNvCxnSpPr>
          <p:nvPr/>
        </p:nvCxnSpPr>
        <p:spPr>
          <a:xfrm flipH="1">
            <a:off x="0" y="2699840"/>
            <a:ext cx="754180" cy="0"/>
          </a:xfrm>
          <a:prstGeom prst="straightConnector1">
            <a:avLst/>
          </a:prstGeom>
          <a:ln w="19050" cap="flat">
            <a:solidFill>
              <a:srgbClr val="F34D23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ze strzałką 8">
            <a:extLst>
              <a:ext uri="{FF2B5EF4-FFF2-40B4-BE49-F238E27FC236}">
                <a16:creationId xmlns:a16="http://schemas.microsoft.com/office/drawing/2014/main" id="{5F204F3D-75E9-43B2-B14F-B3339894B3F4}"/>
              </a:ext>
            </a:extLst>
          </p:cNvPr>
          <p:cNvCxnSpPr>
            <a:cxnSpLocks/>
          </p:cNvCxnSpPr>
          <p:nvPr/>
        </p:nvCxnSpPr>
        <p:spPr>
          <a:xfrm flipH="1">
            <a:off x="0" y="3978307"/>
            <a:ext cx="754180" cy="0"/>
          </a:xfrm>
          <a:prstGeom prst="straightConnector1">
            <a:avLst/>
          </a:prstGeom>
          <a:ln w="19050" cap="flat">
            <a:solidFill>
              <a:srgbClr val="F34D23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ze strzałką 10">
            <a:extLst>
              <a:ext uri="{FF2B5EF4-FFF2-40B4-BE49-F238E27FC236}">
                <a16:creationId xmlns:a16="http://schemas.microsoft.com/office/drawing/2014/main" id="{A47EA665-7FFE-4694-AEFC-4F953786DBCA}"/>
              </a:ext>
            </a:extLst>
          </p:cNvPr>
          <p:cNvCxnSpPr>
            <a:cxnSpLocks/>
          </p:cNvCxnSpPr>
          <p:nvPr/>
        </p:nvCxnSpPr>
        <p:spPr>
          <a:xfrm flipH="1">
            <a:off x="0" y="5324507"/>
            <a:ext cx="754180" cy="0"/>
          </a:xfrm>
          <a:prstGeom prst="straightConnector1">
            <a:avLst/>
          </a:prstGeom>
          <a:ln w="19050" cap="flat">
            <a:solidFill>
              <a:srgbClr val="F34D23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9397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DD1A339-8D4A-45AF-AA61-C1966E077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936" y="288000"/>
            <a:ext cx="11945022" cy="1299500"/>
          </a:xfrm>
        </p:spPr>
        <p:txBody>
          <a:bodyPr>
            <a:normAutofit/>
          </a:bodyPr>
          <a:lstStyle/>
          <a:p>
            <a:r>
              <a:rPr lang="pl-PL" dirty="0"/>
              <a:t>Uzasadnienie do nowelizacji wprowadzającej instytucję </a:t>
            </a:r>
            <a:br>
              <a:rPr lang="pl-PL" dirty="0"/>
            </a:br>
            <a:r>
              <a:rPr lang="pl-PL" dirty="0"/>
              <a:t>pominięcie i reklasyfikacji |</a:t>
            </a:r>
            <a:br>
              <a:rPr lang="pl-PL" dirty="0"/>
            </a:br>
            <a:r>
              <a:rPr lang="pl-PL" sz="2000" dirty="0">
                <a:solidFill>
                  <a:srgbClr val="001A57"/>
                </a:solidFill>
              </a:rPr>
              <a:t>Główne założenia zmian</a:t>
            </a:r>
          </a:p>
        </p:txBody>
      </p:sp>
      <p:pic>
        <p:nvPicPr>
          <p:cNvPr id="4" name="Obraz 3" descr="Obraz zawierający ciemny, gwiazdka, woda, jasne&#10;&#10;Opis wygenerowany automatycznie">
            <a:extLst>
              <a:ext uri="{FF2B5EF4-FFF2-40B4-BE49-F238E27FC236}">
                <a16:creationId xmlns:a16="http://schemas.microsoft.com/office/drawing/2014/main" id="{9265BDFE-AA02-434C-A1F5-F887B4C8D1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75" b="29134"/>
          <a:stretch/>
        </p:blipFill>
        <p:spPr>
          <a:xfrm rot="16200000">
            <a:off x="8540961" y="2657816"/>
            <a:ext cx="7567200" cy="2235248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30E4314B-192A-4CB5-ADB5-C9C2832E6617}"/>
              </a:ext>
            </a:extLst>
          </p:cNvPr>
          <p:cNvSpPr txBox="1"/>
          <p:nvPr/>
        </p:nvSpPr>
        <p:spPr>
          <a:xfrm>
            <a:off x="1012541" y="2811656"/>
            <a:ext cx="84569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pl-PL" b="1" dirty="0">
                <a:latin typeface="+mj-lt"/>
              </a:rPr>
              <a:t>Dodatkowa podstawa prawna do kwestionowania transakcji pomiędzy podmiotami powiązanymi </a:t>
            </a:r>
            <a:r>
              <a:rPr lang="pl-PL" dirty="0">
                <a:solidFill>
                  <a:srgbClr val="000000"/>
                </a:solidFill>
              </a:rPr>
              <a:t>– z uwagi na niewystarczającą podstawę prawną dla kwestionowania tego typu transakcji na podstawie art. 119a i 199a Ordynacji podatkowej.</a:t>
            </a:r>
          </a:p>
          <a:p>
            <a:pPr lvl="0"/>
            <a:endParaRPr lang="pl-PL" dirty="0">
              <a:solidFill>
                <a:srgbClr val="000000"/>
              </a:solidFill>
            </a:endParaRPr>
          </a:p>
          <a:p>
            <a:pPr lvl="0"/>
            <a:endParaRPr lang="pl-PL" dirty="0">
              <a:solidFill>
                <a:srgbClr val="000000"/>
              </a:solidFill>
            </a:endParaRPr>
          </a:p>
          <a:p>
            <a:pPr lvl="0"/>
            <a:endParaRPr lang="pl-PL" dirty="0">
              <a:solidFill>
                <a:srgbClr val="000000"/>
              </a:solidFill>
            </a:endParaRPr>
          </a:p>
          <a:p>
            <a:pPr lvl="0"/>
            <a:r>
              <a:rPr lang="pl-PL" b="1" dirty="0">
                <a:solidFill>
                  <a:srgbClr val="001A57"/>
                </a:solidFill>
                <a:latin typeface="+mj-lt"/>
              </a:rPr>
              <a:t>Nowelizacja o charakterze doprecyzowującym a nie prawotwórczym</a:t>
            </a:r>
            <a:r>
              <a:rPr lang="pl-PL" b="1" dirty="0"/>
              <a:t>.</a:t>
            </a:r>
            <a:endParaRPr lang="pl-PL" dirty="0"/>
          </a:p>
        </p:txBody>
      </p:sp>
      <p:cxnSp>
        <p:nvCxnSpPr>
          <p:cNvPr id="11" name="Łącznik prosty ze strzałką 10">
            <a:extLst>
              <a:ext uri="{FF2B5EF4-FFF2-40B4-BE49-F238E27FC236}">
                <a16:creationId xmlns:a16="http://schemas.microsoft.com/office/drawing/2014/main" id="{1196E7D1-1CD2-4451-8F64-ED46369AE4A5}"/>
              </a:ext>
            </a:extLst>
          </p:cNvPr>
          <p:cNvCxnSpPr>
            <a:cxnSpLocks/>
          </p:cNvCxnSpPr>
          <p:nvPr/>
        </p:nvCxnSpPr>
        <p:spPr>
          <a:xfrm flipH="1">
            <a:off x="0" y="3268756"/>
            <a:ext cx="754180" cy="0"/>
          </a:xfrm>
          <a:prstGeom prst="straightConnector1">
            <a:avLst/>
          </a:prstGeom>
          <a:ln w="19050" cap="flat">
            <a:solidFill>
              <a:srgbClr val="F34D23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ze strzałką 11">
            <a:extLst>
              <a:ext uri="{FF2B5EF4-FFF2-40B4-BE49-F238E27FC236}">
                <a16:creationId xmlns:a16="http://schemas.microsoft.com/office/drawing/2014/main" id="{87EB102C-6D83-45D9-9173-846A496B9F39}"/>
              </a:ext>
            </a:extLst>
          </p:cNvPr>
          <p:cNvCxnSpPr>
            <a:cxnSpLocks/>
          </p:cNvCxnSpPr>
          <p:nvPr/>
        </p:nvCxnSpPr>
        <p:spPr>
          <a:xfrm flipH="1">
            <a:off x="0" y="4860345"/>
            <a:ext cx="754180" cy="0"/>
          </a:xfrm>
          <a:prstGeom prst="straightConnector1">
            <a:avLst/>
          </a:prstGeom>
          <a:ln w="19050" cap="flat">
            <a:solidFill>
              <a:srgbClr val="F34D23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fika 12">
            <a:extLst>
              <a:ext uri="{FF2B5EF4-FFF2-40B4-BE49-F238E27FC236}">
                <a16:creationId xmlns:a16="http://schemas.microsoft.com/office/drawing/2014/main" id="{DA2C36E9-4602-4846-BEEA-CB3929295A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02134" y="1168958"/>
            <a:ext cx="1328400" cy="123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579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DD1A339-8D4A-45AF-AA61-C1966E077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400" y="288000"/>
            <a:ext cx="11525479" cy="784224"/>
          </a:xfrm>
        </p:spPr>
        <p:txBody>
          <a:bodyPr>
            <a:normAutofit fontScale="90000"/>
          </a:bodyPr>
          <a:lstStyle/>
          <a:p>
            <a:r>
              <a:rPr lang="pl-PL" sz="2900" dirty="0"/>
              <a:t>Zagadnienia do dyskusji</a:t>
            </a:r>
            <a:br>
              <a:rPr lang="pl-PL" dirty="0"/>
            </a:br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B9CB3066-113E-46ED-BA74-52DD11ED7ACD}"/>
              </a:ext>
            </a:extLst>
          </p:cNvPr>
          <p:cNvSpPr txBox="1"/>
          <p:nvPr/>
        </p:nvSpPr>
        <p:spPr>
          <a:xfrm>
            <a:off x="1019716" y="748239"/>
            <a:ext cx="9991184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chemeClr val="accent1"/>
              </a:buClr>
            </a:pPr>
            <a:endParaRPr lang="pl-PL" sz="1400" i="1" dirty="0">
              <a:solidFill>
                <a:schemeClr val="tx2"/>
              </a:solidFill>
            </a:endParaRPr>
          </a:p>
          <a:p>
            <a:pPr algn="just">
              <a:buClr>
                <a:schemeClr val="accent1"/>
              </a:buClr>
            </a:pPr>
            <a:endParaRPr lang="pl-PL" sz="1400" i="1" dirty="0">
              <a:solidFill>
                <a:srgbClr val="000000"/>
              </a:solidFill>
            </a:endParaRPr>
          </a:p>
          <a:p>
            <a:pPr lvl="0" algn="just"/>
            <a:r>
              <a:rPr lang="pl-PL" dirty="0">
                <a:solidFill>
                  <a:srgbClr val="000000"/>
                </a:solidFill>
              </a:rPr>
              <a:t>Czy reklasyfikacja i pominięcie w odniesieniu do transakcji pomiędzy podmiotami powiązanymi nie mogą zostać skutecznie dokonane w stanie prawnym obowiązującym od 15 lipca 2016 r.?</a:t>
            </a:r>
          </a:p>
          <a:p>
            <a:pPr lvl="0" algn="just"/>
            <a:endParaRPr lang="pl-PL" dirty="0">
              <a:solidFill>
                <a:srgbClr val="000000"/>
              </a:solidFill>
            </a:endParaRPr>
          </a:p>
          <a:p>
            <a:pPr lvl="0" algn="just">
              <a:tabLst>
                <a:tab pos="7086600" algn="l"/>
              </a:tabLst>
            </a:pPr>
            <a:r>
              <a:rPr lang="pl-PL" dirty="0">
                <a:solidFill>
                  <a:srgbClr val="000000"/>
                </a:solidFill>
              </a:rPr>
              <a:t>Jeżeli mogą być skutecznie dokonane w stanie prawnym obowiązującym od 15 lipca 2016 r. to dlaczego wskazanie charakteru doprecyzowującego stało się istotnym elementem uzasadnienia nowelizacji?</a:t>
            </a:r>
          </a:p>
          <a:p>
            <a:pPr lvl="0" algn="just"/>
            <a:endParaRPr lang="pl-PL" dirty="0">
              <a:solidFill>
                <a:srgbClr val="000000"/>
              </a:solidFill>
            </a:endParaRPr>
          </a:p>
          <a:p>
            <a:pPr lvl="0" algn="just"/>
            <a:r>
              <a:rPr lang="pl-PL" dirty="0">
                <a:solidFill>
                  <a:srgbClr val="000000"/>
                </a:solidFill>
              </a:rPr>
              <a:t>Czy luka w prawie </a:t>
            </a:r>
            <a:r>
              <a:rPr lang="pl-PL" dirty="0" err="1">
                <a:solidFill>
                  <a:srgbClr val="000000"/>
                </a:solidFill>
              </a:rPr>
              <a:t>antyabuzywnym</a:t>
            </a:r>
            <a:r>
              <a:rPr lang="pl-PL" dirty="0">
                <a:solidFill>
                  <a:srgbClr val="000000"/>
                </a:solidFill>
              </a:rPr>
              <a:t>, na którą powołuje się uzasadnienie nie ma zatem charakteru temporalnego, a uzasadnienie nie stanowi próba stworzenia podstawy do kwestionowania transakcji pomiędzy podmiotami powiązanymi przed 15 lipca 2016 r.?</a:t>
            </a:r>
          </a:p>
          <a:p>
            <a:pPr lvl="0" algn="just"/>
            <a:endParaRPr lang="pl-PL" dirty="0">
              <a:solidFill>
                <a:srgbClr val="000000"/>
              </a:solidFill>
            </a:endParaRPr>
          </a:p>
          <a:p>
            <a:pPr lvl="0" algn="just"/>
            <a:r>
              <a:rPr lang="pl-PL" dirty="0">
                <a:solidFill>
                  <a:srgbClr val="000000"/>
                </a:solidFill>
              </a:rPr>
              <a:t>Czy przepis art. 25 </a:t>
            </a:r>
            <a:r>
              <a:rPr lang="pl-PL" dirty="0" err="1">
                <a:solidFill>
                  <a:srgbClr val="000000"/>
                </a:solidFill>
              </a:rPr>
              <a:t>u.p.d.o.f</a:t>
            </a:r>
            <a:r>
              <a:rPr lang="pl-PL" dirty="0">
                <a:solidFill>
                  <a:srgbClr val="000000"/>
                </a:solidFill>
              </a:rPr>
              <a:t> oraz art. 11 </a:t>
            </a:r>
            <a:r>
              <a:rPr lang="pl-PL" dirty="0" err="1">
                <a:solidFill>
                  <a:srgbClr val="000000"/>
                </a:solidFill>
              </a:rPr>
              <a:t>u.p.d.o.p</a:t>
            </a:r>
            <a:r>
              <a:rPr lang="pl-PL" dirty="0">
                <a:solidFill>
                  <a:srgbClr val="000000"/>
                </a:solidFill>
              </a:rPr>
              <a:t>. w brzmieniu obowiązującym do końca 2018 r. nie powinien stanowić podstawy wyłącznie do określania warunków rynkowych dokonanej pomiędzy podmiotami powiązanymi transakcji ale bez jej pominięcia lub </a:t>
            </a:r>
            <a:r>
              <a:rPr lang="pl-PL" dirty="0" err="1">
                <a:solidFill>
                  <a:srgbClr val="000000"/>
                </a:solidFill>
              </a:rPr>
              <a:t>recharakteryzacji</a:t>
            </a:r>
            <a:r>
              <a:rPr lang="pl-PL" dirty="0">
                <a:solidFill>
                  <a:srgbClr val="000000"/>
                </a:solidFill>
              </a:rPr>
              <a:t>, które wykraczają poza badaną transakcję i jej warunki?</a:t>
            </a:r>
          </a:p>
          <a:p>
            <a:pPr lvl="0" algn="just"/>
            <a:endParaRPr lang="pl-PL" dirty="0">
              <a:solidFill>
                <a:srgbClr val="000000"/>
              </a:solidFill>
            </a:endParaRPr>
          </a:p>
          <a:p>
            <a:pPr lvl="0" algn="just"/>
            <a:r>
              <a:rPr lang="pl-PL" dirty="0">
                <a:solidFill>
                  <a:srgbClr val="000000"/>
                </a:solidFill>
              </a:rPr>
              <a:t>Czy decyzje i wyroki powinny zapadać w oparciu o przepisy prawa i dokonaną na ich podstawie wykładnie, czy też powinny bazować na uzasadnieniu do nowelizacji?</a:t>
            </a:r>
          </a:p>
          <a:p>
            <a:pPr marL="285750" indent="-285750">
              <a:buFontTx/>
              <a:buChar char="-"/>
            </a:pPr>
            <a:endParaRPr lang="pl-PL" dirty="0"/>
          </a:p>
        </p:txBody>
      </p:sp>
      <p:cxnSp>
        <p:nvCxnSpPr>
          <p:cNvPr id="8" name="Łącznik prosty ze strzałką 7">
            <a:extLst>
              <a:ext uri="{FF2B5EF4-FFF2-40B4-BE49-F238E27FC236}">
                <a16:creationId xmlns:a16="http://schemas.microsoft.com/office/drawing/2014/main" id="{821F138C-5EE4-49D5-9365-18F153765B51}"/>
              </a:ext>
            </a:extLst>
          </p:cNvPr>
          <p:cNvCxnSpPr>
            <a:cxnSpLocks/>
          </p:cNvCxnSpPr>
          <p:nvPr/>
        </p:nvCxnSpPr>
        <p:spPr>
          <a:xfrm flipH="1">
            <a:off x="0" y="1518740"/>
            <a:ext cx="754180" cy="0"/>
          </a:xfrm>
          <a:prstGeom prst="straightConnector1">
            <a:avLst/>
          </a:prstGeom>
          <a:ln w="19050" cap="flat">
            <a:solidFill>
              <a:srgbClr val="F34D23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ze strzałką 8">
            <a:extLst>
              <a:ext uri="{FF2B5EF4-FFF2-40B4-BE49-F238E27FC236}">
                <a16:creationId xmlns:a16="http://schemas.microsoft.com/office/drawing/2014/main" id="{5F204F3D-75E9-43B2-B14F-B3339894B3F4}"/>
              </a:ext>
            </a:extLst>
          </p:cNvPr>
          <p:cNvCxnSpPr>
            <a:cxnSpLocks/>
          </p:cNvCxnSpPr>
          <p:nvPr/>
        </p:nvCxnSpPr>
        <p:spPr>
          <a:xfrm flipH="1">
            <a:off x="0" y="2416207"/>
            <a:ext cx="754180" cy="0"/>
          </a:xfrm>
          <a:prstGeom prst="straightConnector1">
            <a:avLst/>
          </a:prstGeom>
          <a:ln w="19050" cap="flat">
            <a:solidFill>
              <a:srgbClr val="F34D23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ze strzałką 10">
            <a:extLst>
              <a:ext uri="{FF2B5EF4-FFF2-40B4-BE49-F238E27FC236}">
                <a16:creationId xmlns:a16="http://schemas.microsoft.com/office/drawing/2014/main" id="{A47EA665-7FFE-4694-AEFC-4F953786DBCA}"/>
              </a:ext>
            </a:extLst>
          </p:cNvPr>
          <p:cNvCxnSpPr>
            <a:cxnSpLocks/>
          </p:cNvCxnSpPr>
          <p:nvPr/>
        </p:nvCxnSpPr>
        <p:spPr>
          <a:xfrm flipH="1">
            <a:off x="0" y="3546507"/>
            <a:ext cx="754180" cy="0"/>
          </a:xfrm>
          <a:prstGeom prst="straightConnector1">
            <a:avLst/>
          </a:prstGeom>
          <a:ln w="19050" cap="flat">
            <a:solidFill>
              <a:srgbClr val="F34D23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ze strzałką 11">
            <a:extLst>
              <a:ext uri="{FF2B5EF4-FFF2-40B4-BE49-F238E27FC236}">
                <a16:creationId xmlns:a16="http://schemas.microsoft.com/office/drawing/2014/main" id="{83D102F0-F8F1-453C-B5B4-52ED9BDBEC32}"/>
              </a:ext>
            </a:extLst>
          </p:cNvPr>
          <p:cNvCxnSpPr>
            <a:cxnSpLocks/>
          </p:cNvCxnSpPr>
          <p:nvPr/>
        </p:nvCxnSpPr>
        <p:spPr>
          <a:xfrm flipH="1">
            <a:off x="0" y="4867307"/>
            <a:ext cx="754180" cy="0"/>
          </a:xfrm>
          <a:prstGeom prst="straightConnector1">
            <a:avLst/>
          </a:prstGeom>
          <a:ln w="19050" cap="flat">
            <a:solidFill>
              <a:srgbClr val="F34D23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ze strzałką 12">
            <a:extLst>
              <a:ext uri="{FF2B5EF4-FFF2-40B4-BE49-F238E27FC236}">
                <a16:creationId xmlns:a16="http://schemas.microsoft.com/office/drawing/2014/main" id="{8ED0AEC8-A443-4C2C-A8E2-232815F6CE7C}"/>
              </a:ext>
            </a:extLst>
          </p:cNvPr>
          <p:cNvCxnSpPr>
            <a:cxnSpLocks/>
          </p:cNvCxnSpPr>
          <p:nvPr/>
        </p:nvCxnSpPr>
        <p:spPr>
          <a:xfrm flipH="1">
            <a:off x="0" y="5857907"/>
            <a:ext cx="754180" cy="0"/>
          </a:xfrm>
          <a:prstGeom prst="straightConnector1">
            <a:avLst/>
          </a:prstGeom>
          <a:ln w="19050" cap="flat">
            <a:solidFill>
              <a:srgbClr val="F34D23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Obraz 16">
            <a:extLst>
              <a:ext uri="{FF2B5EF4-FFF2-40B4-BE49-F238E27FC236}">
                <a16:creationId xmlns:a16="http://schemas.microsoft.com/office/drawing/2014/main" id="{C430D162-188B-4695-9FCF-F04E2CE707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1205274" y="0"/>
            <a:ext cx="2234500" cy="757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426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DD1A339-8D4A-45AF-AA61-C1966E077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400" y="288000"/>
            <a:ext cx="12056038" cy="1074489"/>
          </a:xfrm>
        </p:spPr>
        <p:txBody>
          <a:bodyPr/>
          <a:lstStyle/>
          <a:p>
            <a:r>
              <a:rPr lang="pl-PL" dirty="0"/>
              <a:t>Czy reklasyfikacja / pominięcie przed dniem 1 stycznia 2019 roku była dopuszczalna?</a:t>
            </a:r>
          </a:p>
        </p:txBody>
      </p:sp>
      <p:grpSp>
        <p:nvGrpSpPr>
          <p:cNvPr id="12" name="Grupa 11">
            <a:extLst>
              <a:ext uri="{FF2B5EF4-FFF2-40B4-BE49-F238E27FC236}">
                <a16:creationId xmlns:a16="http://schemas.microsoft.com/office/drawing/2014/main" id="{6ACC9AF4-4A6D-4D99-B762-C61A55A2A9E3}"/>
              </a:ext>
            </a:extLst>
          </p:cNvPr>
          <p:cNvGrpSpPr/>
          <p:nvPr/>
        </p:nvGrpSpPr>
        <p:grpSpPr>
          <a:xfrm>
            <a:off x="995782" y="2089007"/>
            <a:ext cx="11245273" cy="740743"/>
            <a:chOff x="1531327" y="1787310"/>
            <a:chExt cx="4284867" cy="1179294"/>
          </a:xfrm>
        </p:grpSpPr>
        <p:sp>
          <p:nvSpPr>
            <p:cNvPr id="21" name="Rectangle 16">
              <a:extLst>
                <a:ext uri="{FF2B5EF4-FFF2-40B4-BE49-F238E27FC236}">
                  <a16:creationId xmlns:a16="http://schemas.microsoft.com/office/drawing/2014/main" id="{CFE89416-6899-4976-A3F7-348773C331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1327" y="1787310"/>
              <a:ext cx="387927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6000" b="1" i="1" u="none" strike="noStrike" cap="none" normalizeH="0" baseline="0" dirty="0">
                  <a:ln>
                    <a:noFill/>
                  </a:ln>
                  <a:solidFill>
                    <a:srgbClr val="001A57"/>
                  </a:solidFill>
                  <a:effectLst/>
                  <a:latin typeface="LFT Etica Sheriff" panose="00000500000000000000" pitchFamily="50" charset="-18"/>
                </a:rPr>
                <a:t>1</a:t>
              </a:r>
              <a:endParaRPr kumimoji="0" lang="pl-PL" altLang="pl-PL" sz="2400" b="0" i="0" u="none" strike="noStrike" cap="none" normalizeH="0" baseline="0" dirty="0">
                <a:ln>
                  <a:noFill/>
                </a:ln>
                <a:solidFill>
                  <a:srgbClr val="001A57"/>
                </a:solidFill>
                <a:effectLst/>
              </a:endParaRPr>
            </a:p>
          </p:txBody>
        </p:sp>
        <p:sp>
          <p:nvSpPr>
            <p:cNvPr id="20" name="pole tekstowe 19">
              <a:extLst>
                <a:ext uri="{FF2B5EF4-FFF2-40B4-BE49-F238E27FC236}">
                  <a16:creationId xmlns:a16="http://schemas.microsoft.com/office/drawing/2014/main" id="{BC0DC651-78DD-48F0-BDA1-83DDC15CD92C}"/>
                </a:ext>
              </a:extLst>
            </p:cNvPr>
            <p:cNvSpPr txBox="1"/>
            <p:nvPr/>
          </p:nvSpPr>
          <p:spPr>
            <a:xfrm>
              <a:off x="1919122" y="1937618"/>
              <a:ext cx="3897072" cy="10289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accent1"/>
                </a:buClr>
              </a:pPr>
              <a:r>
                <a:rPr lang="pl-PL" dirty="0">
                  <a:solidFill>
                    <a:schemeClr val="tx2"/>
                  </a:solidFill>
                </a:rPr>
                <a:t>Reklasyfikacja / pominięcie przed 1 stycznia 2019 r., w kontekście </a:t>
              </a:r>
              <a:r>
                <a:rPr lang="pl-PL" b="1" dirty="0">
                  <a:solidFill>
                    <a:srgbClr val="001A57"/>
                  </a:solidFill>
                  <a:latin typeface="+mj-lt"/>
                </a:rPr>
                <a:t>zasady demokratycznego państwa prawa</a:t>
              </a:r>
            </a:p>
          </p:txBody>
        </p:sp>
      </p:grpSp>
      <p:grpSp>
        <p:nvGrpSpPr>
          <p:cNvPr id="38" name="Grupa 37">
            <a:extLst>
              <a:ext uri="{FF2B5EF4-FFF2-40B4-BE49-F238E27FC236}">
                <a16:creationId xmlns:a16="http://schemas.microsoft.com/office/drawing/2014/main" id="{A26EDADE-3E8A-4C42-B8E6-58D860C81D3C}"/>
              </a:ext>
            </a:extLst>
          </p:cNvPr>
          <p:cNvGrpSpPr/>
          <p:nvPr/>
        </p:nvGrpSpPr>
        <p:grpSpPr>
          <a:xfrm>
            <a:off x="1038093" y="3567407"/>
            <a:ext cx="12113131" cy="923329"/>
            <a:chOff x="1531327" y="1787310"/>
            <a:chExt cx="4677281" cy="1457890"/>
          </a:xfrm>
        </p:grpSpPr>
        <p:sp>
          <p:nvSpPr>
            <p:cNvPr id="41" name="Rectangle 16">
              <a:extLst>
                <a:ext uri="{FF2B5EF4-FFF2-40B4-BE49-F238E27FC236}">
                  <a16:creationId xmlns:a16="http://schemas.microsoft.com/office/drawing/2014/main" id="{01FC8D03-BE5D-4100-9EEA-A7F26E8668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1327" y="1787310"/>
              <a:ext cx="200362" cy="1457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l-PL" altLang="pl-PL" sz="6000" b="1" i="1" dirty="0">
                  <a:solidFill>
                    <a:srgbClr val="001A57"/>
                  </a:solidFill>
                  <a:latin typeface="LFT Etica Sheriff" panose="00000500000000000000" pitchFamily="50" charset="-18"/>
                </a:rPr>
                <a:t>2</a:t>
              </a:r>
              <a:endParaRPr kumimoji="0" lang="pl-PL" altLang="pl-PL" sz="2400" b="0" i="0" u="none" strike="noStrike" cap="none" normalizeH="0" baseline="0" dirty="0">
                <a:ln>
                  <a:noFill/>
                </a:ln>
                <a:solidFill>
                  <a:srgbClr val="001A57"/>
                </a:solidFill>
                <a:effectLst/>
              </a:endParaRPr>
            </a:p>
          </p:txBody>
        </p:sp>
        <p:sp>
          <p:nvSpPr>
            <p:cNvPr id="40" name="pole tekstowe 39">
              <a:extLst>
                <a:ext uri="{FF2B5EF4-FFF2-40B4-BE49-F238E27FC236}">
                  <a16:creationId xmlns:a16="http://schemas.microsoft.com/office/drawing/2014/main" id="{E5A0AC67-4D3F-48E0-AF94-18A8B605F3F9}"/>
                </a:ext>
              </a:extLst>
            </p:cNvPr>
            <p:cNvSpPr txBox="1"/>
            <p:nvPr/>
          </p:nvSpPr>
          <p:spPr>
            <a:xfrm>
              <a:off x="1923242" y="2212761"/>
              <a:ext cx="4285366" cy="5831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accent1"/>
                </a:buClr>
              </a:pPr>
              <a:r>
                <a:rPr lang="pl-PL" dirty="0">
                  <a:solidFill>
                    <a:schemeClr val="tx2"/>
                  </a:solidFill>
                </a:rPr>
                <a:t>Reklasyfikacja / pominięcie przed 1 stycznia 2019 r., w kontekście </a:t>
              </a:r>
              <a:r>
                <a:rPr lang="pl-PL" b="1" dirty="0">
                  <a:solidFill>
                    <a:srgbClr val="001A57"/>
                  </a:solidFill>
                  <a:latin typeface="+mj-lt"/>
                </a:rPr>
                <a:t>zasady pewności prawa</a:t>
              </a:r>
            </a:p>
          </p:txBody>
        </p:sp>
      </p:grpSp>
      <p:grpSp>
        <p:nvGrpSpPr>
          <p:cNvPr id="43" name="Grupa 42">
            <a:extLst>
              <a:ext uri="{FF2B5EF4-FFF2-40B4-BE49-F238E27FC236}">
                <a16:creationId xmlns:a16="http://schemas.microsoft.com/office/drawing/2014/main" id="{64F5A5F0-A177-436D-B11E-0A13990AE925}"/>
              </a:ext>
            </a:extLst>
          </p:cNvPr>
          <p:cNvGrpSpPr/>
          <p:nvPr/>
        </p:nvGrpSpPr>
        <p:grpSpPr>
          <a:xfrm>
            <a:off x="1038093" y="5225307"/>
            <a:ext cx="10083562" cy="923329"/>
            <a:chOff x="1531327" y="1787310"/>
            <a:chExt cx="4435534" cy="1457890"/>
          </a:xfrm>
        </p:grpSpPr>
        <p:sp>
          <p:nvSpPr>
            <p:cNvPr id="46" name="Rectangle 16">
              <a:extLst>
                <a:ext uri="{FF2B5EF4-FFF2-40B4-BE49-F238E27FC236}">
                  <a16:creationId xmlns:a16="http://schemas.microsoft.com/office/drawing/2014/main" id="{C91626F2-C2F2-48FD-B818-61A4DF27A3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1327" y="1787310"/>
              <a:ext cx="200362" cy="1457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l-PL" altLang="pl-PL" sz="6000" b="1" i="1" dirty="0">
                  <a:solidFill>
                    <a:srgbClr val="001A57"/>
                  </a:solidFill>
                  <a:latin typeface="LFT Etica Sheriff" panose="00000500000000000000" pitchFamily="50" charset="-18"/>
                </a:rPr>
                <a:t>3</a:t>
              </a:r>
              <a:endParaRPr kumimoji="0" lang="pl-PL" altLang="pl-PL" sz="2400" b="0" i="0" u="none" strike="noStrike" cap="none" normalizeH="0" baseline="0" dirty="0">
                <a:ln>
                  <a:noFill/>
                </a:ln>
                <a:solidFill>
                  <a:srgbClr val="001A57"/>
                </a:solidFill>
                <a:effectLst/>
              </a:endParaRPr>
            </a:p>
          </p:txBody>
        </p:sp>
        <p:sp>
          <p:nvSpPr>
            <p:cNvPr id="45" name="pole tekstowe 44">
              <a:extLst>
                <a:ext uri="{FF2B5EF4-FFF2-40B4-BE49-F238E27FC236}">
                  <a16:creationId xmlns:a16="http://schemas.microsoft.com/office/drawing/2014/main" id="{4AB37F5F-660C-4609-95C3-4E526490E111}"/>
                </a:ext>
              </a:extLst>
            </p:cNvPr>
            <p:cNvSpPr txBox="1"/>
            <p:nvPr/>
          </p:nvSpPr>
          <p:spPr>
            <a:xfrm>
              <a:off x="1977791" y="2153814"/>
              <a:ext cx="3989070" cy="5831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accent1"/>
                </a:buClr>
              </a:pPr>
              <a:r>
                <a:rPr lang="pl-PL" dirty="0">
                  <a:solidFill>
                    <a:schemeClr val="tx2"/>
                  </a:solidFill>
                </a:rPr>
                <a:t>Reklasyfikacja / pominięcie przed 1 stycznia 2019 r., w kontekście </a:t>
              </a:r>
              <a:r>
                <a:rPr lang="pl-PL" b="1" dirty="0">
                  <a:solidFill>
                    <a:srgbClr val="001A57"/>
                  </a:solidFill>
                  <a:latin typeface="+mj-lt"/>
                </a:rPr>
                <a:t>zasady legalizmu </a:t>
              </a:r>
            </a:p>
          </p:txBody>
        </p:sp>
      </p:grp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76BEB181-05F2-40B2-BBDF-5E13BF5D9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4A383-2029-417C-894E-5827775736C6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49894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DD1A339-8D4A-45AF-AA61-C1966E077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400" y="288000"/>
            <a:ext cx="11525479" cy="1083600"/>
          </a:xfrm>
        </p:spPr>
        <p:txBody>
          <a:bodyPr>
            <a:normAutofit fontScale="90000"/>
          </a:bodyPr>
          <a:lstStyle/>
          <a:p>
            <a:r>
              <a:rPr lang="pl-PL" sz="2900" dirty="0"/>
              <a:t>Treść art. 11 ust. 1 </a:t>
            </a:r>
            <a:r>
              <a:rPr lang="pl-PL" sz="2900" dirty="0" err="1"/>
              <a:t>u.p.d.o.p</a:t>
            </a:r>
            <a:r>
              <a:rPr lang="pl-PL" sz="2900" dirty="0"/>
              <a:t>. w brzmieniu obowiązującym </a:t>
            </a:r>
            <a:br>
              <a:rPr lang="pl-PL" sz="2900" dirty="0"/>
            </a:br>
            <a:r>
              <a:rPr lang="pl-PL" sz="2900" dirty="0"/>
              <a:t>do dnia 31 grudnia 2018 r.</a:t>
            </a:r>
            <a:br>
              <a:rPr lang="pl-PL" dirty="0"/>
            </a:br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B9CB3066-113E-46ED-BA74-52DD11ED7ACD}"/>
              </a:ext>
            </a:extLst>
          </p:cNvPr>
          <p:cNvSpPr txBox="1"/>
          <p:nvPr/>
        </p:nvSpPr>
        <p:spPr>
          <a:xfrm>
            <a:off x="1994115" y="2902675"/>
            <a:ext cx="82677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chemeClr val="accent1"/>
              </a:buClr>
            </a:pPr>
            <a:r>
              <a:rPr lang="pl-PL" dirty="0">
                <a:solidFill>
                  <a:srgbClr val="000000"/>
                </a:solidFill>
              </a:rPr>
              <a:t>„</a:t>
            </a:r>
            <a:r>
              <a:rPr lang="pl-PL" i="1" dirty="0">
                <a:solidFill>
                  <a:srgbClr val="000000"/>
                </a:solidFill>
              </a:rPr>
              <a:t>jeżeli w wyniku </a:t>
            </a:r>
            <a:r>
              <a:rPr lang="pl-PL" dirty="0">
                <a:solidFill>
                  <a:srgbClr val="000000"/>
                </a:solidFill>
              </a:rPr>
              <a:t>(…)</a:t>
            </a:r>
            <a:r>
              <a:rPr lang="pl-PL" i="1" dirty="0">
                <a:solidFill>
                  <a:srgbClr val="000000"/>
                </a:solidFill>
              </a:rPr>
              <a:t> powiązań zostaną ustalone lub narzucone warunki różniące się od warunków, które ustaliłyby między sobą niezależne podmioty, i w wyniku tego podatnik nie wykazuje dochodów albo wykazuje dochody niższe od tych, jakich należałoby oczekiwać, gdyby wymienione powiązania nie istniały - </a:t>
            </a:r>
            <a:r>
              <a:rPr lang="pl-PL" b="1" i="1" dirty="0">
                <a:solidFill>
                  <a:srgbClr val="001A57"/>
                </a:solidFill>
                <a:latin typeface="+mj-lt"/>
              </a:rPr>
              <a:t>dochody danego podatnika oraz należny podatek określa się bez uwzględnienia warunków wynikających z tych powiązań</a:t>
            </a:r>
            <a:r>
              <a:rPr lang="pl-PL" dirty="0">
                <a:solidFill>
                  <a:srgbClr val="000000"/>
                </a:solidFill>
              </a:rPr>
              <a:t>”.</a:t>
            </a:r>
          </a:p>
        </p:txBody>
      </p:sp>
      <p:pic>
        <p:nvPicPr>
          <p:cNvPr id="10" name="Grafika 9">
            <a:extLst>
              <a:ext uri="{FF2B5EF4-FFF2-40B4-BE49-F238E27FC236}">
                <a16:creationId xmlns:a16="http://schemas.microsoft.com/office/drawing/2014/main" id="{3DE9571B-EE10-4EB9-ABE3-DBDA82C649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7370" y="3031268"/>
            <a:ext cx="1109140" cy="1233919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D8A75739-144F-4A9A-8166-39BFED3CC04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50645" y="396"/>
            <a:ext cx="2389130" cy="7559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592664"/>
      </p:ext>
    </p:extLst>
  </p:cSld>
  <p:clrMapOvr>
    <a:masterClrMapping/>
  </p:clrMapOvr>
</p:sld>
</file>

<file path=ppt/theme/theme1.xml><?xml version="1.0" encoding="utf-8"?>
<a:theme xmlns:a="http://schemas.openxmlformats.org/drawingml/2006/main" name="CRIDO_2">
  <a:themeElements>
    <a:clrScheme name="Crido">
      <a:dk1>
        <a:srgbClr val="001A57"/>
      </a:dk1>
      <a:lt1>
        <a:srgbClr val="FFFFFF"/>
      </a:lt1>
      <a:dk2>
        <a:srgbClr val="000000"/>
      </a:dk2>
      <a:lt2>
        <a:srgbClr val="E5E5E5"/>
      </a:lt2>
      <a:accent1>
        <a:srgbClr val="F64C0E"/>
      </a:accent1>
      <a:accent2>
        <a:srgbClr val="C1063B"/>
      </a:accent2>
      <a:accent3>
        <a:srgbClr val="99D0EE"/>
      </a:accent3>
      <a:accent4>
        <a:srgbClr val="305296"/>
      </a:accent4>
      <a:accent5>
        <a:srgbClr val="FEC86C"/>
      </a:accent5>
      <a:accent6>
        <a:srgbClr val="122748"/>
      </a:accent6>
      <a:hlink>
        <a:srgbClr val="F64C0E"/>
      </a:hlink>
      <a:folHlink>
        <a:srgbClr val="C1063B"/>
      </a:folHlink>
    </a:clrScheme>
    <a:fontScheme name="Crido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285750" indent="-285750" algn="l">
          <a:buClr>
            <a:schemeClr val="accent1"/>
          </a:buClr>
          <a:buFont typeface="Arial" panose="020B0604020202020204" pitchFamily="34" charset="0"/>
          <a:buChar char="•"/>
          <a:defRPr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RIDO_2" id="{A8240594-4965-449C-B94E-2049C0F63F5C}" vid="{AD4E391D-C196-4378-92F4-0D981D5B5FA8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8A0CEC46F56994E8EFFD54D5E3AB6CD" ma:contentTypeVersion="22" ma:contentTypeDescription="Utwórz nowy dokument." ma:contentTypeScope="" ma:versionID="26f0e20a75b8375773b6a95fb26a53ea">
  <xsd:schema xmlns:xsd="http://www.w3.org/2001/XMLSchema" xmlns:xs="http://www.w3.org/2001/XMLSchema" xmlns:p="http://schemas.microsoft.com/office/2006/metadata/properties" xmlns:ns2="9076c894-31ee-4269-8869-6a435fa42b6c" xmlns:ns3="0773e403-0967-4b2e-896c-a1236758b5b0" targetNamespace="http://schemas.microsoft.com/office/2006/metadata/properties" ma:root="true" ma:fieldsID="3836241341b2b5ce0b8a7788ee1e0eec" ns2:_="" ns3:_="">
    <xsd:import namespace="9076c894-31ee-4269-8869-6a435fa42b6c"/>
    <xsd:import namespace="0773e403-0967-4b2e-896c-a1236758b5b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2:SharedWithUsers" minOccurs="0"/>
                <xsd:element ref="ns2:SharedWithDetail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76c894-31ee-4269-8869-6a435fa42b6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artość identyfikatora dokumentu" ma:description="Wartość identyfikatora dokumentu przypisanego do tego elementu." ma:internalName="_dlc_DocId" ma:readOnly="true">
      <xsd:simpleType>
        <xsd:restriction base="dms:Text"/>
      </xsd:simpleType>
    </xsd:element>
    <xsd:element name="_dlc_DocIdUrl" ma:index="9" nillable="true" ma:displayName="Identyfikator dokumentu" ma:description="Łącze stałe do tego dokumentu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8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73e403-0967-4b2e-896c-a1236758b5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076c894-31ee-4269-8869-6a435fa42b6c">X2AQJSDRPPA2-49450488-1261545</_dlc_DocId>
    <_dlc_DocIdUrl xmlns="9076c894-31ee-4269-8869-6a435fa42b6c">
      <Url>https://crido.sharepoint.com/sites/CridoMarketing/_layouts/15/DocIdRedir.aspx?ID=X2AQJSDRPPA2-49450488-1261545</Url>
      <Description>X2AQJSDRPPA2-49450488-1261545</Description>
    </_dlc_DocIdUrl>
  </documentManagement>
</p:properties>
</file>

<file path=customXml/itemProps1.xml><?xml version="1.0" encoding="utf-8"?>
<ds:datastoreItem xmlns:ds="http://schemas.openxmlformats.org/officeDocument/2006/customXml" ds:itemID="{07915463-9A2F-400F-8972-1E467A2187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76c894-31ee-4269-8869-6a435fa42b6c"/>
    <ds:schemaRef ds:uri="0773e403-0967-4b2e-896c-a1236758b5b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0FC1B53-9773-4289-B587-83DCA0F92B0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0F24EF8-67DE-42DD-808B-54B3CBF4D250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C5105C03-AADB-475F-9106-DF728607692C}">
  <ds:schemaRefs>
    <ds:schemaRef ds:uri="http://schemas.microsoft.com/office/2006/metadata/properties"/>
    <ds:schemaRef ds:uri="http://schemas.microsoft.com/office/infopath/2007/PartnerControls"/>
    <ds:schemaRef ds:uri="9076c894-31ee-4269-8869-6a435fa42b6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CRIDO_2</Template>
  <TotalTime>10277</TotalTime>
  <Words>1379</Words>
  <Application>Microsoft Office PowerPoint</Application>
  <PresentationFormat>Niestandardowy</PresentationFormat>
  <Paragraphs>74</Paragraphs>
  <Slides>10</Slides>
  <Notes>4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6" baseType="lpstr">
      <vt:lpstr>Arial</vt:lpstr>
      <vt:lpstr>Calibri</vt:lpstr>
      <vt:lpstr>Georgia</vt:lpstr>
      <vt:lpstr>LFT Etica Sheriff</vt:lpstr>
      <vt:lpstr>Wingdings</vt:lpstr>
      <vt:lpstr>CRIDO_2</vt:lpstr>
      <vt:lpstr>Dopuszczalność dokonania reklasyfikacji albo pominięcia w stosunku do transakcji między podmiotami powiązanymi dokonanymi przed 1 stycznia 2019 r.</vt:lpstr>
      <vt:lpstr>Wyrok NSA z dnia 1 kwietnia 2019 r., II FSK 963/17 │ Stan faktyczny</vt:lpstr>
      <vt:lpstr>Wyrok NSA z dnia 1 kwietnia 2019 r., II FSK 963/17 │ Istotne tezy uzasadnienia wyroku </vt:lpstr>
      <vt:lpstr>Wyrok WSA w Gdańsku z dnia 7 maja 2019 r., I SA/Gd 474/19 │ Stan faktyczny</vt:lpstr>
      <vt:lpstr>Wyrok WSA w Gdańsku z dnia 7 maja 2019 r., I SA/Gd 474/19│ Istotne tezy uzasadnienia</vt:lpstr>
      <vt:lpstr>Uzasadnienie do nowelizacji wprowadzającej instytucję  pominięcie i reklasyfikacji | Główne założenia zmian</vt:lpstr>
      <vt:lpstr>Zagadnienia do dyskusji </vt:lpstr>
      <vt:lpstr>Czy reklasyfikacja / pominięcie przed dniem 1 stycznia 2019 roku była dopuszczalna?</vt:lpstr>
      <vt:lpstr>Treść art. 11 ust. 1 u.p.d.o.p. w brzmieniu obowiązującym  do dnia 31 grudnia 2018 r. 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Weronika Skaczkowska</dc:creator>
  <cp:lastModifiedBy>Wojciech Morawski</cp:lastModifiedBy>
  <cp:revision>518</cp:revision>
  <cp:lastPrinted>2019-09-12T14:45:43Z</cp:lastPrinted>
  <dcterms:created xsi:type="dcterms:W3CDTF">2017-12-06T09:33:51Z</dcterms:created>
  <dcterms:modified xsi:type="dcterms:W3CDTF">2020-03-06T10:11:29Z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0x01010018A0CEC46F56994E8EFFD54D5E3AB6CD</vt:lpwstr>
  </property>
  <property fmtid="{D5CDD505-2E9C-101B-9397-08002B2CF9AE}" pid="3" name="_dlc_DocIdItemGuid">
    <vt:lpwstr>8993bd88-cce9-403c-8e64-3d26e09313e8</vt:lpwstr>
  </property>
  <property fmtid="{D5CDD505-2E9C-101B-9397-08002B2CF9AE}" pid="4" name="TukanITGREENmodCATEGORY">
    <vt:lpwstr>PUBLIC</vt:lpwstr>
  </property>
  <property fmtid="{D5CDD505-2E9C-101B-9397-08002B2CF9AE}" pid="5" name="TukanITGREENmodClassifiedBy">
    <vt:lpwstr>ACCREOT\arowicka;Agnieszka Rowicka</vt:lpwstr>
  </property>
  <property fmtid="{D5CDD505-2E9C-101B-9397-08002B2CF9AE}" pid="6" name="TukanITGREENmodClassificationDate">
    <vt:lpwstr>2019-02-13T11:04:16.8465852+01:00</vt:lpwstr>
  </property>
  <property fmtid="{D5CDD505-2E9C-101B-9397-08002B2CF9AE}" pid="7" name="TukanITGREENmodClassifiedBySID">
    <vt:lpwstr>ACCREOT\S-1-5-21-2689679564-127267201-59131381-8375</vt:lpwstr>
  </property>
  <property fmtid="{D5CDD505-2E9C-101B-9397-08002B2CF9AE}" pid="8" name="TukanITGREENmodGRNItemId">
    <vt:lpwstr>GRN-00eeba11-8300-4f3d-b874-9acfa95e4c0d</vt:lpwstr>
  </property>
  <property fmtid="{D5CDD505-2E9C-101B-9397-08002B2CF9AE}" pid="9" name="DLPManualFileClassification">
    <vt:lpwstr/>
  </property>
  <property fmtid="{D5CDD505-2E9C-101B-9397-08002B2CF9AE}" pid="10" name="TukanITGREENmodRefresh">
    <vt:lpwstr>False</vt:lpwstr>
  </property>
</Properties>
</file>