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86" r:id="rId2"/>
    <p:sldId id="559" r:id="rId3"/>
    <p:sldId id="562" r:id="rId4"/>
    <p:sldId id="567" r:id="rId5"/>
    <p:sldId id="569" r:id="rId6"/>
    <p:sldId id="585" r:id="rId7"/>
    <p:sldId id="587" r:id="rId8"/>
    <p:sldId id="583" r:id="rId9"/>
    <p:sldId id="582" r:id="rId10"/>
    <p:sldId id="580" r:id="rId11"/>
    <p:sldId id="584" r:id="rId12"/>
    <p:sldId id="285" r:id="rId13"/>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8289"/>
    <a:srgbClr val="899098"/>
    <a:srgbClr val="ADAA1E"/>
    <a:srgbClr val="C00000"/>
    <a:srgbClr val="00811E"/>
    <a:srgbClr val="414D87"/>
    <a:srgbClr val="3A5DCC"/>
    <a:srgbClr val="483A45"/>
    <a:srgbClr val="441FE1"/>
    <a:srgbClr val="D4D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napToGrid="0">
      <p:cViewPr varScale="1">
        <p:scale>
          <a:sx n="78" d="100"/>
          <a:sy n="78" d="100"/>
        </p:scale>
        <p:origin x="1776" y="58"/>
      </p:cViewPr>
      <p:guideLst/>
    </p:cSldViewPr>
  </p:slideViewPr>
  <p:notesTextViewPr>
    <p:cViewPr>
      <p:scale>
        <a:sx n="1" d="1"/>
        <a:sy n="1" d="1"/>
      </p:scale>
      <p:origin x="0" y="0"/>
    </p:cViewPr>
  </p:notesTextViewPr>
  <p:notesViewPr>
    <p:cSldViewPr snapToGrid="0">
      <p:cViewPr varScale="1">
        <p:scale>
          <a:sx n="69" d="100"/>
          <a:sy n="69"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02C5E7E-4AC9-4CE1-9ED5-69F93148ED31}"/>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pl-PL" dirty="0"/>
          </a:p>
        </p:txBody>
      </p:sp>
      <p:sp>
        <p:nvSpPr>
          <p:cNvPr id="3" name="Symbol zastępczy daty 2">
            <a:extLst>
              <a:ext uri="{FF2B5EF4-FFF2-40B4-BE49-F238E27FC236}">
                <a16:creationId xmlns:a16="http://schemas.microsoft.com/office/drawing/2014/main" id="{CDE99F41-F7B2-40D4-9AB6-C20F875793D4}"/>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0E277EE-3BF9-4145-BADB-5A4175C070B2}" type="datetimeFigureOut">
              <a:rPr lang="pl-PL" smtClean="0"/>
              <a:t>06.03.2020</a:t>
            </a:fld>
            <a:endParaRPr lang="pl-PL" dirty="0"/>
          </a:p>
        </p:txBody>
      </p:sp>
      <p:sp>
        <p:nvSpPr>
          <p:cNvPr id="4" name="Symbol zastępczy stopki 3">
            <a:extLst>
              <a:ext uri="{FF2B5EF4-FFF2-40B4-BE49-F238E27FC236}">
                <a16:creationId xmlns:a16="http://schemas.microsoft.com/office/drawing/2014/main" id="{FF59FFA6-BC34-4198-A753-646C5F97E483}"/>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a:extLst>
              <a:ext uri="{FF2B5EF4-FFF2-40B4-BE49-F238E27FC236}">
                <a16:creationId xmlns:a16="http://schemas.microsoft.com/office/drawing/2014/main" id="{EA43AA2A-EE78-4E0E-B954-E5B20C5220AF}"/>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47B6AB14-A415-4B20-A67C-47017B2297A3}" type="slidenum">
              <a:rPr lang="pl-PL" smtClean="0"/>
              <a:t>‹#›</a:t>
            </a:fld>
            <a:endParaRPr lang="pl-PL" dirty="0"/>
          </a:p>
        </p:txBody>
      </p:sp>
    </p:spTree>
    <p:extLst>
      <p:ext uri="{BB962C8B-B14F-4D97-AF65-F5344CB8AC3E}">
        <p14:creationId xmlns:p14="http://schemas.microsoft.com/office/powerpoint/2010/main" val="92982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B03E60D-91AC-469B-963F-1C77BBA2A837}" type="datetimeFigureOut">
              <a:rPr lang="pl-PL" smtClean="0"/>
              <a:t>06.03.2020</a:t>
            </a:fld>
            <a:endParaRPr lang="pl-PL" dirty="0"/>
          </a:p>
        </p:txBody>
      </p:sp>
      <p:sp>
        <p:nvSpPr>
          <p:cNvPr id="4" name="Symbol zastępczy obrazu slajdu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3DA0FF8-477A-4842-99DF-F5565714DD93}" type="slidenum">
              <a:rPr lang="pl-PL" smtClean="0"/>
              <a:t>‹#›</a:t>
            </a:fld>
            <a:endParaRPr lang="pl-PL" dirty="0"/>
          </a:p>
        </p:txBody>
      </p:sp>
    </p:spTree>
    <p:extLst>
      <p:ext uri="{BB962C8B-B14F-4D97-AF65-F5344CB8AC3E}">
        <p14:creationId xmlns:p14="http://schemas.microsoft.com/office/powerpoint/2010/main" val="360727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Okład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112F5452-6004-484C-9D93-3CE63D06B8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1134" y="2560212"/>
            <a:ext cx="2237300" cy="1408219"/>
          </a:xfrm>
          <a:prstGeom prst="rect">
            <a:avLst/>
          </a:prstGeom>
        </p:spPr>
      </p:pic>
    </p:spTree>
    <p:extLst>
      <p:ext uri="{BB962C8B-B14F-4D97-AF65-F5344CB8AC3E}">
        <p14:creationId xmlns:p14="http://schemas.microsoft.com/office/powerpoint/2010/main" val="148036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trona ze zdjęci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92000"/>
            <a:ext cx="6930000" cy="826136"/>
          </a:xfrm>
          <a:prstGeom prst="rect">
            <a:avLst/>
          </a:prstGeom>
        </p:spPr>
        <p:txBody>
          <a:bodyPr lIns="0" tIns="0" rIns="0" bIns="0" anchor="t" anchorCtr="0">
            <a:noAutofit/>
          </a:bodyPr>
          <a:lstStyle>
            <a:lvl1pPr>
              <a:lnSpc>
                <a:spcPts val="2640"/>
              </a:lnSpc>
              <a:defRPr sz="2200">
                <a:latin typeface="Arial Black" panose="020B0A04020102020204" pitchFamily="34" charset="0"/>
                <a:cs typeface="Arial" panose="020B0604020202020204" pitchFamily="34" charset="0"/>
              </a:defRPr>
            </a:lvl1pPr>
          </a:lstStyle>
          <a:p>
            <a:pPr lvl="0"/>
            <a:r>
              <a:rPr lang="pl-PL" dirty="0"/>
              <a:t>Tytuł – kliknij, aby wpisać</a:t>
            </a:r>
          </a:p>
        </p:txBody>
      </p:sp>
      <p:pic>
        <p:nvPicPr>
          <p:cNvPr id="6" name="Obraz 5">
            <a:extLst>
              <a:ext uri="{FF2B5EF4-FFF2-40B4-BE49-F238E27FC236}">
                <a16:creationId xmlns:a16="http://schemas.microsoft.com/office/drawing/2014/main" id="{10B4E142-3DC8-4AB9-B820-4F5AA940F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9" name="Content Placeholder 3">
            <a:extLst>
              <a:ext uri="{FF2B5EF4-FFF2-40B4-BE49-F238E27FC236}">
                <a16:creationId xmlns:a16="http://schemas.microsoft.com/office/drawing/2014/main" id="{17FCBC2B-2ED3-43A3-BE36-7F6B7ECE5E18}"/>
              </a:ext>
            </a:extLst>
          </p:cNvPr>
          <p:cNvSpPr>
            <a:spLocks noGrp="1"/>
          </p:cNvSpPr>
          <p:nvPr>
            <p:ph sz="half" idx="10" hasCustomPrompt="1"/>
          </p:nvPr>
        </p:nvSpPr>
        <p:spPr>
          <a:xfrm>
            <a:off x="4760007" y="2195998"/>
            <a:ext cx="3249993" cy="3461318"/>
          </a:xfrm>
          <a:prstGeom prst="rect">
            <a:avLst/>
          </a:prstGeom>
        </p:spPr>
        <p:txBody>
          <a:bodyPr lIns="0" tIns="0" rIns="0" bIns="0">
            <a:normAutofit/>
          </a:bodyPr>
          <a:lstStyle>
            <a:lvl1pPr marL="0" indent="0">
              <a:lnSpc>
                <a:spcPts val="1440"/>
              </a:lnSpc>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pl-PL" dirty="0"/>
              <a:t>Zdjęcie – kliknij, aby wstawić</a:t>
            </a:r>
            <a:endParaRPr lang="en-US" dirty="0"/>
          </a:p>
        </p:txBody>
      </p:sp>
      <p:sp>
        <p:nvSpPr>
          <p:cNvPr id="8" name="Text Placeholder 3">
            <a:extLst>
              <a:ext uri="{FF2B5EF4-FFF2-40B4-BE49-F238E27FC236}">
                <a16:creationId xmlns:a16="http://schemas.microsoft.com/office/drawing/2014/main" id="{BD1B989F-B7F1-40CB-9CAC-373F96FC3BEB}"/>
              </a:ext>
            </a:extLst>
          </p:cNvPr>
          <p:cNvSpPr>
            <a:spLocks noGrp="1"/>
          </p:cNvSpPr>
          <p:nvPr>
            <p:ph type="body" sz="half" idx="11" hasCustomPrompt="1"/>
          </p:nvPr>
        </p:nvSpPr>
        <p:spPr>
          <a:xfrm>
            <a:off x="1079999" y="2195998"/>
            <a:ext cx="3064709" cy="3461317"/>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407941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trona z certyfikatam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D3C203D4-7202-4D99-946C-5B2ED7B04A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8561" y="1212031"/>
            <a:ext cx="1125762" cy="1182660"/>
          </a:xfrm>
          <a:prstGeom prst="rect">
            <a:avLst/>
          </a:prstGeom>
        </p:spPr>
      </p:pic>
      <p:pic>
        <p:nvPicPr>
          <p:cNvPr id="11" name="Obraz 10">
            <a:extLst>
              <a:ext uri="{FF2B5EF4-FFF2-40B4-BE49-F238E27FC236}">
                <a16:creationId xmlns:a16="http://schemas.microsoft.com/office/drawing/2014/main" id="{D320A70A-172B-4BB5-9068-0FDB4116CA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37330" y="1285603"/>
            <a:ext cx="1178596" cy="1052608"/>
          </a:xfrm>
          <a:prstGeom prst="rect">
            <a:avLst/>
          </a:prstGeom>
        </p:spPr>
      </p:pic>
      <p:pic>
        <p:nvPicPr>
          <p:cNvPr id="13" name="Obraz 12">
            <a:extLst>
              <a:ext uri="{FF2B5EF4-FFF2-40B4-BE49-F238E27FC236}">
                <a16:creationId xmlns:a16="http://schemas.microsoft.com/office/drawing/2014/main" id="{155421D7-53DC-466F-82B9-E85467A79E0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1146" y="2990175"/>
            <a:ext cx="874776" cy="1264920"/>
          </a:xfrm>
          <a:prstGeom prst="rect">
            <a:avLst/>
          </a:prstGeom>
        </p:spPr>
      </p:pic>
      <p:pic>
        <p:nvPicPr>
          <p:cNvPr id="15" name="Obraz 14">
            <a:extLst>
              <a:ext uri="{FF2B5EF4-FFF2-40B4-BE49-F238E27FC236}">
                <a16:creationId xmlns:a16="http://schemas.microsoft.com/office/drawing/2014/main" id="{EE6BB295-A1DF-4936-820F-10029F1E2F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1355" y="2990175"/>
            <a:ext cx="1225333" cy="1379770"/>
          </a:xfrm>
          <a:prstGeom prst="rect">
            <a:avLst/>
          </a:prstGeom>
        </p:spPr>
      </p:pic>
      <p:pic>
        <p:nvPicPr>
          <p:cNvPr id="17" name="Obraz 16">
            <a:extLst>
              <a:ext uri="{FF2B5EF4-FFF2-40B4-BE49-F238E27FC236}">
                <a16:creationId xmlns:a16="http://schemas.microsoft.com/office/drawing/2014/main" id="{3E8CFA02-D4C6-4522-AACD-FA6447688D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839" y="4965193"/>
            <a:ext cx="1344168" cy="597408"/>
          </a:xfrm>
          <a:prstGeom prst="rect">
            <a:avLst/>
          </a:prstGeom>
        </p:spPr>
      </p:pic>
      <p:pic>
        <p:nvPicPr>
          <p:cNvPr id="19" name="Obraz 18">
            <a:extLst>
              <a:ext uri="{FF2B5EF4-FFF2-40B4-BE49-F238E27FC236}">
                <a16:creationId xmlns:a16="http://schemas.microsoft.com/office/drawing/2014/main" id="{0B0F6409-6287-4739-99B4-2EEEC0FC5E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1521" y="4975372"/>
            <a:ext cx="1950720" cy="618744"/>
          </a:xfrm>
          <a:prstGeom prst="rect">
            <a:avLst/>
          </a:prstGeom>
        </p:spPr>
      </p:pic>
      <p:pic>
        <p:nvPicPr>
          <p:cNvPr id="21" name="Obraz 20">
            <a:extLst>
              <a:ext uri="{FF2B5EF4-FFF2-40B4-BE49-F238E27FC236}">
                <a16:creationId xmlns:a16="http://schemas.microsoft.com/office/drawing/2014/main" id="{E987C1BF-BA5C-4635-94FB-EAA90DF2BE6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676456" y="3845675"/>
            <a:ext cx="1407671" cy="363022"/>
          </a:xfrm>
          <a:prstGeom prst="rect">
            <a:avLst/>
          </a:prstGeom>
        </p:spPr>
      </p:pic>
      <p:pic>
        <p:nvPicPr>
          <p:cNvPr id="23" name="Obraz 22">
            <a:extLst>
              <a:ext uri="{FF2B5EF4-FFF2-40B4-BE49-F238E27FC236}">
                <a16:creationId xmlns:a16="http://schemas.microsoft.com/office/drawing/2014/main" id="{B864BF18-7083-499F-9EAE-9E4836498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99290" y="3856690"/>
            <a:ext cx="1209747" cy="364288"/>
          </a:xfrm>
          <a:prstGeom prst="rect">
            <a:avLst/>
          </a:prstGeom>
        </p:spPr>
      </p:pic>
      <p:sp>
        <p:nvSpPr>
          <p:cNvPr id="16" name="pole tekstowe 15">
            <a:extLst>
              <a:ext uri="{FF2B5EF4-FFF2-40B4-BE49-F238E27FC236}">
                <a16:creationId xmlns:a16="http://schemas.microsoft.com/office/drawing/2014/main" id="{15AA885D-A466-4FCA-A2AE-8C3B93DDE3EE}"/>
              </a:ext>
            </a:extLst>
          </p:cNvPr>
          <p:cNvSpPr txBox="1">
            <a:spLocks/>
          </p:cNvSpPr>
          <p:nvPr userDrawn="1"/>
        </p:nvSpPr>
        <p:spPr>
          <a:xfrm>
            <a:off x="4992787" y="2941913"/>
            <a:ext cx="3017214" cy="2709871"/>
          </a:xfrm>
          <a:prstGeom prst="rect">
            <a:avLst/>
          </a:prstGeom>
          <a:noFill/>
        </p:spPr>
        <p:txBody>
          <a:bodyPr wrap="square" lIns="0" tIns="0" rIns="0" bIns="0" rtlCol="0">
            <a:noAutofit/>
          </a:bodyPr>
          <a:lstStyle/>
          <a:p>
            <a:pPr lvl="0">
              <a:lnSpc>
                <a:spcPts val="1450"/>
              </a:lnSpc>
            </a:pPr>
            <a:r>
              <a:rPr lang="pl-PL" sz="1200" dirty="0">
                <a:latin typeface="Arial" panose="020B0604020202020204" pitchFamily="34" charset="0"/>
                <a:cs typeface="Arial" panose="020B0604020202020204" pitchFamily="34" charset="0"/>
              </a:rPr>
              <a:t>Zatrudnia blisko 120 prawników, wśród których większość to radcowie prawni, adwokaci oraz doradcy podatkowi. Praktyka GWW prowadzona jest pod markami:</a:t>
            </a:r>
          </a:p>
          <a:p>
            <a:pPr lvl="0">
              <a:lnSpc>
                <a:spcPts val="1450"/>
              </a:lnSpc>
            </a:pPr>
            <a:endParaRPr lang="pl-PL" sz="1200" dirty="0">
              <a:latin typeface="Arial" panose="020B0604020202020204" pitchFamily="34" charset="0"/>
              <a:cs typeface="Arial" panose="020B0604020202020204" pitchFamily="34" charset="0"/>
            </a:endParaRPr>
          </a:p>
          <a:p>
            <a:pPr lvl="0">
              <a:lnSpc>
                <a:spcPts val="1450"/>
              </a:lnSpc>
            </a:pPr>
            <a:endParaRPr lang="pl-PL" sz="1200" dirty="0">
              <a:latin typeface="Arial" panose="020B0604020202020204" pitchFamily="34" charset="0"/>
              <a:cs typeface="Arial" panose="020B0604020202020204" pitchFamily="34" charset="0"/>
            </a:endParaRPr>
          </a:p>
          <a:p>
            <a:pPr lvl="0">
              <a:lnSpc>
                <a:spcPts val="1450"/>
              </a:lnSpc>
            </a:pPr>
            <a:endParaRPr lang="pl-PL" sz="1200" dirty="0">
              <a:latin typeface="Arial" panose="020B0604020202020204" pitchFamily="34" charset="0"/>
              <a:cs typeface="Arial" panose="020B0604020202020204" pitchFamily="34" charset="0"/>
            </a:endParaRPr>
          </a:p>
          <a:p>
            <a:pPr lvl="0">
              <a:lnSpc>
                <a:spcPts val="1450"/>
              </a:lnSpc>
            </a:pPr>
            <a:endParaRPr lang="pl-PL" sz="1200" dirty="0">
              <a:latin typeface="Arial" panose="020B0604020202020204" pitchFamily="34" charset="0"/>
              <a:cs typeface="Arial" panose="020B0604020202020204" pitchFamily="34" charset="0"/>
            </a:endParaRPr>
          </a:p>
          <a:p>
            <a:pPr lvl="0">
              <a:lnSpc>
                <a:spcPts val="1450"/>
              </a:lnSpc>
            </a:pPr>
            <a:r>
              <a:rPr lang="pl-PL" sz="1200" dirty="0">
                <a:latin typeface="Arial" panose="020B0604020202020204" pitchFamily="34" charset="0"/>
                <a:cs typeface="Arial" panose="020B0604020202020204" pitchFamily="34" charset="0"/>
              </a:rPr>
              <a:t>Korporacjom i przedsiębiorcom zapewniamy najwyższy poziom kompleksowych usług doradztwa prawnego i podatkowego związanego z publicznym prawem gospodarczym egzekwowanym przez urzędy takie jak UKE, URE, UOKiK.</a:t>
            </a:r>
          </a:p>
        </p:txBody>
      </p:sp>
      <p:sp>
        <p:nvSpPr>
          <p:cNvPr id="20" name="pole tekstowe 19">
            <a:extLst>
              <a:ext uri="{FF2B5EF4-FFF2-40B4-BE49-F238E27FC236}">
                <a16:creationId xmlns:a16="http://schemas.microsoft.com/office/drawing/2014/main" id="{97D3DCF6-AF2C-4391-9BBE-238F353EFBE2}"/>
              </a:ext>
            </a:extLst>
          </p:cNvPr>
          <p:cNvSpPr txBox="1">
            <a:spLocks/>
          </p:cNvSpPr>
          <p:nvPr userDrawn="1"/>
        </p:nvSpPr>
        <p:spPr>
          <a:xfrm>
            <a:off x="4999290" y="792001"/>
            <a:ext cx="3017214" cy="1694826"/>
          </a:xfrm>
          <a:prstGeom prst="rect">
            <a:avLst/>
          </a:prstGeom>
          <a:noFill/>
        </p:spPr>
        <p:txBody>
          <a:bodyPr wrap="square" lIns="0" tIns="0" rIns="0" bIns="0" rtlCol="0">
            <a:noAutofit/>
          </a:bodyPr>
          <a:lstStyle/>
          <a:p>
            <a:pPr lvl="0">
              <a:lnSpc>
                <a:spcPts val="2880"/>
              </a:lnSpc>
            </a:pPr>
            <a:r>
              <a:rPr lang="pl-PL" sz="2400" dirty="0">
                <a:latin typeface="Arial Black" panose="020B0A04020102020204" pitchFamily="34" charset="0"/>
                <a:cs typeface="Arial" panose="020B0604020202020204" pitchFamily="34" charset="0"/>
              </a:rPr>
              <a:t>GWW jest jedną </a:t>
            </a:r>
            <a:br>
              <a:rPr lang="pl-PL" sz="2400" dirty="0">
                <a:latin typeface="Arial Black" panose="020B0A04020102020204" pitchFamily="34" charset="0"/>
                <a:cs typeface="Arial" panose="020B0604020202020204" pitchFamily="34" charset="0"/>
              </a:rPr>
            </a:br>
            <a:r>
              <a:rPr lang="pl-PL" sz="2400" dirty="0">
                <a:latin typeface="Arial Black" panose="020B0A04020102020204" pitchFamily="34" charset="0"/>
                <a:cs typeface="Arial" panose="020B0604020202020204" pitchFamily="34" charset="0"/>
              </a:rPr>
              <a:t>z wiodących firm </a:t>
            </a:r>
            <a:br>
              <a:rPr lang="pl-PL" sz="2400" dirty="0">
                <a:latin typeface="Arial Black" panose="020B0A04020102020204" pitchFamily="34" charset="0"/>
                <a:cs typeface="Arial" panose="020B0604020202020204" pitchFamily="34" charset="0"/>
              </a:rPr>
            </a:br>
            <a:r>
              <a:rPr lang="pl-PL" sz="2400" dirty="0">
                <a:latin typeface="Arial Black" panose="020B0A04020102020204" pitchFamily="34" charset="0"/>
                <a:cs typeface="Arial" panose="020B0604020202020204" pitchFamily="34" charset="0"/>
              </a:rPr>
              <a:t>prawniczych </a:t>
            </a:r>
            <a:br>
              <a:rPr lang="pl-PL" sz="2400" dirty="0">
                <a:latin typeface="Arial Black" panose="020B0A04020102020204" pitchFamily="34" charset="0"/>
                <a:cs typeface="Arial" panose="020B0604020202020204" pitchFamily="34" charset="0"/>
              </a:rPr>
            </a:br>
            <a:r>
              <a:rPr lang="pl-PL" sz="2400" dirty="0">
                <a:latin typeface="Arial Black" panose="020B0A04020102020204" pitchFamily="34" charset="0"/>
                <a:cs typeface="Arial" panose="020B0604020202020204" pitchFamily="34" charset="0"/>
              </a:rPr>
              <a:t>w Polsce.</a:t>
            </a:r>
          </a:p>
        </p:txBody>
      </p:sp>
    </p:spTree>
    <p:extLst>
      <p:ext uri="{BB962C8B-B14F-4D97-AF65-F5344CB8AC3E}">
        <p14:creationId xmlns:p14="http://schemas.microsoft.com/office/powerpoint/2010/main" val="165476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Liczb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78E263B-D063-472B-9C4F-0AD89D3AB564}"/>
              </a:ext>
            </a:extLst>
          </p:cNvPr>
          <p:cNvSpPr txBox="1">
            <a:spLocks/>
          </p:cNvSpPr>
          <p:nvPr userDrawn="1"/>
        </p:nvSpPr>
        <p:spPr>
          <a:xfrm>
            <a:off x="1439300" y="2737355"/>
            <a:ext cx="2575328" cy="866350"/>
          </a:xfrm>
          <a:prstGeom prst="rect">
            <a:avLst/>
          </a:prstGeom>
        </p:spPr>
        <p:txBody>
          <a:bodyPr vert="horz" lIns="0" tIns="0" rIns="0" bIns="0" rtlCol="0" anchor="t" anchorCtr="0">
            <a:noAutofit/>
          </a:bodyPr>
          <a:lstStyle>
            <a:lvl1pPr algn="ctr" defTabSz="914400" rtl="0" eaLnBrk="1" latinLnBrk="0" hangingPunct="1">
              <a:lnSpc>
                <a:spcPts val="7000"/>
              </a:lnSpc>
              <a:spcBef>
                <a:spcPct val="0"/>
              </a:spcBef>
              <a:buNone/>
              <a:defRPr sz="6600" kern="1200">
                <a:solidFill>
                  <a:schemeClr val="tx1"/>
                </a:solidFill>
                <a:latin typeface="Arial Black" panose="020B0A04020102020204" pitchFamily="34" charset="0"/>
                <a:ea typeface="+mj-ea"/>
                <a:cs typeface="Arial" panose="020B0604020202020204" pitchFamily="34" charset="0"/>
              </a:defRPr>
            </a:lvl1pPr>
          </a:lstStyle>
          <a:p>
            <a:r>
              <a:rPr lang="pl-PL" dirty="0"/>
              <a:t>80</a:t>
            </a:r>
          </a:p>
        </p:txBody>
      </p:sp>
      <p:sp>
        <p:nvSpPr>
          <p:cNvPr id="22" name="Title 1">
            <a:extLst>
              <a:ext uri="{FF2B5EF4-FFF2-40B4-BE49-F238E27FC236}">
                <a16:creationId xmlns:a16="http://schemas.microsoft.com/office/drawing/2014/main" id="{AF1231A1-52AC-490E-9C8A-4FA0FD7EA980}"/>
              </a:ext>
            </a:extLst>
          </p:cNvPr>
          <p:cNvSpPr txBox="1">
            <a:spLocks/>
          </p:cNvSpPr>
          <p:nvPr userDrawn="1"/>
        </p:nvSpPr>
        <p:spPr>
          <a:xfrm>
            <a:off x="1439300" y="4869116"/>
            <a:ext cx="2575328" cy="866350"/>
          </a:xfrm>
          <a:prstGeom prst="rect">
            <a:avLst/>
          </a:prstGeom>
        </p:spPr>
        <p:txBody>
          <a:bodyPr vert="horz" lIns="0" tIns="0" rIns="0" bIns="0" rtlCol="0" anchor="t" anchorCtr="0">
            <a:noAutofit/>
          </a:bodyPr>
          <a:lstStyle>
            <a:lvl1pPr algn="ctr" defTabSz="914400" rtl="0" eaLnBrk="1" latinLnBrk="0" hangingPunct="1">
              <a:lnSpc>
                <a:spcPts val="7000"/>
              </a:lnSpc>
              <a:spcBef>
                <a:spcPct val="0"/>
              </a:spcBef>
              <a:buNone/>
              <a:defRPr sz="6600" kern="1200">
                <a:solidFill>
                  <a:schemeClr val="tx1"/>
                </a:solidFill>
                <a:latin typeface="Arial Black" panose="020B0A04020102020204" pitchFamily="34" charset="0"/>
                <a:ea typeface="+mj-ea"/>
                <a:cs typeface="Arial" panose="020B0604020202020204" pitchFamily="34" charset="0"/>
              </a:defRPr>
            </a:lvl1pPr>
          </a:lstStyle>
          <a:p>
            <a:r>
              <a:rPr lang="pl-PL" dirty="0"/>
              <a:t>23</a:t>
            </a:r>
          </a:p>
        </p:txBody>
      </p:sp>
      <p:pic>
        <p:nvPicPr>
          <p:cNvPr id="25" name="Obraz 24">
            <a:extLst>
              <a:ext uri="{FF2B5EF4-FFF2-40B4-BE49-F238E27FC236}">
                <a16:creationId xmlns:a16="http://schemas.microsoft.com/office/drawing/2014/main" id="{7F395499-DAB2-4187-8DC5-20ABE185CE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4121" y="2351400"/>
            <a:ext cx="359675" cy="24385"/>
          </a:xfrm>
          <a:prstGeom prst="rect">
            <a:avLst/>
          </a:prstGeom>
        </p:spPr>
      </p:pic>
      <p:pic>
        <p:nvPicPr>
          <p:cNvPr id="26" name="Obraz 25">
            <a:extLst>
              <a:ext uri="{FF2B5EF4-FFF2-40B4-BE49-F238E27FC236}">
                <a16:creationId xmlns:a16="http://schemas.microsoft.com/office/drawing/2014/main" id="{B8A4587F-06D8-4B5F-BFEB-029F4DC662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34400" y="4515339"/>
            <a:ext cx="359675" cy="24385"/>
          </a:xfrm>
          <a:prstGeom prst="rect">
            <a:avLst/>
          </a:prstGeom>
        </p:spPr>
      </p:pic>
      <p:sp>
        <p:nvSpPr>
          <p:cNvPr id="17" name="pole tekstowe 16">
            <a:extLst>
              <a:ext uri="{FF2B5EF4-FFF2-40B4-BE49-F238E27FC236}">
                <a16:creationId xmlns:a16="http://schemas.microsoft.com/office/drawing/2014/main" id="{9AECB0E1-2D1A-497A-BCE5-2813DF030BA4}"/>
              </a:ext>
            </a:extLst>
          </p:cNvPr>
          <p:cNvSpPr txBox="1">
            <a:spLocks/>
          </p:cNvSpPr>
          <p:nvPr userDrawn="1"/>
        </p:nvSpPr>
        <p:spPr>
          <a:xfrm>
            <a:off x="4961580" y="2014917"/>
            <a:ext cx="3060000" cy="3612481"/>
          </a:xfrm>
          <a:prstGeom prst="rect">
            <a:avLst/>
          </a:prstGeom>
          <a:noFill/>
        </p:spPr>
        <p:txBody>
          <a:bodyPr wrap="square" lIns="0" tIns="0" rIns="0" bIns="0" rtlCol="0">
            <a:noAutofit/>
          </a:bodyPr>
          <a:lstStyle/>
          <a:p>
            <a:pPr lvl="0">
              <a:lnSpc>
                <a:spcPts val="1440"/>
              </a:lnSpc>
            </a:pPr>
            <a:r>
              <a:rPr lang="pl-PL" sz="1200" dirty="0">
                <a:latin typeface="Arial" panose="020B0604020202020204" pitchFamily="34" charset="0"/>
                <a:cs typeface="Arial" panose="020B0604020202020204" pitchFamily="34" charset="0"/>
              </a:rPr>
              <a:t>Równocześnie wyróżnia nas unikalna kompetencja w zakresie obsługi prawnej </a:t>
            </a:r>
            <a:br>
              <a:rPr lang="pl-PL" sz="1200" dirty="0">
                <a:latin typeface="Arial" panose="020B0604020202020204" pitchFamily="34" charset="0"/>
                <a:cs typeface="Arial" panose="020B0604020202020204" pitchFamily="34" charset="0"/>
              </a:rPr>
            </a:br>
            <a:r>
              <a:rPr lang="pl-PL" sz="1200" dirty="0">
                <a:latin typeface="Arial" panose="020B0604020202020204" pitchFamily="34" charset="0"/>
                <a:cs typeface="Arial" panose="020B0604020202020204" pitchFamily="34" charset="0"/>
              </a:rPr>
              <a:t>i podatkowej procesu inwestycyjno-budowlanego, infrastruktury liniowej, branży TSL (transport, spedycja, logistyka), gospodarki odpadami oraz nieruchomości.</a:t>
            </a:r>
          </a:p>
          <a:p>
            <a:pPr lvl="0">
              <a:lnSpc>
                <a:spcPts val="1440"/>
              </a:lnSpc>
            </a:pPr>
            <a:endParaRPr lang="pl-PL" sz="1200" dirty="0">
              <a:latin typeface="Arial" panose="020B0604020202020204" pitchFamily="34" charset="0"/>
              <a:cs typeface="Arial" panose="020B0604020202020204" pitchFamily="34" charset="0"/>
            </a:endParaRPr>
          </a:p>
          <a:p>
            <a:pPr lvl="0">
              <a:lnSpc>
                <a:spcPts val="1440"/>
              </a:lnSpc>
            </a:pPr>
            <a:r>
              <a:rPr lang="pl-PL" sz="1200" dirty="0">
                <a:latin typeface="Arial" panose="020B0604020202020204" pitchFamily="34" charset="0"/>
                <a:cs typeface="Arial" panose="020B0604020202020204" pitchFamily="34" charset="0"/>
              </a:rPr>
              <a:t>Nasi prawnicy zaangażowani byli i są w projekty oraz spory o wartości od setek tysięcy do kilku miliardów złoty – każdego roku prawnicy GWW otrzymują w rankingach polskich i międzynarodowych wyróżnienia indywidualne w swoich wiodących specjalizacjach.</a:t>
            </a:r>
          </a:p>
          <a:p>
            <a:pPr>
              <a:lnSpc>
                <a:spcPts val="1440"/>
              </a:lnSpc>
            </a:pPr>
            <a:endParaRPr lang="pl-PL" sz="1200" dirty="0">
              <a:latin typeface="Arial" panose="020B0604020202020204" pitchFamily="34" charset="0"/>
              <a:cs typeface="Arial" panose="020B0604020202020204" pitchFamily="34" charset="0"/>
            </a:endParaRPr>
          </a:p>
        </p:txBody>
      </p:sp>
      <p:sp>
        <p:nvSpPr>
          <p:cNvPr id="21" name="pole tekstowe 20">
            <a:extLst>
              <a:ext uri="{FF2B5EF4-FFF2-40B4-BE49-F238E27FC236}">
                <a16:creationId xmlns:a16="http://schemas.microsoft.com/office/drawing/2014/main" id="{19848379-C5E6-4C91-A619-CB3C4E3CD3F4}"/>
              </a:ext>
            </a:extLst>
          </p:cNvPr>
          <p:cNvSpPr txBox="1">
            <a:spLocks/>
          </p:cNvSpPr>
          <p:nvPr userDrawn="1"/>
        </p:nvSpPr>
        <p:spPr>
          <a:xfrm>
            <a:off x="1670413" y="1620364"/>
            <a:ext cx="2114082" cy="546594"/>
          </a:xfrm>
          <a:prstGeom prst="rect">
            <a:avLst/>
          </a:prstGeom>
          <a:noFill/>
        </p:spPr>
        <p:txBody>
          <a:bodyPr wrap="square" lIns="0" tIns="0" rIns="0" bIns="0" rtlCol="0">
            <a:noAutofit/>
          </a:bodyPr>
          <a:lstStyle/>
          <a:p>
            <a:pPr lvl="0" algn="ctr">
              <a:lnSpc>
                <a:spcPts val="1400"/>
              </a:lnSpc>
            </a:pPr>
            <a:r>
              <a:rPr lang="pl-PL" sz="1000" dirty="0">
                <a:latin typeface="Arial" panose="020B0604020202020204" pitchFamily="34" charset="0"/>
                <a:cs typeface="Arial" panose="020B0604020202020204" pitchFamily="34" charset="0"/>
              </a:rPr>
              <a:t>KLIENTÓW JEST Z GWW </a:t>
            </a:r>
            <a:br>
              <a:rPr lang="pl-PL" sz="1000" dirty="0">
                <a:latin typeface="Arial" panose="020B0604020202020204" pitchFamily="34" charset="0"/>
                <a:cs typeface="Arial" panose="020B0604020202020204" pitchFamily="34" charset="0"/>
              </a:rPr>
            </a:br>
            <a:r>
              <a:rPr lang="pl-PL" sz="1000" dirty="0">
                <a:latin typeface="Arial" panose="020B0604020202020204" pitchFamily="34" charset="0"/>
                <a:cs typeface="Arial" panose="020B0604020202020204" pitchFamily="34" charset="0"/>
              </a:rPr>
              <a:t>PONAD 5 LAT*</a:t>
            </a:r>
          </a:p>
        </p:txBody>
      </p:sp>
      <p:sp>
        <p:nvSpPr>
          <p:cNvPr id="23" name="pole tekstowe 22">
            <a:extLst>
              <a:ext uri="{FF2B5EF4-FFF2-40B4-BE49-F238E27FC236}">
                <a16:creationId xmlns:a16="http://schemas.microsoft.com/office/drawing/2014/main" id="{169C757A-C277-4AC6-BA96-394648482C4E}"/>
              </a:ext>
            </a:extLst>
          </p:cNvPr>
          <p:cNvSpPr txBox="1">
            <a:spLocks/>
          </p:cNvSpPr>
          <p:nvPr userDrawn="1"/>
        </p:nvSpPr>
        <p:spPr>
          <a:xfrm>
            <a:off x="1656917" y="3611248"/>
            <a:ext cx="2114082" cy="546594"/>
          </a:xfrm>
          <a:prstGeom prst="rect">
            <a:avLst/>
          </a:prstGeom>
          <a:noFill/>
        </p:spPr>
        <p:txBody>
          <a:bodyPr wrap="square" lIns="0" tIns="0" rIns="0" bIns="0" rtlCol="0">
            <a:noAutofit/>
          </a:bodyPr>
          <a:lstStyle/>
          <a:p>
            <a:pPr lvl="0" algn="ctr">
              <a:lnSpc>
                <a:spcPts val="1300"/>
              </a:lnSpc>
            </a:pPr>
            <a:r>
              <a:rPr lang="pl-PL" sz="1000" dirty="0">
                <a:latin typeface="Arial" panose="020B0604020202020204" pitchFamily="34" charset="0"/>
                <a:cs typeface="Arial" panose="020B0604020202020204" pitchFamily="34" charset="0"/>
              </a:rPr>
              <a:t>RADCÓW PRAWNYCH,</a:t>
            </a:r>
          </a:p>
          <a:p>
            <a:pPr lvl="0" algn="ctr">
              <a:lnSpc>
                <a:spcPts val="1300"/>
              </a:lnSpc>
            </a:pPr>
            <a:r>
              <a:rPr lang="pl-PL" sz="1000" dirty="0">
                <a:latin typeface="Arial" panose="020B0604020202020204" pitchFamily="34" charset="0"/>
                <a:cs typeface="Arial" panose="020B0604020202020204" pitchFamily="34" charset="0"/>
              </a:rPr>
              <a:t>ADWOKATÓW I DORADCÓW</a:t>
            </a:r>
          </a:p>
          <a:p>
            <a:pPr lvl="0" algn="ctr">
              <a:lnSpc>
                <a:spcPts val="1300"/>
              </a:lnSpc>
            </a:pPr>
            <a:r>
              <a:rPr lang="pl-PL" sz="1000" dirty="0">
                <a:latin typeface="Arial" panose="020B0604020202020204" pitchFamily="34" charset="0"/>
                <a:cs typeface="Arial" panose="020B0604020202020204" pitchFamily="34" charset="0"/>
              </a:rPr>
              <a:t>PODATKOWYCH</a:t>
            </a:r>
          </a:p>
        </p:txBody>
      </p:sp>
      <p:sp>
        <p:nvSpPr>
          <p:cNvPr id="27" name="pole tekstowe 26">
            <a:extLst>
              <a:ext uri="{FF2B5EF4-FFF2-40B4-BE49-F238E27FC236}">
                <a16:creationId xmlns:a16="http://schemas.microsoft.com/office/drawing/2014/main" id="{84621F51-A2CE-4765-9EF6-6FCCE6B28426}"/>
              </a:ext>
            </a:extLst>
          </p:cNvPr>
          <p:cNvSpPr txBox="1">
            <a:spLocks/>
          </p:cNvSpPr>
          <p:nvPr userDrawn="1"/>
        </p:nvSpPr>
        <p:spPr>
          <a:xfrm>
            <a:off x="1656917" y="5735176"/>
            <a:ext cx="2114082" cy="546594"/>
          </a:xfrm>
          <a:prstGeom prst="rect">
            <a:avLst/>
          </a:prstGeom>
          <a:noFill/>
        </p:spPr>
        <p:txBody>
          <a:bodyPr wrap="square" lIns="0" tIns="0" rIns="0" bIns="0" rtlCol="0">
            <a:noAutofit/>
          </a:bodyPr>
          <a:lstStyle/>
          <a:p>
            <a:pPr lvl="0" algn="ctr">
              <a:lnSpc>
                <a:spcPts val="1300"/>
              </a:lnSpc>
            </a:pPr>
            <a:r>
              <a:rPr lang="pl-PL" sz="1000" dirty="0">
                <a:latin typeface="Arial" panose="020B0604020202020204" pitchFamily="34" charset="0"/>
                <a:cs typeface="Arial" panose="020B0604020202020204" pitchFamily="34" charset="0"/>
              </a:rPr>
              <a:t>LATA NA RYNKU DORADZTWA PRAWNEGO DLA BIZNESU</a:t>
            </a:r>
          </a:p>
        </p:txBody>
      </p:sp>
      <p:sp>
        <p:nvSpPr>
          <p:cNvPr id="29" name="Title 1">
            <a:extLst>
              <a:ext uri="{FF2B5EF4-FFF2-40B4-BE49-F238E27FC236}">
                <a16:creationId xmlns:a16="http://schemas.microsoft.com/office/drawing/2014/main" id="{25261C84-F7A3-496E-8F7C-DDD632116868}"/>
              </a:ext>
            </a:extLst>
          </p:cNvPr>
          <p:cNvSpPr txBox="1">
            <a:spLocks/>
          </p:cNvSpPr>
          <p:nvPr userDrawn="1"/>
        </p:nvSpPr>
        <p:spPr>
          <a:xfrm>
            <a:off x="1426294" y="762654"/>
            <a:ext cx="2575328" cy="866350"/>
          </a:xfrm>
          <a:prstGeom prst="rect">
            <a:avLst/>
          </a:prstGeom>
        </p:spPr>
        <p:txBody>
          <a:bodyPr vert="horz" lIns="0" tIns="0" rIns="0" bIns="0" rtlCol="0" anchor="t" anchorCtr="0">
            <a:noAutofit/>
          </a:bodyPr>
          <a:lstStyle>
            <a:lvl1pPr algn="ctr" defTabSz="914400" rtl="0" eaLnBrk="1" latinLnBrk="0" hangingPunct="1">
              <a:lnSpc>
                <a:spcPts val="7000"/>
              </a:lnSpc>
              <a:spcBef>
                <a:spcPct val="0"/>
              </a:spcBef>
              <a:buNone/>
              <a:defRPr sz="6600" kern="1200">
                <a:solidFill>
                  <a:schemeClr val="tx1"/>
                </a:solidFill>
                <a:latin typeface="Arial Black" panose="020B0A04020102020204" pitchFamily="34" charset="0"/>
                <a:ea typeface="+mj-ea"/>
                <a:cs typeface="Arial" panose="020B0604020202020204" pitchFamily="34" charset="0"/>
              </a:defRPr>
            </a:lvl1pPr>
          </a:lstStyle>
          <a:p>
            <a:r>
              <a:rPr lang="pl-PL" dirty="0"/>
              <a:t>150</a:t>
            </a:r>
          </a:p>
        </p:txBody>
      </p:sp>
    </p:spTree>
    <p:extLst>
      <p:ext uri="{BB962C8B-B14F-4D97-AF65-F5344CB8AC3E}">
        <p14:creationId xmlns:p14="http://schemas.microsoft.com/office/powerpoint/2010/main" val="16215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Wizytów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AC7E6710-6D30-4DAD-904D-1864F7412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959" y="184998"/>
            <a:ext cx="1064800" cy="237751"/>
          </a:xfrm>
          <a:prstGeom prst="rect">
            <a:avLst/>
          </a:prstGeom>
        </p:spPr>
      </p:pic>
      <p:pic>
        <p:nvPicPr>
          <p:cNvPr id="24" name="Obraz 23">
            <a:extLst>
              <a:ext uri="{FF2B5EF4-FFF2-40B4-BE49-F238E27FC236}">
                <a16:creationId xmlns:a16="http://schemas.microsoft.com/office/drawing/2014/main" id="{01CD66E9-8F44-4D2A-A2B2-7020981467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7491" y="5193163"/>
            <a:ext cx="1782118" cy="1087153"/>
          </a:xfrm>
          <a:prstGeom prst="rect">
            <a:avLst/>
          </a:prstGeom>
        </p:spPr>
      </p:pic>
      <p:sp>
        <p:nvSpPr>
          <p:cNvPr id="33" name="pole tekstowe 32">
            <a:extLst>
              <a:ext uri="{FF2B5EF4-FFF2-40B4-BE49-F238E27FC236}">
                <a16:creationId xmlns:a16="http://schemas.microsoft.com/office/drawing/2014/main" id="{5265689E-52FF-41A9-9B3C-B8F8A7CADAF5}"/>
              </a:ext>
            </a:extLst>
          </p:cNvPr>
          <p:cNvSpPr txBox="1">
            <a:spLocks/>
          </p:cNvSpPr>
          <p:nvPr userDrawn="1"/>
        </p:nvSpPr>
        <p:spPr>
          <a:xfrm>
            <a:off x="3282287" y="5169805"/>
            <a:ext cx="5302210" cy="326832"/>
          </a:xfrm>
          <a:prstGeom prst="rect">
            <a:avLst/>
          </a:prstGeom>
          <a:noFill/>
        </p:spPr>
        <p:txBody>
          <a:bodyPr wrap="square" lIns="0" tIns="0" rIns="0" bIns="0" rtlCol="0">
            <a:noAutofit/>
          </a:bodyPr>
          <a:lstStyle/>
          <a:p>
            <a:pPr lvl="0">
              <a:lnSpc>
                <a:spcPts val="2160"/>
              </a:lnSpc>
            </a:pPr>
            <a:r>
              <a:rPr lang="pl-PL" sz="1800" dirty="0">
                <a:solidFill>
                  <a:schemeClr val="bg1"/>
                </a:solidFill>
                <a:latin typeface="Arial Black" panose="020B0A04020102020204" pitchFamily="34" charset="0"/>
              </a:rPr>
              <a:t>Zapraszamy do kontaktu!</a:t>
            </a:r>
          </a:p>
        </p:txBody>
      </p:sp>
      <p:sp>
        <p:nvSpPr>
          <p:cNvPr id="16" name="Text Placeholder 2">
            <a:extLst>
              <a:ext uri="{FF2B5EF4-FFF2-40B4-BE49-F238E27FC236}">
                <a16:creationId xmlns:a16="http://schemas.microsoft.com/office/drawing/2014/main" id="{6D0E6FA0-94CF-4CA1-83A5-FD520703CABD}"/>
              </a:ext>
            </a:extLst>
          </p:cNvPr>
          <p:cNvSpPr>
            <a:spLocks noGrp="1"/>
          </p:cNvSpPr>
          <p:nvPr>
            <p:ph type="body" idx="1" hasCustomPrompt="1"/>
          </p:nvPr>
        </p:nvSpPr>
        <p:spPr>
          <a:xfrm>
            <a:off x="4653477" y="1636372"/>
            <a:ext cx="3492000" cy="554568"/>
          </a:xfrm>
          <a:prstGeom prst="rect">
            <a:avLst/>
          </a:prstGeom>
        </p:spPr>
        <p:txBody>
          <a:bodyPr lIns="0" tIns="0" rIns="0" bIns="0" anchor="t" anchorCtr="0">
            <a:noAutofit/>
          </a:bodyPr>
          <a:lstStyle>
            <a:lvl1pPr marL="0" indent="0">
              <a:lnSpc>
                <a:spcPts val="2160"/>
              </a:lnSpc>
              <a:spcBef>
                <a:spcPts val="0"/>
              </a:spcBef>
              <a:buNone/>
              <a:defRPr sz="1800" b="0">
                <a:solidFill>
                  <a:schemeClr val="bg1"/>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Imię </a:t>
            </a:r>
            <a:br>
              <a:rPr lang="pl-PL" dirty="0"/>
            </a:br>
            <a:r>
              <a:rPr lang="pl-PL" dirty="0"/>
              <a:t>Nazwisko</a:t>
            </a:r>
          </a:p>
        </p:txBody>
      </p:sp>
      <p:sp>
        <p:nvSpPr>
          <p:cNvPr id="17" name="Text Placeholder 2">
            <a:extLst>
              <a:ext uri="{FF2B5EF4-FFF2-40B4-BE49-F238E27FC236}">
                <a16:creationId xmlns:a16="http://schemas.microsoft.com/office/drawing/2014/main" id="{C7C6AD42-1B47-469D-A87E-339540874C3E}"/>
              </a:ext>
            </a:extLst>
          </p:cNvPr>
          <p:cNvSpPr>
            <a:spLocks noGrp="1"/>
          </p:cNvSpPr>
          <p:nvPr>
            <p:ph type="body" idx="12" hasCustomPrompt="1"/>
          </p:nvPr>
        </p:nvSpPr>
        <p:spPr>
          <a:xfrm>
            <a:off x="4653477" y="2225373"/>
            <a:ext cx="3492000" cy="308196"/>
          </a:xfrm>
          <a:prstGeom prst="rect">
            <a:avLst/>
          </a:prstGeom>
        </p:spPr>
        <p:txBody>
          <a:bodyPr lIns="0" tIns="0" rIns="0" bIns="0" anchor="t" anchorCtr="0">
            <a:noAutofit/>
          </a:bodyPr>
          <a:lstStyle>
            <a:lvl1pPr marL="0" indent="0">
              <a:lnSpc>
                <a:spcPts val="13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Stanowisko, funkcja – kliknij, aby wpisać</a:t>
            </a:r>
          </a:p>
        </p:txBody>
      </p:sp>
      <p:sp>
        <p:nvSpPr>
          <p:cNvPr id="18" name="Text Placeholder 2">
            <a:extLst>
              <a:ext uri="{FF2B5EF4-FFF2-40B4-BE49-F238E27FC236}">
                <a16:creationId xmlns:a16="http://schemas.microsoft.com/office/drawing/2014/main" id="{0EB9E846-6F20-48BF-9552-228FAC21D168}"/>
              </a:ext>
            </a:extLst>
          </p:cNvPr>
          <p:cNvSpPr>
            <a:spLocks noGrp="1"/>
          </p:cNvSpPr>
          <p:nvPr>
            <p:ph type="body" idx="13" hasCustomPrompt="1"/>
          </p:nvPr>
        </p:nvSpPr>
        <p:spPr>
          <a:xfrm>
            <a:off x="4653477" y="2718481"/>
            <a:ext cx="3492000" cy="308196"/>
          </a:xfrm>
          <a:prstGeom prst="rect">
            <a:avLst/>
          </a:prstGeom>
        </p:spPr>
        <p:txBody>
          <a:bodyPr lIns="0" tIns="0" rIns="0" bIns="0" anchor="t" anchorCtr="0">
            <a:noAutofit/>
          </a:bodyPr>
          <a:lstStyle>
            <a:lvl1pPr marL="0" indent="0">
              <a:lnSpc>
                <a:spcPts val="14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e-mail, nr telefonu – kliknij, aby wpisać</a:t>
            </a:r>
          </a:p>
        </p:txBody>
      </p:sp>
      <p:sp>
        <p:nvSpPr>
          <p:cNvPr id="21" name="Content Placeholder 3">
            <a:extLst>
              <a:ext uri="{FF2B5EF4-FFF2-40B4-BE49-F238E27FC236}">
                <a16:creationId xmlns:a16="http://schemas.microsoft.com/office/drawing/2014/main" id="{CD2ED95E-24A9-4DE5-8303-CB2448F29E9F}"/>
              </a:ext>
            </a:extLst>
          </p:cNvPr>
          <p:cNvSpPr>
            <a:spLocks noGrp="1"/>
          </p:cNvSpPr>
          <p:nvPr>
            <p:ph sz="half" idx="10" hasCustomPrompt="1"/>
          </p:nvPr>
        </p:nvSpPr>
        <p:spPr>
          <a:xfrm>
            <a:off x="868220" y="987822"/>
            <a:ext cx="2999232" cy="2994660"/>
          </a:xfrm>
          <a:prstGeom prst="rect">
            <a:avLst/>
          </a:prstGeom>
        </p:spPr>
        <p:txBody>
          <a:bodyPr lIns="0" tIns="0" rIns="0" bIns="0">
            <a:normAutofit/>
          </a:bodyPr>
          <a:lstStyle>
            <a:lvl1pPr marL="0" indent="0">
              <a:lnSpc>
                <a:spcPts val="1440"/>
              </a:lnSpc>
              <a:spcBef>
                <a:spcPts val="0"/>
              </a:spcBef>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pl-PL" dirty="0"/>
              <a:t>Zdjęcie – kliknij, aby wstawić</a:t>
            </a:r>
            <a:endParaRPr lang="en-US" dirty="0"/>
          </a:p>
        </p:txBody>
      </p:sp>
      <p:sp>
        <p:nvSpPr>
          <p:cNvPr id="23" name="Text Placeholder 2">
            <a:extLst>
              <a:ext uri="{FF2B5EF4-FFF2-40B4-BE49-F238E27FC236}">
                <a16:creationId xmlns:a16="http://schemas.microsoft.com/office/drawing/2014/main" id="{7C984F34-8C53-4A66-97F2-D4325F587BAD}"/>
              </a:ext>
            </a:extLst>
          </p:cNvPr>
          <p:cNvSpPr>
            <a:spLocks noGrp="1"/>
          </p:cNvSpPr>
          <p:nvPr>
            <p:ph type="body" idx="15" hasCustomPrompt="1"/>
          </p:nvPr>
        </p:nvSpPr>
        <p:spPr>
          <a:xfrm>
            <a:off x="3282287" y="5548846"/>
            <a:ext cx="1260000" cy="793967"/>
          </a:xfrm>
          <a:prstGeom prst="rect">
            <a:avLst/>
          </a:prstGeom>
        </p:spPr>
        <p:txBody>
          <a:bodyPr lIns="0" tIns="0" rIns="0" bIns="0" numCol="1" spcCol="360000" anchor="t" anchorCtr="0">
            <a:noAutofit/>
          </a:bodyPr>
          <a:lstStyle>
            <a:lvl1pPr marL="0" indent="0">
              <a:lnSpc>
                <a:spcPts val="12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Adres – kliknij, aby wpisać</a:t>
            </a:r>
          </a:p>
        </p:txBody>
      </p:sp>
      <p:sp>
        <p:nvSpPr>
          <p:cNvPr id="25" name="Text Placeholder 2">
            <a:extLst>
              <a:ext uri="{FF2B5EF4-FFF2-40B4-BE49-F238E27FC236}">
                <a16:creationId xmlns:a16="http://schemas.microsoft.com/office/drawing/2014/main" id="{8936243D-DE22-41E7-8A79-280A26CC0B68}"/>
              </a:ext>
            </a:extLst>
          </p:cNvPr>
          <p:cNvSpPr>
            <a:spLocks noGrp="1"/>
          </p:cNvSpPr>
          <p:nvPr>
            <p:ph type="body" idx="16" hasCustomPrompt="1"/>
          </p:nvPr>
        </p:nvSpPr>
        <p:spPr>
          <a:xfrm>
            <a:off x="4653477" y="5548845"/>
            <a:ext cx="1260000" cy="793967"/>
          </a:xfrm>
          <a:prstGeom prst="rect">
            <a:avLst/>
          </a:prstGeom>
        </p:spPr>
        <p:txBody>
          <a:bodyPr lIns="0" tIns="0" rIns="0" bIns="0" numCol="1" spcCol="360000" anchor="t" anchorCtr="0">
            <a:noAutofit/>
          </a:bodyPr>
          <a:lstStyle>
            <a:lvl1pPr marL="0" indent="0">
              <a:lnSpc>
                <a:spcPts val="12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Adres – kliknij, aby wpisać</a:t>
            </a:r>
          </a:p>
        </p:txBody>
      </p:sp>
      <p:sp>
        <p:nvSpPr>
          <p:cNvPr id="26" name="Text Placeholder 2">
            <a:extLst>
              <a:ext uri="{FF2B5EF4-FFF2-40B4-BE49-F238E27FC236}">
                <a16:creationId xmlns:a16="http://schemas.microsoft.com/office/drawing/2014/main" id="{CFE76870-171A-43C6-AE13-16C797C51F4D}"/>
              </a:ext>
            </a:extLst>
          </p:cNvPr>
          <p:cNvSpPr>
            <a:spLocks noGrp="1"/>
          </p:cNvSpPr>
          <p:nvPr>
            <p:ph type="body" idx="17" hasCustomPrompt="1"/>
          </p:nvPr>
        </p:nvSpPr>
        <p:spPr>
          <a:xfrm>
            <a:off x="5997907" y="5548844"/>
            <a:ext cx="1260000" cy="793967"/>
          </a:xfrm>
          <a:prstGeom prst="rect">
            <a:avLst/>
          </a:prstGeom>
        </p:spPr>
        <p:txBody>
          <a:bodyPr lIns="0" tIns="0" rIns="0" bIns="0" numCol="1" spcCol="360000" anchor="t" anchorCtr="0">
            <a:noAutofit/>
          </a:bodyPr>
          <a:lstStyle>
            <a:lvl1pPr marL="0" indent="0">
              <a:lnSpc>
                <a:spcPts val="12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Adres – kliknij, aby wpisać</a:t>
            </a:r>
          </a:p>
        </p:txBody>
      </p:sp>
      <p:sp>
        <p:nvSpPr>
          <p:cNvPr id="27" name="Text Placeholder 2">
            <a:extLst>
              <a:ext uri="{FF2B5EF4-FFF2-40B4-BE49-F238E27FC236}">
                <a16:creationId xmlns:a16="http://schemas.microsoft.com/office/drawing/2014/main" id="{B311E560-9325-42B7-A73D-FFBB17713E57}"/>
              </a:ext>
            </a:extLst>
          </p:cNvPr>
          <p:cNvSpPr>
            <a:spLocks noGrp="1"/>
          </p:cNvSpPr>
          <p:nvPr>
            <p:ph type="body" idx="18" hasCustomPrompt="1"/>
          </p:nvPr>
        </p:nvSpPr>
        <p:spPr>
          <a:xfrm>
            <a:off x="7324497" y="5548844"/>
            <a:ext cx="1260000" cy="793967"/>
          </a:xfrm>
          <a:prstGeom prst="rect">
            <a:avLst/>
          </a:prstGeom>
        </p:spPr>
        <p:txBody>
          <a:bodyPr lIns="0" tIns="0" rIns="0" bIns="0" numCol="1" spcCol="360000" anchor="t" anchorCtr="0">
            <a:noAutofit/>
          </a:bodyPr>
          <a:lstStyle>
            <a:lvl1pPr marL="0" indent="0">
              <a:lnSpc>
                <a:spcPts val="12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Adres – kliknij, aby wpisać</a:t>
            </a:r>
          </a:p>
        </p:txBody>
      </p:sp>
    </p:spTree>
    <p:extLst>
      <p:ext uri="{BB962C8B-B14F-4D97-AF65-F5344CB8AC3E}">
        <p14:creationId xmlns:p14="http://schemas.microsoft.com/office/powerpoint/2010/main" val="386625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Strona_tytułowa_prezenta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3999" y="770709"/>
            <a:ext cx="6930000" cy="418011"/>
          </a:xfrm>
          <a:prstGeom prst="rect">
            <a:avLst/>
          </a:prstGeom>
        </p:spPr>
        <p:txBody>
          <a:bodyPr lIns="0" tIns="0" rIns="0" bIns="0" anchor="t" anchorCtr="0">
            <a:normAutofit/>
          </a:bodyPr>
          <a:lstStyle>
            <a:lvl1pPr>
              <a:defRPr sz="1200">
                <a:latin typeface="Arial" panose="020B0604020202020204" pitchFamily="34" charset="0"/>
                <a:cs typeface="Arial" panose="020B0604020202020204" pitchFamily="34" charset="0"/>
              </a:defRPr>
            </a:lvl1pPr>
          </a:lstStyle>
          <a:p>
            <a:r>
              <a:rPr lang="pl-PL" dirty="0"/>
              <a:t>Autor: Imię i Nazwisko – kliknij, aby wpisać</a:t>
            </a:r>
            <a:endParaRPr lang="en-US" dirty="0"/>
          </a:p>
        </p:txBody>
      </p:sp>
      <p:sp>
        <p:nvSpPr>
          <p:cNvPr id="3" name="Text Placeholder 2"/>
          <p:cNvSpPr>
            <a:spLocks noGrp="1"/>
          </p:cNvSpPr>
          <p:nvPr>
            <p:ph type="body" idx="1" hasCustomPrompt="1"/>
          </p:nvPr>
        </p:nvSpPr>
        <p:spPr>
          <a:xfrm>
            <a:off x="1134000" y="1808703"/>
            <a:ext cx="6930000" cy="1224881"/>
          </a:xfrm>
          <a:prstGeom prst="rect">
            <a:avLst/>
          </a:prstGeom>
        </p:spPr>
        <p:txBody>
          <a:bodyPr lIns="0" tIns="0" rIns="0" bIns="0" anchor="t" anchorCtr="0">
            <a:noAutofit/>
          </a:bodyPr>
          <a:lstStyle>
            <a:lvl1pPr marL="0" indent="0">
              <a:lnSpc>
                <a:spcPts val="3900"/>
              </a:lnSpc>
              <a:spcBef>
                <a:spcPts val="0"/>
              </a:spcBef>
              <a:buNone/>
              <a:defRPr sz="3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Tytuł – kliknij, aby wpisać</a:t>
            </a:r>
          </a:p>
        </p:txBody>
      </p:sp>
      <p:pic>
        <p:nvPicPr>
          <p:cNvPr id="13" name="Obraz 12">
            <a:extLst>
              <a:ext uri="{FF2B5EF4-FFF2-40B4-BE49-F238E27FC236}">
                <a16:creationId xmlns:a16="http://schemas.microsoft.com/office/drawing/2014/main" id="{18B3ACD0-EDE9-47DA-BCF8-C2A39DB69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933" y="3155905"/>
            <a:ext cx="359675" cy="24385"/>
          </a:xfrm>
          <a:prstGeom prst="rect">
            <a:avLst/>
          </a:prstGeom>
        </p:spPr>
      </p:pic>
      <p:sp>
        <p:nvSpPr>
          <p:cNvPr id="17" name="Text Placeholder 2">
            <a:extLst>
              <a:ext uri="{FF2B5EF4-FFF2-40B4-BE49-F238E27FC236}">
                <a16:creationId xmlns:a16="http://schemas.microsoft.com/office/drawing/2014/main" id="{8C4C1FAA-74CF-483A-816C-43A58CB8E112}"/>
              </a:ext>
            </a:extLst>
          </p:cNvPr>
          <p:cNvSpPr>
            <a:spLocks noGrp="1"/>
          </p:cNvSpPr>
          <p:nvPr>
            <p:ph type="body" idx="11" hasCustomPrompt="1"/>
          </p:nvPr>
        </p:nvSpPr>
        <p:spPr>
          <a:xfrm>
            <a:off x="1133999" y="3502800"/>
            <a:ext cx="6930000" cy="2307156"/>
          </a:xfrm>
          <a:prstGeom prst="rect">
            <a:avLst/>
          </a:prstGeom>
        </p:spPr>
        <p:txBody>
          <a:bodyPr lIns="0" tIns="0" rIns="0" bIns="0"/>
          <a:lstStyle>
            <a:lvl1pPr marL="0" indent="0">
              <a:lnSpc>
                <a:spcPts val="1920"/>
              </a:lnSpc>
              <a:spcBef>
                <a:spcPts val="0"/>
              </a:spcBef>
              <a:buNone/>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Podtytuł – kliknij, aby wpisać</a:t>
            </a:r>
          </a:p>
        </p:txBody>
      </p:sp>
      <p:sp>
        <p:nvSpPr>
          <p:cNvPr id="20" name="Text Placeholder 3">
            <a:extLst>
              <a:ext uri="{FF2B5EF4-FFF2-40B4-BE49-F238E27FC236}">
                <a16:creationId xmlns:a16="http://schemas.microsoft.com/office/drawing/2014/main" id="{153F0289-90D6-43D9-9B66-CB9A70A3AD5F}"/>
              </a:ext>
            </a:extLst>
          </p:cNvPr>
          <p:cNvSpPr>
            <a:spLocks noGrp="1"/>
          </p:cNvSpPr>
          <p:nvPr>
            <p:ph type="body" sz="half" idx="2" hasCustomPrompt="1"/>
          </p:nvPr>
        </p:nvSpPr>
        <p:spPr>
          <a:xfrm>
            <a:off x="1133999" y="6004847"/>
            <a:ext cx="6930000" cy="127619"/>
          </a:xfrm>
          <a:prstGeom prst="rect">
            <a:avLst/>
          </a:prstGeom>
        </p:spPr>
        <p:txBody>
          <a:bodyPr lIns="0" tIns="0" rIns="0" bIns="0"/>
          <a:lstStyle>
            <a:lvl1pPr marL="0" indent="0">
              <a:lnSpc>
                <a:spcPct val="100000"/>
              </a:lnSpc>
              <a:spcBef>
                <a:spcPts val="0"/>
              </a:spcBef>
              <a:buNone/>
              <a:defRPr sz="700" spc="3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l-PL" dirty="0"/>
              <a:t>PAŹDZIERNIK 2018</a:t>
            </a:r>
          </a:p>
        </p:txBody>
      </p:sp>
    </p:spTree>
    <p:extLst>
      <p:ext uri="{BB962C8B-B14F-4D97-AF65-F5344CB8AC3E}">
        <p14:creationId xmlns:p14="http://schemas.microsoft.com/office/powerpoint/2010/main" val="355985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999" y="792000"/>
            <a:ext cx="4320989" cy="795075"/>
          </a:xfrm>
          <a:prstGeom prst="rect">
            <a:avLst/>
          </a:prstGeom>
        </p:spPr>
        <p:txBody>
          <a:bodyPr lIns="0" tIns="0" rIns="0" bIns="0" anchor="t" anchorCtr="0">
            <a:normAutofit/>
          </a:bodyPr>
          <a:lstStyle>
            <a:lvl1pPr>
              <a:lnSpc>
                <a:spcPts val="1200"/>
              </a:lnSpc>
              <a:defRPr sz="1000">
                <a:latin typeface="Arial" panose="020B0604020202020204" pitchFamily="34" charset="0"/>
                <a:cs typeface="Arial" panose="020B0604020202020204" pitchFamily="34" charset="0"/>
              </a:defRPr>
            </a:lvl1pPr>
          </a:lstStyle>
          <a:p>
            <a:r>
              <a:rPr lang="pl-PL" dirty="0"/>
              <a:t>Szanowny Pan </a:t>
            </a:r>
            <a:br>
              <a:rPr lang="pl-PL" dirty="0"/>
            </a:br>
            <a:r>
              <a:rPr lang="pl-PL" dirty="0"/>
              <a:t>Tomasz Nowak </a:t>
            </a:r>
            <a:br>
              <a:rPr lang="pl-PL" dirty="0"/>
            </a:br>
            <a:r>
              <a:rPr lang="pl-PL" dirty="0"/>
              <a:t>Stanowisko </a:t>
            </a:r>
            <a:br>
              <a:rPr lang="pl-PL" dirty="0"/>
            </a:br>
            <a:r>
              <a:rPr lang="pl-PL" dirty="0"/>
              <a:t>Nazwa Firmy S.A.</a:t>
            </a:r>
            <a:endParaRPr lang="en-US" dirty="0"/>
          </a:p>
        </p:txBody>
      </p:sp>
      <p:sp>
        <p:nvSpPr>
          <p:cNvPr id="3" name="Text Placeholder 2"/>
          <p:cNvSpPr>
            <a:spLocks noGrp="1"/>
          </p:cNvSpPr>
          <p:nvPr>
            <p:ph type="body" idx="1" hasCustomPrompt="1"/>
          </p:nvPr>
        </p:nvSpPr>
        <p:spPr>
          <a:xfrm>
            <a:off x="1080000" y="2070000"/>
            <a:ext cx="6930000" cy="435075"/>
          </a:xfrm>
          <a:prstGeom prst="rect">
            <a:avLst/>
          </a:prstGeom>
        </p:spPr>
        <p:txBody>
          <a:bodyPr lIns="0" tIns="0" rIns="0" bIns="0" anchor="t" anchorCtr="0">
            <a:noAutofit/>
          </a:bodyPr>
          <a:lstStyle>
            <a:lvl1pPr marL="0" indent="0">
              <a:lnSpc>
                <a:spcPts val="2160"/>
              </a:lnSpc>
              <a:spcBef>
                <a:spcPts val="0"/>
              </a:spcBef>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Szanowny Panie,</a:t>
            </a:r>
          </a:p>
        </p:txBody>
      </p:sp>
      <p:pic>
        <p:nvPicPr>
          <p:cNvPr id="10" name="Obraz 9">
            <a:extLst>
              <a:ext uri="{FF2B5EF4-FFF2-40B4-BE49-F238E27FC236}">
                <a16:creationId xmlns:a16="http://schemas.microsoft.com/office/drawing/2014/main" id="{DE79E0AB-3D1A-4074-AF8E-5B19516647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000" y="2595341"/>
            <a:ext cx="359675" cy="24385"/>
          </a:xfrm>
          <a:prstGeom prst="rect">
            <a:avLst/>
          </a:prstGeom>
        </p:spPr>
      </p:pic>
      <p:sp>
        <p:nvSpPr>
          <p:cNvPr id="9" name="Text Placeholder 3">
            <a:extLst>
              <a:ext uri="{FF2B5EF4-FFF2-40B4-BE49-F238E27FC236}">
                <a16:creationId xmlns:a16="http://schemas.microsoft.com/office/drawing/2014/main" id="{6CA85D2B-4391-48D9-A05C-425CFC0886E8}"/>
              </a:ext>
            </a:extLst>
          </p:cNvPr>
          <p:cNvSpPr>
            <a:spLocks noGrp="1"/>
          </p:cNvSpPr>
          <p:nvPr>
            <p:ph type="body" sz="half" idx="11" hasCustomPrompt="1"/>
          </p:nvPr>
        </p:nvSpPr>
        <p:spPr>
          <a:xfrm>
            <a:off x="1079999" y="2987999"/>
            <a:ext cx="6930000" cy="3077999"/>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
        <p:nvSpPr>
          <p:cNvPr id="12" name="Text Placeholder 3">
            <a:extLst>
              <a:ext uri="{FF2B5EF4-FFF2-40B4-BE49-F238E27FC236}">
                <a16:creationId xmlns:a16="http://schemas.microsoft.com/office/drawing/2014/main" id="{232446EC-F28E-47D9-A5C1-6FF2248D6440}"/>
              </a:ext>
            </a:extLst>
          </p:cNvPr>
          <p:cNvSpPr>
            <a:spLocks noGrp="1"/>
          </p:cNvSpPr>
          <p:nvPr>
            <p:ph type="body" sz="half" idx="2" hasCustomPrompt="1"/>
          </p:nvPr>
        </p:nvSpPr>
        <p:spPr>
          <a:xfrm>
            <a:off x="5525309" y="792000"/>
            <a:ext cx="2484689" cy="795075"/>
          </a:xfrm>
          <a:prstGeom prst="rect">
            <a:avLst/>
          </a:prstGeom>
        </p:spPr>
        <p:txBody>
          <a:bodyPr lIns="0" tIns="0" rIns="0" bIns="0"/>
          <a:lstStyle>
            <a:lvl1pPr marL="0" indent="0" algn="r">
              <a:lnSpc>
                <a:spcPts val="1200"/>
              </a:lnSpc>
              <a:spcBef>
                <a:spcPts val="0"/>
              </a:spcBef>
              <a:buNone/>
              <a:defRPr sz="1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l-PL" dirty="0"/>
              <a:t>Warszawa, </a:t>
            </a:r>
          </a:p>
          <a:p>
            <a:r>
              <a:rPr lang="pl-PL" dirty="0"/>
              <a:t>dnia 31 stycznia 2019 r.</a:t>
            </a:r>
          </a:p>
        </p:txBody>
      </p:sp>
    </p:spTree>
    <p:extLst>
      <p:ext uri="{BB962C8B-B14F-4D97-AF65-F5344CB8AC3E}">
        <p14:creationId xmlns:p14="http://schemas.microsoft.com/office/powerpoint/2010/main" val="155286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Strona_tytułowa_rozdział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34000" y="3044950"/>
            <a:ext cx="6930000" cy="1224881"/>
          </a:xfrm>
          <a:prstGeom prst="rect">
            <a:avLst/>
          </a:prstGeom>
        </p:spPr>
        <p:txBody>
          <a:bodyPr lIns="0" tIns="0" rIns="0" bIns="0" anchor="t" anchorCtr="0">
            <a:noAutofit/>
          </a:bodyPr>
          <a:lstStyle>
            <a:lvl1pPr marL="0" indent="0">
              <a:lnSpc>
                <a:spcPts val="3900"/>
              </a:lnSpc>
              <a:spcBef>
                <a:spcPts val="0"/>
              </a:spcBef>
              <a:buNone/>
              <a:defRPr sz="3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Tytuł – kliknij, aby wpisać</a:t>
            </a:r>
          </a:p>
        </p:txBody>
      </p:sp>
    </p:spTree>
    <p:extLst>
      <p:ext uri="{BB962C8B-B14F-4D97-AF65-F5344CB8AC3E}">
        <p14:creationId xmlns:p14="http://schemas.microsoft.com/office/powerpoint/2010/main" val="147410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Dwukolumnow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80000" y="792000"/>
            <a:ext cx="6930000" cy="851111"/>
          </a:xfrm>
          <a:prstGeom prst="rect">
            <a:avLst/>
          </a:prstGeom>
        </p:spPr>
        <p:txBody>
          <a:bodyPr lIns="0" tIns="0" rIns="0" bIns="0" anchor="t" anchorCtr="0">
            <a:noAutofit/>
          </a:bodyPr>
          <a:lstStyle>
            <a:lvl1pPr marL="0" indent="0">
              <a:lnSpc>
                <a:spcPts val="2640"/>
              </a:lnSpc>
              <a:spcBef>
                <a:spcPts val="0"/>
              </a:spcBef>
              <a:buNone/>
              <a:defRPr sz="2200" b="1">
                <a:latin typeface="Arial Black" panose="020B0A040201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Tytuł – kliknij, aby wpisać</a:t>
            </a:r>
          </a:p>
        </p:txBody>
      </p:sp>
      <p:pic>
        <p:nvPicPr>
          <p:cNvPr id="11" name="Obraz 10">
            <a:extLst>
              <a:ext uri="{FF2B5EF4-FFF2-40B4-BE49-F238E27FC236}">
                <a16:creationId xmlns:a16="http://schemas.microsoft.com/office/drawing/2014/main" id="{C2C27E64-F017-4F2A-8275-812B379683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7" name="Text Placeholder 3">
            <a:extLst>
              <a:ext uri="{FF2B5EF4-FFF2-40B4-BE49-F238E27FC236}">
                <a16:creationId xmlns:a16="http://schemas.microsoft.com/office/drawing/2014/main" id="{9B0D280C-37A2-4E35-AD0B-6C4CD9A6DE93}"/>
              </a:ext>
            </a:extLst>
          </p:cNvPr>
          <p:cNvSpPr>
            <a:spLocks noGrp="1"/>
          </p:cNvSpPr>
          <p:nvPr>
            <p:ph type="body" sz="half" idx="10" hasCustomPrompt="1"/>
          </p:nvPr>
        </p:nvSpPr>
        <p:spPr>
          <a:xfrm>
            <a:off x="1080000" y="2195998"/>
            <a:ext cx="6930000" cy="3487825"/>
          </a:xfrm>
          <a:prstGeom prst="rect">
            <a:avLst/>
          </a:prstGeom>
        </p:spPr>
        <p:txBody>
          <a:bodyPr lIns="0" tIns="0" rIns="0" bIns="0" numCol="2" spcCol="72000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377342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Strona z wykresem kolumnowy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92000"/>
            <a:ext cx="6930000" cy="826136"/>
          </a:xfrm>
          <a:prstGeom prst="rect">
            <a:avLst/>
          </a:prstGeom>
        </p:spPr>
        <p:txBody>
          <a:bodyPr lIns="0" tIns="0" rIns="0" bIns="0" anchor="t" anchorCtr="0">
            <a:noAutofit/>
          </a:bodyPr>
          <a:lstStyle>
            <a:lvl1pPr>
              <a:lnSpc>
                <a:spcPts val="2640"/>
              </a:lnSpc>
              <a:defRPr sz="2200">
                <a:latin typeface="Arial Black" panose="020B0A04020102020204" pitchFamily="34" charset="0"/>
                <a:cs typeface="Arial" panose="020B0604020202020204" pitchFamily="34" charset="0"/>
              </a:defRPr>
            </a:lvl1pPr>
          </a:lstStyle>
          <a:p>
            <a:pPr lvl="0"/>
            <a:r>
              <a:rPr lang="pl-PL" dirty="0"/>
              <a:t>Tytuł – kliknij, aby wpisać</a:t>
            </a:r>
          </a:p>
        </p:txBody>
      </p:sp>
      <p:pic>
        <p:nvPicPr>
          <p:cNvPr id="11" name="Obraz 10">
            <a:extLst>
              <a:ext uri="{FF2B5EF4-FFF2-40B4-BE49-F238E27FC236}">
                <a16:creationId xmlns:a16="http://schemas.microsoft.com/office/drawing/2014/main" id="{3B7B3768-17DB-46A8-9460-A0A4744E8D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8" name="Text Placeholder 3">
            <a:extLst>
              <a:ext uri="{FF2B5EF4-FFF2-40B4-BE49-F238E27FC236}">
                <a16:creationId xmlns:a16="http://schemas.microsoft.com/office/drawing/2014/main" id="{B375FEA6-2DF4-48F8-A8F0-D60B092F85D2}"/>
              </a:ext>
            </a:extLst>
          </p:cNvPr>
          <p:cNvSpPr>
            <a:spLocks noGrp="1"/>
          </p:cNvSpPr>
          <p:nvPr>
            <p:ph type="body" sz="half" idx="10" hasCustomPrompt="1"/>
          </p:nvPr>
        </p:nvSpPr>
        <p:spPr>
          <a:xfrm>
            <a:off x="1080000" y="2196000"/>
            <a:ext cx="2808000" cy="2276412"/>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400225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_Strona z wykresem kołowy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92000"/>
            <a:ext cx="6930000" cy="826136"/>
          </a:xfrm>
          <a:prstGeom prst="rect">
            <a:avLst/>
          </a:prstGeom>
        </p:spPr>
        <p:txBody>
          <a:bodyPr lIns="0" tIns="0" rIns="0" bIns="0" anchor="t" anchorCtr="0">
            <a:noAutofit/>
          </a:bodyPr>
          <a:lstStyle>
            <a:lvl1pPr>
              <a:lnSpc>
                <a:spcPts val="2640"/>
              </a:lnSpc>
              <a:defRPr sz="2200">
                <a:latin typeface="Arial Black" panose="020B0A04020102020204" pitchFamily="34" charset="0"/>
                <a:cs typeface="Arial" panose="020B0604020202020204" pitchFamily="34" charset="0"/>
              </a:defRPr>
            </a:lvl1pPr>
          </a:lstStyle>
          <a:p>
            <a:pPr lvl="0"/>
            <a:r>
              <a:rPr lang="pl-PL" dirty="0"/>
              <a:t>Tytuł – kliknij, aby wpisać</a:t>
            </a:r>
          </a:p>
        </p:txBody>
      </p:sp>
      <p:pic>
        <p:nvPicPr>
          <p:cNvPr id="6" name="Obraz 5">
            <a:extLst>
              <a:ext uri="{FF2B5EF4-FFF2-40B4-BE49-F238E27FC236}">
                <a16:creationId xmlns:a16="http://schemas.microsoft.com/office/drawing/2014/main" id="{10B4E142-3DC8-4AB9-B820-4F5AA940F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8" name="Text Placeholder 3">
            <a:extLst>
              <a:ext uri="{FF2B5EF4-FFF2-40B4-BE49-F238E27FC236}">
                <a16:creationId xmlns:a16="http://schemas.microsoft.com/office/drawing/2014/main" id="{780DC7D6-281A-413E-9EF8-31A8585E3027}"/>
              </a:ext>
            </a:extLst>
          </p:cNvPr>
          <p:cNvSpPr>
            <a:spLocks noGrp="1"/>
          </p:cNvSpPr>
          <p:nvPr>
            <p:ph type="body" sz="half" idx="10" hasCustomPrompt="1"/>
          </p:nvPr>
        </p:nvSpPr>
        <p:spPr>
          <a:xfrm>
            <a:off x="1080000" y="2195999"/>
            <a:ext cx="2808000" cy="2249251"/>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96418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trona z wykresem kołowy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92000"/>
            <a:ext cx="6930000" cy="826136"/>
          </a:xfrm>
          <a:prstGeom prst="rect">
            <a:avLst/>
          </a:prstGeom>
        </p:spPr>
        <p:txBody>
          <a:bodyPr lIns="0" tIns="0" rIns="0" bIns="0" anchor="t" anchorCtr="0">
            <a:noAutofit/>
          </a:bodyPr>
          <a:lstStyle>
            <a:lvl1pPr>
              <a:lnSpc>
                <a:spcPts val="2640"/>
              </a:lnSpc>
              <a:defRPr sz="2200">
                <a:latin typeface="Arial Black" panose="020B0A04020102020204" pitchFamily="34" charset="0"/>
                <a:cs typeface="Arial" panose="020B0604020202020204" pitchFamily="34" charset="0"/>
              </a:defRPr>
            </a:lvl1pPr>
          </a:lstStyle>
          <a:p>
            <a:pPr lvl="0"/>
            <a:r>
              <a:rPr lang="pl-PL" dirty="0"/>
              <a:t>Tytuł – kliknij, aby wpisać</a:t>
            </a:r>
          </a:p>
        </p:txBody>
      </p:sp>
      <p:pic>
        <p:nvPicPr>
          <p:cNvPr id="6" name="Obraz 5">
            <a:extLst>
              <a:ext uri="{FF2B5EF4-FFF2-40B4-BE49-F238E27FC236}">
                <a16:creationId xmlns:a16="http://schemas.microsoft.com/office/drawing/2014/main" id="{10B4E142-3DC8-4AB9-B820-4F5AA940F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9" name="Content Placeholder 3">
            <a:extLst>
              <a:ext uri="{FF2B5EF4-FFF2-40B4-BE49-F238E27FC236}">
                <a16:creationId xmlns:a16="http://schemas.microsoft.com/office/drawing/2014/main" id="{17FCBC2B-2ED3-43A3-BE36-7F6B7ECE5E18}"/>
              </a:ext>
            </a:extLst>
          </p:cNvPr>
          <p:cNvSpPr>
            <a:spLocks noGrp="1"/>
          </p:cNvSpPr>
          <p:nvPr>
            <p:ph sz="half" idx="10"/>
          </p:nvPr>
        </p:nvSpPr>
        <p:spPr>
          <a:xfrm>
            <a:off x="4861202" y="2195998"/>
            <a:ext cx="3148798" cy="2493692"/>
          </a:xfrm>
          <a:prstGeom prst="rect">
            <a:avLst/>
          </a:prstGeom>
        </p:spPr>
        <p:txBody>
          <a:bodyPr lIns="0" tIns="0" rIns="0" bIns="0">
            <a:normAutofit/>
          </a:bodyPr>
          <a:lstStyle>
            <a:lvl1pPr marL="0" indent="0">
              <a:lnSpc>
                <a:spcPts val="1440"/>
              </a:lnSpc>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pl-PL"/>
              <a:t>Edytuj style wzorca tekstu</a:t>
            </a:r>
          </a:p>
        </p:txBody>
      </p:sp>
      <p:sp>
        <p:nvSpPr>
          <p:cNvPr id="18" name="Content Placeholder 3">
            <a:extLst>
              <a:ext uri="{FF2B5EF4-FFF2-40B4-BE49-F238E27FC236}">
                <a16:creationId xmlns:a16="http://schemas.microsoft.com/office/drawing/2014/main" id="{1DF05462-93E2-442D-890E-21D489678C3E}"/>
              </a:ext>
            </a:extLst>
          </p:cNvPr>
          <p:cNvSpPr>
            <a:spLocks noGrp="1"/>
          </p:cNvSpPr>
          <p:nvPr>
            <p:ph sz="half" idx="11"/>
          </p:nvPr>
        </p:nvSpPr>
        <p:spPr>
          <a:xfrm>
            <a:off x="4861202" y="2195999"/>
            <a:ext cx="3148798" cy="2493692"/>
          </a:xfrm>
          <a:prstGeom prst="rect">
            <a:avLst/>
          </a:prstGeom>
        </p:spPr>
        <p:txBody>
          <a:bodyPr lIns="0" tIns="0" rIns="0" bIns="0">
            <a:normAutofit/>
          </a:bodyPr>
          <a:lstStyle>
            <a:lvl1pPr marL="0" indent="0">
              <a:lnSpc>
                <a:spcPts val="1440"/>
              </a:lnSpc>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pl-PL"/>
              <a:t>Edytuj style wzorca tekstu</a:t>
            </a:r>
          </a:p>
        </p:txBody>
      </p:sp>
      <p:sp>
        <p:nvSpPr>
          <p:cNvPr id="10" name="Text Placeholder 3">
            <a:extLst>
              <a:ext uri="{FF2B5EF4-FFF2-40B4-BE49-F238E27FC236}">
                <a16:creationId xmlns:a16="http://schemas.microsoft.com/office/drawing/2014/main" id="{99E5E1FE-DD6A-4B23-888C-9202C035FE6E}"/>
              </a:ext>
            </a:extLst>
          </p:cNvPr>
          <p:cNvSpPr>
            <a:spLocks noGrp="1"/>
          </p:cNvSpPr>
          <p:nvPr>
            <p:ph type="body" sz="half" idx="12" hasCustomPrompt="1"/>
          </p:nvPr>
        </p:nvSpPr>
        <p:spPr>
          <a:xfrm>
            <a:off x="1080000" y="2195998"/>
            <a:ext cx="2808000" cy="2493693"/>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80502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Strona z list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80000" y="792000"/>
            <a:ext cx="6930000" cy="851111"/>
          </a:xfrm>
          <a:prstGeom prst="rect">
            <a:avLst/>
          </a:prstGeom>
        </p:spPr>
        <p:txBody>
          <a:bodyPr lIns="0" tIns="0" rIns="0" bIns="0" anchor="t" anchorCtr="0">
            <a:noAutofit/>
          </a:bodyPr>
          <a:lstStyle>
            <a:lvl1pPr marL="0" indent="0">
              <a:lnSpc>
                <a:spcPts val="2640"/>
              </a:lnSpc>
              <a:spcBef>
                <a:spcPts val="0"/>
              </a:spcBef>
              <a:buNone/>
              <a:defRPr sz="2200" b="1">
                <a:latin typeface="Arial Black" panose="020B0A040201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Tytuł – kliknij, aby wpisać</a:t>
            </a:r>
          </a:p>
        </p:txBody>
      </p:sp>
      <p:pic>
        <p:nvPicPr>
          <p:cNvPr id="5" name="Obraz 4">
            <a:extLst>
              <a:ext uri="{FF2B5EF4-FFF2-40B4-BE49-F238E27FC236}">
                <a16:creationId xmlns:a16="http://schemas.microsoft.com/office/drawing/2014/main" id="{C6918CF8-0A48-44C7-90E1-CE419D66AF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7" name="Text Placeholder 3">
            <a:extLst>
              <a:ext uri="{FF2B5EF4-FFF2-40B4-BE49-F238E27FC236}">
                <a16:creationId xmlns:a16="http://schemas.microsoft.com/office/drawing/2014/main" id="{4A658618-4201-4B0B-994F-F7C46D472791}"/>
              </a:ext>
            </a:extLst>
          </p:cNvPr>
          <p:cNvSpPr>
            <a:spLocks noGrp="1"/>
          </p:cNvSpPr>
          <p:nvPr>
            <p:ph type="body" sz="half" idx="10" hasCustomPrompt="1"/>
          </p:nvPr>
        </p:nvSpPr>
        <p:spPr>
          <a:xfrm>
            <a:off x="1080000" y="2175529"/>
            <a:ext cx="6930000" cy="3487824"/>
          </a:xfrm>
          <a:prstGeom prst="rect">
            <a:avLst/>
          </a:prstGeom>
        </p:spPr>
        <p:txBody>
          <a:bodyPr lIns="0" tIns="0" rIns="0" bIns="0"/>
          <a:lstStyle>
            <a:lvl1pPr marL="0" indent="-230400">
              <a:lnSpc>
                <a:spcPts val="2160"/>
              </a:lnSpc>
              <a:spcBef>
                <a:spcPts val="0"/>
              </a:spcBef>
              <a:buSzPct val="25000"/>
              <a:buFontTx/>
              <a:buBlip>
                <a:blip r:embed="rId4"/>
              </a:buBlip>
              <a:defRPr sz="1800">
                <a:latin typeface="Arial" panose="020B0604020202020204" pitchFamily="34" charset="0"/>
                <a:cs typeface="Arial" panose="020B0604020202020204" pitchFamily="34" charset="0"/>
              </a:defRPr>
            </a:lvl1pPr>
            <a:lvl2pPr marL="540000" indent="-306000">
              <a:lnSpc>
                <a:spcPts val="1920"/>
              </a:lnSpc>
              <a:spcBef>
                <a:spcPts val="800"/>
              </a:spcBef>
              <a:buSzPct val="25000"/>
              <a:buFontTx/>
              <a:buBlip>
                <a:blip r:embed="rId5"/>
              </a:buBlip>
              <a:defRPr sz="1600"/>
            </a:lvl2pPr>
            <a:lvl3pPr marL="972000" indent="-378000">
              <a:lnSpc>
                <a:spcPts val="1680"/>
              </a:lnSpc>
              <a:spcBef>
                <a:spcPts val="1000"/>
              </a:spcBef>
              <a:buSzPct val="25000"/>
              <a:buFontTx/>
              <a:buBlip>
                <a:blip r:embed="rId6"/>
              </a:buBlip>
              <a:defRPr sz="14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Lorem ipsum dolor sit amet,</a:t>
            </a:r>
            <a:r>
              <a:rPr lang="pl-PL" dirty="0"/>
              <a:t> </a:t>
            </a:r>
          </a:p>
          <a:p>
            <a:pPr lvl="1"/>
            <a:r>
              <a:rPr lang="da-DK" dirty="0"/>
              <a:t>Lorem ipsum dolor sit amet,</a:t>
            </a:r>
            <a:endParaRPr lang="pl-PL" dirty="0"/>
          </a:p>
          <a:p>
            <a:pPr lvl="2"/>
            <a:r>
              <a:rPr lang="da-DK" dirty="0"/>
              <a:t>Lorem ipsum dolor sit amet,</a:t>
            </a:r>
            <a:endParaRPr lang="en-US" dirty="0"/>
          </a:p>
        </p:txBody>
      </p:sp>
    </p:spTree>
    <p:extLst>
      <p:ext uri="{BB962C8B-B14F-4D97-AF65-F5344CB8AC3E}">
        <p14:creationId xmlns:p14="http://schemas.microsoft.com/office/powerpoint/2010/main" val="341140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52915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6" r:id="rId5"/>
    <p:sldLayoutId id="2147483679" r:id="rId6"/>
    <p:sldLayoutId id="2147483681" r:id="rId7"/>
    <p:sldLayoutId id="2147483680" r:id="rId8"/>
    <p:sldLayoutId id="2147483682" r:id="rId9"/>
    <p:sldLayoutId id="2147483683" r:id="rId10"/>
    <p:sldLayoutId id="2147483684" r:id="rId11"/>
    <p:sldLayoutId id="2147483685"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B32DA14-5666-442F-86EE-8EE16EF9B189}"/>
              </a:ext>
            </a:extLst>
          </p:cNvPr>
          <p:cNvSpPr>
            <a:spLocks noGrp="1"/>
          </p:cNvSpPr>
          <p:nvPr>
            <p:ph type="body" idx="1"/>
          </p:nvPr>
        </p:nvSpPr>
        <p:spPr>
          <a:xfrm>
            <a:off x="936720" y="1431283"/>
            <a:ext cx="7270560" cy="3278739"/>
          </a:xfrm>
        </p:spPr>
        <p:txBody>
          <a:bodyPr/>
          <a:lstStyle/>
          <a:p>
            <a:pPr algn="ctr"/>
            <a:r>
              <a:rPr lang="pl-PL" sz="2800" dirty="0"/>
              <a:t>WYROK NACZELNEGO SĄDU ADMINISTRACYJNEGO</a:t>
            </a:r>
          </a:p>
          <a:p>
            <a:pPr algn="ctr"/>
            <a:r>
              <a:rPr lang="pl-PL" sz="2800" dirty="0"/>
              <a:t> Z DNIA 9 LIPCA 2019 r.</a:t>
            </a:r>
          </a:p>
          <a:p>
            <a:pPr algn="ctr"/>
            <a:r>
              <a:rPr lang="pl-PL" sz="2800" dirty="0"/>
              <a:t>II FSK 3313/18</a:t>
            </a:r>
          </a:p>
          <a:p>
            <a:pPr algn="ctr"/>
            <a:r>
              <a:rPr lang="pl-PL" sz="2800" dirty="0"/>
              <a:t>- umowa o utworzeniu PGK – ocena na gruncie art. 199a </a:t>
            </a:r>
            <a:r>
              <a:rPr lang="pl-PL" sz="2800" dirty="0" err="1"/>
              <a:t>O.p</a:t>
            </a:r>
            <a:r>
              <a:rPr lang="pl-PL" sz="2800" dirty="0"/>
              <a:t>.</a:t>
            </a:r>
          </a:p>
        </p:txBody>
      </p:sp>
      <p:sp>
        <p:nvSpPr>
          <p:cNvPr id="8" name="pole tekstowe 7">
            <a:extLst>
              <a:ext uri="{FF2B5EF4-FFF2-40B4-BE49-F238E27FC236}">
                <a16:creationId xmlns:a16="http://schemas.microsoft.com/office/drawing/2014/main" id="{B7510E90-47D0-4C49-A6D7-6D3098A7DA0D}"/>
              </a:ext>
            </a:extLst>
          </p:cNvPr>
          <p:cNvSpPr txBox="1"/>
          <p:nvPr/>
        </p:nvSpPr>
        <p:spPr>
          <a:xfrm>
            <a:off x="936720" y="4929996"/>
            <a:ext cx="3940080" cy="338554"/>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1600" dirty="0"/>
              <a:t>  TORUŃ   |   MARZEC 2020 r.</a:t>
            </a:r>
          </a:p>
        </p:txBody>
      </p:sp>
    </p:spTree>
    <p:extLst>
      <p:ext uri="{BB962C8B-B14F-4D97-AF65-F5344CB8AC3E}">
        <p14:creationId xmlns:p14="http://schemas.microsoft.com/office/powerpoint/2010/main" val="1971596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361282"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STOSOWANIE ART. 199A § 1 O.P. DO UMOWY PGK</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6" name="pole tekstowe 5">
            <a:extLst>
              <a:ext uri="{FF2B5EF4-FFF2-40B4-BE49-F238E27FC236}">
                <a16:creationId xmlns:a16="http://schemas.microsoft.com/office/drawing/2014/main" id="{FB4AE53F-367A-47F8-B23D-2E2738D9B710}"/>
              </a:ext>
            </a:extLst>
          </p:cNvPr>
          <p:cNvSpPr txBox="1"/>
          <p:nvPr/>
        </p:nvSpPr>
        <p:spPr>
          <a:xfrm>
            <a:off x="595224" y="1643111"/>
            <a:ext cx="7702778" cy="4862870"/>
          </a:xfrm>
          <a:prstGeom prst="rect">
            <a:avLst/>
          </a:prstGeom>
          <a:noFill/>
        </p:spPr>
        <p:txBody>
          <a:bodyPr wrap="square" rtlCol="0">
            <a:spAutoFit/>
          </a:bodyPr>
          <a:lstStyle/>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Istnieją natomiast poważne podstawy do tego, aby twierdzić, że umowa o utworzeniu PGK nie była ważna i że w wyniku tego nie doszło do powstania PGK, a tym samym, że dokonane transakcje pomiędzy Spółką 1 i 2 wywołały skutki podatkowe właściwe dla czynności dokonanych pomiędzy spółkami, które nie tworzą PGK.</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lang="pl-PL" sz="1400" dirty="0">
                <a:solidFill>
                  <a:srgbClr val="7D8289"/>
                </a:solidFill>
              </a:rPr>
              <a:t>Zawarta umowa o utworzeniu PGK obowiązywała krócej niż przewidziane w przepisach ustawy o CIT 3 lata. </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lang="pl-PL" sz="1400" dirty="0">
                <a:solidFill>
                  <a:srgbClr val="7D8289"/>
                </a:solidFill>
              </a:rPr>
              <a:t>Z całokształtu tych okoliczności wynika, że strony umowy w momencie jej zawierania zakładały, że czas trwania PGK będzie krótszy niż 3 lat.</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lang="pl-PL" sz="1400" dirty="0">
                <a:solidFill>
                  <a:srgbClr val="7D8289"/>
                </a:solidFill>
              </a:rPr>
              <a:t>Wbrew brzmieniu umowy o utworzeniu PGK rzeczywisty zamiar stron był sprzeczny z wymogiem dotyczącym uznania PGK za podatnika, a określonym w art. 1a ust. 2 pkt 2 lit. a) ustawy o CIT.</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lang="pl-PL" sz="1400" dirty="0">
                <a:solidFill>
                  <a:srgbClr val="7D8289"/>
                </a:solidFill>
              </a:rPr>
              <a:t>Oznacza to, że utworzona w wyniku zawartej umowy PGK nie stała się podatnikiem CIT.</a:t>
            </a:r>
          </a:p>
          <a:p>
            <a:pPr marL="36195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lang="pl-PL" sz="1400" dirty="0">
                <a:solidFill>
                  <a:srgbClr val="7D8289"/>
                </a:solidFill>
              </a:rPr>
              <a:t>Skutkiem tego jest stwierdzenie, że w momencie dokonywania opisanych wyżej transakcji podatnikiem podatku CIT była każda spółka z osobna.</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Gdyby nawet przyjąć, że strony umowy rzeczywiście zakładały utworzenie PGK na czas oznaczony nie krótszy niż 3 lata, to znaczy, że w danych okolicznościach faktycznych sprawy PGK istniałaby co najmniej 3 lata, pojawia się istotna wątpliwość co do ważności umowy o utworzeniu PGK z uwagi na to, że rzeczywisty cel zawarcia umowy sprzeciwiał się zasadom współżycia społecznego oraz jak się wydaje właściwości stosunku prawnego PGK.</a:t>
            </a:r>
          </a:p>
        </p:txBody>
      </p:sp>
    </p:spTree>
    <p:extLst>
      <p:ext uri="{BB962C8B-B14F-4D97-AF65-F5344CB8AC3E}">
        <p14:creationId xmlns:p14="http://schemas.microsoft.com/office/powerpoint/2010/main" val="30581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361282"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STOSOWANIE ART. 199A § 3 O.P. DO UMOWY PGK</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6" name="pole tekstowe 5">
            <a:extLst>
              <a:ext uri="{FF2B5EF4-FFF2-40B4-BE49-F238E27FC236}">
                <a16:creationId xmlns:a16="http://schemas.microsoft.com/office/drawing/2014/main" id="{FB4AE53F-367A-47F8-B23D-2E2738D9B710}"/>
              </a:ext>
            </a:extLst>
          </p:cNvPr>
          <p:cNvSpPr txBox="1"/>
          <p:nvPr/>
        </p:nvSpPr>
        <p:spPr>
          <a:xfrm>
            <a:off x="595224" y="1643111"/>
            <a:ext cx="7702778" cy="1677382"/>
          </a:xfrm>
          <a:prstGeom prst="rect">
            <a:avLst/>
          </a:prstGeom>
          <a:noFill/>
        </p:spPr>
        <p:txBody>
          <a:bodyPr wrap="square" rtlCol="0">
            <a:spAutoFit/>
          </a:bodyPr>
          <a:lstStyle/>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Podstawą prawną zakwestionowania ważności umowy o utworzeniu PGK jest art. 199a § 3 </a:t>
            </a:r>
            <a:r>
              <a:rPr kumimoji="1" lang="pl-PL" sz="1400" kern="0" dirty="0" err="1">
                <a:solidFill>
                  <a:schemeClr val="tx2"/>
                </a:solidFill>
                <a:latin typeface="Arial" panose="020B0604020202020204" pitchFamily="34" charset="0"/>
                <a:cs typeface="Arial" panose="020B0604020202020204" pitchFamily="34" charset="0"/>
              </a:rPr>
              <a:t>O.p</a:t>
            </a:r>
            <a:r>
              <a:rPr kumimoji="1" lang="pl-PL" sz="1400" kern="0" dirty="0">
                <a:solidFill>
                  <a:schemeClr val="tx2"/>
                </a:solidFill>
                <a:latin typeface="Arial" panose="020B0604020202020204" pitchFamily="34" charset="0"/>
                <a:cs typeface="Arial" panose="020B0604020202020204" pitchFamily="34" charset="0"/>
              </a:rPr>
              <a:t>., z którego a contrario wynika, że organy podatkowe mogą samodzielnie rozstrzygnąć zagadnienie ważności umowy pod warunkiem, że zebrany w sprawie materiał dowodowy nie pozostawia w tym względzie żadnych wątpliwości. </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Nieważność umowy o utworzeniu PGK oznacza, że nie doszło do powstania PGK, ani tym bardziej do spełnienia przesłanek kwalifikujących spółki zawierające umowę o utworzeniu PGK jako jednego podatnika.</a:t>
            </a:r>
          </a:p>
        </p:txBody>
      </p:sp>
    </p:spTree>
    <p:extLst>
      <p:ext uri="{BB962C8B-B14F-4D97-AF65-F5344CB8AC3E}">
        <p14:creationId xmlns:p14="http://schemas.microsoft.com/office/powerpoint/2010/main" val="22503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B7D099D-2BC9-4907-9541-0ACFFDB83FAB}"/>
              </a:ext>
            </a:extLst>
          </p:cNvPr>
          <p:cNvSpPr>
            <a:spLocks noGrp="1"/>
          </p:cNvSpPr>
          <p:nvPr>
            <p:ph type="body" idx="1"/>
          </p:nvPr>
        </p:nvSpPr>
        <p:spPr/>
        <p:txBody>
          <a:bodyPr/>
          <a:lstStyle/>
          <a:p>
            <a:pPr lvl="0"/>
            <a:r>
              <a:rPr lang="pl-PL" dirty="0"/>
              <a:t>Andrzej Ladziński</a:t>
            </a:r>
          </a:p>
        </p:txBody>
      </p:sp>
      <p:sp>
        <p:nvSpPr>
          <p:cNvPr id="3" name="Symbol zastępczy tekstu 2">
            <a:extLst>
              <a:ext uri="{FF2B5EF4-FFF2-40B4-BE49-F238E27FC236}">
                <a16:creationId xmlns:a16="http://schemas.microsoft.com/office/drawing/2014/main" id="{6A009C3C-5001-494A-8657-1405EBB55898}"/>
              </a:ext>
            </a:extLst>
          </p:cNvPr>
          <p:cNvSpPr>
            <a:spLocks noGrp="1"/>
          </p:cNvSpPr>
          <p:nvPr>
            <p:ph type="body" idx="12"/>
          </p:nvPr>
        </p:nvSpPr>
        <p:spPr>
          <a:xfrm>
            <a:off x="4653477" y="1996337"/>
            <a:ext cx="3492000" cy="308196"/>
          </a:xfrm>
        </p:spPr>
        <p:txBody>
          <a:bodyPr/>
          <a:lstStyle/>
          <a:p>
            <a:pPr lvl="0"/>
            <a:r>
              <a:rPr lang="pl-PL" dirty="0"/>
              <a:t>doradca podatkowy, wspólnik zarządzający GWW TAX</a:t>
            </a:r>
          </a:p>
        </p:txBody>
      </p:sp>
      <p:sp>
        <p:nvSpPr>
          <p:cNvPr id="4" name="Symbol zastępczy tekstu 3">
            <a:extLst>
              <a:ext uri="{FF2B5EF4-FFF2-40B4-BE49-F238E27FC236}">
                <a16:creationId xmlns:a16="http://schemas.microsoft.com/office/drawing/2014/main" id="{7105FF50-8842-4784-B260-509210A887D9}"/>
              </a:ext>
            </a:extLst>
          </p:cNvPr>
          <p:cNvSpPr>
            <a:spLocks noGrp="1"/>
          </p:cNvSpPr>
          <p:nvPr>
            <p:ph type="body" idx="13"/>
          </p:nvPr>
        </p:nvSpPr>
        <p:spPr>
          <a:xfrm>
            <a:off x="4653477" y="2410285"/>
            <a:ext cx="3492000" cy="308196"/>
          </a:xfrm>
        </p:spPr>
        <p:txBody>
          <a:bodyPr/>
          <a:lstStyle/>
          <a:p>
            <a:pPr lvl="0"/>
            <a:r>
              <a:rPr lang="pl-PL" dirty="0"/>
              <a:t>Andrzej.Ladzinski@gww.pl</a:t>
            </a:r>
          </a:p>
          <a:p>
            <a:pPr lvl="0"/>
            <a:r>
              <a:rPr lang="pl-PL" dirty="0"/>
              <a:t>+48 600 091 114</a:t>
            </a:r>
          </a:p>
          <a:p>
            <a:endParaRPr lang="pl-PL" dirty="0"/>
          </a:p>
          <a:p>
            <a:endParaRPr lang="pl-PL" dirty="0"/>
          </a:p>
        </p:txBody>
      </p:sp>
      <p:sp>
        <p:nvSpPr>
          <p:cNvPr id="6" name="Symbol zastępczy tekstu 5">
            <a:extLst>
              <a:ext uri="{FF2B5EF4-FFF2-40B4-BE49-F238E27FC236}">
                <a16:creationId xmlns:a16="http://schemas.microsoft.com/office/drawing/2014/main" id="{4D483737-642E-48D1-B2C5-7937CB9E6122}"/>
              </a:ext>
            </a:extLst>
          </p:cNvPr>
          <p:cNvSpPr>
            <a:spLocks noGrp="1"/>
          </p:cNvSpPr>
          <p:nvPr>
            <p:ph type="body" idx="15"/>
          </p:nvPr>
        </p:nvSpPr>
        <p:spPr/>
        <p:txBody>
          <a:bodyPr/>
          <a:lstStyle/>
          <a:p>
            <a:pPr lvl="0"/>
            <a:r>
              <a:rPr lang="pl-PL" dirty="0"/>
              <a:t>ul. Dobra 40</a:t>
            </a:r>
          </a:p>
          <a:p>
            <a:pPr lvl="0"/>
            <a:r>
              <a:rPr lang="pl-PL" dirty="0"/>
              <a:t>00-344 Warszawa</a:t>
            </a:r>
          </a:p>
          <a:p>
            <a:pPr lvl="0"/>
            <a:r>
              <a:rPr lang="pl-PL" dirty="0"/>
              <a:t>t. +48 22 212 00 00</a:t>
            </a:r>
          </a:p>
          <a:p>
            <a:pPr lvl="0"/>
            <a:r>
              <a:rPr lang="pl-PL" dirty="0"/>
              <a:t>f: +48 22 212 00 01</a:t>
            </a:r>
          </a:p>
          <a:p>
            <a:pPr lvl="0"/>
            <a:r>
              <a:rPr lang="pl-PL" dirty="0"/>
              <a:t>warszawa@gww.pl</a:t>
            </a:r>
          </a:p>
        </p:txBody>
      </p:sp>
      <p:sp>
        <p:nvSpPr>
          <p:cNvPr id="7" name="Symbol zastępczy tekstu 6">
            <a:extLst>
              <a:ext uri="{FF2B5EF4-FFF2-40B4-BE49-F238E27FC236}">
                <a16:creationId xmlns:a16="http://schemas.microsoft.com/office/drawing/2014/main" id="{B4BBD093-7DB9-446E-8E4F-05ED58981E03}"/>
              </a:ext>
            </a:extLst>
          </p:cNvPr>
          <p:cNvSpPr>
            <a:spLocks noGrp="1"/>
          </p:cNvSpPr>
          <p:nvPr>
            <p:ph type="body" idx="16"/>
          </p:nvPr>
        </p:nvSpPr>
        <p:spPr/>
        <p:txBody>
          <a:bodyPr/>
          <a:lstStyle/>
          <a:p>
            <a:pPr lvl="0"/>
            <a:r>
              <a:rPr lang="pl-PL" dirty="0"/>
              <a:t>ul. Towarowa 37</a:t>
            </a:r>
          </a:p>
          <a:p>
            <a:pPr lvl="0"/>
            <a:r>
              <a:rPr lang="pl-PL" dirty="0"/>
              <a:t>61-896 Poznań</a:t>
            </a:r>
          </a:p>
          <a:p>
            <a:pPr lvl="0"/>
            <a:r>
              <a:rPr lang="pl-PL" dirty="0"/>
              <a:t>t. +48 61 658 00 00</a:t>
            </a:r>
          </a:p>
          <a:p>
            <a:pPr lvl="0"/>
            <a:r>
              <a:rPr lang="pl-PL" dirty="0"/>
              <a:t>f. +48 61 658 00 99</a:t>
            </a:r>
          </a:p>
          <a:p>
            <a:pPr lvl="0"/>
            <a:r>
              <a:rPr lang="pl-PL" dirty="0"/>
              <a:t>poznan@gww.pl</a:t>
            </a:r>
          </a:p>
        </p:txBody>
      </p:sp>
      <p:sp>
        <p:nvSpPr>
          <p:cNvPr id="8" name="Symbol zastępczy tekstu 7">
            <a:extLst>
              <a:ext uri="{FF2B5EF4-FFF2-40B4-BE49-F238E27FC236}">
                <a16:creationId xmlns:a16="http://schemas.microsoft.com/office/drawing/2014/main" id="{0E38E353-1595-406B-907D-8AAA33BBCCBB}"/>
              </a:ext>
            </a:extLst>
          </p:cNvPr>
          <p:cNvSpPr>
            <a:spLocks noGrp="1"/>
          </p:cNvSpPr>
          <p:nvPr>
            <p:ph type="body" idx="17"/>
          </p:nvPr>
        </p:nvSpPr>
        <p:spPr/>
        <p:txBody>
          <a:bodyPr/>
          <a:lstStyle/>
          <a:p>
            <a:pPr lvl="0"/>
            <a:r>
              <a:rPr lang="pl-PL" dirty="0"/>
              <a:t>ul. Stawowa 6/17</a:t>
            </a:r>
          </a:p>
          <a:p>
            <a:pPr lvl="0"/>
            <a:r>
              <a:rPr lang="pl-PL" dirty="0"/>
              <a:t>50-018 Wrocław</a:t>
            </a:r>
          </a:p>
          <a:p>
            <a:pPr lvl="0"/>
            <a:r>
              <a:rPr lang="pl-PL" dirty="0"/>
              <a:t>t. +48 71 796 77 55</a:t>
            </a:r>
          </a:p>
          <a:p>
            <a:pPr lvl="0"/>
            <a:r>
              <a:rPr lang="pl-PL" dirty="0"/>
              <a:t>f. +48 71 796 77 56</a:t>
            </a:r>
          </a:p>
          <a:p>
            <a:pPr lvl="0"/>
            <a:r>
              <a:rPr lang="pl-PL" dirty="0"/>
              <a:t>wroclaw@gww.pl</a:t>
            </a:r>
          </a:p>
        </p:txBody>
      </p:sp>
      <p:sp>
        <p:nvSpPr>
          <p:cNvPr id="9" name="Symbol zastępczy tekstu 8">
            <a:extLst>
              <a:ext uri="{FF2B5EF4-FFF2-40B4-BE49-F238E27FC236}">
                <a16:creationId xmlns:a16="http://schemas.microsoft.com/office/drawing/2014/main" id="{03E96024-1B67-4066-B646-A4DEE387EC07}"/>
              </a:ext>
            </a:extLst>
          </p:cNvPr>
          <p:cNvSpPr>
            <a:spLocks noGrp="1"/>
          </p:cNvSpPr>
          <p:nvPr>
            <p:ph type="body" idx="18"/>
          </p:nvPr>
        </p:nvSpPr>
        <p:spPr/>
        <p:txBody>
          <a:bodyPr/>
          <a:lstStyle/>
          <a:p>
            <a:pPr lvl="0"/>
            <a:r>
              <a:rPr lang="pl-PL" dirty="0"/>
              <a:t>ul. J. Twardowskiego 9</a:t>
            </a:r>
          </a:p>
          <a:p>
            <a:pPr lvl="0"/>
            <a:r>
              <a:rPr lang="pl-PL" dirty="0"/>
              <a:t>35-302 Rzeszów</a:t>
            </a:r>
          </a:p>
          <a:p>
            <a:pPr lvl="0"/>
            <a:r>
              <a:rPr lang="pl-PL" dirty="0"/>
              <a:t>t. +48 17 333 10 10</a:t>
            </a:r>
          </a:p>
          <a:p>
            <a:pPr lvl="0"/>
            <a:r>
              <a:rPr lang="pl-PL" dirty="0"/>
              <a:t>f. +48 17 333 10 11</a:t>
            </a:r>
          </a:p>
          <a:p>
            <a:pPr lvl="0"/>
            <a:r>
              <a:rPr lang="pl-PL" dirty="0"/>
              <a:t>rzeszow@gww.pl</a:t>
            </a:r>
          </a:p>
        </p:txBody>
      </p:sp>
      <p:pic>
        <p:nvPicPr>
          <p:cNvPr id="13" name="Symbol zastępczy zawartości 12">
            <a:extLst>
              <a:ext uri="{FF2B5EF4-FFF2-40B4-BE49-F238E27FC236}">
                <a16:creationId xmlns:a16="http://schemas.microsoft.com/office/drawing/2014/main" id="{978ECE21-9BB2-442E-891A-7C501807CD89}"/>
              </a:ext>
            </a:extLst>
          </p:cNvPr>
          <p:cNvPicPr>
            <a:picLocks noGrp="1" noChangeAspect="1"/>
          </p:cNvPicPr>
          <p:nvPr>
            <p:ph sz="half" idx="10"/>
          </p:nvPr>
        </p:nvPicPr>
        <p:blipFill>
          <a:blip r:embed="rId2"/>
          <a:stretch>
            <a:fillRect/>
          </a:stretch>
        </p:blipFill>
        <p:spPr>
          <a:xfrm>
            <a:off x="723900" y="313584"/>
            <a:ext cx="3414467" cy="3218134"/>
          </a:xfrm>
        </p:spPr>
      </p:pic>
      <p:sp>
        <p:nvSpPr>
          <p:cNvPr id="5" name="Prostokąt 4">
            <a:extLst>
              <a:ext uri="{FF2B5EF4-FFF2-40B4-BE49-F238E27FC236}">
                <a16:creationId xmlns:a16="http://schemas.microsoft.com/office/drawing/2014/main" id="{40993FE0-3AB4-44E9-987D-511623C71BCF}"/>
              </a:ext>
            </a:extLst>
          </p:cNvPr>
          <p:cNvSpPr/>
          <p:nvPr/>
        </p:nvSpPr>
        <p:spPr>
          <a:xfrm>
            <a:off x="3208020" y="5097780"/>
            <a:ext cx="3414467" cy="365760"/>
          </a:xfrm>
          <a:prstGeom prst="rect">
            <a:avLst/>
          </a:prstGeom>
          <a:solidFill>
            <a:srgbClr val="899098"/>
          </a:solidFill>
          <a:ln>
            <a:solidFill>
              <a:srgbClr val="899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854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270560" cy="452003"/>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STAN FAKTYCZY</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rostokąt 16">
            <a:extLst>
              <a:ext uri="{FF2B5EF4-FFF2-40B4-BE49-F238E27FC236}">
                <a16:creationId xmlns:a16="http://schemas.microsoft.com/office/drawing/2014/main" id="{63F77E63-95CD-4850-B802-71A8D271C468}"/>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sp>
        <p:nvSpPr>
          <p:cNvPr id="6" name="pole tekstowe 5">
            <a:extLst>
              <a:ext uri="{FF2B5EF4-FFF2-40B4-BE49-F238E27FC236}">
                <a16:creationId xmlns:a16="http://schemas.microsoft.com/office/drawing/2014/main" id="{FB4AE53F-367A-47F8-B23D-2E2738D9B710}"/>
              </a:ext>
            </a:extLst>
          </p:cNvPr>
          <p:cNvSpPr txBox="1"/>
          <p:nvPr/>
        </p:nvSpPr>
        <p:spPr>
          <a:xfrm>
            <a:off x="4338559" y="1643111"/>
            <a:ext cx="3959441" cy="1261884"/>
          </a:xfrm>
          <a:prstGeom prst="rect">
            <a:avLst/>
          </a:prstGeom>
          <a:noFill/>
        </p:spPr>
        <p:txBody>
          <a:bodyPr wrap="square" rtlCol="0">
            <a:spAutoFit/>
          </a:bodyPr>
          <a:lstStyle/>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Założenia:</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Wspólnik (forma prawna bez znaczenia) posiada 100% udziałów w dwóch spółkach kapitałowych (Spółka1 oraz Spółka2).</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Na majątek Spółki1 składa się Centrum Handlowe w budowie.</a:t>
            </a:r>
          </a:p>
        </p:txBody>
      </p:sp>
      <p:cxnSp>
        <p:nvCxnSpPr>
          <p:cNvPr id="8" name="Łącznik prosty ze strzałką 7">
            <a:extLst>
              <a:ext uri="{FF2B5EF4-FFF2-40B4-BE49-F238E27FC236}">
                <a16:creationId xmlns:a16="http://schemas.microsoft.com/office/drawing/2014/main" id="{879DA5FB-0E41-4DCE-9C9B-7BFA0F056AAF}"/>
              </a:ext>
            </a:extLst>
          </p:cNvPr>
          <p:cNvCxnSpPr>
            <a:cxnSpLocks/>
            <a:stCxn id="5" idx="2"/>
            <a:endCxn id="17" idx="0"/>
          </p:cNvCxnSpPr>
          <p:nvPr/>
        </p:nvCxnSpPr>
        <p:spPr>
          <a:xfrm flipH="1">
            <a:off x="1190316" y="2219111"/>
            <a:ext cx="1152000" cy="57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Prostokąt 26">
            <a:extLst>
              <a:ext uri="{FF2B5EF4-FFF2-40B4-BE49-F238E27FC236}">
                <a16:creationId xmlns:a16="http://schemas.microsoft.com/office/drawing/2014/main" id="{0CF4EA2B-EB81-4DBA-B42C-4F6B8F1FF637}"/>
              </a:ext>
            </a:extLst>
          </p:cNvPr>
          <p:cNvSpPr/>
          <p:nvPr/>
        </p:nvSpPr>
        <p:spPr>
          <a:xfrm>
            <a:off x="614316" y="39375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Centrum Handlowe</a:t>
            </a:r>
            <a:endParaRPr kumimoji="1" lang="pl-PL" sz="1000" dirty="0">
              <a:ln>
                <a:solidFill>
                  <a:prstClr val="white"/>
                </a:solidFill>
              </a:ln>
              <a:solidFill>
                <a:srgbClr val="FFFFFF"/>
              </a:solidFill>
              <a:cs typeface="Arial" pitchFamily="34"/>
            </a:endParaRPr>
          </a:p>
        </p:txBody>
      </p:sp>
      <p:cxnSp>
        <p:nvCxnSpPr>
          <p:cNvPr id="13" name="Łącznik prosty ze strzałką 12">
            <a:extLst>
              <a:ext uri="{FF2B5EF4-FFF2-40B4-BE49-F238E27FC236}">
                <a16:creationId xmlns:a16="http://schemas.microsoft.com/office/drawing/2014/main" id="{7DBF0D9B-9B10-4B7B-BCAC-504E6D85F4EF}"/>
              </a:ext>
            </a:extLst>
          </p:cNvPr>
          <p:cNvCxnSpPr>
            <a:cxnSpLocks/>
            <a:stCxn id="5" idx="2"/>
            <a:endCxn id="16" idx="0"/>
          </p:cNvCxnSpPr>
          <p:nvPr/>
        </p:nvCxnSpPr>
        <p:spPr>
          <a:xfrm>
            <a:off x="2342316" y="2219111"/>
            <a:ext cx="1152000" cy="579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rostokąt 26">
            <a:extLst>
              <a:ext uri="{FF2B5EF4-FFF2-40B4-BE49-F238E27FC236}">
                <a16:creationId xmlns:a16="http://schemas.microsoft.com/office/drawing/2014/main" id="{7A807B8B-30EA-42E9-812B-2FDB82A8B0D9}"/>
              </a:ext>
            </a:extLst>
          </p:cNvPr>
          <p:cNvSpPr/>
          <p:nvPr/>
        </p:nvSpPr>
        <p:spPr>
          <a:xfrm>
            <a:off x="2918316" y="2798938"/>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Spółka2</a:t>
            </a:r>
            <a:endParaRPr kumimoji="1" lang="pl-PL" sz="1000" dirty="0">
              <a:ln>
                <a:solidFill>
                  <a:prstClr val="white"/>
                </a:solidFill>
              </a:ln>
              <a:solidFill>
                <a:srgbClr val="FFFFFF"/>
              </a:solidFill>
              <a:cs typeface="Arial" pitchFamily="34"/>
            </a:endParaRPr>
          </a:p>
        </p:txBody>
      </p:sp>
      <p:sp>
        <p:nvSpPr>
          <p:cNvPr id="17" name="Prostokąt 26">
            <a:extLst>
              <a:ext uri="{FF2B5EF4-FFF2-40B4-BE49-F238E27FC236}">
                <a16:creationId xmlns:a16="http://schemas.microsoft.com/office/drawing/2014/main" id="{22205357-57BD-4CE6-9B69-B7108450CD75}"/>
              </a:ext>
            </a:extLst>
          </p:cNvPr>
          <p:cNvSpPr/>
          <p:nvPr/>
        </p:nvSpPr>
        <p:spPr>
          <a:xfrm>
            <a:off x="614316" y="27903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Spółka1</a:t>
            </a:r>
            <a:endParaRPr kumimoji="1" lang="pl-PL" sz="1000" dirty="0">
              <a:ln>
                <a:solidFill>
                  <a:prstClr val="white"/>
                </a:solidFill>
              </a:ln>
              <a:solidFill>
                <a:srgbClr val="FFFFFF"/>
              </a:solidFill>
              <a:cs typeface="Arial" pitchFamily="34"/>
            </a:endParaRPr>
          </a:p>
        </p:txBody>
      </p:sp>
      <p:cxnSp>
        <p:nvCxnSpPr>
          <p:cNvPr id="22" name="Łącznik prosty ze strzałką 21">
            <a:extLst>
              <a:ext uri="{FF2B5EF4-FFF2-40B4-BE49-F238E27FC236}">
                <a16:creationId xmlns:a16="http://schemas.microsoft.com/office/drawing/2014/main" id="{1C8EFFF1-5DBA-4A8B-86D6-FB19B9D7161C}"/>
              </a:ext>
            </a:extLst>
          </p:cNvPr>
          <p:cNvCxnSpPr>
            <a:cxnSpLocks/>
            <a:stCxn id="17" idx="2"/>
            <a:endCxn id="12" idx="0"/>
          </p:cNvCxnSpPr>
          <p:nvPr/>
        </p:nvCxnSpPr>
        <p:spPr>
          <a:xfrm>
            <a:off x="1190316" y="3366311"/>
            <a:ext cx="0" cy="571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8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fade">
                                      <p:cBhvr>
                                        <p:cTn id="46" dur="1000"/>
                                        <p:tgtEl>
                                          <p:spTgt spid="6">
                                            <p:txEl>
                                              <p:pRg st="2" end="2"/>
                                            </p:txEl>
                                          </p:spTgt>
                                        </p:tgtEl>
                                      </p:cBhvr>
                                    </p:animEffect>
                                    <p:anim calcmode="lin" valueType="num">
                                      <p:cBhvr>
                                        <p:cTn id="4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Łącznik prosty ze strzałką 19">
            <a:extLst>
              <a:ext uri="{FF2B5EF4-FFF2-40B4-BE49-F238E27FC236}">
                <a16:creationId xmlns:a16="http://schemas.microsoft.com/office/drawing/2014/main" id="{EB64242C-85C6-4F1A-9472-4310D132926C}"/>
              </a:ext>
            </a:extLst>
          </p:cNvPr>
          <p:cNvCxnSpPr>
            <a:cxnSpLocks/>
            <a:stCxn id="5" idx="2"/>
            <a:endCxn id="14" idx="0"/>
          </p:cNvCxnSpPr>
          <p:nvPr/>
        </p:nvCxnSpPr>
        <p:spPr>
          <a:xfrm>
            <a:off x="2342316" y="2219111"/>
            <a:ext cx="0" cy="1714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270560" cy="452003"/>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WYMIANA UDZIAŁÓW i ZAWIĄZANIE PGK</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rostokąt 16">
            <a:extLst>
              <a:ext uri="{FF2B5EF4-FFF2-40B4-BE49-F238E27FC236}">
                <a16:creationId xmlns:a16="http://schemas.microsoft.com/office/drawing/2014/main" id="{63F77E63-95CD-4850-B802-71A8D271C468}"/>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sp>
        <p:nvSpPr>
          <p:cNvPr id="6" name="pole tekstowe 5">
            <a:extLst>
              <a:ext uri="{FF2B5EF4-FFF2-40B4-BE49-F238E27FC236}">
                <a16:creationId xmlns:a16="http://schemas.microsoft.com/office/drawing/2014/main" id="{FB4AE53F-367A-47F8-B23D-2E2738D9B710}"/>
              </a:ext>
            </a:extLst>
          </p:cNvPr>
          <p:cNvSpPr txBox="1"/>
          <p:nvPr/>
        </p:nvSpPr>
        <p:spPr>
          <a:xfrm>
            <a:off x="4338559" y="1643111"/>
            <a:ext cx="3959441" cy="2246769"/>
          </a:xfrm>
          <a:prstGeom prst="rect">
            <a:avLst/>
          </a:prstGeom>
          <a:noFill/>
        </p:spPr>
        <p:txBody>
          <a:bodyPr wrap="square" rtlCol="0">
            <a:spAutoFit/>
          </a:bodyPr>
          <a:lstStyle/>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Wymiana udziałów:</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 czerwcu 2015 r. Wspólnik dokonuje aportu udziałów w Spółce1 do Spółki 2 obejmując w zamian udziały w podwyższonym kapitale zakładowym Spółki2.</a:t>
            </a:r>
          </a:p>
          <a:p>
            <a:pPr marL="171450" indent="-171450" algn="just" fontAlgn="base">
              <a:spcBef>
                <a:spcPct val="0"/>
              </a:spcBef>
              <a:spcAft>
                <a:spcPts val="600"/>
              </a:spcAft>
              <a:buClr>
                <a:schemeClr val="tx1"/>
              </a:buClr>
              <a:buSzPct val="100000"/>
              <a:buFont typeface="Wingdings" panose="05000000000000000000" pitchFamily="2" charset="2"/>
              <a:buChar char="§"/>
              <a:defRPr/>
            </a:pPr>
            <a:endParaRPr kumimoji="1" lang="pl-PL" sz="1100" dirty="0">
              <a:solidFill>
                <a:schemeClr val="tx2"/>
              </a:solidFill>
              <a:latin typeface="Arial" panose="020B0604020202020204" pitchFamily="34" charset="0"/>
              <a:cs typeface="Arial" panose="020B0604020202020204" pitchFamily="34" charset="0"/>
            </a:endParaRP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Zawiązanie PGK:</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 czerwcu 2015 r. Spółka1 oraz Spółka2 zawiązują umowę podatkowej grupy kapitałowej.</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Umowa PGK ma obowiązywać od 1 października 2015 r.</a:t>
            </a:r>
          </a:p>
          <a:p>
            <a:pPr algn="just" fontAlgn="base">
              <a:spcBef>
                <a:spcPct val="0"/>
              </a:spcBef>
              <a:spcAft>
                <a:spcPts val="600"/>
              </a:spcAft>
              <a:buClr>
                <a:schemeClr val="tx1"/>
              </a:buClr>
              <a:buSzPct val="100000"/>
              <a:defRPr/>
            </a:pPr>
            <a:endParaRPr kumimoji="1" lang="pl-PL" sz="1100" dirty="0">
              <a:solidFill>
                <a:schemeClr val="tx2"/>
              </a:solidFill>
              <a:latin typeface="Arial" panose="020B0604020202020204" pitchFamily="34" charset="0"/>
              <a:cs typeface="Arial" panose="020B0604020202020204" pitchFamily="34" charset="0"/>
            </a:endParaRPr>
          </a:p>
        </p:txBody>
      </p:sp>
      <p:cxnSp>
        <p:nvCxnSpPr>
          <p:cNvPr id="13" name="Łącznik prosty ze strzałką 12">
            <a:extLst>
              <a:ext uri="{FF2B5EF4-FFF2-40B4-BE49-F238E27FC236}">
                <a16:creationId xmlns:a16="http://schemas.microsoft.com/office/drawing/2014/main" id="{7DBF0D9B-9B10-4B7B-BCAC-504E6D85F4EF}"/>
              </a:ext>
            </a:extLst>
          </p:cNvPr>
          <p:cNvCxnSpPr>
            <a:cxnSpLocks/>
            <a:stCxn id="5" idx="2"/>
            <a:endCxn id="15" idx="0"/>
          </p:cNvCxnSpPr>
          <p:nvPr/>
        </p:nvCxnSpPr>
        <p:spPr>
          <a:xfrm flipH="1">
            <a:off x="2342315" y="2219111"/>
            <a:ext cx="1" cy="579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Prostokąt 26">
            <a:extLst>
              <a:ext uri="{FF2B5EF4-FFF2-40B4-BE49-F238E27FC236}">
                <a16:creationId xmlns:a16="http://schemas.microsoft.com/office/drawing/2014/main" id="{BDED246B-1933-48F3-8FC8-4D34679854C8}"/>
              </a:ext>
            </a:extLst>
          </p:cNvPr>
          <p:cNvSpPr/>
          <p:nvPr/>
        </p:nvSpPr>
        <p:spPr>
          <a:xfrm>
            <a:off x="1766316" y="3933198"/>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Spółka1</a:t>
            </a:r>
            <a:endParaRPr kumimoji="1" lang="pl-PL" sz="1000" dirty="0">
              <a:ln>
                <a:solidFill>
                  <a:prstClr val="white"/>
                </a:solidFill>
              </a:ln>
              <a:solidFill>
                <a:srgbClr val="FFFFFF"/>
              </a:solidFill>
              <a:cs typeface="Arial" pitchFamily="34"/>
            </a:endParaRPr>
          </a:p>
        </p:txBody>
      </p:sp>
      <p:sp>
        <p:nvSpPr>
          <p:cNvPr id="15" name="Prostokąt 26">
            <a:extLst>
              <a:ext uri="{FF2B5EF4-FFF2-40B4-BE49-F238E27FC236}">
                <a16:creationId xmlns:a16="http://schemas.microsoft.com/office/drawing/2014/main" id="{CE9274F7-415C-4794-9B22-948ED73D749E}"/>
              </a:ext>
            </a:extLst>
          </p:cNvPr>
          <p:cNvSpPr/>
          <p:nvPr/>
        </p:nvSpPr>
        <p:spPr>
          <a:xfrm>
            <a:off x="1766315" y="2798938"/>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Spółka2</a:t>
            </a:r>
            <a:endParaRPr kumimoji="1" lang="pl-PL" sz="1000" dirty="0">
              <a:ln>
                <a:solidFill>
                  <a:prstClr val="white"/>
                </a:solidFill>
              </a:ln>
              <a:solidFill>
                <a:srgbClr val="FFFFFF"/>
              </a:solidFill>
              <a:cs typeface="Arial" pitchFamily="34"/>
            </a:endParaRPr>
          </a:p>
        </p:txBody>
      </p:sp>
      <p:sp>
        <p:nvSpPr>
          <p:cNvPr id="17" name="Prostokąt 26">
            <a:extLst>
              <a:ext uri="{FF2B5EF4-FFF2-40B4-BE49-F238E27FC236}">
                <a16:creationId xmlns:a16="http://schemas.microsoft.com/office/drawing/2014/main" id="{6E1DC279-83DA-4F0A-9834-D7497CFACFBB}"/>
              </a:ext>
            </a:extLst>
          </p:cNvPr>
          <p:cNvSpPr/>
          <p:nvPr/>
        </p:nvSpPr>
        <p:spPr>
          <a:xfrm>
            <a:off x="1766315" y="5067458"/>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Centrum Handlowe</a:t>
            </a:r>
            <a:endParaRPr kumimoji="1" lang="pl-PL" sz="1000" dirty="0">
              <a:ln>
                <a:solidFill>
                  <a:prstClr val="white"/>
                </a:solidFill>
              </a:ln>
              <a:solidFill>
                <a:srgbClr val="FFFFFF"/>
              </a:solidFill>
              <a:cs typeface="Arial" pitchFamily="34"/>
            </a:endParaRPr>
          </a:p>
        </p:txBody>
      </p:sp>
      <p:cxnSp>
        <p:nvCxnSpPr>
          <p:cNvPr id="22" name="Łącznik prosty ze strzałką 21">
            <a:extLst>
              <a:ext uri="{FF2B5EF4-FFF2-40B4-BE49-F238E27FC236}">
                <a16:creationId xmlns:a16="http://schemas.microsoft.com/office/drawing/2014/main" id="{6D72AABA-ABFF-4503-8070-BAA3EB8DE7D7}"/>
              </a:ext>
            </a:extLst>
          </p:cNvPr>
          <p:cNvCxnSpPr>
            <a:cxnSpLocks/>
            <a:stCxn id="14" idx="2"/>
            <a:endCxn id="17" idx="0"/>
          </p:cNvCxnSpPr>
          <p:nvPr/>
        </p:nvCxnSpPr>
        <p:spPr>
          <a:xfrm flipH="1">
            <a:off x="2342315" y="4509198"/>
            <a:ext cx="1" cy="558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Prostokąt: zaokrąglone rogi 22">
            <a:extLst>
              <a:ext uri="{FF2B5EF4-FFF2-40B4-BE49-F238E27FC236}">
                <a16:creationId xmlns:a16="http://schemas.microsoft.com/office/drawing/2014/main" id="{7BD1B7DA-6595-421A-8749-FBE31A1A4989}"/>
              </a:ext>
            </a:extLst>
          </p:cNvPr>
          <p:cNvSpPr/>
          <p:nvPr/>
        </p:nvSpPr>
        <p:spPr>
          <a:xfrm>
            <a:off x="1613139" y="2631057"/>
            <a:ext cx="1423359" cy="2007833"/>
          </a:xfrm>
          <a:prstGeom prst="roundRect">
            <a:avLst/>
          </a:prstGeom>
          <a:noFill/>
          <a:ln w="28575">
            <a:solidFill>
              <a:srgbClr val="339A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24" name="Tabela 23">
            <a:extLst>
              <a:ext uri="{FF2B5EF4-FFF2-40B4-BE49-F238E27FC236}">
                <a16:creationId xmlns:a16="http://schemas.microsoft.com/office/drawing/2014/main" id="{4862F572-EEFE-4D4F-B9AE-7F2B28B92D45}"/>
              </a:ext>
            </a:extLst>
          </p:cNvPr>
          <p:cNvGraphicFramePr>
            <a:graphicFrameLocks noGrp="1"/>
          </p:cNvGraphicFramePr>
          <p:nvPr>
            <p:extLst>
              <p:ext uri="{D42A27DB-BD31-4B8C-83A1-F6EECF244321}">
                <p14:modId xmlns:p14="http://schemas.microsoft.com/office/powerpoint/2010/main" val="1114882094"/>
              </p:ext>
            </p:extLst>
          </p:nvPr>
        </p:nvGraphicFramePr>
        <p:xfrm>
          <a:off x="901721" y="3509243"/>
          <a:ext cx="693660" cy="251460"/>
        </p:xfrm>
        <a:graphic>
          <a:graphicData uri="http://schemas.openxmlformats.org/drawingml/2006/table">
            <a:tbl>
              <a:tblPr firstRow="1" bandRow="1">
                <a:tableStyleId>{5940675A-B579-460E-94D1-54222C63F5DA}</a:tableStyleId>
              </a:tblPr>
              <a:tblGrid>
                <a:gridCol w="693660">
                  <a:extLst>
                    <a:ext uri="{9D8B030D-6E8A-4147-A177-3AD203B41FA5}">
                      <a16:colId xmlns:a16="http://schemas.microsoft.com/office/drawing/2014/main" val="20000"/>
                    </a:ext>
                  </a:extLst>
                </a:gridCol>
              </a:tblGrid>
              <a:tr h="230832">
                <a:tc>
                  <a:txBody>
                    <a:bodyPr/>
                    <a:lstStyle/>
                    <a:p>
                      <a:pPr marL="0" indent="0">
                        <a:buClr>
                          <a:srgbClr val="C00000"/>
                        </a:buClr>
                        <a:buNone/>
                      </a:pPr>
                      <a:r>
                        <a:rPr lang="pl-PL" sz="1050" b="1" baseline="0" dirty="0"/>
                        <a:t>PGK</a:t>
                      </a:r>
                      <a:endParaRPr lang="pl-PL" sz="105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067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1000"/>
                                        <p:tgtEl>
                                          <p:spTgt spid="6">
                                            <p:txEl>
                                              <p:pRg st="3" end="3"/>
                                            </p:txEl>
                                          </p:spTgt>
                                        </p:tgtEl>
                                      </p:cBhvr>
                                    </p:animEffect>
                                    <p:anim calcmode="lin" valueType="num">
                                      <p:cBhvr>
                                        <p:cTn id="5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fade">
                                      <p:cBhvr>
                                        <p:cTn id="55" dur="1000"/>
                                        <p:tgtEl>
                                          <p:spTgt spid="6">
                                            <p:txEl>
                                              <p:pRg st="4" end="4"/>
                                            </p:txEl>
                                          </p:spTgt>
                                        </p:tgtEl>
                                      </p:cBhvr>
                                    </p:animEffect>
                                    <p:anim calcmode="lin" valueType="num">
                                      <p:cBhvr>
                                        <p:cTn id="5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xEl>
                                              <p:pRg st="5" end="5"/>
                                            </p:txEl>
                                          </p:spTgt>
                                        </p:tgtEl>
                                        <p:attrNameLst>
                                          <p:attrName>style.visibility</p:attrName>
                                        </p:attrNameLst>
                                      </p:cBhvr>
                                      <p:to>
                                        <p:strVal val="visible"/>
                                      </p:to>
                                    </p:set>
                                    <p:animEffect transition="in" filter="fade">
                                      <p:cBhvr>
                                        <p:cTn id="60" dur="1000"/>
                                        <p:tgtEl>
                                          <p:spTgt spid="6">
                                            <p:txEl>
                                              <p:pRg st="5" end="5"/>
                                            </p:txEl>
                                          </p:spTgt>
                                        </p:tgtEl>
                                      </p:cBhvr>
                                    </p:animEffect>
                                    <p:anim calcmode="lin" valueType="num">
                                      <p:cBhvr>
                                        <p:cTn id="6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par>
                                <p:cTn id="68" presetID="22" presetClass="entr" presetSubtype="4"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7"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577552"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SPRZEDAŻ CENTRUM HANDLOWEGO ORAZ DAROWIZNA ŚRÓDKÓW</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rostokąt 16">
            <a:extLst>
              <a:ext uri="{FF2B5EF4-FFF2-40B4-BE49-F238E27FC236}">
                <a16:creationId xmlns:a16="http://schemas.microsoft.com/office/drawing/2014/main" id="{63F77E63-95CD-4850-B802-71A8D271C468}"/>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sp>
        <p:nvSpPr>
          <p:cNvPr id="6" name="pole tekstowe 5">
            <a:extLst>
              <a:ext uri="{FF2B5EF4-FFF2-40B4-BE49-F238E27FC236}">
                <a16:creationId xmlns:a16="http://schemas.microsoft.com/office/drawing/2014/main" id="{FB4AE53F-367A-47F8-B23D-2E2738D9B710}"/>
              </a:ext>
            </a:extLst>
          </p:cNvPr>
          <p:cNvSpPr txBox="1"/>
          <p:nvPr/>
        </p:nvSpPr>
        <p:spPr>
          <a:xfrm>
            <a:off x="4123431" y="1370101"/>
            <a:ext cx="4718644" cy="4585871"/>
          </a:xfrm>
          <a:prstGeom prst="rect">
            <a:avLst/>
          </a:prstGeom>
          <a:noFill/>
        </p:spPr>
        <p:txBody>
          <a:bodyPr wrap="square" rtlCol="0">
            <a:spAutoFit/>
          </a:bodyPr>
          <a:lstStyle/>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Sprzedaż centrum handlowego:</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 grudniu 2015 r. Spółka1 dokonała sprzedaży Centrum Handlowego za cenę 1 173 608 111,64 zł netto.</a:t>
            </a:r>
          </a:p>
          <a:p>
            <a:pPr lvl="0" algn="just" fontAlgn="base">
              <a:spcBef>
                <a:spcPct val="0"/>
              </a:spcBef>
              <a:spcAft>
                <a:spcPts val="600"/>
              </a:spcAft>
              <a:buClr>
                <a:schemeClr val="tx1"/>
              </a:buClr>
              <a:buSzPct val="100000"/>
              <a:defRPr/>
            </a:pPr>
            <a:r>
              <a:rPr kumimoji="1" lang="pl-PL" sz="1100" b="1" kern="0" dirty="0">
                <a:solidFill>
                  <a:schemeClr val="tx2"/>
                </a:solidFill>
                <a:latin typeface="Arial" panose="020B0604020202020204" pitchFamily="34" charset="0"/>
                <a:cs typeface="Arial" panose="020B0604020202020204" pitchFamily="34" charset="0"/>
              </a:rPr>
              <a:t>Darowizna środków:</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Następnie grudniu 2015 r. Spółka1 dokonała darowizny środków pieniężnych w wysokości 398 327 189,24 zł</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Dokonana darowizna doprowadziła do spadku wartości udziałów Spółki1 do symbolicznej kwoty.</a:t>
            </a:r>
            <a:endParaRPr kumimoji="1" lang="pl-PL" sz="1100" b="1" kern="0" dirty="0">
              <a:solidFill>
                <a:schemeClr val="tx2"/>
              </a:solidFill>
              <a:latin typeface="Arial" panose="020B0604020202020204" pitchFamily="34" charset="0"/>
              <a:cs typeface="Arial" panose="020B0604020202020204" pitchFamily="34" charset="0"/>
            </a:endParaRPr>
          </a:p>
          <a:p>
            <a:pPr algn="just" fontAlgn="base">
              <a:spcBef>
                <a:spcPct val="0"/>
              </a:spcBef>
              <a:spcAft>
                <a:spcPts val="600"/>
              </a:spcAft>
              <a:buClr>
                <a:schemeClr val="tx1"/>
              </a:buClr>
              <a:buSzPct val="100000"/>
              <a:defRPr/>
            </a:pPr>
            <a:r>
              <a:rPr kumimoji="1" lang="pl-PL" sz="1100" b="1" kern="0" dirty="0">
                <a:solidFill>
                  <a:schemeClr val="tx2"/>
                </a:solidFill>
                <a:latin typeface="Arial" panose="020B0604020202020204" pitchFamily="34" charset="0"/>
                <a:cs typeface="Arial" panose="020B0604020202020204" pitchFamily="34" charset="0"/>
              </a:rPr>
              <a:t>Skutki podatkowe:</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Przychodem Spółki1 była otrzymana cena, a kosztem uzyskania przychodu wartość wydatków na nabycie/wybudowanie Centrum Handlowego niezaliczona uprzednio do kosztów uzyskania przychodu.</a:t>
            </a:r>
          </a:p>
          <a:p>
            <a:pPr marL="17145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Kwota dokonanej darowizny stanowiła dla Spółki1 koszt uzyskania przychodu w wysokości wartości nominalnej dokonanej darowizny – art. 16 ust. 1 pkt 14 ustawy o CIT w brzmieniu obowiązującym do końca 2017 r.</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Otrzymana przez Spółkę2 darowizna stanowiła przychód, stosownie do treści art. 12 ust. 1 ustawy o CIT.</a:t>
            </a:r>
          </a:p>
          <a:p>
            <a:pPr marL="171450" indent="-171450" algn="just" fontAlgn="base">
              <a:spcBef>
                <a:spcPct val="0"/>
              </a:spcBef>
              <a:spcAft>
                <a:spcPts val="600"/>
              </a:spcAft>
              <a:buClr>
                <a:schemeClr val="tx1"/>
              </a:buClr>
              <a:buSzPct val="100000"/>
              <a:buFont typeface="Wingdings" panose="05000000000000000000" pitchFamily="2" charset="2"/>
              <a:buChar char="§"/>
              <a:defRPr/>
            </a:pPr>
            <a:r>
              <a:rPr lang="pl-PL" sz="1100" b="1" dirty="0">
                <a:latin typeface="Arial" panose="020B0604020202020204" pitchFamily="34" charset="0"/>
                <a:cs typeface="Arial" panose="020B0604020202020204" pitchFamily="34" charset="0"/>
              </a:rPr>
              <a:t>W wyniku dokonanych operacji PGK osiągnęła dochód w wysokości odpowiadającej dochodowi jaki osiągnęła Spółkia1 ze sprzedaży Centrum Handlowego.</a:t>
            </a:r>
          </a:p>
          <a:p>
            <a:pPr marL="171450" indent="-171450" algn="just" fontAlgn="base">
              <a:spcBef>
                <a:spcPct val="0"/>
              </a:spcBef>
              <a:spcAft>
                <a:spcPts val="600"/>
              </a:spcAft>
              <a:buClr>
                <a:schemeClr val="tx1"/>
              </a:buClr>
              <a:buSzPct val="100000"/>
              <a:buFont typeface="Wingdings" panose="05000000000000000000" pitchFamily="2" charset="2"/>
              <a:buChar char="§"/>
              <a:defRPr/>
            </a:pPr>
            <a:r>
              <a:rPr lang="pl-PL" sz="1100" b="1" dirty="0">
                <a:latin typeface="Arial" panose="020B0604020202020204" pitchFamily="34" charset="0"/>
                <a:cs typeface="Arial" panose="020B0604020202020204" pitchFamily="34" charset="0"/>
              </a:rPr>
              <a:t>Dokonana darowizna z punku widzenia PGK była neutralna.</a:t>
            </a:r>
          </a:p>
        </p:txBody>
      </p:sp>
      <p:cxnSp>
        <p:nvCxnSpPr>
          <p:cNvPr id="8" name="Łącznik prosty ze strzałką 7">
            <a:extLst>
              <a:ext uri="{FF2B5EF4-FFF2-40B4-BE49-F238E27FC236}">
                <a16:creationId xmlns:a16="http://schemas.microsoft.com/office/drawing/2014/main" id="{879DA5FB-0E41-4DCE-9C9B-7BFA0F056AAF}"/>
              </a:ext>
            </a:extLst>
          </p:cNvPr>
          <p:cNvCxnSpPr>
            <a:cxnSpLocks/>
          </p:cNvCxnSpPr>
          <p:nvPr/>
        </p:nvCxnSpPr>
        <p:spPr>
          <a:xfrm flipV="1">
            <a:off x="2053087" y="4512840"/>
            <a:ext cx="0" cy="110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7DBF0D9B-9B10-4B7B-BCAC-504E6D85F4EF}"/>
              </a:ext>
            </a:extLst>
          </p:cNvPr>
          <p:cNvCxnSpPr>
            <a:cxnSpLocks/>
          </p:cNvCxnSpPr>
          <p:nvPr/>
        </p:nvCxnSpPr>
        <p:spPr>
          <a:xfrm>
            <a:off x="2636439" y="4512840"/>
            <a:ext cx="0" cy="110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rostokąt 26">
            <a:extLst>
              <a:ext uri="{FF2B5EF4-FFF2-40B4-BE49-F238E27FC236}">
                <a16:creationId xmlns:a16="http://schemas.microsoft.com/office/drawing/2014/main" id="{7A807B8B-30EA-42E9-812B-2FDB82A8B0D9}"/>
              </a:ext>
            </a:extLst>
          </p:cNvPr>
          <p:cNvSpPr/>
          <p:nvPr/>
        </p:nvSpPr>
        <p:spPr>
          <a:xfrm>
            <a:off x="1766316" y="3936840"/>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Spółka1</a:t>
            </a:r>
            <a:endParaRPr kumimoji="1" lang="pl-PL" sz="1000" dirty="0">
              <a:ln>
                <a:solidFill>
                  <a:prstClr val="white"/>
                </a:solidFill>
              </a:ln>
              <a:solidFill>
                <a:srgbClr val="FFFFFF"/>
              </a:solidFill>
              <a:cs typeface="Arial" pitchFamily="34"/>
            </a:endParaRPr>
          </a:p>
        </p:txBody>
      </p:sp>
      <p:cxnSp>
        <p:nvCxnSpPr>
          <p:cNvPr id="18" name="Łącznik prosty ze strzałką 17">
            <a:extLst>
              <a:ext uri="{FF2B5EF4-FFF2-40B4-BE49-F238E27FC236}">
                <a16:creationId xmlns:a16="http://schemas.microsoft.com/office/drawing/2014/main" id="{BEE7585A-AB5D-4B67-8406-5767D712CAC1}"/>
              </a:ext>
            </a:extLst>
          </p:cNvPr>
          <p:cNvCxnSpPr>
            <a:cxnSpLocks/>
            <a:stCxn id="5" idx="2"/>
            <a:endCxn id="15" idx="0"/>
          </p:cNvCxnSpPr>
          <p:nvPr/>
        </p:nvCxnSpPr>
        <p:spPr>
          <a:xfrm>
            <a:off x="2342316" y="2219111"/>
            <a:ext cx="0" cy="579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rostokąt 26">
            <a:extLst>
              <a:ext uri="{FF2B5EF4-FFF2-40B4-BE49-F238E27FC236}">
                <a16:creationId xmlns:a16="http://schemas.microsoft.com/office/drawing/2014/main" id="{F42337A6-0657-401F-8DFB-4A5229A074A7}"/>
              </a:ext>
            </a:extLst>
          </p:cNvPr>
          <p:cNvSpPr/>
          <p:nvPr/>
        </p:nvSpPr>
        <p:spPr>
          <a:xfrm>
            <a:off x="1766316" y="2798938"/>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Spółka2</a:t>
            </a:r>
            <a:endParaRPr kumimoji="1" lang="pl-PL" sz="1000" dirty="0">
              <a:ln>
                <a:solidFill>
                  <a:prstClr val="white"/>
                </a:solidFill>
              </a:ln>
              <a:solidFill>
                <a:srgbClr val="FFFFFF"/>
              </a:solidFill>
              <a:cs typeface="Arial" pitchFamily="34"/>
            </a:endParaRPr>
          </a:p>
        </p:txBody>
      </p:sp>
      <p:sp>
        <p:nvSpPr>
          <p:cNvPr id="22" name="Prostokąt 26">
            <a:extLst>
              <a:ext uri="{FF2B5EF4-FFF2-40B4-BE49-F238E27FC236}">
                <a16:creationId xmlns:a16="http://schemas.microsoft.com/office/drawing/2014/main" id="{58A0FCBB-2566-49A8-83E8-94F50D8FD40D}"/>
              </a:ext>
            </a:extLst>
          </p:cNvPr>
          <p:cNvSpPr/>
          <p:nvPr/>
        </p:nvSpPr>
        <p:spPr>
          <a:xfrm>
            <a:off x="1766315" y="5622076"/>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Nabywca</a:t>
            </a:r>
            <a:endParaRPr kumimoji="1" lang="pl-PL" sz="1000" dirty="0">
              <a:ln>
                <a:solidFill>
                  <a:prstClr val="white"/>
                </a:solidFill>
              </a:ln>
              <a:solidFill>
                <a:srgbClr val="FFFFFF"/>
              </a:solidFill>
              <a:cs typeface="Arial" pitchFamily="34"/>
            </a:endParaRPr>
          </a:p>
        </p:txBody>
      </p:sp>
      <p:sp>
        <p:nvSpPr>
          <p:cNvPr id="23" name="Prostokąt 26">
            <a:extLst>
              <a:ext uri="{FF2B5EF4-FFF2-40B4-BE49-F238E27FC236}">
                <a16:creationId xmlns:a16="http://schemas.microsoft.com/office/drawing/2014/main" id="{1713B937-B4B0-4AED-9F15-A50A8FC74871}"/>
              </a:ext>
            </a:extLst>
          </p:cNvPr>
          <p:cNvSpPr/>
          <p:nvPr/>
        </p:nvSpPr>
        <p:spPr>
          <a:xfrm>
            <a:off x="2754360" y="4779458"/>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Centrum Handlowe</a:t>
            </a:r>
            <a:endParaRPr kumimoji="1" lang="pl-PL" sz="1000" dirty="0">
              <a:ln>
                <a:solidFill>
                  <a:prstClr val="white"/>
                </a:solidFill>
              </a:ln>
              <a:solidFill>
                <a:srgbClr val="FFFFFF"/>
              </a:solidFill>
              <a:cs typeface="Arial" pitchFamily="34"/>
            </a:endParaRPr>
          </a:p>
        </p:txBody>
      </p:sp>
      <p:cxnSp>
        <p:nvCxnSpPr>
          <p:cNvPr id="28" name="Łącznik prosty ze strzałką 27">
            <a:extLst>
              <a:ext uri="{FF2B5EF4-FFF2-40B4-BE49-F238E27FC236}">
                <a16:creationId xmlns:a16="http://schemas.microsoft.com/office/drawing/2014/main" id="{1BA2F113-3A54-476E-ADF5-F14C2B7C2681}"/>
              </a:ext>
            </a:extLst>
          </p:cNvPr>
          <p:cNvCxnSpPr>
            <a:cxnSpLocks/>
            <a:stCxn id="15" idx="2"/>
            <a:endCxn id="16" idx="0"/>
          </p:cNvCxnSpPr>
          <p:nvPr/>
        </p:nvCxnSpPr>
        <p:spPr>
          <a:xfrm>
            <a:off x="2342316" y="3374938"/>
            <a:ext cx="0" cy="561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0B2ECBED-7BF0-46C9-8A08-6D3F95F859CE}"/>
              </a:ext>
            </a:extLst>
          </p:cNvPr>
          <p:cNvCxnSpPr>
            <a:cxnSpLocks/>
          </p:cNvCxnSpPr>
          <p:nvPr/>
        </p:nvCxnSpPr>
        <p:spPr>
          <a:xfrm rot="10800000">
            <a:off x="1766316" y="3086938"/>
            <a:ext cx="12700" cy="1137902"/>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Tabela 16">
            <a:extLst>
              <a:ext uri="{FF2B5EF4-FFF2-40B4-BE49-F238E27FC236}">
                <a16:creationId xmlns:a16="http://schemas.microsoft.com/office/drawing/2014/main" id="{926367E3-586D-4C31-AA46-CFDA11204B0A}"/>
              </a:ext>
            </a:extLst>
          </p:cNvPr>
          <p:cNvGraphicFramePr>
            <a:graphicFrameLocks noGrp="1"/>
          </p:cNvGraphicFramePr>
          <p:nvPr>
            <p:extLst>
              <p:ext uri="{D42A27DB-BD31-4B8C-83A1-F6EECF244321}">
                <p14:modId xmlns:p14="http://schemas.microsoft.com/office/powerpoint/2010/main" val="3994883731"/>
              </p:ext>
            </p:extLst>
          </p:nvPr>
        </p:nvGraphicFramePr>
        <p:xfrm>
          <a:off x="324903" y="3457296"/>
          <a:ext cx="1332877" cy="411480"/>
        </p:xfrm>
        <a:graphic>
          <a:graphicData uri="http://schemas.openxmlformats.org/drawingml/2006/table">
            <a:tbl>
              <a:tblPr firstRow="1" bandRow="1">
                <a:tableStyleId>{5940675A-B579-460E-94D1-54222C63F5DA}</a:tableStyleId>
              </a:tblPr>
              <a:tblGrid>
                <a:gridCol w="1332877">
                  <a:extLst>
                    <a:ext uri="{9D8B030D-6E8A-4147-A177-3AD203B41FA5}">
                      <a16:colId xmlns:a16="http://schemas.microsoft.com/office/drawing/2014/main" val="20000"/>
                    </a:ext>
                  </a:extLst>
                </a:gridCol>
              </a:tblGrid>
              <a:tr h="230832">
                <a:tc>
                  <a:txBody>
                    <a:bodyPr/>
                    <a:lstStyle/>
                    <a:p>
                      <a:pPr marL="0" indent="0" algn="ctr">
                        <a:buClr>
                          <a:srgbClr val="C00000"/>
                        </a:buClr>
                        <a:buNone/>
                      </a:pPr>
                      <a:r>
                        <a:rPr lang="pl-PL" sz="1050" baseline="0" dirty="0"/>
                        <a:t>darowizna</a:t>
                      </a:r>
                    </a:p>
                    <a:p>
                      <a:pPr marL="0" indent="0" algn="ctr">
                        <a:buClr>
                          <a:srgbClr val="C00000"/>
                        </a:buClr>
                        <a:buNone/>
                      </a:pPr>
                      <a:r>
                        <a:rPr lang="pl-PL" sz="1050" dirty="0"/>
                        <a:t>398 327 189,24 zł</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9" name="Tabela 18">
            <a:extLst>
              <a:ext uri="{FF2B5EF4-FFF2-40B4-BE49-F238E27FC236}">
                <a16:creationId xmlns:a16="http://schemas.microsoft.com/office/drawing/2014/main" id="{5D547C83-AE48-4E9B-9170-C9B274C4B29B}"/>
              </a:ext>
            </a:extLst>
          </p:cNvPr>
          <p:cNvGraphicFramePr>
            <a:graphicFrameLocks noGrp="1"/>
          </p:cNvGraphicFramePr>
          <p:nvPr>
            <p:extLst>
              <p:ext uri="{D42A27DB-BD31-4B8C-83A1-F6EECF244321}">
                <p14:modId xmlns:p14="http://schemas.microsoft.com/office/powerpoint/2010/main" val="1897359183"/>
              </p:ext>
            </p:extLst>
          </p:nvPr>
        </p:nvGraphicFramePr>
        <p:xfrm>
          <a:off x="205202" y="4861718"/>
          <a:ext cx="1888492" cy="411480"/>
        </p:xfrm>
        <a:graphic>
          <a:graphicData uri="http://schemas.openxmlformats.org/drawingml/2006/table">
            <a:tbl>
              <a:tblPr firstRow="1" bandRow="1">
                <a:tableStyleId>{5940675A-B579-460E-94D1-54222C63F5DA}</a:tableStyleId>
              </a:tblPr>
              <a:tblGrid>
                <a:gridCol w="1888492">
                  <a:extLst>
                    <a:ext uri="{9D8B030D-6E8A-4147-A177-3AD203B41FA5}">
                      <a16:colId xmlns:a16="http://schemas.microsoft.com/office/drawing/2014/main" val="20000"/>
                    </a:ext>
                  </a:extLst>
                </a:gridCol>
              </a:tblGrid>
              <a:tr h="230832">
                <a:tc>
                  <a:txBody>
                    <a:bodyPr/>
                    <a:lstStyle/>
                    <a:p>
                      <a:pPr marL="0" indent="0" algn="ctr">
                        <a:buClr>
                          <a:srgbClr val="C00000"/>
                        </a:buClr>
                        <a:buNone/>
                      </a:pPr>
                      <a:r>
                        <a:rPr lang="pl-PL" sz="1050" baseline="0" dirty="0"/>
                        <a:t>cena sprzedaży</a:t>
                      </a:r>
                    </a:p>
                    <a:p>
                      <a:pPr marL="0" indent="0" algn="ctr">
                        <a:buClr>
                          <a:srgbClr val="C00000"/>
                        </a:buClr>
                        <a:buNone/>
                      </a:pPr>
                      <a:r>
                        <a:rPr kumimoji="1" lang="pl-PL" sz="1050" dirty="0">
                          <a:solidFill>
                            <a:schemeClr val="tx2"/>
                          </a:solidFill>
                          <a:latin typeface="Arial" panose="020B0604020202020204" pitchFamily="34" charset="0"/>
                          <a:cs typeface="Arial" panose="020B0604020202020204" pitchFamily="34" charset="0"/>
                        </a:rPr>
                        <a:t>1 173 608 111,64 zł netto</a:t>
                      </a:r>
                      <a:endParaRPr lang="pl-PL" sz="105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152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1000"/>
                                        <p:tgtEl>
                                          <p:spTgt spid="6">
                                            <p:txEl>
                                              <p:pRg st="5" end="5"/>
                                            </p:txEl>
                                          </p:spTgt>
                                        </p:tgtEl>
                                      </p:cBhvr>
                                    </p:animEffect>
                                    <p:anim calcmode="lin" valueType="num">
                                      <p:cBhvr>
                                        <p:cTn id="3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1000"/>
                                        <p:tgtEl>
                                          <p:spTgt spid="6">
                                            <p:txEl>
                                              <p:pRg st="6" end="6"/>
                                            </p:txEl>
                                          </p:spTgt>
                                        </p:tgtEl>
                                      </p:cBhvr>
                                    </p:animEffect>
                                    <p:anim calcmode="lin" valueType="num">
                                      <p:cBhvr>
                                        <p:cTn id="4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1000"/>
                                        <p:tgtEl>
                                          <p:spTgt spid="6">
                                            <p:txEl>
                                              <p:pRg st="2" end="2"/>
                                            </p:txEl>
                                          </p:spTgt>
                                        </p:tgtEl>
                                      </p:cBhvr>
                                    </p:animEffect>
                                    <p:anim calcmode="lin" valueType="num">
                                      <p:cBhvr>
                                        <p:cTn id="4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fade">
                                      <p:cBhvr>
                                        <p:cTn id="53" dur="1000"/>
                                        <p:tgtEl>
                                          <p:spTgt spid="6">
                                            <p:txEl>
                                              <p:pRg st="3" end="3"/>
                                            </p:txEl>
                                          </p:spTgt>
                                        </p:tgtEl>
                                      </p:cBhvr>
                                    </p:animEffect>
                                    <p:anim calcmode="lin" valueType="num">
                                      <p:cBhvr>
                                        <p:cTn id="5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3" end="3"/>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fade">
                                      <p:cBhvr>
                                        <p:cTn id="58" dur="1000"/>
                                        <p:tgtEl>
                                          <p:spTgt spid="6">
                                            <p:txEl>
                                              <p:pRg st="4" end="4"/>
                                            </p:txEl>
                                          </p:spTgt>
                                        </p:tgtEl>
                                      </p:cBhvr>
                                    </p:animEffect>
                                    <p:anim calcmode="lin" valueType="num">
                                      <p:cBhvr>
                                        <p:cTn id="5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par>
                                <p:cTn id="66" presetID="22" presetClass="entr" presetSubtype="4"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6">
                                            <p:txEl>
                                              <p:pRg st="7" end="7"/>
                                            </p:txEl>
                                          </p:spTgt>
                                        </p:tgtEl>
                                        <p:attrNameLst>
                                          <p:attrName>style.visibility</p:attrName>
                                        </p:attrNameLst>
                                      </p:cBhvr>
                                      <p:to>
                                        <p:strVal val="visible"/>
                                      </p:to>
                                    </p:set>
                                    <p:animEffect transition="in" filter="fade">
                                      <p:cBhvr>
                                        <p:cTn id="73" dur="1000"/>
                                        <p:tgtEl>
                                          <p:spTgt spid="6">
                                            <p:txEl>
                                              <p:pRg st="7" end="7"/>
                                            </p:txEl>
                                          </p:spTgt>
                                        </p:tgtEl>
                                      </p:cBhvr>
                                    </p:animEffect>
                                    <p:anim calcmode="lin" valueType="num">
                                      <p:cBhvr>
                                        <p:cTn id="7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7" end="7"/>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
                                            <p:txEl>
                                              <p:pRg st="8" end="8"/>
                                            </p:txEl>
                                          </p:spTgt>
                                        </p:tgtEl>
                                        <p:attrNameLst>
                                          <p:attrName>style.visibility</p:attrName>
                                        </p:attrNameLst>
                                      </p:cBhvr>
                                      <p:to>
                                        <p:strVal val="visible"/>
                                      </p:to>
                                    </p:set>
                                    <p:animEffect transition="in" filter="fade">
                                      <p:cBhvr>
                                        <p:cTn id="78" dur="1000"/>
                                        <p:tgtEl>
                                          <p:spTgt spid="6">
                                            <p:txEl>
                                              <p:pRg st="8" end="8"/>
                                            </p:txEl>
                                          </p:spTgt>
                                        </p:tgtEl>
                                      </p:cBhvr>
                                    </p:animEffect>
                                    <p:anim calcmode="lin" valueType="num">
                                      <p:cBhvr>
                                        <p:cTn id="7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6">
                                            <p:txEl>
                                              <p:pRg st="9" end="9"/>
                                            </p:txEl>
                                          </p:spTgt>
                                        </p:tgtEl>
                                        <p:attrNameLst>
                                          <p:attrName>style.visibility</p:attrName>
                                        </p:attrNameLst>
                                      </p:cBhvr>
                                      <p:to>
                                        <p:strVal val="visible"/>
                                      </p:to>
                                    </p:set>
                                    <p:animEffect transition="in" filter="fade">
                                      <p:cBhvr>
                                        <p:cTn id="85" dur="1000"/>
                                        <p:tgtEl>
                                          <p:spTgt spid="6">
                                            <p:txEl>
                                              <p:pRg st="9" end="9"/>
                                            </p:txEl>
                                          </p:spTgt>
                                        </p:tgtEl>
                                      </p:cBhvr>
                                    </p:animEffect>
                                    <p:anim calcmode="lin" valueType="num">
                                      <p:cBhvr>
                                        <p:cTn id="8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87" dur="1000" fill="hold"/>
                                        <p:tgtEl>
                                          <p:spTgt spid="6">
                                            <p:txEl>
                                              <p:pRg st="9" end="9"/>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6">
                                            <p:txEl>
                                              <p:pRg st="10" end="10"/>
                                            </p:txEl>
                                          </p:spTgt>
                                        </p:tgtEl>
                                        <p:attrNameLst>
                                          <p:attrName>style.visibility</p:attrName>
                                        </p:attrNameLst>
                                      </p:cBhvr>
                                      <p:to>
                                        <p:strVal val="visible"/>
                                      </p:to>
                                    </p:set>
                                    <p:animEffect transition="in" filter="fade">
                                      <p:cBhvr>
                                        <p:cTn id="90" dur="1000"/>
                                        <p:tgtEl>
                                          <p:spTgt spid="6">
                                            <p:txEl>
                                              <p:pRg st="10" end="10"/>
                                            </p:txEl>
                                          </p:spTgt>
                                        </p:tgtEl>
                                      </p:cBhvr>
                                    </p:animEffect>
                                    <p:anim calcmode="lin" valueType="num">
                                      <p:cBhvr>
                                        <p:cTn id="9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92"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270560"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SPRZEDAŻ SPÓŁKI1</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rostokąt 16">
            <a:extLst>
              <a:ext uri="{FF2B5EF4-FFF2-40B4-BE49-F238E27FC236}">
                <a16:creationId xmlns:a16="http://schemas.microsoft.com/office/drawing/2014/main" id="{63F77E63-95CD-4850-B802-71A8D271C468}"/>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sp>
        <p:nvSpPr>
          <p:cNvPr id="6" name="pole tekstowe 5">
            <a:extLst>
              <a:ext uri="{FF2B5EF4-FFF2-40B4-BE49-F238E27FC236}">
                <a16:creationId xmlns:a16="http://schemas.microsoft.com/office/drawing/2014/main" id="{FB4AE53F-367A-47F8-B23D-2E2738D9B710}"/>
              </a:ext>
            </a:extLst>
          </p:cNvPr>
          <p:cNvSpPr txBox="1"/>
          <p:nvPr/>
        </p:nvSpPr>
        <p:spPr>
          <a:xfrm>
            <a:off x="4338559" y="1643111"/>
            <a:ext cx="3959441" cy="4601260"/>
          </a:xfrm>
          <a:prstGeom prst="rect">
            <a:avLst/>
          </a:prstGeom>
          <a:noFill/>
        </p:spPr>
        <p:txBody>
          <a:bodyPr wrap="square" rtlCol="0">
            <a:spAutoFit/>
          </a:bodyPr>
          <a:lstStyle/>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Sprzedaż Spółki1:</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 kolejnym kroku, także w grudniu 2015 r. Spółka2 dokonała sprzedaży udziałów w Spółce1 za cenę 1 zł.</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Niska cena sprzedaży udziałów została oparta o wartość rynkową udziałów, a ich wycena spadła w następstwie dokonanej darowizny na rzecz Spółki2.</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 wyniku sprzedaży udziałów w Spółce1, PGK została rozwiązana z mocy prawa.</a:t>
            </a:r>
          </a:p>
          <a:p>
            <a:pPr lvl="0" algn="just" fontAlgn="base">
              <a:spcBef>
                <a:spcPct val="0"/>
              </a:spcBef>
              <a:spcAft>
                <a:spcPts val="600"/>
              </a:spcAft>
              <a:buClr>
                <a:schemeClr val="tx1"/>
              </a:buClr>
              <a:buSzPct val="100000"/>
              <a:defRPr/>
            </a:pPr>
            <a:r>
              <a:rPr kumimoji="1" lang="pl-PL" sz="1100" b="1" kern="0" dirty="0">
                <a:solidFill>
                  <a:schemeClr val="tx2"/>
                </a:solidFill>
                <a:latin typeface="Arial" panose="020B0604020202020204" pitchFamily="34" charset="0"/>
                <a:cs typeface="Arial" panose="020B0604020202020204" pitchFamily="34" charset="0"/>
              </a:rPr>
              <a:t>Skutki podatkowe:</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Przychodem Spółki2 była otrzymana cena sprzedaży (1 zł).</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Kosztem uzyskania przychodu była wartość nominalna udziałów Spółki2 wydana na rzecz Wspólnika w wyniku transakcji dokonanej w czerwcu 2015 r. – art. 16 ust. 1 pkt 8e ustawy o CIT.</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Powstała strata ze sprzedaży udziałów w Spółce1 została rozpoznana na poziomie PGK. Jednocześnie strata ta pomniejszyła dochód wygenerowany na sprzedaży Centrum Handlowego.</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b="1" dirty="0">
                <a:solidFill>
                  <a:schemeClr val="tx2"/>
                </a:solidFill>
                <a:latin typeface="Arial" panose="020B0604020202020204" pitchFamily="34" charset="0"/>
                <a:cs typeface="Arial" panose="020B0604020202020204" pitchFamily="34" charset="0"/>
              </a:rPr>
              <a:t>W konsekwencji dokonanych czynności, zrealizowaniu na sprzedaży Centrum Handlowego dochód nie podlegał opodatkowaniu lub podlegał opodatkowaniu tylko w części.</a:t>
            </a:r>
          </a:p>
        </p:txBody>
      </p:sp>
      <p:cxnSp>
        <p:nvCxnSpPr>
          <p:cNvPr id="18" name="Łącznik prosty ze strzałką 17">
            <a:extLst>
              <a:ext uri="{FF2B5EF4-FFF2-40B4-BE49-F238E27FC236}">
                <a16:creationId xmlns:a16="http://schemas.microsoft.com/office/drawing/2014/main" id="{BEE7585A-AB5D-4B67-8406-5767D712CAC1}"/>
              </a:ext>
            </a:extLst>
          </p:cNvPr>
          <p:cNvCxnSpPr>
            <a:cxnSpLocks/>
            <a:stCxn id="5" idx="2"/>
            <a:endCxn id="15" idx="0"/>
          </p:cNvCxnSpPr>
          <p:nvPr/>
        </p:nvCxnSpPr>
        <p:spPr>
          <a:xfrm>
            <a:off x="2342316" y="2219111"/>
            <a:ext cx="0" cy="579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rostokąt 26">
            <a:extLst>
              <a:ext uri="{FF2B5EF4-FFF2-40B4-BE49-F238E27FC236}">
                <a16:creationId xmlns:a16="http://schemas.microsoft.com/office/drawing/2014/main" id="{F42337A6-0657-401F-8DFB-4A5229A074A7}"/>
              </a:ext>
            </a:extLst>
          </p:cNvPr>
          <p:cNvSpPr/>
          <p:nvPr/>
        </p:nvSpPr>
        <p:spPr>
          <a:xfrm>
            <a:off x="1766316" y="2798938"/>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Spółka2</a:t>
            </a:r>
            <a:endParaRPr kumimoji="1" lang="pl-PL" sz="1000" dirty="0">
              <a:ln>
                <a:solidFill>
                  <a:prstClr val="white"/>
                </a:solidFill>
              </a:ln>
              <a:solidFill>
                <a:srgbClr val="FFFFFF"/>
              </a:solidFill>
              <a:cs typeface="Arial" pitchFamily="34"/>
            </a:endParaRPr>
          </a:p>
        </p:txBody>
      </p:sp>
      <p:sp>
        <p:nvSpPr>
          <p:cNvPr id="12" name="Prostokąt 26">
            <a:extLst>
              <a:ext uri="{FF2B5EF4-FFF2-40B4-BE49-F238E27FC236}">
                <a16:creationId xmlns:a16="http://schemas.microsoft.com/office/drawing/2014/main" id="{A71F544B-FFFC-4335-B80C-03F86242E0D6}"/>
              </a:ext>
            </a:extLst>
          </p:cNvPr>
          <p:cNvSpPr/>
          <p:nvPr/>
        </p:nvSpPr>
        <p:spPr>
          <a:xfrm>
            <a:off x="1779016" y="5074742"/>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Nabywca</a:t>
            </a:r>
            <a:endParaRPr kumimoji="1" lang="pl-PL" sz="1000" dirty="0">
              <a:ln>
                <a:solidFill>
                  <a:prstClr val="white"/>
                </a:solidFill>
              </a:ln>
              <a:solidFill>
                <a:srgbClr val="FFFFFF"/>
              </a:solidFill>
              <a:cs typeface="Arial" pitchFamily="34"/>
            </a:endParaRPr>
          </a:p>
        </p:txBody>
      </p:sp>
      <p:cxnSp>
        <p:nvCxnSpPr>
          <p:cNvPr id="21" name="Łącznik prosty ze strzałką 20">
            <a:extLst>
              <a:ext uri="{FF2B5EF4-FFF2-40B4-BE49-F238E27FC236}">
                <a16:creationId xmlns:a16="http://schemas.microsoft.com/office/drawing/2014/main" id="{A2F0EF7B-F897-419B-A533-B4AE6E4108A8}"/>
              </a:ext>
            </a:extLst>
          </p:cNvPr>
          <p:cNvCxnSpPr>
            <a:cxnSpLocks/>
          </p:cNvCxnSpPr>
          <p:nvPr/>
        </p:nvCxnSpPr>
        <p:spPr>
          <a:xfrm flipV="1">
            <a:off x="2027208" y="3356342"/>
            <a:ext cx="0" cy="1716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a:extLst>
              <a:ext uri="{FF2B5EF4-FFF2-40B4-BE49-F238E27FC236}">
                <a16:creationId xmlns:a16="http://schemas.microsoft.com/office/drawing/2014/main" id="{FCFB4159-BC22-43FE-AECB-0A2893CD132C}"/>
              </a:ext>
            </a:extLst>
          </p:cNvPr>
          <p:cNvCxnSpPr>
            <a:cxnSpLocks/>
          </p:cNvCxnSpPr>
          <p:nvPr/>
        </p:nvCxnSpPr>
        <p:spPr>
          <a:xfrm>
            <a:off x="2610560" y="3356342"/>
            <a:ext cx="0" cy="1718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Prostokąt 26">
            <a:extLst>
              <a:ext uri="{FF2B5EF4-FFF2-40B4-BE49-F238E27FC236}">
                <a16:creationId xmlns:a16="http://schemas.microsoft.com/office/drawing/2014/main" id="{EE6365D8-0CEA-44AE-8D13-580EE8222C75}"/>
              </a:ext>
            </a:extLst>
          </p:cNvPr>
          <p:cNvSpPr/>
          <p:nvPr/>
        </p:nvSpPr>
        <p:spPr>
          <a:xfrm>
            <a:off x="2754360" y="393576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Spółka1</a:t>
            </a:r>
            <a:endParaRPr kumimoji="1" lang="pl-PL" sz="1000" dirty="0">
              <a:ln>
                <a:solidFill>
                  <a:prstClr val="white"/>
                </a:solidFill>
              </a:ln>
              <a:solidFill>
                <a:srgbClr val="FFFFFF"/>
              </a:solidFill>
              <a:cs typeface="Arial" pitchFamily="34"/>
            </a:endParaRPr>
          </a:p>
        </p:txBody>
      </p:sp>
      <p:graphicFrame>
        <p:nvGraphicFramePr>
          <p:cNvPr id="13" name="Tabela 12">
            <a:extLst>
              <a:ext uri="{FF2B5EF4-FFF2-40B4-BE49-F238E27FC236}">
                <a16:creationId xmlns:a16="http://schemas.microsoft.com/office/drawing/2014/main" id="{6B8C13D6-FFB9-461A-A1A8-DE30FE33B46E}"/>
              </a:ext>
            </a:extLst>
          </p:cNvPr>
          <p:cNvGraphicFramePr>
            <a:graphicFrameLocks noGrp="1"/>
          </p:cNvGraphicFramePr>
          <p:nvPr>
            <p:extLst>
              <p:ext uri="{D42A27DB-BD31-4B8C-83A1-F6EECF244321}">
                <p14:modId xmlns:p14="http://schemas.microsoft.com/office/powerpoint/2010/main" val="162709248"/>
              </p:ext>
            </p:extLst>
          </p:nvPr>
        </p:nvGraphicFramePr>
        <p:xfrm>
          <a:off x="1495363" y="4098031"/>
          <a:ext cx="617090" cy="251460"/>
        </p:xfrm>
        <a:graphic>
          <a:graphicData uri="http://schemas.openxmlformats.org/drawingml/2006/table">
            <a:tbl>
              <a:tblPr firstRow="1" bandRow="1">
                <a:tableStyleId>{5940675A-B579-460E-94D1-54222C63F5DA}</a:tableStyleId>
              </a:tblPr>
              <a:tblGrid>
                <a:gridCol w="617090">
                  <a:extLst>
                    <a:ext uri="{9D8B030D-6E8A-4147-A177-3AD203B41FA5}">
                      <a16:colId xmlns:a16="http://schemas.microsoft.com/office/drawing/2014/main" val="20000"/>
                    </a:ext>
                  </a:extLst>
                </a:gridCol>
              </a:tblGrid>
              <a:tr h="230832">
                <a:tc>
                  <a:txBody>
                    <a:bodyPr/>
                    <a:lstStyle/>
                    <a:p>
                      <a:pPr marL="0" indent="0">
                        <a:buClr>
                          <a:srgbClr val="C00000"/>
                        </a:buClr>
                        <a:buNone/>
                      </a:pPr>
                      <a:r>
                        <a:rPr lang="pl-PL" sz="1050" baseline="0" dirty="0"/>
                        <a:t>1 zł</a:t>
                      </a:r>
                      <a:endParaRPr lang="pl-PL" sz="105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333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1000"/>
                                        <p:tgtEl>
                                          <p:spTgt spid="6">
                                            <p:txEl>
                                              <p:pRg st="4" end="4"/>
                                            </p:txEl>
                                          </p:spTgt>
                                        </p:tgtEl>
                                      </p:cBhvr>
                                    </p:animEffect>
                                    <p:anim calcmode="lin" valueType="num">
                                      <p:cBhvr>
                                        <p:cTn id="4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1000"/>
                                        <p:tgtEl>
                                          <p:spTgt spid="6">
                                            <p:txEl>
                                              <p:pRg st="5" end="5"/>
                                            </p:txEl>
                                          </p:spTgt>
                                        </p:tgtEl>
                                      </p:cBhvr>
                                    </p:animEffect>
                                    <p:anim calcmode="lin" valueType="num">
                                      <p:cBhvr>
                                        <p:cTn id="5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1000"/>
                                        <p:tgtEl>
                                          <p:spTgt spid="6">
                                            <p:txEl>
                                              <p:pRg st="7" end="7"/>
                                            </p:txEl>
                                          </p:spTgt>
                                        </p:tgtEl>
                                      </p:cBhvr>
                                    </p:animEffect>
                                    <p:anim calcmode="lin" valueType="num">
                                      <p:cBhvr>
                                        <p:cTn id="6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8" end="8"/>
                                            </p:txEl>
                                          </p:spTgt>
                                        </p:tgtEl>
                                        <p:attrNameLst>
                                          <p:attrName>style.visibility</p:attrName>
                                        </p:attrNameLst>
                                      </p:cBhvr>
                                      <p:to>
                                        <p:strVal val="visible"/>
                                      </p:to>
                                    </p:set>
                                    <p:animEffect transition="in" filter="fade">
                                      <p:cBhvr>
                                        <p:cTn id="68" dur="1000"/>
                                        <p:tgtEl>
                                          <p:spTgt spid="6">
                                            <p:txEl>
                                              <p:pRg st="8" end="8"/>
                                            </p:txEl>
                                          </p:spTgt>
                                        </p:tgtEl>
                                      </p:cBhvr>
                                    </p:animEffect>
                                    <p:anim calcmode="lin" valueType="num">
                                      <p:cBhvr>
                                        <p:cTn id="6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361282"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
              <a:lnSpc>
                <a:spcPct val="100000"/>
              </a:lnSpc>
              <a:buClr>
                <a:srgbClr val="C31230"/>
              </a:buClr>
            </a:pPr>
            <a:r>
              <a:rPr kumimoji="1" lang="pl-PL" sz="2400" b="0" dirty="0">
                <a:ea typeface="Arial" charset="0"/>
                <a:cs typeface="Arial" charset="0"/>
              </a:rPr>
              <a:t>UTRATA STATUSU PODATNIKA PRZEZ PGK</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6" name="pole tekstowe 5">
            <a:extLst>
              <a:ext uri="{FF2B5EF4-FFF2-40B4-BE49-F238E27FC236}">
                <a16:creationId xmlns:a16="http://schemas.microsoft.com/office/drawing/2014/main" id="{FB4AE53F-367A-47F8-B23D-2E2738D9B710}"/>
              </a:ext>
            </a:extLst>
          </p:cNvPr>
          <p:cNvSpPr txBox="1"/>
          <p:nvPr/>
        </p:nvSpPr>
        <p:spPr>
          <a:xfrm>
            <a:off x="595224" y="1643111"/>
            <a:ext cx="7702778" cy="4431983"/>
          </a:xfrm>
          <a:prstGeom prst="rect">
            <a:avLst/>
          </a:prstGeom>
          <a:noFill/>
        </p:spPr>
        <p:txBody>
          <a:bodyPr wrap="square" rtlCol="0">
            <a:spAutoFit/>
          </a:bodyPr>
          <a:lstStyle/>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art. 1a ust. 10 ustawy o CIT w brzmieniu obowiązującym do końca 2017 r.</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endParaRPr kumimoji="1" lang="pl-PL" sz="1400" kern="0" dirty="0">
              <a:solidFill>
                <a:schemeClr val="tx2"/>
              </a:solidFill>
              <a:latin typeface="Arial" panose="020B0604020202020204" pitchFamily="34" charset="0"/>
              <a:cs typeface="Arial" panose="020B0604020202020204" pitchFamily="34" charset="0"/>
            </a:endParaRP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W razie gdy w okresie obowiązywania umowy wystąpią zmiany w stanie faktycznym lub w stanie prawnym, zależne od którejkolwiek ze stron umowy, które naruszają warunki uznania podatkowej grupy kapitałowej za podatnika podatku dochodowego, </a:t>
            </a:r>
            <a:r>
              <a:rPr kumimoji="1" lang="pl-PL" sz="1400" b="1" kern="0" dirty="0">
                <a:solidFill>
                  <a:schemeClr val="tx2"/>
                </a:solidFill>
                <a:latin typeface="Arial" panose="020B0604020202020204" pitchFamily="34" charset="0"/>
                <a:cs typeface="Arial" panose="020B0604020202020204" pitchFamily="34" charset="0"/>
              </a:rPr>
              <a:t>dzień naruszenia któregokolwiek z tych warunków, z zastrzeżeniem ust. 12, oznacza utratę statusu podatnika oraz koniec jej roku podatkowego.</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endParaRPr kumimoji="1" lang="pl-PL" sz="1400" kern="0" dirty="0">
              <a:solidFill>
                <a:schemeClr val="tx2"/>
              </a:solidFill>
              <a:latin typeface="Arial" panose="020B0604020202020204" pitchFamily="34" charset="0"/>
              <a:cs typeface="Arial" panose="020B0604020202020204" pitchFamily="34" charset="0"/>
            </a:endParaRP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art. 1a ust. 10 ustawy o CIT w brzmieniu obowiązującym od 1 stycznia 2018 r.</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endParaRPr kumimoji="1" lang="pl-PL" sz="1400" kern="0" dirty="0">
              <a:solidFill>
                <a:schemeClr val="tx2"/>
              </a:solidFill>
              <a:latin typeface="Arial" panose="020B0604020202020204" pitchFamily="34" charset="0"/>
              <a:cs typeface="Arial" panose="020B0604020202020204" pitchFamily="34" charset="0"/>
            </a:endParaRP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W przypadku gdy w okresie obowiązywania umowy wystąpią zmiany w stanie faktycznym lub w stanie prawnym skutkujące naruszeniem warunków uznania podatkowej grupy kapitałowej za podatnika podatku dochodowego, </a:t>
            </a:r>
            <a:r>
              <a:rPr kumimoji="1" lang="pl-PL" sz="1400" b="1" kern="0" dirty="0">
                <a:solidFill>
                  <a:schemeClr val="tx2"/>
                </a:solidFill>
                <a:latin typeface="Arial" panose="020B0604020202020204" pitchFamily="34" charset="0"/>
                <a:cs typeface="Arial" panose="020B0604020202020204" pitchFamily="34" charset="0"/>
              </a:rPr>
              <a:t>dzień poprzedzający dzień wystąpienia tych </a:t>
            </a:r>
            <a:r>
              <a:rPr kumimoji="1" lang="pl-PL" sz="1400" kern="0" dirty="0">
                <a:solidFill>
                  <a:schemeClr val="tx2"/>
                </a:solidFill>
                <a:latin typeface="Arial" panose="020B0604020202020204" pitchFamily="34" charset="0"/>
                <a:cs typeface="Arial" panose="020B0604020202020204" pitchFamily="34" charset="0"/>
              </a:rPr>
              <a:t>zmian, z zastrzeżeniem ust. 12, </a:t>
            </a:r>
            <a:r>
              <a:rPr kumimoji="1" lang="pl-PL" sz="1400" b="1" kern="0" dirty="0">
                <a:solidFill>
                  <a:schemeClr val="tx2"/>
                </a:solidFill>
                <a:latin typeface="Arial" panose="020B0604020202020204" pitchFamily="34" charset="0"/>
                <a:cs typeface="Arial" panose="020B0604020202020204" pitchFamily="34" charset="0"/>
              </a:rPr>
              <a:t>jest dniem, w którym następuje utrata przez podatkową grupę kapitałową statusu podatnika oraz koniec jej roku podatkowego</a:t>
            </a:r>
            <a:r>
              <a:rPr kumimoji="1" lang="pl-PL" sz="1400" kern="0" dirty="0">
                <a:solidFill>
                  <a:schemeClr val="tx2"/>
                </a:solidFill>
                <a:latin typeface="Arial" panose="020B0604020202020204" pitchFamily="34" charset="0"/>
                <a:cs typeface="Arial" panose="020B0604020202020204" pitchFamily="34" charset="0"/>
              </a:rPr>
              <a:t>. Dzień wystąpienia zmian, o których mowa w zdaniu pierwszym, jest pierwszym dniem roku podatkowego spółek, które przed tym dniem tworzyły podatkową grupę kapitałową. Przepis art. 8 ust. 3 zdanie drugie stosuje się odpowiednio.</a:t>
            </a:r>
          </a:p>
        </p:txBody>
      </p:sp>
    </p:spTree>
    <p:extLst>
      <p:ext uri="{BB962C8B-B14F-4D97-AF65-F5344CB8AC3E}">
        <p14:creationId xmlns:p14="http://schemas.microsoft.com/office/powerpoint/2010/main" val="2342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wipe(down)">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wipe(down)">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361282"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
              <a:lnSpc>
                <a:spcPct val="100000"/>
              </a:lnSpc>
              <a:buClr>
                <a:srgbClr val="C31230"/>
              </a:buClr>
            </a:pPr>
            <a:r>
              <a:rPr kumimoji="1" lang="pl-PL" sz="2400" b="0" dirty="0">
                <a:ea typeface="Arial" charset="0"/>
                <a:cs typeface="Arial" charset="0"/>
              </a:rPr>
              <a:t>ODPOWIEDZIALNOŚĆ ZA ZOBOWIĄZANIA PGK</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6" name="pole tekstowe 5">
            <a:extLst>
              <a:ext uri="{FF2B5EF4-FFF2-40B4-BE49-F238E27FC236}">
                <a16:creationId xmlns:a16="http://schemas.microsoft.com/office/drawing/2014/main" id="{FB4AE53F-367A-47F8-B23D-2E2738D9B710}"/>
              </a:ext>
            </a:extLst>
          </p:cNvPr>
          <p:cNvSpPr txBox="1"/>
          <p:nvPr/>
        </p:nvSpPr>
        <p:spPr>
          <a:xfrm>
            <a:off x="595224" y="1478519"/>
            <a:ext cx="7702778" cy="4939814"/>
          </a:xfrm>
          <a:prstGeom prst="rect">
            <a:avLst/>
          </a:prstGeom>
          <a:noFill/>
        </p:spPr>
        <p:txBody>
          <a:bodyPr wrap="square" rtlCol="0">
            <a:spAutoFit/>
          </a:bodyPr>
          <a:lstStyle/>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art. 1a ust. 8 ustawy o CIT w brzmieniu obowiązującym w latach 1997 – 2001</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Spółki tworzące podatkową grupę kapitałową odpowiadają solidarnie za jej zobowiązania z tytułu podatku dochodowego należnego za okres obowiązywania umowy.</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endParaRPr kumimoji="1" lang="pl-PL" sz="1400" kern="0" dirty="0">
              <a:solidFill>
                <a:schemeClr val="tx2"/>
              </a:solidFill>
              <a:latin typeface="Arial" panose="020B0604020202020204" pitchFamily="34" charset="0"/>
              <a:cs typeface="Arial" panose="020B0604020202020204" pitchFamily="34" charset="0"/>
            </a:endParaRP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rgbClr val="6E767D"/>
                </a:solidFill>
                <a:latin typeface="Arial" panose="020B0604020202020204" pitchFamily="34" charset="0"/>
                <a:cs typeface="Arial" panose="020B0604020202020204" pitchFamily="34" charset="0"/>
              </a:rPr>
              <a:t>lata 2002 – 2017</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400" kern="0" dirty="0">
                <a:solidFill>
                  <a:srgbClr val="6E767D"/>
                </a:solidFill>
                <a:latin typeface="Arial" panose="020B0604020202020204" pitchFamily="34" charset="0"/>
                <a:cs typeface="Arial" panose="020B0604020202020204" pitchFamily="34" charset="0"/>
              </a:rPr>
              <a:t>Brak regulacji.</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endParaRPr kumimoji="1" lang="pl-PL" sz="1400" kern="0" dirty="0">
              <a:solidFill>
                <a:srgbClr val="899098"/>
              </a:solidFill>
              <a:latin typeface="Arial" panose="020B0604020202020204" pitchFamily="34" charset="0"/>
              <a:cs typeface="Arial" panose="020B0604020202020204" pitchFamily="34" charset="0"/>
            </a:endParaRP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rgbClr val="7D8289"/>
                </a:solidFill>
                <a:latin typeface="Arial" panose="020B0604020202020204" pitchFamily="34" charset="0"/>
                <a:cs typeface="Arial" panose="020B0604020202020204" pitchFamily="34" charset="0"/>
              </a:rPr>
              <a:t>art. 1a ust. 10a ustawy o CIT w brzmieniu obowiązującym od 1 stycznia 2018 r.</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400" kern="0" dirty="0">
                <a:solidFill>
                  <a:srgbClr val="7D8289"/>
                </a:solidFill>
                <a:latin typeface="Arial" panose="020B0604020202020204" pitchFamily="34" charset="0"/>
                <a:cs typeface="Arial" panose="020B0604020202020204" pitchFamily="34" charset="0"/>
              </a:rPr>
              <a:t>W przypadku, o którym mowa w ust. 10, spółki tworzące uprzednio podatkową grupę kapitałową są obowiązane w terminie 3 miesięcy od dnia utraty przez podatkową grupę kapitałową statusu podatnika rozliczyć podatek dochodowy za okres od drugiego roku podatkowego poprzedzającego dzień utraty przez podatkową grupę kapitałową statusu podatnika, liczonego od początku roku podatkowego, w którym to zdarzenie wystąpiło, oraz za okres od początku roku, w którym nastąpiła utrata przez podatkową grupę kapitałową statusu podatnika, do dnia utraty przez podatkową grupę kapitałową statusu podatnika - przyjmując, że podatkowa grupa kapitałowa w tych okresach nie istniała. Rozliczenia podatku dochodowego dokonuje odrębnie każda z tych spółek, obliczając należne zaliczki na podatek dochodowy oraz należny podatek za poszczególne lata podatkowe od dochodu ustalonego zgodnie z art. 7 ust. 1-3, odpowiednio za poszczególne miesiące i lata, w których podatek był rozliczany przez spółkę dominującą.</a:t>
            </a:r>
          </a:p>
        </p:txBody>
      </p:sp>
    </p:spTree>
    <p:extLst>
      <p:ext uri="{BB962C8B-B14F-4D97-AF65-F5344CB8AC3E}">
        <p14:creationId xmlns:p14="http://schemas.microsoft.com/office/powerpoint/2010/main" val="206190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wipe(down)">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361282"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ZASTOSOWANIE ART. 199A § 3 O.P. W OCENIE NSA</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6" name="pole tekstowe 5">
            <a:extLst>
              <a:ext uri="{FF2B5EF4-FFF2-40B4-BE49-F238E27FC236}">
                <a16:creationId xmlns:a16="http://schemas.microsoft.com/office/drawing/2014/main" id="{FB4AE53F-367A-47F8-B23D-2E2738D9B710}"/>
              </a:ext>
            </a:extLst>
          </p:cNvPr>
          <p:cNvSpPr txBox="1"/>
          <p:nvPr/>
        </p:nvSpPr>
        <p:spPr>
          <a:xfrm>
            <a:off x="595224" y="1643111"/>
            <a:ext cx="7702778" cy="3970318"/>
          </a:xfrm>
          <a:prstGeom prst="rect">
            <a:avLst/>
          </a:prstGeom>
          <a:noFill/>
        </p:spPr>
        <p:txBody>
          <a:bodyPr wrap="square" rtlCol="0">
            <a:spAutoFit/>
          </a:bodyPr>
          <a:lstStyle/>
          <a:p>
            <a:pPr algn="just"/>
            <a:r>
              <a:rPr lang="pl-PL" sz="1400" i="1" dirty="0"/>
              <a:t>„w rozpoznawanej sprawie </a:t>
            </a:r>
            <a:r>
              <a:rPr lang="pl-PL" sz="1400" b="1" i="1" dirty="0"/>
              <a:t>nie dotyczy to instrumentu z art. 199a § 3 ord. pod., czyli wystąpienia organu podatkowego do sądu powszechnego o ustalenie istnienia lub nieistnienia stosunku prawnego lub prawa.</a:t>
            </a:r>
            <a:r>
              <a:rPr lang="pl-PL" sz="1400" i="1" dirty="0"/>
              <a:t> […] umowa o utworzeniu PGK zawierana jest w oparciu o przesłanki zawarte w przepisach prawa podatkowego. Wskazuje je przepis </a:t>
            </a:r>
            <a:r>
              <a:rPr lang="pl-PL" sz="1400" b="1" i="1" dirty="0"/>
              <a:t>art. 1a ust. 1-5 </a:t>
            </a:r>
            <a:r>
              <a:rPr lang="pl-PL" sz="1400" b="1" i="1" dirty="0" err="1"/>
              <a:t>u.p.d.o.p</a:t>
            </a:r>
            <a:r>
              <a:rPr lang="pl-PL" sz="1400" b="1" i="1" dirty="0"/>
              <a:t>.</a:t>
            </a:r>
            <a:r>
              <a:rPr lang="pl-PL" sz="1400" i="1" dirty="0"/>
              <a:t>, a </a:t>
            </a:r>
            <a:r>
              <a:rPr lang="pl-PL" sz="1400" b="1" i="1" dirty="0"/>
              <a:t>to nie są przepisy prawa cywilnego i sąd powszechny nie może ustalać treści stosunku prawnego</a:t>
            </a:r>
            <a:r>
              <a:rPr lang="pl-PL" sz="1400" i="1" dirty="0"/>
              <a:t>, a więc umowy o utworzeniu podatkowej grupy kapitałowej, w szczególności tego, że nie zmierzała ona do obejścia przepisów prawa podatkowego i czy związane były z nią skutki podatkowe (art. 199 § 3 ord. pod.), czy była to umowa pozorna, itp. Wprawdzie umowa o utworzeniu podatkowej grupy kapitałowej jest niewątpliwie czynnością prawną, o której mowa w art. 199 a § 1 ord. pod. z tym jednak, że sąd powszechny nie może badać z istoty rzeczy tego, czy zawarta umowa mimo utraty statusu podatnika przez PGK L. obowiązywałaby w dalszym ciągu, albo że była umową pozorną. </a:t>
            </a:r>
            <a:r>
              <a:rPr lang="pl-PL" sz="1400" b="1" i="1" dirty="0"/>
              <a:t>Są to kwestie pozostające w kompetencjach organów podatkowych.</a:t>
            </a:r>
            <a:r>
              <a:rPr lang="pl-PL" sz="1400" i="1" dirty="0"/>
              <a:t> Chodzi tu bowiem nie o umowę o utworzeniu grupy kapitałowej lecz podatkowej grupy kapitałowej (zob. art. 3 pkt 23 lit. d/, pkt 43, pkt 44 ustawy z dnia 29 września 1994 r. o rachunkowości, Dz. U. z 2013 r., poz. 330 ze zm. i art. 1a ust. 2 </a:t>
            </a:r>
            <a:r>
              <a:rPr lang="pl-PL" sz="1400" i="1" dirty="0" err="1"/>
              <a:t>u.p.d.o.p</a:t>
            </a:r>
            <a:r>
              <a:rPr lang="pl-PL" sz="1400" i="1" dirty="0"/>
              <a:t>.). </a:t>
            </a:r>
            <a:r>
              <a:rPr lang="pl-PL" sz="1400" b="1" i="1" dirty="0"/>
              <a:t>Zatem to organ podatkowy może ocenić istnienie i spełnienie zamkniętego katalogu warunków materialnoprawnych do powstania i istnienia podatkowej grupy kapitałowej.”</a:t>
            </a:r>
          </a:p>
        </p:txBody>
      </p:sp>
    </p:spTree>
    <p:extLst>
      <p:ext uri="{BB962C8B-B14F-4D97-AF65-F5344CB8AC3E}">
        <p14:creationId xmlns:p14="http://schemas.microsoft.com/office/powerpoint/2010/main" val="37813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361282"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
              <a:lnSpc>
                <a:spcPct val="100000"/>
              </a:lnSpc>
              <a:buClr>
                <a:srgbClr val="C31230"/>
              </a:buClr>
            </a:pPr>
            <a:r>
              <a:rPr kumimoji="1" lang="pl-PL" sz="2400" b="0" dirty="0">
                <a:ea typeface="Arial" charset="0"/>
                <a:cs typeface="Arial" charset="0"/>
              </a:rPr>
              <a:t>OSTRZEŻENIE MINISTERSTWA FINANSÓW NR 004/17</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6" name="pole tekstowe 5">
            <a:extLst>
              <a:ext uri="{FF2B5EF4-FFF2-40B4-BE49-F238E27FC236}">
                <a16:creationId xmlns:a16="http://schemas.microsoft.com/office/drawing/2014/main" id="{FB4AE53F-367A-47F8-B23D-2E2738D9B710}"/>
              </a:ext>
            </a:extLst>
          </p:cNvPr>
          <p:cNvSpPr txBox="1"/>
          <p:nvPr/>
        </p:nvSpPr>
        <p:spPr>
          <a:xfrm>
            <a:off x="595224" y="1643111"/>
            <a:ext cx="7702778" cy="3046988"/>
          </a:xfrm>
          <a:prstGeom prst="rect">
            <a:avLst/>
          </a:prstGeom>
          <a:noFill/>
        </p:spPr>
        <p:txBody>
          <a:bodyPr wrap="square" rtlCol="0">
            <a:spAutoFit/>
          </a:bodyPr>
          <a:lstStyle/>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Schemat optymalizacyjny jak ten, którego dotyczy analizowany wyrok, był przedmiotem Ostrzeżenia Ministerstwa Finansów nr 004/17, 26 czerwca 2017 r.</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Przedstawiony w Ostrzeżeniu mechanizm optymalizacyjny jest zgodny ze stanem faktycznym niniejszej sprawy.</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Zdaniem Ministerstwa Finansów „</a:t>
            </a:r>
            <a:r>
              <a:rPr kumimoji="1" lang="pl-PL" sz="1400" i="1" kern="0" dirty="0">
                <a:solidFill>
                  <a:schemeClr val="tx2"/>
                </a:solidFill>
                <a:latin typeface="Arial" panose="020B0604020202020204" pitchFamily="34" charset="0"/>
                <a:cs typeface="Arial" panose="020B0604020202020204" pitchFamily="34" charset="0"/>
              </a:rPr>
              <a:t>okoliczności zawarcia umowy cywilnoprawnej dotyczącej powołania PGK mogą być oceniane w świetle art. 199a Ordynacji podatkowej, który pozwala na ustalenie rzeczywistej treści czynności prawnej uwzględniając m.in. zamiar stron i jej cel, a nie tylko dosłowne brzmienie postanowień umowy. W przypadku stwierdzenia w oparciu o materiał dowodowy, że od początku zamiar stron nie był zgodny z ustawowym wymogiem zawiązania PGK na okres co najmniej 3 lat, może to wywoływać konsekwencje odnośnie skuteczności decyzji o rejestracji PGK i wystąpienia innych skutków podatkowych związanych z jej istnieniem (np. w zakresie przekazania darowizny).</a:t>
            </a:r>
            <a:r>
              <a:rPr kumimoji="1" lang="pl-PL" sz="1400" kern="0"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098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GWW Colors">
      <a:dk1>
        <a:srgbClr val="7D8289"/>
      </a:dk1>
      <a:lt1>
        <a:sysClr val="window" lastClr="FFFFFF"/>
      </a:lt1>
      <a:dk2>
        <a:srgbClr val="6E767D"/>
      </a:dk2>
      <a:lt2>
        <a:srgbClr val="8A9098"/>
      </a:lt2>
      <a:accent1>
        <a:srgbClr val="BE1F39"/>
      </a:accent1>
      <a:accent2>
        <a:srgbClr val="DE7E8B"/>
      </a:accent2>
      <a:accent3>
        <a:srgbClr val="E7C7CB"/>
      </a:accent3>
      <a:accent4>
        <a:srgbClr val="0F8339"/>
      </a:accent4>
      <a:accent5>
        <a:srgbClr val="97C84F"/>
      </a:accent5>
      <a:accent6>
        <a:srgbClr val="E2E7C2"/>
      </a:accent6>
      <a:hlink>
        <a:srgbClr val="0563C1"/>
      </a:hlink>
      <a:folHlink>
        <a:srgbClr val="954F72"/>
      </a:folHlink>
    </a:clrScheme>
    <a:fontScheme name="Adresat">
      <a:majorFont>
        <a:latin typeface="Arial"/>
        <a:ea typeface=""/>
        <a:cs typeface=""/>
      </a:majorFont>
      <a:minorFont>
        <a:latin typeface="Arial"/>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TGrasz1901_A-Prez_GWW-v2.pptx" id="{92EEE5AB-0E3D-4AB0-B5D3-B3C63D305799}" vid="{41A56D24-CFF6-4834-ABEF-6F2AAC2DFC4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GWW-Prezentacja_PPT-190612</Template>
  <TotalTime>2474</TotalTime>
  <Words>1905</Words>
  <Application>Microsoft Office PowerPoint</Application>
  <PresentationFormat>Pokaz na ekranie (4:3)</PresentationFormat>
  <Paragraphs>129</Paragraphs>
  <Slides>12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Arial Black</vt:lpstr>
      <vt:lpstr>Calibri</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Ostatek Małgorzata</dc:creator>
  <cp:lastModifiedBy>Wojciech Morawski</cp:lastModifiedBy>
  <cp:revision>106</cp:revision>
  <cp:lastPrinted>2019-09-19T06:01:03Z</cp:lastPrinted>
  <dcterms:created xsi:type="dcterms:W3CDTF">2019-06-18T13:04:54Z</dcterms:created>
  <dcterms:modified xsi:type="dcterms:W3CDTF">2020-03-06T10:03:05Z</dcterms:modified>
</cp:coreProperties>
</file>