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9296400" cy="70104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zysztof J. Musial" initials="KJM"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9367" autoAdjust="0"/>
  </p:normalViewPr>
  <p:slideViewPr>
    <p:cSldViewPr>
      <p:cViewPr varScale="1">
        <p:scale>
          <a:sx n="88" d="100"/>
          <a:sy n="88" d="100"/>
        </p:scale>
        <p:origin x="684" y="4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1474"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1" y="0"/>
            <a:ext cx="4029282" cy="351957"/>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5265014" y="0"/>
            <a:ext cx="4029282" cy="351957"/>
          </a:xfrm>
          <a:prstGeom prst="rect">
            <a:avLst/>
          </a:prstGeom>
        </p:spPr>
        <p:txBody>
          <a:bodyPr vert="horz" lIns="91440" tIns="45720" rIns="91440" bIns="45720" rtlCol="0"/>
          <a:lstStyle>
            <a:lvl1pPr algn="r">
              <a:defRPr sz="1200"/>
            </a:lvl1pPr>
          </a:lstStyle>
          <a:p>
            <a:fld id="{21D3089D-C224-421B-9A67-3A6B6E00DB87}" type="datetimeFigureOut">
              <a:rPr lang="pl-PL" smtClean="0"/>
              <a:pPr/>
              <a:t>05.04.2022</a:t>
            </a:fld>
            <a:endParaRPr lang="pl-PL"/>
          </a:p>
        </p:txBody>
      </p:sp>
      <p:sp>
        <p:nvSpPr>
          <p:cNvPr id="4" name="Symbol zastępczy stopki 3"/>
          <p:cNvSpPr>
            <a:spLocks noGrp="1"/>
          </p:cNvSpPr>
          <p:nvPr>
            <p:ph type="ftr" sz="quarter" idx="2"/>
          </p:nvPr>
        </p:nvSpPr>
        <p:spPr>
          <a:xfrm>
            <a:off x="1" y="6658444"/>
            <a:ext cx="4029282" cy="351957"/>
          </a:xfrm>
          <a:prstGeom prst="rect">
            <a:avLst/>
          </a:prstGeom>
        </p:spPr>
        <p:txBody>
          <a:bodyPr vert="horz" lIns="91440" tIns="45720" rIns="91440" bIns="45720" rtlCol="0" anchor="b"/>
          <a:lstStyle>
            <a:lvl1pPr algn="l">
              <a:defRPr sz="1200"/>
            </a:lvl1pPr>
          </a:lstStyle>
          <a:p>
            <a:r>
              <a:rPr lang="pl-PL"/>
              <a:t>Materiał wewnętrzny Kancelarii</a:t>
            </a:r>
          </a:p>
        </p:txBody>
      </p:sp>
      <p:sp>
        <p:nvSpPr>
          <p:cNvPr id="5" name="Symbol zastępczy numeru slajdu 4"/>
          <p:cNvSpPr>
            <a:spLocks noGrp="1"/>
          </p:cNvSpPr>
          <p:nvPr>
            <p:ph type="sldNum" sz="quarter" idx="3"/>
          </p:nvPr>
        </p:nvSpPr>
        <p:spPr>
          <a:xfrm>
            <a:off x="5265014" y="6658444"/>
            <a:ext cx="4029282" cy="351957"/>
          </a:xfrm>
          <a:prstGeom prst="rect">
            <a:avLst/>
          </a:prstGeom>
        </p:spPr>
        <p:txBody>
          <a:bodyPr vert="horz" lIns="91440" tIns="45720" rIns="91440" bIns="45720" rtlCol="0" anchor="b"/>
          <a:lstStyle>
            <a:lvl1pPr algn="r">
              <a:defRPr sz="1200"/>
            </a:lvl1pPr>
          </a:lstStyle>
          <a:p>
            <a:fld id="{0D21636A-B01B-4A1E-A22F-F8FAA392A6EE}" type="slidenum">
              <a:rPr lang="pl-PL" smtClean="0"/>
              <a:pPr/>
              <a:t>‹#›</a:t>
            </a:fld>
            <a:endParaRPr lang="pl-PL"/>
          </a:p>
        </p:txBody>
      </p:sp>
    </p:spTree>
    <p:extLst>
      <p:ext uri="{BB962C8B-B14F-4D97-AF65-F5344CB8AC3E}">
        <p14:creationId xmlns:p14="http://schemas.microsoft.com/office/powerpoint/2010/main" val="31222766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pl-PL"/>
          </a:p>
        </p:txBody>
      </p:sp>
      <p:sp>
        <p:nvSpPr>
          <p:cNvPr id="3" name="Symbol zastępczy daty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B3E6838C-D41A-4743-8C89-F1EAB9574D4F}" type="datetimeFigureOut">
              <a:rPr lang="pl-PL" smtClean="0"/>
              <a:pPr/>
              <a:t>05.04.2022</a:t>
            </a:fld>
            <a:endParaRPr lang="pl-PL"/>
          </a:p>
        </p:txBody>
      </p:sp>
      <p:sp>
        <p:nvSpPr>
          <p:cNvPr id="4" name="Symbol zastępczy obrazu slajdu 3"/>
          <p:cNvSpPr>
            <a:spLocks noGrp="1" noRot="1" noChangeAspect="1"/>
          </p:cNvSpPr>
          <p:nvPr>
            <p:ph type="sldImg" idx="2"/>
          </p:nvPr>
        </p:nvSpPr>
        <p:spPr>
          <a:xfrm>
            <a:off x="2311400" y="525463"/>
            <a:ext cx="4673600" cy="2628900"/>
          </a:xfrm>
          <a:prstGeom prst="rect">
            <a:avLst/>
          </a:prstGeom>
          <a:noFill/>
          <a:ln w="12700">
            <a:solidFill>
              <a:prstClr val="black"/>
            </a:solidFill>
          </a:ln>
        </p:spPr>
        <p:txBody>
          <a:bodyPr vert="horz" lIns="93177" tIns="46589" rIns="93177" bIns="46589" rtlCol="0" anchor="ctr"/>
          <a:lstStyle/>
          <a:p>
            <a:endParaRPr lang="pl-PL"/>
          </a:p>
        </p:txBody>
      </p:sp>
      <p:sp>
        <p:nvSpPr>
          <p:cNvPr id="5" name="Symbol zastępczy notatek 4"/>
          <p:cNvSpPr>
            <a:spLocks noGrp="1"/>
          </p:cNvSpPr>
          <p:nvPr>
            <p:ph type="body" sz="quarter" idx="3"/>
          </p:nvPr>
        </p:nvSpPr>
        <p:spPr>
          <a:xfrm>
            <a:off x="929640" y="3329940"/>
            <a:ext cx="7437120" cy="3154680"/>
          </a:xfrm>
          <a:prstGeom prst="rect">
            <a:avLst/>
          </a:prstGeom>
        </p:spPr>
        <p:txBody>
          <a:bodyPr vert="horz" lIns="93177" tIns="46589" rIns="93177" bIns="46589"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r>
              <a:rPr lang="pl-PL"/>
              <a:t>Materiał wewnętrzny Kancelarii</a:t>
            </a:r>
          </a:p>
        </p:txBody>
      </p:sp>
      <p:sp>
        <p:nvSpPr>
          <p:cNvPr id="7" name="Symbol zastępczy numeru slajdu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6EA90D36-B263-44A8-BB71-7D751ABB2829}" type="slidenum">
              <a:rPr lang="pl-PL" smtClean="0"/>
              <a:pPr/>
              <a:t>‹#›</a:t>
            </a:fld>
            <a:endParaRPr lang="pl-PL"/>
          </a:p>
        </p:txBody>
      </p:sp>
    </p:spTree>
    <p:extLst>
      <p:ext uri="{BB962C8B-B14F-4D97-AF65-F5344CB8AC3E}">
        <p14:creationId xmlns:p14="http://schemas.microsoft.com/office/powerpoint/2010/main" val="335319149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2555603" y="1597821"/>
            <a:ext cx="5902596" cy="685897"/>
          </a:xfrm>
          <a:prstGeom prst="rect">
            <a:avLst/>
          </a:prstGeom>
        </p:spPr>
        <p:txBody>
          <a:bodyPr>
            <a:normAutofit/>
          </a:bodyPr>
          <a:lstStyle>
            <a:lvl1pPr algn="l">
              <a:defRPr sz="3600">
                <a:solidFill>
                  <a:schemeClr val="bg1"/>
                </a:solidFill>
              </a:defRPr>
            </a:lvl1pPr>
          </a:lstStyle>
          <a:p>
            <a:r>
              <a:rPr lang="pl-PL"/>
              <a:t>Kliknij, aby edytować styl</a:t>
            </a:r>
            <a:endParaRPr lang="pl-PL" dirty="0"/>
          </a:p>
        </p:txBody>
      </p:sp>
      <p:sp>
        <p:nvSpPr>
          <p:cNvPr id="3" name="Podtytuł 2"/>
          <p:cNvSpPr>
            <a:spLocks noGrp="1"/>
          </p:cNvSpPr>
          <p:nvPr>
            <p:ph type="subTitle" idx="1"/>
          </p:nvPr>
        </p:nvSpPr>
        <p:spPr>
          <a:xfrm>
            <a:off x="2555776" y="2427734"/>
            <a:ext cx="5904656" cy="1800200"/>
          </a:xfrm>
          <a:prstGeom prst="rect">
            <a:avLst/>
          </a:prstGeom>
        </p:spPr>
        <p:txBody>
          <a:bodyPr/>
          <a:lstStyle>
            <a:lvl1pPr marL="0" indent="0" algn="l">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pl-PL" dirty="0"/>
          </a:p>
        </p:txBody>
      </p:sp>
      <p:pic>
        <p:nvPicPr>
          <p:cNvPr id="16" name="Obraz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10815" y="2303910"/>
            <a:ext cx="6560225" cy="51816"/>
          </a:xfrm>
          <a:prstGeom prst="rect">
            <a:avLst/>
          </a:prstGeom>
        </p:spPr>
      </p:pic>
      <p:pic>
        <p:nvPicPr>
          <p:cNvPr id="4" name="Obraz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4375" y="236651"/>
            <a:ext cx="1943369" cy="1110963"/>
          </a:xfrm>
          <a:prstGeom prst="rect">
            <a:avLst/>
          </a:prstGeom>
        </p:spPr>
      </p:pic>
      <p:pic>
        <p:nvPicPr>
          <p:cNvPr id="5" name="Obraz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60260" y="3939902"/>
            <a:ext cx="1616752" cy="923542"/>
          </a:xfrm>
          <a:prstGeom prst="rect">
            <a:avLst/>
          </a:prstGeom>
        </p:spPr>
      </p:pic>
    </p:spTree>
    <p:extLst>
      <p:ext uri="{BB962C8B-B14F-4D97-AF65-F5344CB8AC3E}">
        <p14:creationId xmlns:p14="http://schemas.microsoft.com/office/powerpoint/2010/main" val="2099807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1620510" y="339502"/>
            <a:ext cx="7066289" cy="497968"/>
          </a:xfrm>
          <a:prstGeom prst="rect">
            <a:avLst/>
          </a:prstGeom>
        </p:spPr>
        <p:txBody>
          <a:bodyPr>
            <a:normAutofit/>
          </a:bodyPr>
          <a:lstStyle>
            <a:lvl1pPr algn="l">
              <a:defRPr sz="3200">
                <a:solidFill>
                  <a:schemeClr val="bg1"/>
                </a:solidFill>
              </a:defRPr>
            </a:lvl1pPr>
          </a:lstStyle>
          <a:p>
            <a:r>
              <a:rPr lang="pl-PL"/>
              <a:t>Kliknij, aby edytować styl</a:t>
            </a:r>
            <a:endParaRPr lang="pl-PL" dirty="0"/>
          </a:p>
        </p:txBody>
      </p:sp>
      <p:sp>
        <p:nvSpPr>
          <p:cNvPr id="3" name="Symbol zastępczy zawartości 2"/>
          <p:cNvSpPr>
            <a:spLocks noGrp="1"/>
          </p:cNvSpPr>
          <p:nvPr>
            <p:ph idx="1"/>
          </p:nvPr>
        </p:nvSpPr>
        <p:spPr>
          <a:xfrm>
            <a:off x="1620510" y="944366"/>
            <a:ext cx="7066289" cy="4003647"/>
          </a:xfrm>
          <a:prstGeom prst="rect">
            <a:avLst/>
          </a:prstGeom>
        </p:spPr>
        <p:txBody>
          <a:bodyPr/>
          <a:lstStyle>
            <a:lvl1pPr marL="342900" indent="-342900">
              <a:buSzPct val="60000"/>
              <a:buFontTx/>
              <a:buBlip>
                <a:blip r:embed="rId2"/>
              </a:buBlip>
              <a:defRPr>
                <a:solidFill>
                  <a:schemeClr val="bg1">
                    <a:lumMod val="85000"/>
                  </a:schemeClr>
                </a:solidFill>
              </a:defRPr>
            </a:lvl1pPr>
            <a:lvl2pPr marL="742950" indent="-285750">
              <a:buSzPct val="55000"/>
              <a:buFontTx/>
              <a:buBlip>
                <a:blip r:embed="rId2"/>
              </a:buBlip>
              <a:defRPr>
                <a:solidFill>
                  <a:schemeClr val="bg1">
                    <a:lumMod val="85000"/>
                  </a:schemeClr>
                </a:solidFill>
              </a:defRPr>
            </a:lvl2pPr>
            <a:lvl3pPr marL="1143000" indent="-228600">
              <a:buSzPct val="50000"/>
              <a:buFontTx/>
              <a:buBlip>
                <a:blip r:embed="rId2"/>
              </a:buBlip>
              <a:defRPr>
                <a:solidFill>
                  <a:schemeClr val="bg1">
                    <a:lumMod val="85000"/>
                  </a:schemeClr>
                </a:solidFill>
              </a:defRPr>
            </a:lvl3pPr>
            <a:lvl4pPr marL="1600200" indent="-228600">
              <a:buSzPct val="45000"/>
              <a:buFontTx/>
              <a:buBlip>
                <a:blip r:embed="rId2"/>
              </a:buBlip>
              <a:defRPr>
                <a:solidFill>
                  <a:schemeClr val="bg1">
                    <a:lumMod val="85000"/>
                  </a:schemeClr>
                </a:solidFill>
              </a:defRPr>
            </a:lvl4pPr>
            <a:lvl5pPr marL="2057400" indent="-228600">
              <a:buSzPct val="40000"/>
              <a:buFontTx/>
              <a:buBlip>
                <a:blip r:embed="rId2"/>
              </a:buBlip>
              <a:defRPr>
                <a:solidFill>
                  <a:schemeClr val="bg1">
                    <a:lumMod val="85000"/>
                  </a:schemeClr>
                </a:solidFill>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pl-PL" dirty="0"/>
          </a:p>
        </p:txBody>
      </p:sp>
      <p:pic>
        <p:nvPicPr>
          <p:cNvPr id="8" name="Obraz 7"/>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1620052" y="915566"/>
            <a:ext cx="7560000" cy="28800"/>
          </a:xfrm>
          <a:prstGeom prst="rect">
            <a:avLst/>
          </a:prstGeom>
        </p:spPr>
      </p:pic>
      <p:grpSp>
        <p:nvGrpSpPr>
          <p:cNvPr id="7" name="Grupa 6"/>
          <p:cNvGrpSpPr/>
          <p:nvPr userDrawn="1"/>
        </p:nvGrpSpPr>
        <p:grpSpPr>
          <a:xfrm>
            <a:off x="1" y="0"/>
            <a:ext cx="1475656" cy="5236046"/>
            <a:chOff x="1" y="0"/>
            <a:chExt cx="1475656" cy="5236046"/>
          </a:xfrm>
        </p:grpSpPr>
        <p:pic>
          <p:nvPicPr>
            <p:cNvPr id="4" name="Obraz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0"/>
              <a:ext cx="1475656" cy="5236046"/>
            </a:xfrm>
            <a:prstGeom prst="rect">
              <a:avLst/>
            </a:prstGeom>
          </p:spPr>
        </p:pic>
        <p:pic>
          <p:nvPicPr>
            <p:cNvPr id="6" name="Obraz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9512" y="195486"/>
              <a:ext cx="902899" cy="1283971"/>
            </a:xfrm>
            <a:prstGeom prst="rect">
              <a:avLst/>
            </a:prstGeom>
          </p:spPr>
        </p:pic>
      </p:grpSp>
      <p:pic>
        <p:nvPicPr>
          <p:cNvPr id="9" name="Obraz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86945" y="4733713"/>
            <a:ext cx="288032" cy="175380"/>
          </a:xfrm>
          <a:prstGeom prst="rect">
            <a:avLst/>
          </a:prstGeom>
        </p:spPr>
      </p:pic>
      <p:sp>
        <p:nvSpPr>
          <p:cNvPr id="13" name="Prostokąt 12"/>
          <p:cNvSpPr/>
          <p:nvPr userDrawn="1"/>
        </p:nvSpPr>
        <p:spPr>
          <a:xfrm>
            <a:off x="447257" y="4682903"/>
            <a:ext cx="367408" cy="276999"/>
          </a:xfrm>
          <a:prstGeom prst="rect">
            <a:avLst/>
          </a:prstGeom>
        </p:spPr>
        <p:txBody>
          <a:bodyPr wrap="none">
            <a:spAutoFit/>
          </a:bodyPr>
          <a:lstStyle/>
          <a:p>
            <a:pPr algn="ctr"/>
            <a:fld id="{00E44473-A2BB-46F4-A86B-00C6339C1EFB}" type="slidenum">
              <a:rPr lang="pl-PL" sz="1200" smtClean="0">
                <a:solidFill>
                  <a:schemeClr val="bg1">
                    <a:lumMod val="85000"/>
                  </a:schemeClr>
                </a:solidFill>
              </a:rPr>
              <a:pPr algn="ctr"/>
              <a:t>‹#›</a:t>
            </a:fld>
            <a:endParaRPr lang="pl-PL" sz="1200" dirty="0">
              <a:solidFill>
                <a:schemeClr val="bg1">
                  <a:lumMod val="85000"/>
                </a:schemeClr>
              </a:solidFill>
            </a:endParaRPr>
          </a:p>
        </p:txBody>
      </p:sp>
    </p:spTree>
    <p:extLst>
      <p:ext uri="{BB962C8B-B14F-4D97-AF65-F5344CB8AC3E}">
        <p14:creationId xmlns:p14="http://schemas.microsoft.com/office/powerpoint/2010/main" val="3073563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1620510" y="339501"/>
            <a:ext cx="7066289" cy="497969"/>
          </a:xfrm>
          <a:prstGeom prst="rect">
            <a:avLst/>
          </a:prstGeom>
        </p:spPr>
        <p:txBody>
          <a:bodyPr>
            <a:normAutofit/>
          </a:bodyPr>
          <a:lstStyle>
            <a:lvl1pPr>
              <a:defRPr sz="3200">
                <a:solidFill>
                  <a:schemeClr val="bg1"/>
                </a:solidFill>
              </a:defRPr>
            </a:lvl1pPr>
          </a:lstStyle>
          <a:p>
            <a:r>
              <a:rPr lang="pl-PL"/>
              <a:t>Kliknij, aby edytować styl</a:t>
            </a:r>
            <a:endParaRPr lang="pl-PL" dirty="0"/>
          </a:p>
        </p:txBody>
      </p:sp>
      <p:sp>
        <p:nvSpPr>
          <p:cNvPr id="3" name="Symbol zastępczy zawartości 2"/>
          <p:cNvSpPr>
            <a:spLocks noGrp="1"/>
          </p:cNvSpPr>
          <p:nvPr>
            <p:ph sz="half" idx="1"/>
          </p:nvPr>
        </p:nvSpPr>
        <p:spPr>
          <a:xfrm>
            <a:off x="1620510" y="933580"/>
            <a:ext cx="3455546" cy="4014434"/>
          </a:xfrm>
          <a:prstGeom prst="rect">
            <a:avLst/>
          </a:prstGeom>
        </p:spPr>
        <p:txBody>
          <a:bodyPr/>
          <a:lstStyle>
            <a:lvl1pPr>
              <a:defRPr sz="2800">
                <a:solidFill>
                  <a:schemeClr val="bg1">
                    <a:lumMod val="85000"/>
                  </a:schemeClr>
                </a:solidFill>
              </a:defRPr>
            </a:lvl1pPr>
            <a:lvl2pPr>
              <a:defRPr sz="2400">
                <a:solidFill>
                  <a:schemeClr val="bg1">
                    <a:lumMod val="85000"/>
                  </a:schemeClr>
                </a:solidFill>
              </a:defRPr>
            </a:lvl2pPr>
            <a:lvl3pPr>
              <a:defRPr sz="2000">
                <a:solidFill>
                  <a:schemeClr val="bg1">
                    <a:lumMod val="85000"/>
                  </a:schemeClr>
                </a:solidFill>
              </a:defRPr>
            </a:lvl3pPr>
            <a:lvl4pPr>
              <a:defRPr sz="1800">
                <a:solidFill>
                  <a:schemeClr val="bg1">
                    <a:lumMod val="85000"/>
                  </a:schemeClr>
                </a:solidFill>
              </a:defRPr>
            </a:lvl4pPr>
            <a:lvl5pPr>
              <a:defRPr sz="1800">
                <a:solidFill>
                  <a:schemeClr val="bg1">
                    <a:lumMod val="85000"/>
                  </a:schemeClr>
                </a:solidFill>
              </a:defRPr>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5148064" y="933580"/>
            <a:ext cx="3538735" cy="4014434"/>
          </a:xfrm>
          <a:prstGeom prst="rect">
            <a:avLst/>
          </a:prstGeom>
        </p:spPr>
        <p:txBody>
          <a:bodyPr/>
          <a:lstStyle>
            <a:lvl1pPr>
              <a:defRPr sz="2800">
                <a:solidFill>
                  <a:schemeClr val="bg1">
                    <a:lumMod val="85000"/>
                  </a:schemeClr>
                </a:solidFill>
              </a:defRPr>
            </a:lvl1pPr>
            <a:lvl2pPr>
              <a:defRPr sz="2400">
                <a:solidFill>
                  <a:schemeClr val="bg1">
                    <a:lumMod val="85000"/>
                  </a:schemeClr>
                </a:solidFill>
              </a:defRPr>
            </a:lvl2pPr>
            <a:lvl3pPr>
              <a:defRPr sz="2000">
                <a:solidFill>
                  <a:schemeClr val="bg1">
                    <a:lumMod val="85000"/>
                  </a:schemeClr>
                </a:solidFill>
              </a:defRPr>
            </a:lvl3pPr>
            <a:lvl4pPr>
              <a:defRPr sz="1800">
                <a:solidFill>
                  <a:schemeClr val="bg1">
                    <a:lumMod val="85000"/>
                  </a:schemeClr>
                </a:solidFill>
              </a:defRPr>
            </a:lvl4pPr>
            <a:lvl5pPr>
              <a:defRPr sz="1800">
                <a:solidFill>
                  <a:schemeClr val="bg1">
                    <a:lumMod val="85000"/>
                  </a:schemeClr>
                </a:solidFill>
              </a:defRPr>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pic>
        <p:nvPicPr>
          <p:cNvPr id="9" name="Obraz 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1620511" y="919179"/>
            <a:ext cx="7560000" cy="28800"/>
          </a:xfrm>
          <a:prstGeom prst="rect">
            <a:avLst/>
          </a:prstGeom>
        </p:spPr>
      </p:pic>
      <p:grpSp>
        <p:nvGrpSpPr>
          <p:cNvPr id="6" name="Grupa 5"/>
          <p:cNvGrpSpPr/>
          <p:nvPr userDrawn="1"/>
        </p:nvGrpSpPr>
        <p:grpSpPr>
          <a:xfrm>
            <a:off x="1" y="0"/>
            <a:ext cx="1475656" cy="5236046"/>
            <a:chOff x="1" y="0"/>
            <a:chExt cx="1475656" cy="5236046"/>
          </a:xfrm>
        </p:grpSpPr>
        <p:pic>
          <p:nvPicPr>
            <p:cNvPr id="7" name="Obraz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0"/>
              <a:ext cx="1475656" cy="5236046"/>
            </a:xfrm>
            <a:prstGeom prst="rect">
              <a:avLst/>
            </a:prstGeom>
          </p:spPr>
        </p:pic>
        <p:pic>
          <p:nvPicPr>
            <p:cNvPr id="8" name="Obraz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9512" y="195486"/>
              <a:ext cx="902899" cy="1283971"/>
            </a:xfrm>
            <a:prstGeom prst="rect">
              <a:avLst/>
            </a:prstGeom>
          </p:spPr>
        </p:pic>
      </p:grpSp>
      <p:pic>
        <p:nvPicPr>
          <p:cNvPr id="15" name="Obraz 1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86945" y="4733713"/>
            <a:ext cx="288032" cy="175380"/>
          </a:xfrm>
          <a:prstGeom prst="rect">
            <a:avLst/>
          </a:prstGeom>
        </p:spPr>
      </p:pic>
      <p:sp>
        <p:nvSpPr>
          <p:cNvPr id="16" name="Prostokąt 15"/>
          <p:cNvSpPr/>
          <p:nvPr userDrawn="1"/>
        </p:nvSpPr>
        <p:spPr>
          <a:xfrm>
            <a:off x="447257" y="4682903"/>
            <a:ext cx="367408" cy="276999"/>
          </a:xfrm>
          <a:prstGeom prst="rect">
            <a:avLst/>
          </a:prstGeom>
        </p:spPr>
        <p:txBody>
          <a:bodyPr wrap="none">
            <a:spAutoFit/>
          </a:bodyPr>
          <a:lstStyle/>
          <a:p>
            <a:pPr algn="ctr"/>
            <a:fld id="{00E44473-A2BB-46F4-A86B-00C6339C1EFB}" type="slidenum">
              <a:rPr lang="pl-PL" sz="1200" smtClean="0">
                <a:solidFill>
                  <a:schemeClr val="bg1">
                    <a:lumMod val="85000"/>
                  </a:schemeClr>
                </a:solidFill>
              </a:rPr>
              <a:pPr algn="ctr"/>
              <a:t>‹#›</a:t>
            </a:fld>
            <a:endParaRPr lang="pl-PL" sz="1200" dirty="0">
              <a:solidFill>
                <a:schemeClr val="bg1">
                  <a:lumMod val="85000"/>
                </a:schemeClr>
              </a:solidFill>
            </a:endParaRPr>
          </a:p>
        </p:txBody>
      </p:sp>
    </p:spTree>
    <p:extLst>
      <p:ext uri="{BB962C8B-B14F-4D97-AF65-F5344CB8AC3E}">
        <p14:creationId xmlns:p14="http://schemas.microsoft.com/office/powerpoint/2010/main" val="161581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orównanie">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1620510" y="1151335"/>
            <a:ext cx="3383538" cy="479822"/>
          </a:xfrm>
          <a:prstGeom prst="rect">
            <a:avLst/>
          </a:prstGeom>
        </p:spPr>
        <p:txBody>
          <a:bodyPr anchor="b"/>
          <a:lstStyle>
            <a:lvl1pPr marL="0" indent="0" algn="ctr">
              <a:buNone/>
              <a:defRPr sz="2400" b="1">
                <a:solidFill>
                  <a:schemeClr val="bg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1620510" y="1631156"/>
            <a:ext cx="3383538" cy="2963466"/>
          </a:xfrm>
          <a:prstGeom prst="rect">
            <a:avLst/>
          </a:prstGeom>
        </p:spPr>
        <p:txBody>
          <a:bodyPr/>
          <a:lstStyle>
            <a:lvl1pPr>
              <a:defRPr sz="2400">
                <a:solidFill>
                  <a:schemeClr val="bg1">
                    <a:lumMod val="75000"/>
                  </a:schemeClr>
                </a:solidFill>
              </a:defRPr>
            </a:lvl1pPr>
            <a:lvl2pPr>
              <a:defRPr sz="2000">
                <a:solidFill>
                  <a:schemeClr val="bg1">
                    <a:lumMod val="75000"/>
                  </a:schemeClr>
                </a:solidFill>
              </a:defRPr>
            </a:lvl2pPr>
            <a:lvl3pPr>
              <a:defRPr sz="1800">
                <a:solidFill>
                  <a:schemeClr val="bg1">
                    <a:lumMod val="75000"/>
                  </a:schemeClr>
                </a:solidFill>
              </a:defRPr>
            </a:lvl3pPr>
            <a:lvl4pPr>
              <a:defRPr sz="1600">
                <a:solidFill>
                  <a:schemeClr val="bg1">
                    <a:lumMod val="75000"/>
                  </a:schemeClr>
                </a:solidFill>
              </a:defRPr>
            </a:lvl4pPr>
            <a:lvl5pPr>
              <a:defRPr sz="1600">
                <a:solidFill>
                  <a:schemeClr val="bg1">
                    <a:lumMod val="75000"/>
                  </a:schemeClr>
                </a:solidFill>
              </a:defRPr>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5076056" y="1151335"/>
            <a:ext cx="3610749" cy="479822"/>
          </a:xfrm>
          <a:prstGeom prst="rect">
            <a:avLst/>
          </a:prstGeom>
        </p:spPr>
        <p:txBody>
          <a:bodyPr anchor="b"/>
          <a:lstStyle>
            <a:lvl1pPr marL="0" indent="0" algn="ctr">
              <a:buNone/>
              <a:defRPr sz="2400" b="1">
                <a:solidFill>
                  <a:schemeClr val="bg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5076056" y="1631156"/>
            <a:ext cx="3610749" cy="2963466"/>
          </a:xfrm>
          <a:prstGeom prst="rect">
            <a:avLst/>
          </a:prstGeom>
        </p:spPr>
        <p:txBody>
          <a:bodyPr/>
          <a:lstStyle>
            <a:lvl1pPr>
              <a:defRPr sz="2400">
                <a:solidFill>
                  <a:schemeClr val="bg1">
                    <a:lumMod val="75000"/>
                  </a:schemeClr>
                </a:solidFill>
              </a:defRPr>
            </a:lvl1pPr>
            <a:lvl2pPr>
              <a:defRPr sz="2000">
                <a:solidFill>
                  <a:schemeClr val="bg1">
                    <a:lumMod val="75000"/>
                  </a:schemeClr>
                </a:solidFill>
              </a:defRPr>
            </a:lvl2pPr>
            <a:lvl3pPr>
              <a:defRPr sz="1800">
                <a:solidFill>
                  <a:schemeClr val="bg1">
                    <a:lumMod val="75000"/>
                  </a:schemeClr>
                </a:solidFill>
              </a:defRPr>
            </a:lvl3pPr>
            <a:lvl4pPr>
              <a:defRPr sz="1600">
                <a:solidFill>
                  <a:schemeClr val="bg1">
                    <a:lumMod val="75000"/>
                  </a:schemeClr>
                </a:solidFill>
              </a:defRPr>
            </a:lvl4pPr>
            <a:lvl5pPr>
              <a:defRPr sz="1600">
                <a:solidFill>
                  <a:schemeClr val="bg1">
                    <a:lumMod val="75000"/>
                  </a:schemeClr>
                </a:solidFill>
              </a:defRPr>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pic>
        <p:nvPicPr>
          <p:cNvPr id="11" name="Obraz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1620511" y="919179"/>
            <a:ext cx="7560000" cy="28800"/>
          </a:xfrm>
          <a:prstGeom prst="rect">
            <a:avLst/>
          </a:prstGeom>
        </p:spPr>
      </p:pic>
      <p:grpSp>
        <p:nvGrpSpPr>
          <p:cNvPr id="8" name="Grupa 7"/>
          <p:cNvGrpSpPr/>
          <p:nvPr userDrawn="1"/>
        </p:nvGrpSpPr>
        <p:grpSpPr>
          <a:xfrm>
            <a:off x="1" y="0"/>
            <a:ext cx="1475656" cy="5236046"/>
            <a:chOff x="1" y="0"/>
            <a:chExt cx="1475656" cy="5236046"/>
          </a:xfrm>
        </p:grpSpPr>
        <p:pic>
          <p:nvPicPr>
            <p:cNvPr id="9" name="Obraz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0"/>
              <a:ext cx="1475656" cy="5236046"/>
            </a:xfrm>
            <a:prstGeom prst="rect">
              <a:avLst/>
            </a:prstGeom>
          </p:spPr>
        </p:pic>
        <p:pic>
          <p:nvPicPr>
            <p:cNvPr id="10" name="Obraz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9512" y="195486"/>
              <a:ext cx="902899" cy="1283971"/>
            </a:xfrm>
            <a:prstGeom prst="rect">
              <a:avLst/>
            </a:prstGeom>
          </p:spPr>
        </p:pic>
      </p:grpSp>
      <p:pic>
        <p:nvPicPr>
          <p:cNvPr id="17" name="Obraz 1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86945" y="4733713"/>
            <a:ext cx="288032" cy="175380"/>
          </a:xfrm>
          <a:prstGeom prst="rect">
            <a:avLst/>
          </a:prstGeom>
        </p:spPr>
      </p:pic>
      <p:sp>
        <p:nvSpPr>
          <p:cNvPr id="18" name="Prostokąt 17"/>
          <p:cNvSpPr/>
          <p:nvPr userDrawn="1"/>
        </p:nvSpPr>
        <p:spPr>
          <a:xfrm>
            <a:off x="447257" y="4682903"/>
            <a:ext cx="367408" cy="276999"/>
          </a:xfrm>
          <a:prstGeom prst="rect">
            <a:avLst/>
          </a:prstGeom>
        </p:spPr>
        <p:txBody>
          <a:bodyPr wrap="none">
            <a:spAutoFit/>
          </a:bodyPr>
          <a:lstStyle/>
          <a:p>
            <a:pPr algn="ctr"/>
            <a:fld id="{00E44473-A2BB-46F4-A86B-00C6339C1EFB}" type="slidenum">
              <a:rPr lang="pl-PL" sz="1200" smtClean="0">
                <a:solidFill>
                  <a:schemeClr val="bg1">
                    <a:lumMod val="85000"/>
                  </a:schemeClr>
                </a:solidFill>
              </a:rPr>
              <a:pPr algn="ctr"/>
              <a:t>‹#›</a:t>
            </a:fld>
            <a:endParaRPr lang="pl-PL" sz="1200" dirty="0">
              <a:solidFill>
                <a:schemeClr val="bg1">
                  <a:lumMod val="85000"/>
                </a:schemeClr>
              </a:solidFill>
            </a:endParaRPr>
          </a:p>
        </p:txBody>
      </p:sp>
      <p:sp>
        <p:nvSpPr>
          <p:cNvPr id="19" name="Tytuł 1"/>
          <p:cNvSpPr>
            <a:spLocks noGrp="1"/>
          </p:cNvSpPr>
          <p:nvPr>
            <p:ph type="title"/>
          </p:nvPr>
        </p:nvSpPr>
        <p:spPr>
          <a:xfrm>
            <a:off x="1620510" y="339501"/>
            <a:ext cx="7066289" cy="497969"/>
          </a:xfrm>
          <a:prstGeom prst="rect">
            <a:avLst/>
          </a:prstGeom>
        </p:spPr>
        <p:txBody>
          <a:bodyPr>
            <a:normAutofit/>
          </a:bodyPr>
          <a:lstStyle>
            <a:lvl1pPr>
              <a:defRPr sz="3200">
                <a:solidFill>
                  <a:schemeClr val="bg1"/>
                </a:solidFill>
              </a:defRPr>
            </a:lvl1pPr>
          </a:lstStyle>
          <a:p>
            <a:r>
              <a:rPr lang="pl-PL"/>
              <a:t>Kliknij, aby edytować styl</a:t>
            </a:r>
            <a:endParaRPr lang="pl-PL" dirty="0"/>
          </a:p>
        </p:txBody>
      </p:sp>
    </p:spTree>
    <p:extLst>
      <p:ext uri="{BB962C8B-B14F-4D97-AF65-F5344CB8AC3E}">
        <p14:creationId xmlns:p14="http://schemas.microsoft.com/office/powerpoint/2010/main" val="356301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ylko tytuł">
    <p:spTree>
      <p:nvGrpSpPr>
        <p:cNvPr id="1" name=""/>
        <p:cNvGrpSpPr/>
        <p:nvPr/>
      </p:nvGrpSpPr>
      <p:grpSpPr>
        <a:xfrm>
          <a:off x="0" y="0"/>
          <a:ext cx="0" cy="0"/>
          <a:chOff x="0" y="0"/>
          <a:chExt cx="0" cy="0"/>
        </a:xfrm>
      </p:grpSpPr>
      <p:pic>
        <p:nvPicPr>
          <p:cNvPr id="7" name="Obraz 6"/>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1620511" y="919179"/>
            <a:ext cx="7560000" cy="28800"/>
          </a:xfrm>
          <a:prstGeom prst="rect">
            <a:avLst/>
          </a:prstGeom>
        </p:spPr>
      </p:pic>
      <p:grpSp>
        <p:nvGrpSpPr>
          <p:cNvPr id="4" name="Grupa 3"/>
          <p:cNvGrpSpPr/>
          <p:nvPr userDrawn="1"/>
        </p:nvGrpSpPr>
        <p:grpSpPr>
          <a:xfrm>
            <a:off x="1" y="0"/>
            <a:ext cx="1475656" cy="5236046"/>
            <a:chOff x="1" y="0"/>
            <a:chExt cx="1475656" cy="5236046"/>
          </a:xfrm>
        </p:grpSpPr>
        <p:pic>
          <p:nvPicPr>
            <p:cNvPr id="5" name="Obraz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0"/>
              <a:ext cx="1475656" cy="5236046"/>
            </a:xfrm>
            <a:prstGeom prst="rect">
              <a:avLst/>
            </a:prstGeom>
          </p:spPr>
        </p:pic>
        <p:pic>
          <p:nvPicPr>
            <p:cNvPr id="6" name="Obraz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9512" y="195486"/>
              <a:ext cx="902899" cy="1283971"/>
            </a:xfrm>
            <a:prstGeom prst="rect">
              <a:avLst/>
            </a:prstGeom>
          </p:spPr>
        </p:pic>
      </p:grpSp>
      <p:pic>
        <p:nvPicPr>
          <p:cNvPr id="9" name="Obraz 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7504" y="4682903"/>
            <a:ext cx="288032" cy="175380"/>
          </a:xfrm>
          <a:prstGeom prst="rect">
            <a:avLst/>
          </a:prstGeom>
        </p:spPr>
      </p:pic>
      <p:sp>
        <p:nvSpPr>
          <p:cNvPr id="12" name="Prostokąt 11"/>
          <p:cNvSpPr/>
          <p:nvPr userDrawn="1"/>
        </p:nvSpPr>
        <p:spPr>
          <a:xfrm>
            <a:off x="67816" y="4632093"/>
            <a:ext cx="367408" cy="276999"/>
          </a:xfrm>
          <a:prstGeom prst="rect">
            <a:avLst/>
          </a:prstGeom>
        </p:spPr>
        <p:txBody>
          <a:bodyPr wrap="none">
            <a:spAutoFit/>
          </a:bodyPr>
          <a:lstStyle/>
          <a:p>
            <a:pPr algn="ctr"/>
            <a:fld id="{00E44473-A2BB-46F4-A86B-00C6339C1EFB}" type="slidenum">
              <a:rPr lang="pl-PL" sz="1200" smtClean="0">
                <a:solidFill>
                  <a:schemeClr val="bg1">
                    <a:lumMod val="85000"/>
                  </a:schemeClr>
                </a:solidFill>
              </a:rPr>
              <a:pPr algn="ctr"/>
              <a:t>‹#›</a:t>
            </a:fld>
            <a:endParaRPr lang="pl-PL" sz="1200" dirty="0">
              <a:solidFill>
                <a:schemeClr val="bg1">
                  <a:lumMod val="85000"/>
                </a:schemeClr>
              </a:solidFill>
            </a:endParaRPr>
          </a:p>
        </p:txBody>
      </p:sp>
      <p:sp>
        <p:nvSpPr>
          <p:cNvPr id="13" name="Tytuł 1"/>
          <p:cNvSpPr>
            <a:spLocks noGrp="1"/>
          </p:cNvSpPr>
          <p:nvPr>
            <p:ph type="title"/>
          </p:nvPr>
        </p:nvSpPr>
        <p:spPr>
          <a:xfrm>
            <a:off x="1620510" y="339502"/>
            <a:ext cx="7066289" cy="497968"/>
          </a:xfrm>
          <a:prstGeom prst="rect">
            <a:avLst/>
          </a:prstGeom>
        </p:spPr>
        <p:txBody>
          <a:bodyPr>
            <a:normAutofit/>
          </a:bodyPr>
          <a:lstStyle>
            <a:lvl1pPr algn="l">
              <a:defRPr sz="3200">
                <a:solidFill>
                  <a:schemeClr val="bg1"/>
                </a:solidFill>
              </a:defRPr>
            </a:lvl1pPr>
          </a:lstStyle>
          <a:p>
            <a:r>
              <a:rPr lang="pl-PL"/>
              <a:t>Kliknij, aby edytować styl</a:t>
            </a:r>
            <a:endParaRPr lang="pl-PL" dirty="0"/>
          </a:p>
        </p:txBody>
      </p:sp>
    </p:spTree>
    <p:extLst>
      <p:ext uri="{BB962C8B-B14F-4D97-AF65-F5344CB8AC3E}">
        <p14:creationId xmlns:p14="http://schemas.microsoft.com/office/powerpoint/2010/main" val="138933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619672" y="204787"/>
            <a:ext cx="2880320" cy="638771"/>
          </a:xfrm>
          <a:prstGeom prst="rect">
            <a:avLst/>
          </a:prstGeom>
        </p:spPr>
        <p:txBody>
          <a:bodyPr anchor="b"/>
          <a:lstStyle>
            <a:lvl1pPr algn="l">
              <a:defRPr sz="2000" b="1">
                <a:solidFill>
                  <a:schemeClr val="bg1"/>
                </a:solidFill>
              </a:defRPr>
            </a:lvl1pPr>
          </a:lstStyle>
          <a:p>
            <a:r>
              <a:rPr lang="pl-PL"/>
              <a:t>Kliknij, aby edytować styl</a:t>
            </a:r>
            <a:endParaRPr lang="pl-PL" dirty="0"/>
          </a:p>
        </p:txBody>
      </p:sp>
      <p:sp>
        <p:nvSpPr>
          <p:cNvPr id="3" name="Symbol zastępczy zawartości 2"/>
          <p:cNvSpPr>
            <a:spLocks noGrp="1"/>
          </p:cNvSpPr>
          <p:nvPr>
            <p:ph idx="1"/>
          </p:nvPr>
        </p:nvSpPr>
        <p:spPr>
          <a:xfrm>
            <a:off x="4572000" y="204789"/>
            <a:ext cx="4114800" cy="4389835"/>
          </a:xfrm>
          <a:prstGeom prst="rect">
            <a:avLst/>
          </a:prstGeom>
        </p:spPr>
        <p:txBody>
          <a:bodyPr/>
          <a:lstStyle>
            <a:lvl1pPr>
              <a:defRPr sz="2800">
                <a:solidFill>
                  <a:schemeClr val="bg1">
                    <a:lumMod val="75000"/>
                  </a:schemeClr>
                </a:solidFill>
              </a:defRPr>
            </a:lvl1pPr>
            <a:lvl2pPr>
              <a:defRPr sz="2400">
                <a:solidFill>
                  <a:schemeClr val="bg1">
                    <a:lumMod val="75000"/>
                  </a:schemeClr>
                </a:solidFill>
              </a:defRPr>
            </a:lvl2pPr>
            <a:lvl3pPr>
              <a:defRPr sz="2000">
                <a:solidFill>
                  <a:schemeClr val="bg1">
                    <a:lumMod val="75000"/>
                  </a:schemeClr>
                </a:solidFill>
              </a:defRPr>
            </a:lvl3pPr>
            <a:lvl4pPr>
              <a:defRPr sz="1800">
                <a:solidFill>
                  <a:schemeClr val="bg1">
                    <a:lumMod val="75000"/>
                  </a:schemeClr>
                </a:solidFill>
              </a:defRPr>
            </a:lvl4pPr>
            <a:lvl5pPr>
              <a:defRPr sz="1600">
                <a:solidFill>
                  <a:schemeClr val="bg1">
                    <a:lumMod val="75000"/>
                  </a:schemeClr>
                </a:solidFill>
              </a:defRPr>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pl-PL" dirty="0"/>
          </a:p>
        </p:txBody>
      </p:sp>
      <p:sp>
        <p:nvSpPr>
          <p:cNvPr id="4" name="Symbol zastępczy tekstu 3"/>
          <p:cNvSpPr>
            <a:spLocks noGrp="1"/>
          </p:cNvSpPr>
          <p:nvPr>
            <p:ph type="body" sz="half" idx="2"/>
          </p:nvPr>
        </p:nvSpPr>
        <p:spPr>
          <a:xfrm>
            <a:off x="1619672" y="987574"/>
            <a:ext cx="2880320" cy="3607051"/>
          </a:xfrm>
          <a:prstGeom prst="rect">
            <a:avLst/>
          </a:prstGeom>
        </p:spPr>
        <p:txBody>
          <a:bodyPr/>
          <a:lstStyle>
            <a:lvl1pPr marL="0" indent="0">
              <a:buNone/>
              <a:defRPr sz="140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grpSp>
        <p:nvGrpSpPr>
          <p:cNvPr id="5" name="Grupa 4"/>
          <p:cNvGrpSpPr/>
          <p:nvPr userDrawn="1"/>
        </p:nvGrpSpPr>
        <p:grpSpPr>
          <a:xfrm>
            <a:off x="1" y="0"/>
            <a:ext cx="1475656" cy="5236046"/>
            <a:chOff x="1" y="0"/>
            <a:chExt cx="1475656" cy="5236046"/>
          </a:xfrm>
        </p:grpSpPr>
        <p:pic>
          <p:nvPicPr>
            <p:cNvPr id="6" name="Obraz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0"/>
              <a:ext cx="1475656" cy="5236046"/>
            </a:xfrm>
            <a:prstGeom prst="rect">
              <a:avLst/>
            </a:prstGeom>
          </p:spPr>
        </p:pic>
        <p:pic>
          <p:nvPicPr>
            <p:cNvPr id="7" name="Obraz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512" y="195486"/>
              <a:ext cx="902899" cy="1283971"/>
            </a:xfrm>
            <a:prstGeom prst="rect">
              <a:avLst/>
            </a:prstGeom>
          </p:spPr>
        </p:pic>
      </p:grpSp>
      <p:pic>
        <p:nvPicPr>
          <p:cNvPr id="14" name="Obraz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86945" y="4733713"/>
            <a:ext cx="288032" cy="175380"/>
          </a:xfrm>
          <a:prstGeom prst="rect">
            <a:avLst/>
          </a:prstGeom>
        </p:spPr>
      </p:pic>
      <p:sp>
        <p:nvSpPr>
          <p:cNvPr id="15" name="Prostokąt 14"/>
          <p:cNvSpPr/>
          <p:nvPr userDrawn="1"/>
        </p:nvSpPr>
        <p:spPr>
          <a:xfrm>
            <a:off x="447257" y="4682903"/>
            <a:ext cx="367408" cy="276999"/>
          </a:xfrm>
          <a:prstGeom prst="rect">
            <a:avLst/>
          </a:prstGeom>
        </p:spPr>
        <p:txBody>
          <a:bodyPr wrap="none">
            <a:spAutoFit/>
          </a:bodyPr>
          <a:lstStyle/>
          <a:p>
            <a:pPr algn="ctr"/>
            <a:fld id="{00E44473-A2BB-46F4-A86B-00C6339C1EFB}" type="slidenum">
              <a:rPr lang="pl-PL" sz="1200" smtClean="0">
                <a:solidFill>
                  <a:schemeClr val="bg1">
                    <a:lumMod val="85000"/>
                  </a:schemeClr>
                </a:solidFill>
              </a:rPr>
              <a:pPr algn="ctr"/>
              <a:t>‹#›</a:t>
            </a:fld>
            <a:endParaRPr lang="pl-PL" sz="1200" dirty="0">
              <a:solidFill>
                <a:schemeClr val="bg1">
                  <a:lumMod val="85000"/>
                </a:schemeClr>
              </a:solidFill>
            </a:endParaRPr>
          </a:p>
        </p:txBody>
      </p:sp>
    </p:spTree>
    <p:extLst>
      <p:ext uri="{BB962C8B-B14F-4D97-AF65-F5344CB8AC3E}">
        <p14:creationId xmlns:p14="http://schemas.microsoft.com/office/powerpoint/2010/main" val="3405087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az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0"/>
            <a:ext cx="9163081" cy="5236046"/>
          </a:xfrm>
          <a:prstGeom prst="rect">
            <a:avLst/>
          </a:prstGeom>
        </p:spPr>
      </p:pic>
    </p:spTree>
    <p:extLst>
      <p:ext uri="{BB962C8B-B14F-4D97-AF65-F5344CB8AC3E}">
        <p14:creationId xmlns:p14="http://schemas.microsoft.com/office/powerpoint/2010/main" val="2419440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Lst>
  <p:hf sldNum="0" hdr="0" dt="0"/>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SzPct val="60000"/>
        <a:buFontTx/>
        <a:buBlip>
          <a:blip r:embed="rId9"/>
        </a:buBlip>
        <a:defRPr sz="2800" kern="1200">
          <a:solidFill>
            <a:schemeClr val="bg1">
              <a:lumMod val="75000"/>
            </a:schemeClr>
          </a:solidFill>
          <a:latin typeface="+mn-lt"/>
          <a:ea typeface="+mn-ea"/>
          <a:cs typeface="+mn-cs"/>
        </a:defRPr>
      </a:lvl1pPr>
      <a:lvl2pPr marL="742950" indent="-285750" algn="l" defTabSz="914400" rtl="0" eaLnBrk="1" latinLnBrk="0" hangingPunct="1">
        <a:spcBef>
          <a:spcPct val="20000"/>
        </a:spcBef>
        <a:buSzPct val="55000"/>
        <a:buFontTx/>
        <a:buBlip>
          <a:blip r:embed="rId9"/>
        </a:buBlip>
        <a:defRPr sz="2400" kern="1200">
          <a:solidFill>
            <a:schemeClr val="bg1">
              <a:lumMod val="75000"/>
            </a:schemeClr>
          </a:solidFill>
          <a:latin typeface="+mn-lt"/>
          <a:ea typeface="+mn-ea"/>
          <a:cs typeface="+mn-cs"/>
        </a:defRPr>
      </a:lvl2pPr>
      <a:lvl3pPr marL="1143000" indent="-228600" algn="l" defTabSz="914400" rtl="0" eaLnBrk="1" latinLnBrk="0" hangingPunct="1">
        <a:spcBef>
          <a:spcPct val="20000"/>
        </a:spcBef>
        <a:buSzPct val="50000"/>
        <a:buFontTx/>
        <a:buBlip>
          <a:blip r:embed="rId9"/>
        </a:buBlip>
        <a:defRPr sz="2000" kern="1200">
          <a:solidFill>
            <a:schemeClr val="bg1">
              <a:lumMod val="75000"/>
            </a:schemeClr>
          </a:solidFill>
          <a:latin typeface="+mn-lt"/>
          <a:ea typeface="+mn-ea"/>
          <a:cs typeface="+mn-cs"/>
        </a:defRPr>
      </a:lvl3pPr>
      <a:lvl4pPr marL="1600200" indent="-228600" algn="l" defTabSz="914400" rtl="0" eaLnBrk="1" latinLnBrk="0" hangingPunct="1">
        <a:spcBef>
          <a:spcPct val="20000"/>
        </a:spcBef>
        <a:buSzPct val="50000"/>
        <a:buFontTx/>
        <a:buBlip>
          <a:blip r:embed="rId9"/>
        </a:buBlip>
        <a:defRPr sz="1800" kern="1200">
          <a:solidFill>
            <a:schemeClr val="bg1">
              <a:lumMod val="75000"/>
            </a:schemeClr>
          </a:solidFill>
          <a:latin typeface="+mn-lt"/>
          <a:ea typeface="+mn-ea"/>
          <a:cs typeface="+mn-cs"/>
        </a:defRPr>
      </a:lvl4pPr>
      <a:lvl5pPr marL="2057400" indent="-228600" algn="l" defTabSz="914400" rtl="0" eaLnBrk="1" latinLnBrk="0" hangingPunct="1">
        <a:spcBef>
          <a:spcPct val="20000"/>
        </a:spcBef>
        <a:buSzPct val="45000"/>
        <a:buFontTx/>
        <a:buBlip>
          <a:blip r:embed="rId9"/>
        </a:buBlip>
        <a:defRPr sz="1600" kern="1200">
          <a:solidFill>
            <a:schemeClr val="bg1">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a:bodyPr>
          <a:lstStyle/>
          <a:p>
            <a:r>
              <a:rPr lang="pl-PL" sz="3600" b="1" cap="small" dirty="0">
                <a:effectLst/>
                <a:ea typeface="Calibri" panose="020F0502020204030204" pitchFamily="34" charset="0"/>
              </a:rPr>
              <a:t>Wyrok w sprawie </a:t>
            </a:r>
            <a:r>
              <a:rPr lang="pl-PL" sz="3600" b="1" cap="small">
                <a:effectLst/>
                <a:ea typeface="Calibri" panose="020F0502020204030204" pitchFamily="34" charset="0"/>
              </a:rPr>
              <a:t>Glencore</a:t>
            </a:r>
            <a:endParaRPr lang="pl-PL" dirty="0"/>
          </a:p>
        </p:txBody>
      </p:sp>
      <p:sp>
        <p:nvSpPr>
          <p:cNvPr id="3" name="Podtytuł 2"/>
          <p:cNvSpPr>
            <a:spLocks noGrp="1"/>
          </p:cNvSpPr>
          <p:nvPr>
            <p:ph type="subTitle" idx="1"/>
          </p:nvPr>
        </p:nvSpPr>
        <p:spPr/>
        <p:txBody>
          <a:bodyPr/>
          <a:lstStyle/>
          <a:p>
            <a:r>
              <a:rPr lang="pl-PL" sz="1800" dirty="0"/>
              <a:t>Omówienie orzeczenia </a:t>
            </a:r>
            <a:r>
              <a:rPr lang="pl-PL" sz="2000" dirty="0"/>
              <a:t>Krzysztof J. Musiał</a:t>
            </a:r>
          </a:p>
          <a:p>
            <a:r>
              <a:rPr lang="pl-PL" sz="1800" dirty="0"/>
              <a:t>Omówienie wpływu na orzecznictwo polskie </a:t>
            </a:r>
            <a:r>
              <a:rPr lang="pl-PL" sz="2000" dirty="0"/>
              <a:t>dr Hab. Hanna Filipczyk</a:t>
            </a:r>
            <a:r>
              <a:rPr lang="pl-PL" sz="1800" dirty="0"/>
              <a:t> profesor </a:t>
            </a:r>
            <a:r>
              <a:rPr lang="pl-PL" sz="1800" dirty="0" err="1"/>
              <a:t>UwB</a:t>
            </a:r>
            <a:endParaRPr lang="pl-PL" sz="1800" dirty="0"/>
          </a:p>
        </p:txBody>
      </p:sp>
      <p:sp>
        <p:nvSpPr>
          <p:cNvPr id="5" name="Prostokąt 4"/>
          <p:cNvSpPr/>
          <p:nvPr/>
        </p:nvSpPr>
        <p:spPr>
          <a:xfrm>
            <a:off x="899592" y="4050000"/>
            <a:ext cx="1476135" cy="150470"/>
          </a:xfrm>
          <a:prstGeom prst="rect">
            <a:avLst/>
          </a:prstGeom>
          <a:solidFill>
            <a:schemeClr val="tx1">
              <a:lumMod val="95000"/>
              <a:lumOff val="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pole tekstowe 5"/>
          <p:cNvSpPr txBox="1"/>
          <p:nvPr/>
        </p:nvSpPr>
        <p:spPr>
          <a:xfrm>
            <a:off x="1259632" y="4050000"/>
            <a:ext cx="1082348" cy="230832"/>
          </a:xfrm>
          <a:prstGeom prst="rect">
            <a:avLst/>
          </a:prstGeom>
          <a:noFill/>
        </p:spPr>
        <p:txBody>
          <a:bodyPr wrap="none" rtlCol="0">
            <a:spAutoFit/>
          </a:bodyPr>
          <a:lstStyle/>
          <a:p>
            <a:pPr algn="r"/>
            <a:r>
              <a:rPr lang="pl-PL" sz="900" dirty="0">
                <a:solidFill>
                  <a:schemeClr val="bg1">
                    <a:lumMod val="95000"/>
                  </a:schemeClr>
                </a:solidFill>
              </a:rPr>
              <a:t>ul. Kiełbaśnicza 6/1</a:t>
            </a:r>
          </a:p>
        </p:txBody>
      </p:sp>
    </p:spTree>
    <p:extLst>
      <p:ext uri="{BB962C8B-B14F-4D97-AF65-F5344CB8AC3E}">
        <p14:creationId xmlns:p14="http://schemas.microsoft.com/office/powerpoint/2010/main" val="381162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EDB75F-3B0C-41D3-BE1A-CF19AA4F75D0}"/>
              </a:ext>
            </a:extLst>
          </p:cNvPr>
          <p:cNvSpPr>
            <a:spLocks noGrp="1"/>
          </p:cNvSpPr>
          <p:nvPr>
            <p:ph type="title"/>
          </p:nvPr>
        </p:nvSpPr>
        <p:spPr/>
        <p:txBody>
          <a:bodyPr>
            <a:normAutofit fontScale="90000"/>
          </a:bodyPr>
          <a:lstStyle/>
          <a:p>
            <a:r>
              <a:rPr lang="pl-PL" dirty="0"/>
              <a:t>Istota prawa do obrony (art. 47 Karty)</a:t>
            </a:r>
          </a:p>
        </p:txBody>
      </p:sp>
      <p:sp>
        <p:nvSpPr>
          <p:cNvPr id="3" name="Symbol zastępczy zawartości 2">
            <a:extLst>
              <a:ext uri="{FF2B5EF4-FFF2-40B4-BE49-F238E27FC236}">
                <a16:creationId xmlns:a16="http://schemas.microsoft.com/office/drawing/2014/main" id="{93E643C6-5415-441E-8267-E2DE2F9E3C88}"/>
              </a:ext>
            </a:extLst>
          </p:cNvPr>
          <p:cNvSpPr>
            <a:spLocks noGrp="1"/>
          </p:cNvSpPr>
          <p:nvPr>
            <p:ph idx="1"/>
          </p:nvPr>
        </p:nvSpPr>
        <p:spPr/>
        <p:txBody>
          <a:bodyPr/>
          <a:lstStyle/>
          <a:p>
            <a:pPr algn="l"/>
            <a:r>
              <a:rPr lang="pl-PL" sz="1800" b="0" i="0" u="none" strike="noStrike" baseline="0" dirty="0">
                <a:latin typeface="TimesNewRomanPSMT"/>
              </a:rPr>
              <a:t>39 Wśród praw gwarantowanych przez prawo Unii znajduje się poszanowanie prawa do obrony, które zgodnie z utrwalonym orzecznictwem stanowi podstawową zasadę prawa Unii, która powinna być stosowana wówczas, gdy organ administracyjny ma podjąć w stosunku do danej osoby decyzję wiążącą się z niekorzystnymi dla niej skutkami. Na podstawie tej zasady adresaci decyzji, która w sposób odczuwalny oddziałuje na ich interesy, powinni być w stanie skutecznie przedstawić swoje stanowisko odnośnie do dowodów, na których organ zamierza się oprzeć. Obowiązek ten ciąży na organach administracyjnych państw członkowskich, gdy podejmują one decyzję należącą do zakresu zastosowania prawa Unii, nawet wówczas, gdy właściwe prawo Unii nie przewiduje wyraźnie takiej formalności</a:t>
            </a:r>
            <a:endParaRPr lang="pl-PL" dirty="0"/>
          </a:p>
        </p:txBody>
      </p:sp>
    </p:spTree>
    <p:extLst>
      <p:ext uri="{BB962C8B-B14F-4D97-AF65-F5344CB8AC3E}">
        <p14:creationId xmlns:p14="http://schemas.microsoft.com/office/powerpoint/2010/main" val="324832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3CF3D0-D9A7-4AFE-B975-AA458EE64384}"/>
              </a:ext>
            </a:extLst>
          </p:cNvPr>
          <p:cNvSpPr>
            <a:spLocks noGrp="1"/>
          </p:cNvSpPr>
          <p:nvPr>
            <p:ph type="title"/>
          </p:nvPr>
        </p:nvSpPr>
        <p:spPr/>
        <p:txBody>
          <a:bodyPr>
            <a:normAutofit fontScale="90000"/>
          </a:bodyPr>
          <a:lstStyle/>
          <a:p>
            <a:r>
              <a:rPr lang="pl-PL" dirty="0"/>
              <a:t>Prawo do bycia wysłuchanym - Istota</a:t>
            </a:r>
          </a:p>
        </p:txBody>
      </p:sp>
      <p:sp>
        <p:nvSpPr>
          <p:cNvPr id="3" name="Symbol zastępczy zawartości 2">
            <a:extLst>
              <a:ext uri="{FF2B5EF4-FFF2-40B4-BE49-F238E27FC236}">
                <a16:creationId xmlns:a16="http://schemas.microsoft.com/office/drawing/2014/main" id="{43A1DAA4-8AA2-4D16-8FEE-8B87EBB352D7}"/>
              </a:ext>
            </a:extLst>
          </p:cNvPr>
          <p:cNvSpPr>
            <a:spLocks noGrp="1"/>
          </p:cNvSpPr>
          <p:nvPr>
            <p:ph idx="1"/>
          </p:nvPr>
        </p:nvSpPr>
        <p:spPr/>
        <p:txBody>
          <a:bodyPr/>
          <a:lstStyle/>
          <a:p>
            <a:pPr algn="l"/>
            <a:r>
              <a:rPr lang="pl-PL" sz="1800" b="0" i="0" u="none" strike="noStrike" baseline="0" dirty="0">
                <a:latin typeface="TimesNewRomanPSMT"/>
              </a:rPr>
              <a:t>41 Integralną częścią poszanowania prawa do obrony jest prawo do bycia wysłuchanym, które gwarantuje każdej osobie możliwość użytecznego i skutecznego przedstawienia swego stanowiska w trakcie postępowania administracyjnego przed wydaniem jakiejkolwiek decyzji, która mogłaby negatywnie wpłynąć na jej interesy. W myśl orzecznictwa Trybunału zasada, zgodnie z którą adresat niekorzystnej dla niego decyzji musi mieć możliwość przedstawienia uwag przed wydaniem tej decyzji, ma na celu umożliwienie właściwemu organowi stosownego uwzględnienia wszystkich dowodów mających znaczenie dla sprawy. W celu zapewnienia skutecznej ochrony danej osoby zasada ta ma na celu również umożliwienie jej skorygowania błędu lub przedstawienia takich okoliczności dotyczących jej sytuacji osobistej, które przemawiają za wydaniem bądź za niewydaniem danej decyzji lub za taką czy inną treścią tej decyzji</a:t>
            </a:r>
            <a:endParaRPr lang="pl-PL" dirty="0"/>
          </a:p>
        </p:txBody>
      </p:sp>
    </p:spTree>
    <p:extLst>
      <p:ext uri="{BB962C8B-B14F-4D97-AF65-F5344CB8AC3E}">
        <p14:creationId xmlns:p14="http://schemas.microsoft.com/office/powerpoint/2010/main" val="2082421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294284D-C72E-4C77-92C1-B0290E88AD32}"/>
              </a:ext>
            </a:extLst>
          </p:cNvPr>
          <p:cNvSpPr>
            <a:spLocks noGrp="1"/>
          </p:cNvSpPr>
          <p:nvPr>
            <p:ph type="title"/>
          </p:nvPr>
        </p:nvSpPr>
        <p:spPr/>
        <p:txBody>
          <a:bodyPr>
            <a:normAutofit fontScale="90000"/>
          </a:bodyPr>
          <a:lstStyle/>
          <a:p>
            <a:r>
              <a:rPr lang="pl-PL" dirty="0"/>
              <a:t>Prawo do bycia wysłuchanym – administracja </a:t>
            </a:r>
          </a:p>
        </p:txBody>
      </p:sp>
      <p:sp>
        <p:nvSpPr>
          <p:cNvPr id="3" name="Symbol zastępczy zawartości 2">
            <a:extLst>
              <a:ext uri="{FF2B5EF4-FFF2-40B4-BE49-F238E27FC236}">
                <a16:creationId xmlns:a16="http://schemas.microsoft.com/office/drawing/2014/main" id="{34A4FD54-AC38-4BCF-A488-B3B73926D518}"/>
              </a:ext>
            </a:extLst>
          </p:cNvPr>
          <p:cNvSpPr>
            <a:spLocks noGrp="1"/>
          </p:cNvSpPr>
          <p:nvPr>
            <p:ph idx="1"/>
          </p:nvPr>
        </p:nvSpPr>
        <p:spPr/>
        <p:txBody>
          <a:bodyPr/>
          <a:lstStyle/>
          <a:p>
            <a:pPr algn="l"/>
            <a:r>
              <a:rPr lang="pl-PL" sz="1600" b="0" i="0" u="none" strike="noStrike" baseline="0" dirty="0">
                <a:latin typeface="TimesNewRomanPSMT"/>
              </a:rPr>
              <a:t>42 Prawo do bycia wysłuchanym oznacza również, że organ administracji zwraca należytą uwagę na przedstawione w ten sposób przez zainteresowanego uwagi, oceniając starannie i w sposób bezstronny wszystkie istotne dowody danej sprawy i uzasadniając decyzję w szczegółowy sposób, a tym samym obowiązek uzasadnienia decyzji w wystarczająco szczegółowy i konkretny sposób, aby umożliwić zainteresowanemu zrozumienie powodów odmowy uwzględnienia jego wniosku, stanowi konsekwencję zasady przestrzegania prawa do obrony (…)</a:t>
            </a:r>
          </a:p>
          <a:p>
            <a:pPr algn="l"/>
            <a:r>
              <a:rPr lang="pl-PL" sz="1600" b="0" i="0" u="none" strike="noStrike" baseline="0" dirty="0">
                <a:latin typeface="TimesNewRomanPSMT"/>
              </a:rPr>
              <a:t>43 Niemniej jednak zgodnie z ugruntowanym orzecznictwem zasada poszanowania prawa do obrony nie ma bezwzględnego charakteru, lecz może podlegać ograniczeniom, pod warunkiem że ograniczenia te rzeczywiście odpowiadają celom interesu ogólnego zamierzony m przez dany przepis i nie stanowią z punktu widzenia realizowanego celu nieproporcjonalnej oraz niedopuszczalnej ingerencji w samą istotę zagwarantowanych w ten sposób praw (…)</a:t>
            </a:r>
            <a:endParaRPr lang="pl-PL" sz="1600" dirty="0"/>
          </a:p>
        </p:txBody>
      </p:sp>
    </p:spTree>
    <p:extLst>
      <p:ext uri="{BB962C8B-B14F-4D97-AF65-F5344CB8AC3E}">
        <p14:creationId xmlns:p14="http://schemas.microsoft.com/office/powerpoint/2010/main" val="1428201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36451DC-6389-4F57-A928-DD7B34145046}"/>
              </a:ext>
            </a:extLst>
          </p:cNvPr>
          <p:cNvSpPr>
            <a:spLocks noGrp="1"/>
          </p:cNvSpPr>
          <p:nvPr>
            <p:ph type="title"/>
          </p:nvPr>
        </p:nvSpPr>
        <p:spPr/>
        <p:txBody>
          <a:bodyPr>
            <a:normAutofit fontScale="90000"/>
          </a:bodyPr>
          <a:lstStyle/>
          <a:p>
            <a:r>
              <a:rPr lang="pl-PL" dirty="0"/>
              <a:t>Pogląd Trybunału I</a:t>
            </a:r>
          </a:p>
        </p:txBody>
      </p:sp>
      <p:sp>
        <p:nvSpPr>
          <p:cNvPr id="3" name="Symbol zastępczy zawartości 2">
            <a:extLst>
              <a:ext uri="{FF2B5EF4-FFF2-40B4-BE49-F238E27FC236}">
                <a16:creationId xmlns:a16="http://schemas.microsoft.com/office/drawing/2014/main" id="{27ABEF10-8181-4A56-9160-3BAA465559F0}"/>
              </a:ext>
            </a:extLst>
          </p:cNvPr>
          <p:cNvSpPr>
            <a:spLocks noGrp="1"/>
          </p:cNvSpPr>
          <p:nvPr>
            <p:ph idx="1"/>
          </p:nvPr>
        </p:nvSpPr>
        <p:spPr/>
        <p:txBody>
          <a:bodyPr/>
          <a:lstStyle/>
          <a:p>
            <a:pPr algn="l"/>
            <a:r>
              <a:rPr lang="pl-PL" sz="1800" b="0" i="0" u="none" strike="noStrike" baseline="0" dirty="0">
                <a:latin typeface="TimesNewRomanPSMT"/>
              </a:rPr>
              <a:t>48 W rzeczywistości bowiem, po pierwsze, takie stosowanie wspomnianej zasady, które przyznaje ostatecznej decyzji administracyjnej stwierdzającej istnienie oszustwa moc wobec podatnika, który nie był stroną w postępowaniu prowadzącym do takiego stwierdzenia, jest sprzeczne z ciążącym na organie podatkowym obowiązkiem – o którym mowa w pkt 36 niniejszego wyroku – przedstawienia w sposób wymagany prawem obiektywnych dowodów pozwalających na wyciągnięcie wniosku, że podatnik widział lub powinien był wiedzieć, że transakcja, na którą się powołano w celu uzasadnienia prawa do odliczenia, była związana z oszustwem, ponieważ obowiązek ten oznacza, że ów organ przedstawia w postępowaniu toczonym przeciwko podatnikowi dowód istnienia oszustwa, w którym miał on biernie uczestniczyć.</a:t>
            </a:r>
            <a:endParaRPr lang="pl-PL" dirty="0"/>
          </a:p>
        </p:txBody>
      </p:sp>
    </p:spTree>
    <p:extLst>
      <p:ext uri="{BB962C8B-B14F-4D97-AF65-F5344CB8AC3E}">
        <p14:creationId xmlns:p14="http://schemas.microsoft.com/office/powerpoint/2010/main" val="1621903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80449E-A3E0-4D28-9C9C-323D16C79D52}"/>
              </a:ext>
            </a:extLst>
          </p:cNvPr>
          <p:cNvSpPr>
            <a:spLocks noGrp="1"/>
          </p:cNvSpPr>
          <p:nvPr>
            <p:ph type="title"/>
          </p:nvPr>
        </p:nvSpPr>
        <p:spPr/>
        <p:txBody>
          <a:bodyPr>
            <a:normAutofit fontScale="90000"/>
          </a:bodyPr>
          <a:lstStyle/>
          <a:p>
            <a:r>
              <a:rPr lang="pl-PL" dirty="0" err="1"/>
              <a:t>Poglad</a:t>
            </a:r>
            <a:r>
              <a:rPr lang="pl-PL" dirty="0"/>
              <a:t> Trybunału II</a:t>
            </a:r>
          </a:p>
        </p:txBody>
      </p:sp>
      <p:sp>
        <p:nvSpPr>
          <p:cNvPr id="3" name="Symbol zastępczy zawartości 2">
            <a:extLst>
              <a:ext uri="{FF2B5EF4-FFF2-40B4-BE49-F238E27FC236}">
                <a16:creationId xmlns:a16="http://schemas.microsoft.com/office/drawing/2014/main" id="{BF9C4F9B-81E1-4AF0-A15D-5BD2368D9905}"/>
              </a:ext>
            </a:extLst>
          </p:cNvPr>
          <p:cNvSpPr>
            <a:spLocks noGrp="1"/>
          </p:cNvSpPr>
          <p:nvPr>
            <p:ph idx="1"/>
          </p:nvPr>
        </p:nvSpPr>
        <p:spPr/>
        <p:txBody>
          <a:bodyPr/>
          <a:lstStyle/>
          <a:p>
            <a:pPr algn="l"/>
            <a:r>
              <a:rPr lang="pl-PL" sz="1400" b="0" i="0" u="none" strike="noStrike" baseline="0" dirty="0">
                <a:latin typeface="TimesNewRomanPSMT"/>
              </a:rPr>
              <a:t>49 Po drugie, w ramach procedury kontroli podatkowej takiej jak omawiana w postępowaniu głównym zasada pewności prawa nie może uzasadniać takiego ograniczenia prawa do obrony, którego treść została przypomniana w pkt 39 i 41 niniejszego wyroku, które to ograniczenie stanowi z punktu widzenia zamierzonego celu nadmierną i niedopuszczalną ingerencję naruszającą samą istotę tych praw. Pozbawia ona bowiem podatnika, któremu zamierza się odmówić wykonania prawa do odliczenia podatku VAT, możliwości przedstawienia w sposób użyteczny i skuteczny w toku postępowania administracyjnego i przed wydaniem decyzji niekorzystnej dla jego interesów swojego punktu widzenia w odniesieniu do dowodów, na których organ administracji zamierza się oprzeć. Zmienia ona możliwość należytego uwzględnienia przez właściwy organ wszystkich właściwych dowodów oraz możliwość skorygowania w odpowiednim przypadku przez zainteresowaną osobę błędu. Wreszcie zwalnia ona organ administracji z ciążącego na nim obowiązku należytego uwzględnienia uwag przedstawionych przez zainteresowanego poprzez uważne i bezstronne zbadanie wszystkich istotnych elementów danej sprawy oraz poprzez uzasadnienie jego decyzji </a:t>
            </a:r>
            <a:r>
              <a:rPr lang="pl-PL" sz="1400" b="0" i="0" u="none" strike="noStrike" baseline="0" dirty="0" err="1">
                <a:latin typeface="TimesNewRomanPSMT"/>
              </a:rPr>
              <a:t>wszczegółowy</a:t>
            </a:r>
            <a:r>
              <a:rPr lang="pl-PL" sz="1400" b="0" i="0" u="none" strike="noStrike" baseline="0" dirty="0">
                <a:latin typeface="TimesNewRomanPSMT"/>
              </a:rPr>
              <a:t> sposób.</a:t>
            </a:r>
            <a:endParaRPr lang="pl-PL" sz="1400" dirty="0"/>
          </a:p>
        </p:txBody>
      </p:sp>
    </p:spTree>
    <p:extLst>
      <p:ext uri="{BB962C8B-B14F-4D97-AF65-F5344CB8AC3E}">
        <p14:creationId xmlns:p14="http://schemas.microsoft.com/office/powerpoint/2010/main" val="317504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90CA81-B81F-4180-BDBC-C043A2DC14CB}"/>
              </a:ext>
            </a:extLst>
          </p:cNvPr>
          <p:cNvSpPr>
            <a:spLocks noGrp="1"/>
          </p:cNvSpPr>
          <p:nvPr>
            <p:ph type="title"/>
          </p:nvPr>
        </p:nvSpPr>
        <p:spPr/>
        <p:txBody>
          <a:bodyPr>
            <a:normAutofit fontScale="90000"/>
          </a:bodyPr>
          <a:lstStyle/>
          <a:p>
            <a:r>
              <a:rPr lang="pl-PL" dirty="0"/>
              <a:t>Pogląd Trybunału dostęp do akt I</a:t>
            </a:r>
          </a:p>
        </p:txBody>
      </p:sp>
      <p:sp>
        <p:nvSpPr>
          <p:cNvPr id="3" name="Symbol zastępczy zawartości 2">
            <a:extLst>
              <a:ext uri="{FF2B5EF4-FFF2-40B4-BE49-F238E27FC236}">
                <a16:creationId xmlns:a16="http://schemas.microsoft.com/office/drawing/2014/main" id="{8687E7C2-86E5-4030-9C41-19BF98EDF2E5}"/>
              </a:ext>
            </a:extLst>
          </p:cNvPr>
          <p:cNvSpPr>
            <a:spLocks noGrp="1"/>
          </p:cNvSpPr>
          <p:nvPr>
            <p:ph idx="1"/>
          </p:nvPr>
        </p:nvSpPr>
        <p:spPr>
          <a:xfrm>
            <a:off x="1620510" y="915566"/>
            <a:ext cx="7066289" cy="4003647"/>
          </a:xfrm>
        </p:spPr>
        <p:txBody>
          <a:bodyPr/>
          <a:lstStyle/>
          <a:p>
            <a:pPr algn="l"/>
            <a:r>
              <a:rPr lang="pl-PL" sz="1200" b="0" i="0" u="none" strike="noStrike" baseline="0" dirty="0">
                <a:latin typeface="TimesNewRomanPSMT"/>
              </a:rPr>
              <a:t>52 Ponieważ adresat niekorzystnej dla niego decyzji musi mieć możliwość przedstawienia uwag przed jej podjęciem, w szczególności aby umożliwić właściwym organom uwzględnienie wszystkich mających znaczenie dowodów oraz, w stosownych przypadkach, aby ów adresat mógł skorygować błąd i skutecznie przedstawić okoliczności dotyczące jego sytuacji osobistej, w trakcie postępowania administracyjnego należy zezwolić na dostęp do akt. W związku z tym naruszenie prawa dostępu do akt w trakcie postępowania administracyjnego nie zostaje sanowane przez sam fakt, że dostęp do akt został umożliwiony w trakcie postępowania sądowego dotyczącego ewentualnej skargi zmierzającej do stwierdzenia nieważności zaskarżonej decyzji (…)</a:t>
            </a:r>
          </a:p>
          <a:p>
            <a:pPr algn="l"/>
            <a:endParaRPr lang="pl-PL" sz="1200" b="0" i="0" u="none" strike="noStrike" baseline="0" dirty="0">
              <a:latin typeface="TimesNewRomanPSMT"/>
            </a:endParaRPr>
          </a:p>
          <a:p>
            <a:pPr algn="l"/>
            <a:r>
              <a:rPr lang="pl-PL" sz="1200" b="0" i="0" u="none" strike="noStrike" baseline="0" dirty="0">
                <a:latin typeface="TimesNewRomanPSMT"/>
              </a:rPr>
              <a:t>53 Wynika z tego, że w administracyjnym postępowaniu podatkowym takim jak toczące się w postępowaniu głównym podatnik powinien mieć możliwość dostępu do wszystkich dowodów znajdujących się w aktach sprawy, na których organ podatkowy zamierza oprzeć swoją decyzję. W związku z tym jeżeli organ podatkowy zamierza oprzeć swoją decyzję na dowodach uzyskanych, tak jak w postępowaniu głównym, w ramach powiązanych postępowań karnych i powiązanych postępowań administracyjnych, podatnik ten powinien mieć możliwość uzyskania dostępu do tych dowodów.</a:t>
            </a:r>
          </a:p>
          <a:p>
            <a:pPr algn="l"/>
            <a:endParaRPr lang="pl-PL" sz="1200" b="0" i="0" u="none" strike="noStrike" baseline="0" dirty="0">
              <a:latin typeface="TimesNewRomanPSMT"/>
            </a:endParaRPr>
          </a:p>
          <a:p>
            <a:pPr algn="l"/>
            <a:r>
              <a:rPr lang="pl-PL" sz="1200" b="0" i="0" u="none" strike="noStrike" baseline="0" dirty="0">
                <a:latin typeface="TimesNewRomanPSMT"/>
              </a:rPr>
              <a:t>54 Ponadto, jak wskazał rzecznik generalny w pkt 59 i 60 opinii, podatnikowi należy również zezwolić na dostęp do dokumentów, które nie służą bezpośrednio jako podstawa decyzji organu podatkowego, lecz mogą zostać wykorzystane przy wykonywaniu prawa do obrony, w szczególności do dowodów uniewinniających, jakie organ ten mógł zgromadzić (</a:t>
            </a:r>
            <a:endParaRPr lang="pl-PL" sz="1200" dirty="0"/>
          </a:p>
        </p:txBody>
      </p:sp>
    </p:spTree>
    <p:extLst>
      <p:ext uri="{BB962C8B-B14F-4D97-AF65-F5344CB8AC3E}">
        <p14:creationId xmlns:p14="http://schemas.microsoft.com/office/powerpoint/2010/main" val="2166153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493CC3-BFA0-417C-A23D-F335CE4A999D}"/>
              </a:ext>
            </a:extLst>
          </p:cNvPr>
          <p:cNvSpPr>
            <a:spLocks noGrp="1"/>
          </p:cNvSpPr>
          <p:nvPr>
            <p:ph type="title"/>
          </p:nvPr>
        </p:nvSpPr>
        <p:spPr/>
        <p:txBody>
          <a:bodyPr>
            <a:normAutofit fontScale="90000"/>
          </a:bodyPr>
          <a:lstStyle/>
          <a:p>
            <a:r>
              <a:rPr lang="pl-PL" dirty="0"/>
              <a:t>Pogląd Trybunału–dostęp do akt- ograniczenie</a:t>
            </a:r>
          </a:p>
        </p:txBody>
      </p:sp>
      <p:sp>
        <p:nvSpPr>
          <p:cNvPr id="3" name="Symbol zastępczy zawartości 2">
            <a:extLst>
              <a:ext uri="{FF2B5EF4-FFF2-40B4-BE49-F238E27FC236}">
                <a16:creationId xmlns:a16="http://schemas.microsoft.com/office/drawing/2014/main" id="{097DC93F-473C-45C3-BD6D-6FE012568966}"/>
              </a:ext>
            </a:extLst>
          </p:cNvPr>
          <p:cNvSpPr>
            <a:spLocks noGrp="1"/>
          </p:cNvSpPr>
          <p:nvPr>
            <p:ph idx="1"/>
          </p:nvPr>
        </p:nvSpPr>
        <p:spPr/>
        <p:txBody>
          <a:bodyPr/>
          <a:lstStyle/>
          <a:p>
            <a:pPr algn="l"/>
            <a:r>
              <a:rPr lang="pl-PL" sz="1400" b="0" i="0" u="none" strike="noStrike" baseline="0" dirty="0">
                <a:latin typeface="TimesNewRomanPSMT"/>
              </a:rPr>
              <a:t>56 Zasada poszanowania prawa do obrony w postępowaniu administracyjnym takim jak toczące się w postępowaniu głównym, nie nakłada zatem na organ podatkowy ogólnego obowiązku zapewnienia pełnego dostępu do akt będących w jego dyspozycji, lecz wymaga, aby podatnik miał możliwość uzyskania, na swój wniosek, informacji i dokumentów zawartych w aktach administracyjnych i uwzględnionych przez ten organ w celu wydania jego decyzji, chyba że cele leżące w interesie ogólnym uzasadniają ograniczenie dostępu do wspomnianych informacji i dokumentów (…). W tym ostatnim przypadku, jak wskazał rzecznik generalny w pkt 64 opinii, do organu podatkowego należy zbadanie, czy możliwy jest dostęp częściowy.</a:t>
            </a:r>
          </a:p>
          <a:p>
            <a:pPr algn="l"/>
            <a:r>
              <a:rPr lang="pl-PL" sz="1400" b="0" i="0" u="none" strike="noStrike" baseline="0" dirty="0">
                <a:latin typeface="TimesNewRomanPSMT"/>
              </a:rPr>
              <a:t>57 Wynika z tego, że w przypadku gdy organ podatkowy zamierza oprzeć swoją decyzję na dowodach uzyskanych, tak jak w postępowaniu głównym, w ramach powiązanych postępowań karnych i postępowań administracyjnych wszczętych przeciwko dostawcom podatnika, zasada poszanowania prawa do obrony wymaga, aby podatnik ten miał możliwość dostępu w trakcie toczącego się przeciwko niemu postępowania do wszystkich tych dowodów oraz dowodów, które mogą być wykorzystane w jego obronie, chyba że cele leżące w interesie ogólnym uzasadniają ograniczenie tego dostępu.</a:t>
            </a:r>
            <a:endParaRPr lang="pl-PL" sz="1400" dirty="0"/>
          </a:p>
        </p:txBody>
      </p:sp>
    </p:spTree>
    <p:extLst>
      <p:ext uri="{BB962C8B-B14F-4D97-AF65-F5344CB8AC3E}">
        <p14:creationId xmlns:p14="http://schemas.microsoft.com/office/powerpoint/2010/main" val="4242233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3A99241-DE9B-409F-909C-FB0A80E95ABB}"/>
              </a:ext>
            </a:extLst>
          </p:cNvPr>
          <p:cNvSpPr>
            <a:spLocks noGrp="1"/>
          </p:cNvSpPr>
          <p:nvPr>
            <p:ph type="title"/>
          </p:nvPr>
        </p:nvSpPr>
        <p:spPr/>
        <p:txBody>
          <a:bodyPr>
            <a:normAutofit fontScale="90000"/>
          </a:bodyPr>
          <a:lstStyle/>
          <a:p>
            <a:r>
              <a:rPr lang="pl-PL" dirty="0"/>
              <a:t>Pogląd Trybunału – zakres kontroli Sądu</a:t>
            </a:r>
          </a:p>
        </p:txBody>
      </p:sp>
      <p:sp>
        <p:nvSpPr>
          <p:cNvPr id="3" name="Symbol zastępczy zawartości 2">
            <a:extLst>
              <a:ext uri="{FF2B5EF4-FFF2-40B4-BE49-F238E27FC236}">
                <a16:creationId xmlns:a16="http://schemas.microsoft.com/office/drawing/2014/main" id="{C2A12C93-CD3E-4E18-8517-E70F3BB4F805}"/>
              </a:ext>
            </a:extLst>
          </p:cNvPr>
          <p:cNvSpPr>
            <a:spLocks noGrp="1"/>
          </p:cNvSpPr>
          <p:nvPr>
            <p:ph idx="1"/>
          </p:nvPr>
        </p:nvSpPr>
        <p:spPr/>
        <p:txBody>
          <a:bodyPr/>
          <a:lstStyle/>
          <a:p>
            <a:pPr algn="l"/>
            <a:r>
              <a:rPr lang="pl-PL" sz="1600" b="0" i="0" u="none" strike="noStrike" baseline="0" dirty="0">
                <a:latin typeface="TimesNewRomanPSMT"/>
              </a:rPr>
              <a:t>60 Zgodnie z art. 47 akapit pierwszy karty każdy, czyje prawa i wolności zagwarantowane przez prawo unijne zostały naruszone, ma prawo do skutecznego środka prawnego przed sądem, zgodnie z warunkami przewidzianymi w tym artykule. W szczególności każdy ma prawo do sprawiedliwego rozpatrzenia jego sprawy.</a:t>
            </a:r>
          </a:p>
          <a:p>
            <a:pPr algn="l"/>
            <a:endParaRPr lang="pl-PL" sz="1600" b="0" i="0" u="none" strike="noStrike" baseline="0" dirty="0">
              <a:latin typeface="TimesNewRomanPSMT"/>
            </a:endParaRPr>
          </a:p>
          <a:p>
            <a:pPr algn="l"/>
            <a:r>
              <a:rPr lang="pl-PL" sz="1600" b="0" i="0" u="none" strike="noStrike" baseline="0" dirty="0">
                <a:latin typeface="TimesNewRomanPSMT"/>
              </a:rPr>
              <a:t>61 Zasada równości broni stanowiąca integralną część ustanowionej w art. 47 karty zasady skutecznej ochrony sądowej praw, które podmioty prawa wywodzą z prawa Unii, w tym znaczeniu, że stanowi ona jej konsekwencję, podobnie jak między innymi zasada kontradyktoryjności stanowi konsekwencję samego pojęcia rzetelnego procesu, oznacza obowiązek zaoferowania każdej ze stron rozsądnej możliwości przedstawienia swojej sprawy, w tym dowodów, na warunkach, które nie stawiają jej w wyraźnie mniej korzystnej sytuacji w stosunku do strony przeciwnej</a:t>
            </a:r>
            <a:endParaRPr lang="pl-PL" sz="1600" dirty="0"/>
          </a:p>
        </p:txBody>
      </p:sp>
    </p:spTree>
    <p:extLst>
      <p:ext uri="{BB962C8B-B14F-4D97-AF65-F5344CB8AC3E}">
        <p14:creationId xmlns:p14="http://schemas.microsoft.com/office/powerpoint/2010/main" val="1641887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B2E59B-B05C-458E-857F-9DBA7F71E5BD}"/>
              </a:ext>
            </a:extLst>
          </p:cNvPr>
          <p:cNvSpPr>
            <a:spLocks noGrp="1"/>
          </p:cNvSpPr>
          <p:nvPr>
            <p:ph type="title"/>
          </p:nvPr>
        </p:nvSpPr>
        <p:spPr/>
        <p:txBody>
          <a:bodyPr>
            <a:normAutofit fontScale="90000"/>
          </a:bodyPr>
          <a:lstStyle/>
          <a:p>
            <a:r>
              <a:rPr lang="pl-PL" dirty="0"/>
              <a:t>Pogląd Trybunału – zakres kontroli Sądu</a:t>
            </a:r>
          </a:p>
        </p:txBody>
      </p:sp>
      <p:sp>
        <p:nvSpPr>
          <p:cNvPr id="3" name="Symbol zastępczy zawartości 2">
            <a:extLst>
              <a:ext uri="{FF2B5EF4-FFF2-40B4-BE49-F238E27FC236}">
                <a16:creationId xmlns:a16="http://schemas.microsoft.com/office/drawing/2014/main" id="{F9DDBE3A-F55D-4E2F-BC9C-8E57AA43AA2D}"/>
              </a:ext>
            </a:extLst>
          </p:cNvPr>
          <p:cNvSpPr>
            <a:spLocks noGrp="1"/>
          </p:cNvSpPr>
          <p:nvPr>
            <p:ph idx="1"/>
          </p:nvPr>
        </p:nvSpPr>
        <p:spPr/>
        <p:txBody>
          <a:bodyPr/>
          <a:lstStyle/>
          <a:p>
            <a:pPr algn="l"/>
            <a:r>
              <a:rPr lang="pl-PL" sz="1400" b="0" i="0" u="none" strike="noStrike" baseline="0" dirty="0">
                <a:latin typeface="TimesNewRomanPSMT"/>
              </a:rPr>
              <a:t>64 Trybunał zauważył w pkt 88 przywołanego wyroku, że wymóg ten jest spełniony, jeżeli sąd rozstrzygający skargę na decyzję organu podatkowego, na mocy której dokonano korekty VAT, ma kompetencje w zakresie przeprowadzenia kontroli, czy dowody, na których opiera się ta decyzja, zostały uzyskane w owym postępowaniu karnym zgodnie z prawami zagwarantowanymi przez prawo Unii, lub jeżeli może on przynajmniej uzyskać pewność w oparciu o kontrolę przeprowadzoną już przez sąd karny w ramach postępowania kontradyktoryjnego, że wspomniane dowody zostały uzyskane zgodnie z tym prawem.</a:t>
            </a:r>
          </a:p>
          <a:p>
            <a:pPr algn="l"/>
            <a:endParaRPr lang="pl-PL" sz="1400" b="0" i="0" u="none" strike="noStrike" baseline="0" dirty="0">
              <a:latin typeface="TimesNewRomanPSMT"/>
            </a:endParaRPr>
          </a:p>
          <a:p>
            <a:pPr algn="l"/>
            <a:r>
              <a:rPr lang="pl-PL" sz="1400" b="0" i="0" u="none" strike="noStrike" baseline="0" dirty="0">
                <a:latin typeface="TimesNewRomanPSMT"/>
              </a:rPr>
              <a:t>65 Skuteczność kontroli sądowej zagwarantowanej przez art. 47 karty wymaga również, aby sąd rozpatrujący skargę na decyzję organu podatkowego dokonującą korekty VAT był uprawniony do sprawdzenia, czy dowody zebrane w toku powiązanego postępowania administracyjnego, którego podatnik nie był stroną, i wykorzystane w celu uzasadnienia tej decyzji nie zostały wykorzystane z naruszeniem praw zagwarantowanych przez prawo Unii, a w szczególności przez kartę. Dzieje się tak nawet wtedy, gdy, tak jak w postępowaniu głównym, dowody te uzasadniały decyzje administracyjne wydane wobec innych podatników, które stały się ostateczne.</a:t>
            </a:r>
            <a:endParaRPr lang="pl-PL" sz="1400" dirty="0"/>
          </a:p>
        </p:txBody>
      </p:sp>
    </p:spTree>
    <p:extLst>
      <p:ext uri="{BB962C8B-B14F-4D97-AF65-F5344CB8AC3E}">
        <p14:creationId xmlns:p14="http://schemas.microsoft.com/office/powerpoint/2010/main" val="1217612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1E7AF8-8DC3-4F48-B826-3241A59E5CFB}"/>
              </a:ext>
            </a:extLst>
          </p:cNvPr>
          <p:cNvSpPr>
            <a:spLocks noGrp="1"/>
          </p:cNvSpPr>
          <p:nvPr>
            <p:ph type="title"/>
          </p:nvPr>
        </p:nvSpPr>
        <p:spPr/>
        <p:txBody>
          <a:bodyPr>
            <a:normAutofit fontScale="90000"/>
          </a:bodyPr>
          <a:lstStyle/>
          <a:p>
            <a:r>
              <a:rPr lang="pl-PL" dirty="0"/>
              <a:t>Pogląd Trybunału – Konkluzja </a:t>
            </a:r>
          </a:p>
        </p:txBody>
      </p:sp>
      <p:sp>
        <p:nvSpPr>
          <p:cNvPr id="3" name="Symbol zastępczy zawartości 2">
            <a:extLst>
              <a:ext uri="{FF2B5EF4-FFF2-40B4-BE49-F238E27FC236}">
                <a16:creationId xmlns:a16="http://schemas.microsoft.com/office/drawing/2014/main" id="{DC4FEA85-CABD-452A-9ED0-AF444AE5E647}"/>
              </a:ext>
            </a:extLst>
          </p:cNvPr>
          <p:cNvSpPr>
            <a:spLocks noGrp="1"/>
          </p:cNvSpPr>
          <p:nvPr>
            <p:ph idx="1"/>
          </p:nvPr>
        </p:nvSpPr>
        <p:spPr/>
        <p:txBody>
          <a:bodyPr/>
          <a:lstStyle/>
          <a:p>
            <a:pPr algn="l"/>
            <a:r>
              <a:rPr lang="pl-PL" sz="1600" b="0" i="0" u="none" strike="noStrike" baseline="0" dirty="0">
                <a:latin typeface="TimesNewRomanPSMT"/>
              </a:rPr>
              <a:t>Ujmując tę kwestię ogólniej – sąd ten powinien mieć możliwość sprawdzenia w ramach kontradyktoryjnej debaty zgodności z prawem uzyskania i wykorzystania dowodów zebranych w trakcie powiązanych postępowaniach administracyjnych wszczętych przeciwko innym podatnikom, jak również ustaleń dokonanych w decyzjach administracyjnych wydanych w wyniku tych postępowań, które mają decydujące znaczenie dla rozstrzygnięcia skargi. W rzeczywistości bowiem równość broni zostałaby naruszona, a zasada kontradyktoryjności nie byłaby przestrzegana, gdyby organ podatkowy z tego powodu, że jest związany decyzjami wydanymi wobec innych podatników, które stały się ostateczne, nie był zobowiązany do przedstawienia tych dowodów, gdyby podatnik nie mógł się z nimi zapoznać, gdyby strony nie mogły przeprowadzić kontradyktoryjnej debaty w przedmiocie wspomnianych dowodów, jak i ustaleń, oraz gdyby wspomniany sąd nie był w stanie zweryfikować wszystkich okoliczności faktycznych i prawnych, na których zostały oparte te decyzje i które mają decydujące znaczenie dla rozstrzygnięcia rozpoznawanego przez niego sporu.</a:t>
            </a:r>
            <a:endParaRPr lang="pl-PL" sz="1600" dirty="0"/>
          </a:p>
        </p:txBody>
      </p:sp>
    </p:spTree>
    <p:extLst>
      <p:ext uri="{BB962C8B-B14F-4D97-AF65-F5344CB8AC3E}">
        <p14:creationId xmlns:p14="http://schemas.microsoft.com/office/powerpoint/2010/main" val="423824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a:t>Pytannie</a:t>
            </a:r>
            <a:r>
              <a:rPr lang="pl-PL" dirty="0"/>
              <a:t> prejudycjalne  I</a:t>
            </a:r>
          </a:p>
        </p:txBody>
      </p:sp>
      <p:sp>
        <p:nvSpPr>
          <p:cNvPr id="3" name="Symbol zastępczy zawartości 2"/>
          <p:cNvSpPr>
            <a:spLocks noGrp="1"/>
          </p:cNvSpPr>
          <p:nvPr>
            <p:ph idx="1"/>
          </p:nvPr>
        </p:nvSpPr>
        <p:spPr/>
        <p:txBody>
          <a:bodyPr/>
          <a:lstStyle/>
          <a:p>
            <a:pPr algn="l"/>
            <a:r>
              <a:rPr lang="pl-PL" sz="1600" b="0" i="0" u="none" strike="noStrike" baseline="0" dirty="0">
                <a:latin typeface="TimesNewRomanPSMT"/>
              </a:rPr>
              <a:t>1) Czy przepisy dyrektywy VAT oraz, w odniesieniu do nich, podstawową zasadę poszanowania prawa do obrony oraz art. 47 [karty] należy interpretować w ten sposób, że stoją one </a:t>
            </a:r>
            <a:r>
              <a:rPr lang="pl-PL" sz="1600" b="0" i="0" u="none" strike="noStrike" baseline="0" dirty="0" err="1">
                <a:latin typeface="TimesNewRomanPSMT"/>
              </a:rPr>
              <a:t>naprzeszkodzie</a:t>
            </a:r>
            <a:r>
              <a:rPr lang="pl-PL" sz="1600" b="0" i="0" u="none" strike="noStrike" baseline="0" dirty="0">
                <a:latin typeface="TimesNewRomanPSMT"/>
              </a:rPr>
              <a:t> uregulowaniu państwa członkowskiego oraz opartej na nim praktyce organów krajowych, zgodnie z którymi ustalenia dokonane w ramach kontroli stron stosunku prawnego (umowy, transakcji), którego dotyczy obowiązek podatkowy, przez organ podatkowy w wyniku postępowania przeprowadzonego wobec jednej ze stron owego stosunku prawnego (wystawcy faktury w postępowaniu głównym), które prowadzą do zmiany kwalifikacji stosunku prawnego, powinny być brane pod uwagę z urzędu przez organ podatkowy w toku kontroli drugiej strony tego stosunku prawnego (odbiorcy faktury w postępowaniu głównym), w sytuacji gdy owa druga strona stosunku prawnego nie posiadała żadnego prawa, a w szczególności praw związanych ze statusem strony, we wcześniejszym postępowaniu kontrolnym?</a:t>
            </a:r>
            <a:endParaRPr lang="pl-PL" sz="1600" dirty="0"/>
          </a:p>
        </p:txBody>
      </p:sp>
    </p:spTree>
    <p:extLst>
      <p:ext uri="{BB962C8B-B14F-4D97-AF65-F5344CB8AC3E}">
        <p14:creationId xmlns:p14="http://schemas.microsoft.com/office/powerpoint/2010/main" val="1001208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C3E8D4-DFCC-4008-B21A-BF475582F109}"/>
              </a:ext>
            </a:extLst>
          </p:cNvPr>
          <p:cNvSpPr>
            <a:spLocks noGrp="1"/>
          </p:cNvSpPr>
          <p:nvPr>
            <p:ph type="title"/>
          </p:nvPr>
        </p:nvSpPr>
        <p:spPr/>
        <p:txBody>
          <a:bodyPr>
            <a:normAutofit fontScale="90000"/>
          </a:bodyPr>
          <a:lstStyle/>
          <a:p>
            <a:r>
              <a:rPr lang="pl-PL" dirty="0"/>
              <a:t>Sentencja orzeczenia</a:t>
            </a:r>
          </a:p>
        </p:txBody>
      </p:sp>
      <p:sp>
        <p:nvSpPr>
          <p:cNvPr id="3" name="Symbol zastępczy zawartości 2">
            <a:extLst>
              <a:ext uri="{FF2B5EF4-FFF2-40B4-BE49-F238E27FC236}">
                <a16:creationId xmlns:a16="http://schemas.microsoft.com/office/drawing/2014/main" id="{75270BD9-A73E-4646-AF7D-1B1C7CA88A3E}"/>
              </a:ext>
            </a:extLst>
          </p:cNvPr>
          <p:cNvSpPr>
            <a:spLocks noGrp="1"/>
          </p:cNvSpPr>
          <p:nvPr>
            <p:ph idx="1"/>
          </p:nvPr>
        </p:nvSpPr>
        <p:spPr/>
        <p:txBody>
          <a:bodyPr/>
          <a:lstStyle/>
          <a:p>
            <a:pPr algn="l"/>
            <a:r>
              <a:rPr lang="pl-PL" sz="1200" b="1" i="0" u="none" strike="noStrike" baseline="0" dirty="0">
                <a:latin typeface="TimesNewRomanPS-BoldMT"/>
              </a:rPr>
              <a:t>Dyrektywę Rady 2006/112/WE z dnia 28 listopada 2006 r. w sprawie wspólnego systemu podatku od wartości dodanej, zasadę poszanowania prawa do obrony oraz art. 47 Karty praw podstawowych Unii Europejskiej należy interpretować w ten sposób, że co do zasady nie sprzeciwiają się one uregulowaniu lub praktyce danego państwa członkowskiego, zgodnie z którymi w trakcie weryfikacji wykonanego przez podatnika prawa do odliczenia podatku od wartości dodanej (VAT) organ podatkowy jest związany ustaleniami faktycznymi i kwalifikacjami prawnymi dokonanymi już przez siebie w ramach powiązanych postępowań administracyjnych wszczętych przeciwko dostawcom tego podatnika, na których zostały oparte decyzje, które stały się ostateczne, stwierdzające istnienie oszustwa w zakresie VAT popełnionego przez dostawców, z zastrzeżeniem, po pierwsze, że nie zwalniają one organu podatkowego z obowiązku zapoznania podatnika z dowodami, w tym z dowodami pochodzącymi z owych powiązanych postępowań administracyjnych, na podstawie których zamierza on wydać decyzję, oraz że podatnik ten nie zostaje w ten sposób pozbawiony prawa do skutecznego zakwestionowania w trakcie toczącego się przeciwko niemu postępowania owych ustaleń faktycznych i kwalifikacji prawnych, po drugie, że wspomniany podatnik może w trakcie tego postępowania uzyskać dostęp do wszystkich dowodów zebranych w trakcie owych powiązanych postępowań administracyjnych lub w jakimkolwiek innym postępowaniu, na których to dowodach wspomniany organ zamierza oprzeć swą decyzję lub które to dowody mogą zostać wykorzystane przy wykonywaniu prawa do obrony, chyba że cele leżące w interesie ogólnym uzasadniają ograniczenie tego dostępu, oraz po trzecie, że sąd rozpoznający skargę na tę decyzję może skontrolować zgodność z prawem uzyskania i wykorzystania owych dowodów oraz ustaleń, które mają decydujące znaczenie dla rozstrzygnięcia skargi, dokonanych w decyzjach administracyjnych wydanych względem wspomnianych dostawców.</a:t>
            </a:r>
            <a:endParaRPr lang="pl-PL" sz="1200" dirty="0"/>
          </a:p>
        </p:txBody>
      </p:sp>
    </p:spTree>
    <p:extLst>
      <p:ext uri="{BB962C8B-B14F-4D97-AF65-F5344CB8AC3E}">
        <p14:creationId xmlns:p14="http://schemas.microsoft.com/office/powerpoint/2010/main" val="1536128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491FCB-8852-4F3F-A050-9F03604153E3}"/>
              </a:ext>
            </a:extLst>
          </p:cNvPr>
          <p:cNvSpPr>
            <a:spLocks noGrp="1"/>
          </p:cNvSpPr>
          <p:nvPr>
            <p:ph type="title"/>
          </p:nvPr>
        </p:nvSpPr>
        <p:spPr/>
        <p:txBody>
          <a:bodyPr>
            <a:normAutofit fontScale="90000"/>
          </a:bodyPr>
          <a:lstStyle/>
          <a:p>
            <a:r>
              <a:rPr lang="pl-PL" dirty="0"/>
              <a:t>Pytanie prejudycjalne II</a:t>
            </a:r>
          </a:p>
        </p:txBody>
      </p:sp>
      <p:sp>
        <p:nvSpPr>
          <p:cNvPr id="3" name="Symbol zastępczy zawartości 2">
            <a:extLst>
              <a:ext uri="{FF2B5EF4-FFF2-40B4-BE49-F238E27FC236}">
                <a16:creationId xmlns:a16="http://schemas.microsoft.com/office/drawing/2014/main" id="{18629CDA-BB45-43EF-829A-9BA249F8BF18}"/>
              </a:ext>
            </a:extLst>
          </p:cNvPr>
          <p:cNvSpPr>
            <a:spLocks noGrp="1"/>
          </p:cNvSpPr>
          <p:nvPr>
            <p:ph idx="1"/>
          </p:nvPr>
        </p:nvSpPr>
        <p:spPr/>
        <p:txBody>
          <a:bodyPr/>
          <a:lstStyle/>
          <a:p>
            <a:pPr algn="l"/>
            <a:r>
              <a:rPr lang="pl-PL" sz="1400" b="0" i="0" u="none" strike="noStrike" baseline="0" dirty="0">
                <a:latin typeface="TimesNewRomanPSMT"/>
              </a:rPr>
              <a:t>2) Na wypadek gdyby Trybunał udzielił na pytanie pierwsze odpowiedzi przeczącej: czy przepisy dyrektywy VAT oraz, w odniesieniu do nich, podstawowa zasada poszanowania prawa do obrony oraz art. 47 [karty] stoją na przeszkodzie istnieniu praktyki organów krajowych, która dopuszcza postępowanie takie jak opisane w pierwszym pytaniu, w którym druga strona stosunku prawnego (odbiorca faktury) nie posiada we wcześniejszym postępowaniu kontrolnym praw związanych ze statusem strony i nie może w związku z tym wykonać prawa do wniesienia środka zaskarżenia w ramach postępowania kontrolnego, którego ustalenia powinny zostać wzięte pod uwagę z urzędu przez organ podatkowy w postępowaniu kontrolnym dotyczącym obowiązku podatkowego drugiej strony i mogą zostać przyjęte przeciwko temu podmiotowi, biorąc pod uwagę to, że organ podatkowy nie udostępnia drugiej stronie akt odnośnej kontroli przeprowadzonej wobec pierwszej strony stosunku prawnego (wystawcy faktur w postępowaniu głównym), w szczególności dokumentów uzasadniających te ustalenia, protokołów ani decyzji administracyjnych, a jedynie przedstawia stronie ich część w postaci streszczenia, przez co organ podatkowy umożliwia drugiej stronie zapoznanie się z aktami sprawy w sposób jedynie pośredni, po dokonaniu wyboru materiałów według kryteriów przyjętych przez ów organ, nad którymi owa druga strona nie ma żadnej kontroli?</a:t>
            </a:r>
            <a:endParaRPr lang="pl-PL" sz="1400" dirty="0"/>
          </a:p>
        </p:txBody>
      </p:sp>
    </p:spTree>
    <p:extLst>
      <p:ext uri="{BB962C8B-B14F-4D97-AF65-F5344CB8AC3E}">
        <p14:creationId xmlns:p14="http://schemas.microsoft.com/office/powerpoint/2010/main" val="3685618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F67B758-41E2-4400-9FC4-492CDB4E9599}"/>
              </a:ext>
            </a:extLst>
          </p:cNvPr>
          <p:cNvSpPr>
            <a:spLocks noGrp="1"/>
          </p:cNvSpPr>
          <p:nvPr>
            <p:ph type="title"/>
          </p:nvPr>
        </p:nvSpPr>
        <p:spPr/>
        <p:txBody>
          <a:bodyPr>
            <a:normAutofit fontScale="90000"/>
          </a:bodyPr>
          <a:lstStyle/>
          <a:p>
            <a:r>
              <a:rPr lang="pl-PL" dirty="0"/>
              <a:t>Pytanie prejudycjalne III</a:t>
            </a:r>
          </a:p>
        </p:txBody>
      </p:sp>
      <p:sp>
        <p:nvSpPr>
          <p:cNvPr id="3" name="Symbol zastępczy zawartości 2">
            <a:extLst>
              <a:ext uri="{FF2B5EF4-FFF2-40B4-BE49-F238E27FC236}">
                <a16:creationId xmlns:a16="http://schemas.microsoft.com/office/drawing/2014/main" id="{6BD271CF-7B06-4ECC-BBA1-CC2D93AA4601}"/>
              </a:ext>
            </a:extLst>
          </p:cNvPr>
          <p:cNvSpPr>
            <a:spLocks noGrp="1"/>
          </p:cNvSpPr>
          <p:nvPr>
            <p:ph idx="1"/>
          </p:nvPr>
        </p:nvSpPr>
        <p:spPr/>
        <p:txBody>
          <a:bodyPr/>
          <a:lstStyle/>
          <a:p>
            <a:pPr algn="l"/>
            <a:r>
              <a:rPr lang="pl-PL" sz="1400" b="0" i="0" u="none" strike="noStrike" baseline="0" dirty="0">
                <a:latin typeface="TimesNewRomanPSMT"/>
              </a:rPr>
              <a:t>3) Czy przepisy dyrektywy VAT oraz, w odniesieniu do nich, podstawową zasadę poszanowania prawa do obrony oraz art. 47 [karty] należy interpretować w ten sposób, że stoją one na przeszkodzie praktyce organów krajowych, zgodnie z którą ustalenia dokonane w ramach kontroli stron stosunku prawnego, którego dotyczy obowiązek podatkowy, przez organ podatkowy w wyniku postępowania przeprowadzonego wobec wystawcy faktur, obejmujące ustalenie, że rzeczony wystawca uczestniczył w czynnym oszustwie podatkowym, powinny zostać uwzględnione z urzędu przez organ podatkowy w toku kontroli odbiorcy faktur, w sytuacji gdy rzeczony odbiorca faktur nie posiada w postępowaniu kontrolnym wobec wystawcy praw związanych ze statusem strony i nie może w związku z tym wykonać prawa do wniesienia środka zaskarżenia w ramach postępowania kontrolnego, którego ustalenia powinny zostać wzięte pod uwagę z urzędu przez organ podatkowy w postępowaniu kontrolnym dotyczącym jego obowiązku podatkowego i mogą zostać przyjęte przeciwko temu podmiotowi, biorąc pod uwagę to, że [organ podatkowy] nie udostępnia odbiorcy faktur akt odnośnej kontroli przeprowadzonej wobec wystawcy, w szczególności dokumentów uzasadniających te ustalenia, protokołów ani decyzji administracyjnych, a jedynie przedstawia stronie tylko ich część w postaci streszczenia, przez co organ podatkowy umożliwia temu odbiorcy zapoznanie się z aktami sprawy w sposób jedynie pośredni, po dokonaniu wyboru materiałów według kryteriów przyjętych przez ów organ, nad którymi ów odbiorca nie ma żadnej kontroli?”.</a:t>
            </a:r>
            <a:endParaRPr lang="pl-PL" sz="1400" dirty="0"/>
          </a:p>
        </p:txBody>
      </p:sp>
    </p:spTree>
    <p:extLst>
      <p:ext uri="{BB962C8B-B14F-4D97-AF65-F5344CB8AC3E}">
        <p14:creationId xmlns:p14="http://schemas.microsoft.com/office/powerpoint/2010/main" val="108608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179F2C8-0A2A-4E84-BBE6-30E1A64700F4}"/>
              </a:ext>
            </a:extLst>
          </p:cNvPr>
          <p:cNvSpPr>
            <a:spLocks noGrp="1"/>
          </p:cNvSpPr>
          <p:nvPr>
            <p:ph type="title"/>
          </p:nvPr>
        </p:nvSpPr>
        <p:spPr/>
        <p:txBody>
          <a:bodyPr>
            <a:normAutofit fontScale="90000"/>
          </a:bodyPr>
          <a:lstStyle/>
          <a:p>
            <a:r>
              <a:rPr lang="pl-PL" dirty="0"/>
              <a:t>Realia sprawy głównej</a:t>
            </a:r>
          </a:p>
        </p:txBody>
      </p:sp>
      <p:sp>
        <p:nvSpPr>
          <p:cNvPr id="3" name="Symbol zastępczy zawartości 2">
            <a:extLst>
              <a:ext uri="{FF2B5EF4-FFF2-40B4-BE49-F238E27FC236}">
                <a16:creationId xmlns:a16="http://schemas.microsoft.com/office/drawing/2014/main" id="{E3B32B26-BEF8-4548-B6BB-5C9805138D5A}"/>
              </a:ext>
            </a:extLst>
          </p:cNvPr>
          <p:cNvSpPr>
            <a:spLocks noGrp="1"/>
          </p:cNvSpPr>
          <p:nvPr>
            <p:ph idx="1"/>
          </p:nvPr>
        </p:nvSpPr>
        <p:spPr/>
        <p:txBody>
          <a:bodyPr/>
          <a:lstStyle/>
          <a:p>
            <a:pPr algn="l"/>
            <a:r>
              <a:rPr lang="pl-PL" sz="1800" b="0" i="0" u="none" strike="noStrike" baseline="0" dirty="0">
                <a:latin typeface="TimesNewRomanPSMT"/>
              </a:rPr>
              <a:t>Z postanowienia odsyłającego wynika, że w wyniku kontroli podatkowych wszczętych przeciwko </a:t>
            </a:r>
            <a:r>
              <a:rPr lang="pl-PL" sz="1800" b="0" i="0" u="none" strike="noStrike" baseline="0" dirty="0" err="1">
                <a:latin typeface="TimesNewRomanPSMT"/>
              </a:rPr>
              <a:t>Glencore</a:t>
            </a:r>
            <a:r>
              <a:rPr lang="pl-PL" sz="1800" b="0" i="0" u="none" strike="noStrike" baseline="0" dirty="0">
                <a:latin typeface="TimesNewRomanPSMT"/>
              </a:rPr>
              <a:t> i jej dostawcom, </a:t>
            </a:r>
            <a:r>
              <a:rPr lang="pl-PL" sz="1800" b="0" i="0" u="none" strike="noStrike" baseline="0" dirty="0" err="1">
                <a:latin typeface="TimesNewRomanPSMT"/>
              </a:rPr>
              <a:t>Glencore</a:t>
            </a:r>
            <a:r>
              <a:rPr lang="pl-PL" sz="1800" b="0" i="0" u="none" strike="noStrike" baseline="0" dirty="0">
                <a:latin typeface="TimesNewRomanPSMT"/>
              </a:rPr>
              <a:t> odmówiono wykonania prawa do odliczenia VAT i dokonano w związku z tym korekty wymiaru VAT. Organ podatkowy oparł tę odmowę zgodnie z art. 1 ust. 3a ordynacji podatkowej w szczególności na ustaleniach dokonanych w ramach postępowań prowadzonych przeciwko dostawcom, których w związku z tym </a:t>
            </a:r>
            <a:r>
              <a:rPr lang="pl-PL" sz="1800" b="0" i="0" u="none" strike="noStrike" baseline="0" dirty="0" err="1">
                <a:latin typeface="TimesNewRomanPSMT"/>
              </a:rPr>
              <a:t>Glencore</a:t>
            </a:r>
            <a:r>
              <a:rPr lang="pl-PL" sz="1800" b="0" i="0" u="none" strike="noStrike" baseline="0" dirty="0">
                <a:latin typeface="TimesNewRomanPSMT"/>
              </a:rPr>
              <a:t> nie była stroną i które zakończyły się wydaniem ostatecznych decyzji, zgodnie z którymi wspomniani dostawcy popełnili oszustwo podatkowe w zakresie VAT.</a:t>
            </a:r>
            <a:endParaRPr lang="pl-PL" dirty="0"/>
          </a:p>
        </p:txBody>
      </p:sp>
    </p:spTree>
    <p:extLst>
      <p:ext uri="{BB962C8B-B14F-4D97-AF65-F5344CB8AC3E}">
        <p14:creationId xmlns:p14="http://schemas.microsoft.com/office/powerpoint/2010/main" val="641539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7793030-510A-48F1-AF7A-3716C17178A1}"/>
              </a:ext>
            </a:extLst>
          </p:cNvPr>
          <p:cNvSpPr>
            <a:spLocks noGrp="1"/>
          </p:cNvSpPr>
          <p:nvPr>
            <p:ph type="title"/>
          </p:nvPr>
        </p:nvSpPr>
        <p:spPr/>
        <p:txBody>
          <a:bodyPr>
            <a:normAutofit fontScale="90000"/>
          </a:bodyPr>
          <a:lstStyle/>
          <a:p>
            <a:r>
              <a:rPr lang="pl-PL" dirty="0"/>
              <a:t>Realia sprawy głównej cd.</a:t>
            </a:r>
          </a:p>
        </p:txBody>
      </p:sp>
      <p:sp>
        <p:nvSpPr>
          <p:cNvPr id="3" name="Symbol zastępczy zawartości 2">
            <a:extLst>
              <a:ext uri="{FF2B5EF4-FFF2-40B4-BE49-F238E27FC236}">
                <a16:creationId xmlns:a16="http://schemas.microsoft.com/office/drawing/2014/main" id="{A6563B91-8494-4B9B-B7C7-6FBFE2263019}"/>
              </a:ext>
            </a:extLst>
          </p:cNvPr>
          <p:cNvSpPr>
            <a:spLocks noGrp="1"/>
          </p:cNvSpPr>
          <p:nvPr>
            <p:ph idx="1"/>
          </p:nvPr>
        </p:nvSpPr>
        <p:spPr/>
        <p:txBody>
          <a:bodyPr/>
          <a:lstStyle/>
          <a:p>
            <a:pPr algn="l"/>
            <a:r>
              <a:rPr lang="pl-PL" sz="1800" b="0" i="0" u="none" strike="noStrike" baseline="0" dirty="0">
                <a:latin typeface="TimesNewRomanPSMT"/>
              </a:rPr>
              <a:t>Ponieważ odesłanie prejudycjalne odnosi się do postępowania karnego i wcześniejszego administracyjnego postępowania podatkowego oraz decyzji administracyjnych dotyczących dostawców </a:t>
            </a:r>
            <a:r>
              <a:rPr lang="pl-PL" sz="1800" b="0" i="0" u="none" strike="noStrike" baseline="0" dirty="0" err="1">
                <a:latin typeface="TimesNewRomanPSMT"/>
              </a:rPr>
              <a:t>Glencore</a:t>
            </a:r>
            <a:r>
              <a:rPr lang="pl-PL" sz="1800" b="0" i="0" u="none" strike="noStrike" baseline="0" dirty="0">
                <a:latin typeface="TimesNewRomanPSMT"/>
              </a:rPr>
              <a:t>, Trybunał – zgodnie z art. 101 regulaminu postępowania przed nim – zwrócił się do sądu odsyłającego o udzielenie wyjaśnień odnośnie do omawianego postępowania lub postępowań karnych oraz o wskazanie, czy zostały one zakończone orzeczeniami sądu karnego, które stały się ostateczne. W odpowiedzi na ten wniosek sąd odsyłający wskazał, że nie posiada informacji dotyczących zakończenia wyrokiem orzekającym co do istoty postępowań karnych dotyczących dostawców </a:t>
            </a:r>
            <a:r>
              <a:rPr lang="pl-PL" sz="1800" b="0" i="0" u="none" strike="noStrike" baseline="0" dirty="0" err="1">
                <a:latin typeface="TimesNewRomanPSMT"/>
              </a:rPr>
              <a:t>Glencore</a:t>
            </a:r>
            <a:r>
              <a:rPr lang="pl-PL" sz="1800" b="0" i="0" u="none" strike="noStrike" baseline="0" dirty="0">
                <a:latin typeface="TimesNewRomanPSMT"/>
              </a:rPr>
              <a:t> i poinformował o czterech ostatecznych podatkowych decyzjach administracyjnych, których adresatem byli niektórzy z tych dostawców.</a:t>
            </a:r>
            <a:endParaRPr lang="pl-PL" dirty="0"/>
          </a:p>
        </p:txBody>
      </p:sp>
    </p:spTree>
    <p:extLst>
      <p:ext uri="{BB962C8B-B14F-4D97-AF65-F5344CB8AC3E}">
        <p14:creationId xmlns:p14="http://schemas.microsoft.com/office/powerpoint/2010/main" val="2410946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26A5D4-EB81-47DE-94C9-D1D762797F83}"/>
              </a:ext>
            </a:extLst>
          </p:cNvPr>
          <p:cNvSpPr>
            <a:spLocks noGrp="1"/>
          </p:cNvSpPr>
          <p:nvPr>
            <p:ph type="title"/>
          </p:nvPr>
        </p:nvSpPr>
        <p:spPr/>
        <p:txBody>
          <a:bodyPr>
            <a:normAutofit fontScale="90000"/>
          </a:bodyPr>
          <a:lstStyle/>
          <a:p>
            <a:r>
              <a:rPr lang="pl-PL" dirty="0"/>
              <a:t>Istota postepowania przed TSUE</a:t>
            </a:r>
          </a:p>
        </p:txBody>
      </p:sp>
      <p:sp>
        <p:nvSpPr>
          <p:cNvPr id="3" name="Symbol zastępczy zawartości 2">
            <a:extLst>
              <a:ext uri="{FF2B5EF4-FFF2-40B4-BE49-F238E27FC236}">
                <a16:creationId xmlns:a16="http://schemas.microsoft.com/office/drawing/2014/main" id="{2432E090-2300-44F8-8A3F-81E1818375FA}"/>
              </a:ext>
            </a:extLst>
          </p:cNvPr>
          <p:cNvSpPr>
            <a:spLocks noGrp="1"/>
          </p:cNvSpPr>
          <p:nvPr>
            <p:ph idx="1"/>
          </p:nvPr>
        </p:nvSpPr>
        <p:spPr/>
        <p:txBody>
          <a:bodyPr/>
          <a:lstStyle/>
          <a:p>
            <a:pPr algn="l"/>
            <a:r>
              <a:rPr lang="pl-PL" sz="1800" b="0" i="0" u="none" strike="noStrike" baseline="0" dirty="0">
                <a:latin typeface="TimesNewRomanPSMT"/>
              </a:rPr>
              <a:t>(…) należy uznać, że poprzez trzy pytania, które należy rozpatrzyć łącznie, sąd odsyłający zmierza zasadniczo do ustalenia, czy dyrektywę VAT, zasadę poszanowania prawa do obrony i art. 47 karty należy interpretować w ten sposób, że sprzeciwiają się one uregulowaniu lub praktyce państwa członkowskiego, zgodnie z którymi w ramach weryfikacji wykonanego przez podatnika prawa do odliczenia VAT organ podatkowy jest związany ustaleniami faktycznymi i kwalifikacjami prawnymi dokonanymi już przez siebie w ramach powiązanych postępowań administracyjnych prowadzonych przeciwko dostawcom tego podatnika, na których to ustaleniach i kwalifikacjach opierają się ostateczne decyzje stwierdzające istnienie oszustw w zakresie VAT popełnionych przez tych dostawców.</a:t>
            </a:r>
            <a:endParaRPr lang="pl-PL" dirty="0"/>
          </a:p>
        </p:txBody>
      </p:sp>
    </p:spTree>
    <p:extLst>
      <p:ext uri="{BB962C8B-B14F-4D97-AF65-F5344CB8AC3E}">
        <p14:creationId xmlns:p14="http://schemas.microsoft.com/office/powerpoint/2010/main" val="1168447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F41088-B6D6-41A1-89D2-CC10412DD288}"/>
              </a:ext>
            </a:extLst>
          </p:cNvPr>
          <p:cNvSpPr>
            <a:spLocks noGrp="1"/>
          </p:cNvSpPr>
          <p:nvPr>
            <p:ph type="title"/>
          </p:nvPr>
        </p:nvSpPr>
        <p:spPr/>
        <p:txBody>
          <a:bodyPr>
            <a:normAutofit fontScale="90000"/>
          </a:bodyPr>
          <a:lstStyle/>
          <a:p>
            <a:r>
              <a:rPr lang="pl-PL" dirty="0"/>
              <a:t>Zastrzeżenia TSUE w zakresie swojej kognicji</a:t>
            </a:r>
          </a:p>
        </p:txBody>
      </p:sp>
      <p:sp>
        <p:nvSpPr>
          <p:cNvPr id="3" name="Symbol zastępczy zawartości 2">
            <a:extLst>
              <a:ext uri="{FF2B5EF4-FFF2-40B4-BE49-F238E27FC236}">
                <a16:creationId xmlns:a16="http://schemas.microsoft.com/office/drawing/2014/main" id="{56CBA3F0-CCAF-4AE9-89FF-20B6F5D65D73}"/>
              </a:ext>
            </a:extLst>
          </p:cNvPr>
          <p:cNvSpPr>
            <a:spLocks noGrp="1"/>
          </p:cNvSpPr>
          <p:nvPr>
            <p:ph idx="1"/>
          </p:nvPr>
        </p:nvSpPr>
        <p:spPr/>
        <p:txBody>
          <a:bodyPr/>
          <a:lstStyle/>
          <a:p>
            <a:pPr algn="l"/>
            <a:r>
              <a:rPr lang="pl-PL" sz="1600" b="0" i="0" u="none" strike="noStrike" baseline="0" dirty="0">
                <a:latin typeface="TimesNewRomanPSMT"/>
              </a:rPr>
              <a:t>30 Podobnie to nie do Trybunału, lecz do sądu krajowego należy ustalenie okoliczności faktycznych leżących u podstaw sporu i wyciągnięcie z nich konsekwencji dla orzeczenia, które sąd ten ma wydać. Tym samym w ramach podziału kompetencji pomiędzy nim a sądami krajowymi Trybunał jest zobowiązany uwzględnić kontekst faktyczny i prawny, w jaki wpisują się pytania prejudycjalne sformułowane w sposób określony w postanowieniu odsyłającym.</a:t>
            </a:r>
          </a:p>
          <a:p>
            <a:pPr algn="l"/>
            <a:r>
              <a:rPr lang="pl-PL" sz="1600" b="0" i="0" u="none" strike="noStrike" baseline="0" dirty="0">
                <a:latin typeface="TimesNewRomanPSMT"/>
              </a:rPr>
              <a:t>31 Ponadto do Trybunału nie należy również ocena zgodności prawa krajowego z prawem Unii ani interpretacja krajowych przepisów ustawowych lub wykonawczych. Trybunał jest jednak właściwy dla dostarczenia sądowi odsyłającemu wszystkich elementów wykładni należących do prawa Unii, które mogą temu sądowi umożliwić ocenę takiej zgodności w celu wydania orzeczenia w rozpatrywanej przez niego sprawie.</a:t>
            </a:r>
            <a:endParaRPr lang="pl-PL" sz="1600" dirty="0"/>
          </a:p>
        </p:txBody>
      </p:sp>
    </p:spTree>
    <p:extLst>
      <p:ext uri="{BB962C8B-B14F-4D97-AF65-F5344CB8AC3E}">
        <p14:creationId xmlns:p14="http://schemas.microsoft.com/office/powerpoint/2010/main" val="3514802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65EB76-531D-46D5-8F79-27A51D16EF5D}"/>
              </a:ext>
            </a:extLst>
          </p:cNvPr>
          <p:cNvSpPr>
            <a:spLocks noGrp="1"/>
          </p:cNvSpPr>
          <p:nvPr>
            <p:ph type="title"/>
          </p:nvPr>
        </p:nvSpPr>
        <p:spPr/>
        <p:txBody>
          <a:bodyPr>
            <a:normAutofit fontScale="90000"/>
          </a:bodyPr>
          <a:lstStyle/>
          <a:p>
            <a:r>
              <a:rPr lang="pl-PL" dirty="0"/>
              <a:t>Prawo do odliczenia – aspekt procesowy</a:t>
            </a:r>
          </a:p>
        </p:txBody>
      </p:sp>
      <p:sp>
        <p:nvSpPr>
          <p:cNvPr id="3" name="Symbol zastępczy zawartości 2">
            <a:extLst>
              <a:ext uri="{FF2B5EF4-FFF2-40B4-BE49-F238E27FC236}">
                <a16:creationId xmlns:a16="http://schemas.microsoft.com/office/drawing/2014/main" id="{6C7EBC92-D547-48A0-AA7C-A384773BE0D0}"/>
              </a:ext>
            </a:extLst>
          </p:cNvPr>
          <p:cNvSpPr>
            <a:spLocks noGrp="1"/>
          </p:cNvSpPr>
          <p:nvPr>
            <p:ph idx="1"/>
          </p:nvPr>
        </p:nvSpPr>
        <p:spPr/>
        <p:txBody>
          <a:bodyPr/>
          <a:lstStyle/>
          <a:p>
            <a:pPr algn="l"/>
            <a:r>
              <a:rPr lang="pl-PL" sz="1800" b="0" i="0" u="none" strike="noStrike" baseline="0" dirty="0">
                <a:latin typeface="TimesNewRomanPSMT"/>
              </a:rPr>
              <a:t>36 Ponieważ odmowa prawa do odliczenia stanowi wyjątek od stosowania podstawowej zasady, jaką stanowi to prawo, do organów podatkowych należy wykazanie w sposób wymagany prawem obiektywnych dowodów pozwalających na stwierdzenie, że podatnik wiedział lub powinien był wiedzieć, że transakcja, na którą się powołano w celu uzasadnienia prawa do odliczenia, była związana z takim oszustwem (…)</a:t>
            </a:r>
          </a:p>
          <a:p>
            <a:pPr algn="l"/>
            <a:r>
              <a:rPr lang="pl-PL" sz="1800" b="0" i="0" u="none" strike="noStrike" baseline="0" dirty="0">
                <a:latin typeface="TimesNewRomanPSMT"/>
              </a:rPr>
              <a:t>37 Ponieważ prawo Unii nie przewiduje zasad dotyczących sposobu przeprowadzania dowodów w przypadku oszustw w zakresie VAT, owe obiektywne dowody muszą zostać ustalone przez organ podatkowy zgodnie z zasadami dotyczącymi przeprowadzania dowodów przewidzianymi przez prawo krajowe. Przepisy te nie mogą jednak naruszać skuteczności prawa Unii i muszą przestrzegać praw gwarantowanych przez to prawo, a w szczególności przez kartę</a:t>
            </a:r>
            <a:endParaRPr lang="pl-PL" dirty="0"/>
          </a:p>
        </p:txBody>
      </p:sp>
    </p:spTree>
    <p:extLst>
      <p:ext uri="{BB962C8B-B14F-4D97-AF65-F5344CB8AC3E}">
        <p14:creationId xmlns:p14="http://schemas.microsoft.com/office/powerpoint/2010/main" val="2923028217"/>
      </p:ext>
    </p:extLst>
  </p:cSld>
  <p:clrMapOvr>
    <a:masterClrMapping/>
  </p:clrMapOvr>
</p:sld>
</file>

<file path=ppt/theme/theme1.xml><?xml version="1.0" encoding="utf-8"?>
<a:theme xmlns:a="http://schemas.openxmlformats.org/drawingml/2006/main" name="WZÓR - Prezentacja">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ZABLON - Prezentacja.potx  -  tylko do odczytu" id="{81EDAB77-09DB-4AE0-8C2B-94176F64135B}" vid="{E7B2CB8A-4037-47B8-8453-5BF2F2FED6FB}"/>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SZABLON - Prezentacja</Template>
  <TotalTime>112</TotalTime>
  <Words>3118</Words>
  <Application>Microsoft Office PowerPoint</Application>
  <PresentationFormat>Pokaz na ekranie (16:9)</PresentationFormat>
  <Paragraphs>54</Paragraphs>
  <Slides>20</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20</vt:i4>
      </vt:variant>
    </vt:vector>
  </HeadingPairs>
  <TitlesOfParts>
    <vt:vector size="25" baseType="lpstr">
      <vt:lpstr>Arial</vt:lpstr>
      <vt:lpstr>Calibri</vt:lpstr>
      <vt:lpstr>TimesNewRomanPS-BoldMT</vt:lpstr>
      <vt:lpstr>TimesNewRomanPSMT</vt:lpstr>
      <vt:lpstr>WZÓR - Prezentacja</vt:lpstr>
      <vt:lpstr>Wyrok w sprawie Glencore</vt:lpstr>
      <vt:lpstr>Pytannie prejudycjalne  I</vt:lpstr>
      <vt:lpstr>Pytanie prejudycjalne II</vt:lpstr>
      <vt:lpstr>Pytanie prejudycjalne III</vt:lpstr>
      <vt:lpstr>Realia sprawy głównej</vt:lpstr>
      <vt:lpstr>Realia sprawy głównej cd.</vt:lpstr>
      <vt:lpstr>Istota postepowania przed TSUE</vt:lpstr>
      <vt:lpstr>Zastrzeżenia TSUE w zakresie swojej kognicji</vt:lpstr>
      <vt:lpstr>Prawo do odliczenia – aspekt procesowy</vt:lpstr>
      <vt:lpstr>Istota prawa do obrony (art. 47 Karty)</vt:lpstr>
      <vt:lpstr>Prawo do bycia wysłuchanym - Istota</vt:lpstr>
      <vt:lpstr>Prawo do bycia wysłuchanym – administracja </vt:lpstr>
      <vt:lpstr>Pogląd Trybunału I</vt:lpstr>
      <vt:lpstr>Poglad Trybunału II</vt:lpstr>
      <vt:lpstr>Pogląd Trybunału dostęp do akt I</vt:lpstr>
      <vt:lpstr>Pogląd Trybunału–dostęp do akt- ograniczenie</vt:lpstr>
      <vt:lpstr>Pogląd Trybunału – zakres kontroli Sądu</vt:lpstr>
      <vt:lpstr>Pogląd Trybunału – zakres kontroli Sądu</vt:lpstr>
      <vt:lpstr>Pogląd Trybunału – Konkluzja </vt:lpstr>
      <vt:lpstr>Sentencja orzeczenia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Wyrok w sprawie C-712/17 EN.SA</dc:title>
  <dc:creator>Krzysztof J. Musiał</dc:creator>
  <cp:lastModifiedBy>Wojciech Morawski (wmoraw)</cp:lastModifiedBy>
  <cp:revision>5</cp:revision>
  <cp:lastPrinted>2015-09-04T10:29:44Z</cp:lastPrinted>
  <dcterms:created xsi:type="dcterms:W3CDTF">2022-04-02T14:55:53Z</dcterms:created>
  <dcterms:modified xsi:type="dcterms:W3CDTF">2022-04-05T13:50:56Z</dcterms:modified>
</cp:coreProperties>
</file>