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4" r:id="rId2"/>
    <p:sldId id="408" r:id="rId3"/>
    <p:sldId id="436" r:id="rId4"/>
    <p:sldId id="437" r:id="rId5"/>
    <p:sldId id="441" r:id="rId6"/>
    <p:sldId id="442" r:id="rId7"/>
    <p:sldId id="438" r:id="rId8"/>
    <p:sldId id="440" r:id="rId9"/>
  </p:sldIdLst>
  <p:sldSz cx="9144000" cy="6858000" type="screen4x3"/>
  <p:notesSz cx="6888163" cy="1002188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zabela Scierska-Kulma" initials="IS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9966"/>
    <a:srgbClr val="C0E399"/>
    <a:srgbClr val="F47B78"/>
    <a:srgbClr val="C3FC70"/>
    <a:srgbClr val="FF5353"/>
    <a:srgbClr val="C0FC68"/>
    <a:srgbClr val="BDFC60"/>
    <a:srgbClr val="A7D971"/>
    <a:srgbClr val="A1FA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16DA210-FB5B-4158-B5E0-FEB733F419BA}" styleName="Styl jasny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202B0CA-FC54-4496-8BCA-5EF66A818D29}" styleName="Styl ciemny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2DE63D5-997A-4646-A377-4702673A728D}" styleName="Styl jasny 2 — Ak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DA37D80-6434-44D0-A028-1B22A696006F}" styleName="Styl jasny 3 — Ak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 jasny 3 — Ak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E25E649-3F16-4E02-A733-19D2CDBF48F0}" styleName="Styl pośredni 3 — Ak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yl pośredni 1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40" autoAdjust="0"/>
    <p:restoredTop sz="94380" autoAdjust="0"/>
  </p:normalViewPr>
  <p:slideViewPr>
    <p:cSldViewPr>
      <p:cViewPr varScale="1">
        <p:scale>
          <a:sx n="84" d="100"/>
          <a:sy n="84" d="100"/>
        </p:scale>
        <p:origin x="1421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5466" cy="501498"/>
          </a:xfrm>
          <a:prstGeom prst="rect">
            <a:avLst/>
          </a:prstGeom>
        </p:spPr>
        <p:txBody>
          <a:bodyPr vert="horz" lIns="93130" tIns="46565" rIns="93130" bIns="46565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901074" y="1"/>
            <a:ext cx="2985465" cy="501498"/>
          </a:xfrm>
          <a:prstGeom prst="rect">
            <a:avLst/>
          </a:prstGeom>
        </p:spPr>
        <p:txBody>
          <a:bodyPr vert="horz" lIns="93130" tIns="46565" rIns="93130" bIns="46565" rtlCol="0"/>
          <a:lstStyle>
            <a:lvl1pPr algn="r">
              <a:defRPr sz="1200"/>
            </a:lvl1pPr>
          </a:lstStyle>
          <a:p>
            <a:fld id="{4E5AC3C6-03AE-4049-899D-CB0BDF0FCF2E}" type="datetimeFigureOut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518778"/>
            <a:ext cx="2985466" cy="501497"/>
          </a:xfrm>
          <a:prstGeom prst="rect">
            <a:avLst/>
          </a:prstGeom>
        </p:spPr>
        <p:txBody>
          <a:bodyPr vert="horz" lIns="93130" tIns="46565" rIns="93130" bIns="46565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901074" y="9518778"/>
            <a:ext cx="2985465" cy="501497"/>
          </a:xfrm>
          <a:prstGeom prst="rect">
            <a:avLst/>
          </a:prstGeom>
        </p:spPr>
        <p:txBody>
          <a:bodyPr vert="horz" lIns="93130" tIns="46565" rIns="93130" bIns="46565" rtlCol="0" anchor="b"/>
          <a:lstStyle>
            <a:lvl1pPr algn="r">
              <a:defRPr sz="1200"/>
            </a:lvl1pPr>
          </a:lstStyle>
          <a:p>
            <a:fld id="{FF3AA723-3CEB-4EB0-8952-31A97413D27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46447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95"/>
          </a:xfrm>
          <a:prstGeom prst="rect">
            <a:avLst/>
          </a:prstGeom>
        </p:spPr>
        <p:txBody>
          <a:bodyPr vert="horz" lIns="93130" tIns="46565" rIns="93130" bIns="46565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95"/>
          </a:xfrm>
          <a:prstGeom prst="rect">
            <a:avLst/>
          </a:prstGeom>
        </p:spPr>
        <p:txBody>
          <a:bodyPr vert="horz" lIns="93130" tIns="46565" rIns="93130" bIns="46565" rtlCol="0"/>
          <a:lstStyle>
            <a:lvl1pPr algn="r">
              <a:defRPr sz="1200"/>
            </a:lvl1pPr>
          </a:lstStyle>
          <a:p>
            <a:fld id="{8FF010E6-D98C-4BA7-A266-AE28BEB38C12}" type="datetimeFigureOut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36625" y="750888"/>
            <a:ext cx="5014913" cy="37607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30" tIns="46565" rIns="93130" bIns="46565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8817" y="4760399"/>
            <a:ext cx="5510530" cy="4509849"/>
          </a:xfrm>
          <a:prstGeom prst="rect">
            <a:avLst/>
          </a:prstGeom>
        </p:spPr>
        <p:txBody>
          <a:bodyPr vert="horz" lIns="93130" tIns="46565" rIns="93130" bIns="46565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519054"/>
            <a:ext cx="2984871" cy="501095"/>
          </a:xfrm>
          <a:prstGeom prst="rect">
            <a:avLst/>
          </a:prstGeom>
        </p:spPr>
        <p:txBody>
          <a:bodyPr vert="horz" lIns="93130" tIns="46565" rIns="93130" bIns="46565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901698" y="9519054"/>
            <a:ext cx="2984871" cy="501095"/>
          </a:xfrm>
          <a:prstGeom prst="rect">
            <a:avLst/>
          </a:prstGeom>
        </p:spPr>
        <p:txBody>
          <a:bodyPr vert="horz" lIns="93130" tIns="46565" rIns="93130" bIns="46565" rtlCol="0" anchor="b"/>
          <a:lstStyle>
            <a:lvl1pPr algn="r">
              <a:defRPr sz="1200"/>
            </a:lvl1pPr>
          </a:lstStyle>
          <a:p>
            <a:fld id="{2CDC6575-3101-4EC7-9312-3AD075D04A7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99129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Pr>
        <a:blipFill dpi="0" rotWithShape="1">
          <a:blip r:embed="rId2" cstate="print"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707A5-B291-492A-A8DF-C96B957C94D7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1565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D9720-AB00-45AB-A4FD-DEAE3DF02490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05973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7AF4-7368-4A81-B247-D03872679B6B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51155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az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3"/>
            <a:ext cx="9144000" cy="2691190"/>
          </a:xfrm>
          <a:prstGeom prst="rect">
            <a:avLst/>
          </a:prstGeom>
        </p:spPr>
      </p:pic>
      <p:cxnSp>
        <p:nvCxnSpPr>
          <p:cNvPr id="9" name="Łącznik prostoliniowy 8"/>
          <p:cNvCxnSpPr/>
          <p:nvPr userDrawn="1"/>
        </p:nvCxnSpPr>
        <p:spPr>
          <a:xfrm>
            <a:off x="395536" y="1268760"/>
            <a:ext cx="8424936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Obraz 7" descr="C:\Documents and Settings\Gosia\Ustawienia lokalne\Temp\Katalog tymczasowy 15 dla enodo logo final.zip\enodo logo final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5129" y="168183"/>
            <a:ext cx="242728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6048672" cy="994122"/>
          </a:xfrm>
          <a:ln>
            <a:noFill/>
          </a:ln>
        </p:spPr>
        <p:txBody>
          <a:bodyPr>
            <a:normAutofit/>
          </a:bodyPr>
          <a:lstStyle>
            <a:lvl1pPr algn="l"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Font typeface="Wingdings" pitchFamily="2" charset="2"/>
              <a:buChar char="§"/>
              <a:defRPr sz="1600">
                <a:latin typeface="Arial" pitchFamily="34" charset="0"/>
                <a:cs typeface="Arial" pitchFamily="34" charset="0"/>
              </a:defRPr>
            </a:lvl1pPr>
            <a:lvl2pPr>
              <a:defRPr sz="1400">
                <a:latin typeface="Arial" pitchFamily="34" charset="0"/>
                <a:cs typeface="Arial" pitchFamily="34" charset="0"/>
              </a:defRPr>
            </a:lvl2pPr>
            <a:lvl3pPr>
              <a:defRPr sz="1200">
                <a:latin typeface="Arial" pitchFamily="34" charset="0"/>
                <a:cs typeface="Arial" pitchFamily="34" charset="0"/>
              </a:defRPr>
            </a:lvl3pPr>
            <a:lvl4pPr marL="1600200" indent="-228600">
              <a:buFont typeface="Courier New" pitchFamily="49" charset="0"/>
              <a:buChar char="o"/>
              <a:defRPr sz="1100">
                <a:latin typeface="Arial" pitchFamily="34" charset="0"/>
                <a:cs typeface="Arial" pitchFamily="34" charset="0"/>
              </a:defRPr>
            </a:lvl4pPr>
            <a:lvl5pPr>
              <a:defRPr sz="105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B69AF-65BB-4017-B16E-1EF333E48D8E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30764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25F4F-95C4-43BE-9AEF-75D2C898C733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65790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F8B61-ADEC-47D5-8D92-C46CEA85176F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4595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B0B15-CDB5-4DA7-809D-A609B0992E4C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17683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B1413-9077-433C-947E-1AB6F237809C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97570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0084-16A8-40B5-B347-75092160F18D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99002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9ABFE-5404-4B7D-89E1-A228FD810DE6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5104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959D8-68D1-4E10-829F-93CF787D4AF8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59336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CF452-13EE-4F96-BC95-FF6305923E2F}" type="datetime1">
              <a:rPr lang="pl-PL" smtClean="0"/>
              <a:pPr/>
              <a:t>2018-03-08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AB080E-3832-4DC2-80E5-D39124C76156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75188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piotr.litwin@enodo.pl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3600" dirty="0" smtClean="0"/>
              <a:t/>
            </a:r>
            <a:br>
              <a:rPr lang="pl-PL" sz="3600" dirty="0" smtClean="0"/>
            </a:br>
            <a:r>
              <a:rPr lang="pl-PL" sz="3600" dirty="0" smtClean="0"/>
              <a:t/>
            </a:r>
            <a:br>
              <a:rPr lang="pl-PL" sz="3600" dirty="0" smtClean="0"/>
            </a:br>
            <a:endParaRPr lang="pl-PL" sz="3600" dirty="0"/>
          </a:p>
        </p:txBody>
      </p:sp>
      <p:sp>
        <p:nvSpPr>
          <p:cNvPr id="2" name="pole tekstowe 1"/>
          <p:cNvSpPr txBox="1"/>
          <p:nvPr/>
        </p:nvSpPr>
        <p:spPr>
          <a:xfrm>
            <a:off x="683568" y="1863983"/>
            <a:ext cx="727280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800" b="1" cap="smal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przekształcenie spółki akcyjnej w jawną a podatek od czynności cywilnoprawnych (uchwała składu 7 sędziów NSA z dnia           15 maja 2017 r., II FPS 1/17)</a:t>
            </a:r>
            <a:endParaRPr lang="pl-PL" sz="2800" cap="small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endParaRPr lang="pl-PL" sz="2800" b="1" cap="small" dirty="0" smtClean="0"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l-PL" sz="3600" b="1" cap="small" dirty="0" smtClean="0">
                <a:effectLst>
                  <a:outerShdw blurRad="63500" sx="102000" sy="102000" algn="ctr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pl-PL" sz="2400" b="1" cap="small" dirty="0" smtClean="0"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1619672" y="4509120"/>
            <a:ext cx="57606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b="1" dirty="0" smtClean="0">
                <a:latin typeface="Arial" pitchFamily="34" charset="0"/>
                <a:cs typeface="Arial" pitchFamily="34" charset="0"/>
              </a:rPr>
              <a:t>III TORUŃSKI </a:t>
            </a:r>
          </a:p>
          <a:p>
            <a:pPr algn="ctr"/>
            <a:r>
              <a:rPr lang="pl-PL" b="1" dirty="0" smtClean="0">
                <a:latin typeface="Arial" pitchFamily="34" charset="0"/>
                <a:cs typeface="Arial" pitchFamily="34" charset="0"/>
              </a:rPr>
              <a:t>PRZEGLĄD ORZECZNICTWA PODATKOWEGO</a:t>
            </a:r>
          </a:p>
          <a:p>
            <a:pPr algn="ctr"/>
            <a:r>
              <a:rPr lang="pl-PL" dirty="0" smtClean="0">
                <a:latin typeface="Arial" pitchFamily="34" charset="0"/>
                <a:cs typeface="Arial" pitchFamily="34" charset="0"/>
              </a:rPr>
              <a:t>Ośrodek Studiów Fiskalnych</a:t>
            </a:r>
          </a:p>
          <a:p>
            <a:pPr algn="ctr"/>
            <a:r>
              <a:rPr lang="pl-PL" dirty="0" smtClean="0">
                <a:latin typeface="Arial" pitchFamily="34" charset="0"/>
                <a:cs typeface="Arial" pitchFamily="34" charset="0"/>
              </a:rPr>
              <a:t>Wydział Prawa i Administracji </a:t>
            </a:r>
          </a:p>
          <a:p>
            <a:pPr algn="ctr"/>
            <a:r>
              <a:rPr lang="pl-PL" dirty="0" smtClean="0">
                <a:latin typeface="Arial" pitchFamily="34" charset="0"/>
                <a:cs typeface="Arial" pitchFamily="34" charset="0"/>
              </a:rPr>
              <a:t>Uniwersytetu Mikołaja Kopernika w Toruniu</a:t>
            </a:r>
          </a:p>
          <a:p>
            <a:pPr algn="ctr"/>
            <a:r>
              <a:rPr lang="pl-PL" dirty="0" smtClean="0">
                <a:latin typeface="Arial" pitchFamily="34" charset="0"/>
                <a:cs typeface="Arial" pitchFamily="34" charset="0"/>
              </a:rPr>
              <a:t>9-10 marca 2018 r.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339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Symbol zastępczy numeru slajd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3931756-AF22-4180-AE07-32A652EDD728}" type="slidenum">
              <a:rPr lang="pl-PL" altLang="pl-PL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pl-PL" altLang="pl-PL" sz="1400" dirty="0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6048672" cy="994122"/>
          </a:xfrm>
        </p:spPr>
        <p:txBody>
          <a:bodyPr>
            <a:normAutofit/>
          </a:bodyPr>
          <a:lstStyle/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Uchwała z 15.05.2017 r., II FPS 1/17</a:t>
            </a:r>
            <a:endParaRPr lang="pl-PL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ymbol zastępczy zawartości 6"/>
          <p:cNvSpPr txBox="1">
            <a:spLocks noGrp="1"/>
          </p:cNvSpPr>
          <p:nvPr>
            <p:ph idx="1"/>
          </p:nvPr>
        </p:nvSpPr>
        <p:spPr>
          <a:xfrm>
            <a:off x="323528" y="1556792"/>
            <a:ext cx="8640960" cy="485055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l-PL" sz="2600" dirty="0" smtClean="0">
                <a:latin typeface="Arial" pitchFamily="34" charset="0"/>
                <a:cs typeface="Arial" pitchFamily="34" charset="0"/>
              </a:rPr>
              <a:t>„</a:t>
            </a:r>
            <a:r>
              <a:rPr lang="pl-PL" sz="2600" dirty="0" smtClean="0"/>
              <a:t>W stanie prawnym obowiązującym od 1 stycznia 2009 r., opodatkowaniu podatkiem od czynności cywilnoprawnych podlegają, na podstawie art. 1 ust. 3 pkt 3 w zw. z ust. 1 pkt 1 lit. k) ustawy z dnia 9 września 2000 r. o podatku od czynności cywilnoprawnych (Dz. U. z 2007 r. Nr 68, poz. 450 ze zm.) czynności prawne zmiany umowy spółki, polegające na przekształceniu spółki akcyjnej w spółkę jawną”. </a:t>
            </a:r>
            <a:endParaRPr lang="pl-PL" sz="2600" dirty="0" smtClean="0">
              <a:latin typeface="Arial" pitchFamily="34" charset="0"/>
              <a:cs typeface="Arial" pitchFamily="34" charset="0"/>
            </a:endParaRPr>
          </a:p>
          <a:p>
            <a:pPr marL="355600" lvl="1" indent="-355600"/>
            <a:r>
              <a:rPr lang="pl-PL" sz="2200" dirty="0" smtClean="0">
                <a:latin typeface="Arial" pitchFamily="34" charset="0"/>
                <a:cs typeface="Arial" pitchFamily="34" charset="0"/>
              </a:rPr>
              <a:t>uchwała konkretna</a:t>
            </a:r>
          </a:p>
          <a:p>
            <a:pPr marL="355600" lvl="1" indent="-355600"/>
            <a:r>
              <a:rPr lang="pl-PL" sz="2200" dirty="0" smtClean="0"/>
              <a:t>postanowienie NSA z 30.01.2017 r., II FSK 3697/14</a:t>
            </a:r>
          </a:p>
          <a:p>
            <a:pPr marL="355600" lvl="1" indent="-355600"/>
            <a:r>
              <a:rPr lang="pl-PL" sz="2200" b="1" dirty="0" smtClean="0">
                <a:solidFill>
                  <a:schemeClr val="accent5">
                    <a:lumMod val="50000"/>
                  </a:schemeClr>
                </a:solidFill>
              </a:rPr>
              <a:t>w</a:t>
            </a:r>
            <a:r>
              <a:rPr lang="pl-PL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łaściwy problem: czy spółka jawna jest „spółką kapitałową” w rozumieniu Dyrektywy </a:t>
            </a:r>
            <a:r>
              <a:rPr lang="pl-PL" sz="2400" b="1" dirty="0" smtClean="0">
                <a:solidFill>
                  <a:schemeClr val="accent5">
                    <a:lumMod val="50000"/>
                  </a:schemeClr>
                </a:solidFill>
              </a:rPr>
              <a:t>2008/7/WE?</a:t>
            </a:r>
            <a:r>
              <a:rPr lang="pl-PL" sz="2200" b="1" dirty="0" smtClean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06141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Symbol zastępczy numeru slajd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3931756-AF22-4180-AE07-32A652EDD728}" type="slidenum">
              <a:rPr lang="pl-PL" altLang="pl-PL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pl-PL" altLang="pl-PL" sz="1400" dirty="0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6048672" cy="994122"/>
          </a:xfrm>
        </p:spPr>
        <p:txBody>
          <a:bodyPr>
            <a:normAutofit/>
          </a:bodyPr>
          <a:lstStyle/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Uchwała z 15.05.2017 r., II FPS 1/17</a:t>
            </a:r>
            <a:endParaRPr lang="pl-PL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ymbol zastępczy zawartości 6"/>
          <p:cNvSpPr txBox="1">
            <a:spLocks noGrp="1"/>
          </p:cNvSpPr>
          <p:nvPr>
            <p:ph idx="1"/>
          </p:nvPr>
        </p:nvSpPr>
        <p:spPr>
          <a:xfrm>
            <a:off x="457200" y="1474092"/>
            <a:ext cx="8363272" cy="5195268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l-PL" sz="2000" b="1" dirty="0" smtClean="0"/>
              <a:t>Dyrektywa 2008/7/WE z dnia 12 lutego 2008 r. dotycząca podatków pośrednich od gromadzenia kapitału</a:t>
            </a:r>
            <a:endParaRPr lang="pl-PL" sz="2000" dirty="0" smtClean="0"/>
          </a:p>
          <a:p>
            <a:pPr marL="0" indent="0">
              <a:buNone/>
            </a:pPr>
            <a:r>
              <a:rPr lang="pl-PL" sz="2000" b="1" dirty="0" smtClean="0"/>
              <a:t>Art. 2. Spółka kapitałowa</a:t>
            </a:r>
            <a:endParaRPr lang="pl-PL" sz="2000" dirty="0" smtClean="0"/>
          </a:p>
          <a:p>
            <a:pPr marL="0" indent="0">
              <a:buNone/>
            </a:pPr>
            <a:r>
              <a:rPr lang="pl-PL" sz="2000" dirty="0" smtClean="0"/>
              <a:t>(…)</a:t>
            </a:r>
          </a:p>
          <a:p>
            <a:pPr marL="0" indent="0">
              <a:buNone/>
            </a:pPr>
            <a:r>
              <a:rPr lang="pl-PL" sz="2000" dirty="0" smtClean="0"/>
              <a:t>2. Na użytek niniejszej dyrektywy wszelkie inne spółki, przedsiębiorstwa, stowarzyszenia lub osoby prawne prowadzące działalność skierowaną na zysk uważa się za spółki kapitałowe.</a:t>
            </a:r>
          </a:p>
          <a:p>
            <a:pPr marL="0" indent="0">
              <a:buNone/>
            </a:pPr>
            <a:r>
              <a:rPr lang="pl-PL" sz="2000" b="1" dirty="0" smtClean="0"/>
              <a:t>Artykuł 9. Wyłączenie niektórych podmiotów z zakresu stosowania</a:t>
            </a:r>
            <a:endParaRPr lang="pl-PL" sz="2000" dirty="0" smtClean="0"/>
          </a:p>
          <a:p>
            <a:pPr marL="0" indent="0">
              <a:buNone/>
            </a:pPr>
            <a:r>
              <a:rPr lang="pl-PL" sz="2000" dirty="0" smtClean="0"/>
              <a:t>Na użytek nakładania podatku kapitałowego państwa członkowskie mogą zdecydować o nieuznawaniu podmiotów, o których mowa w art. 2 ust. 2, za spółki kapitałowe.</a:t>
            </a:r>
          </a:p>
          <a:p>
            <a:pPr marL="355600" lvl="1" indent="-355600">
              <a:buFont typeface="Calibri" pitchFamily="34" charset="0"/>
              <a:buChar char="→"/>
            </a:pPr>
            <a:r>
              <a:rPr lang="pl-PL" sz="2200" b="1" dirty="0" smtClean="0">
                <a:solidFill>
                  <a:schemeClr val="accent5">
                    <a:lumMod val="50000"/>
                  </a:schemeClr>
                </a:solidFill>
              </a:rPr>
              <a:t>przekształcenie spółki kapitałowej w inny rodzaj spółki kapitałowej operacją niepodlegającą podatkowi</a:t>
            </a:r>
          </a:p>
          <a:p>
            <a:pPr marL="0" indent="0">
              <a:buNone/>
            </a:pPr>
            <a:endParaRPr lang="pl-PL" sz="1800" dirty="0" smtClean="0"/>
          </a:p>
          <a:p>
            <a:pPr>
              <a:buNone/>
            </a:pPr>
            <a:endParaRPr lang="pl-PL" sz="1800" cap="small" dirty="0" smtClean="0">
              <a:solidFill>
                <a:schemeClr val="accent5">
                  <a:lumMod val="7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141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Symbol zastępczy numeru slajd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3931756-AF22-4180-AE07-32A652EDD728}" type="slidenum">
              <a:rPr lang="pl-PL" altLang="pl-PL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pl-PL" altLang="pl-PL" sz="1400" dirty="0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6048672" cy="994122"/>
          </a:xfrm>
        </p:spPr>
        <p:txBody>
          <a:bodyPr>
            <a:normAutofit/>
          </a:bodyPr>
          <a:lstStyle/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Uchwała z 15.05.2017 r., II FPS 1/17</a:t>
            </a:r>
            <a:endParaRPr lang="pl-PL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ymbol zastępczy zawartości 6"/>
          <p:cNvSpPr txBox="1">
            <a:spLocks noGrp="1"/>
          </p:cNvSpPr>
          <p:nvPr>
            <p:ph idx="1"/>
          </p:nvPr>
        </p:nvSpPr>
        <p:spPr>
          <a:xfrm>
            <a:off x="457200" y="1811022"/>
            <a:ext cx="8229600" cy="374871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l-PL" sz="2200" b="1" dirty="0" smtClean="0">
                <a:solidFill>
                  <a:schemeClr val="accent5">
                    <a:lumMod val="50000"/>
                  </a:schemeClr>
                </a:solidFill>
              </a:rPr>
              <a:t>Uchwała (sedno uzasadnienia):</a:t>
            </a:r>
          </a:p>
          <a:p>
            <a:pPr marL="355600" indent="-355600">
              <a:buFont typeface="Calibri" pitchFamily="34" charset="0"/>
              <a:buChar char="→"/>
            </a:pPr>
            <a:r>
              <a:rPr lang="pl-PL" sz="2200" b="1" dirty="0" smtClean="0"/>
              <a:t>to, że ustawodawca krajowy skorzystał z „prawa opcji”, wynika z kształtu </a:t>
            </a:r>
            <a:r>
              <a:rPr lang="pl-PL" sz="2200" b="1" dirty="0" err="1" smtClean="0"/>
              <a:t>upcc</a:t>
            </a:r>
            <a:r>
              <a:rPr lang="pl-PL" sz="2200" b="1" dirty="0" smtClean="0"/>
              <a:t>, w tym ustawowego podziału na spółki osobowe i kapitałowe (definicji legalnych –                 z dniem akcesji)</a:t>
            </a:r>
          </a:p>
          <a:p>
            <a:pPr marL="355600" indent="-355600">
              <a:buFont typeface="Calibri" pitchFamily="34" charset="0"/>
              <a:buChar char="→"/>
            </a:pPr>
            <a:r>
              <a:rPr lang="pl-PL" sz="2200" b="1" dirty="0" smtClean="0"/>
              <a:t>ustawodawca Unii nie przesądził o sposobie skorzystania z „prawa opcji” </a:t>
            </a:r>
          </a:p>
          <a:p>
            <a:pPr marL="355600" indent="-355600">
              <a:buFont typeface="Calibri" pitchFamily="34" charset="0"/>
              <a:buChar char="→"/>
            </a:pPr>
            <a:r>
              <a:rPr lang="pl-PL" sz="2200" b="1" dirty="0" smtClean="0"/>
              <a:t>orzecznictwo TS UE (spółka jawna podlega odrębnemu reżimowi prawnemu) </a:t>
            </a:r>
          </a:p>
          <a:p>
            <a:pPr marL="355600" indent="-355600">
              <a:buFont typeface="Calibri" pitchFamily="34" charset="0"/>
              <a:buChar char="→"/>
            </a:pPr>
            <a:endParaRPr lang="pl-PL" sz="22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141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Symbol zastępczy numeru slajd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3931756-AF22-4180-AE07-32A652EDD728}" type="slidenum">
              <a:rPr lang="pl-PL" altLang="pl-PL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pl-PL" altLang="pl-PL" sz="1400" dirty="0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6048672" cy="994122"/>
          </a:xfrm>
        </p:spPr>
        <p:txBody>
          <a:bodyPr>
            <a:normAutofit/>
          </a:bodyPr>
          <a:lstStyle/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Uchwała z 15.05.2017 r., II FPS 1/17</a:t>
            </a:r>
            <a:endParaRPr lang="pl-PL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ymbol zastępczy zawartości 6"/>
          <p:cNvSpPr txBox="1">
            <a:spLocks noGrp="1"/>
          </p:cNvSpPr>
          <p:nvPr>
            <p:ph idx="1"/>
          </p:nvPr>
        </p:nvSpPr>
        <p:spPr>
          <a:xfrm>
            <a:off x="457200" y="1484784"/>
            <a:ext cx="8229600" cy="4998291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l-PL" sz="2200" b="1" dirty="0" smtClean="0">
                <a:solidFill>
                  <a:schemeClr val="accent5">
                    <a:lumMod val="50000"/>
                  </a:schemeClr>
                </a:solidFill>
              </a:rPr>
              <a:t>Uchwała (sedno uzasadnienia):</a:t>
            </a:r>
          </a:p>
          <a:p>
            <a:pPr marL="355600" indent="-355600">
              <a:buFont typeface="Calibri" pitchFamily="34" charset="0"/>
              <a:buChar char="→"/>
            </a:pPr>
            <a:r>
              <a:rPr lang="pl-PL" sz="2200" dirty="0" smtClean="0"/>
              <a:t>to, że ustawodawca krajowy skorzystał z „prawa opcji”, wynika z kształtu </a:t>
            </a:r>
            <a:r>
              <a:rPr lang="pl-PL" sz="2200" dirty="0" err="1" smtClean="0"/>
              <a:t>upcc</a:t>
            </a:r>
            <a:r>
              <a:rPr lang="pl-PL" sz="2200" dirty="0" smtClean="0"/>
              <a:t>, w tym ustawowego podziału na spółki osobowe i kapitałowe (definicji legalnych – z dniem akcesji)</a:t>
            </a:r>
          </a:p>
          <a:p>
            <a:pPr marL="355600" lvl="1" indent="0">
              <a:buNone/>
            </a:pPr>
            <a:r>
              <a:rPr lang="pl-PL" sz="2200" b="1" dirty="0" smtClean="0">
                <a:solidFill>
                  <a:srgbClr val="00B050"/>
                </a:solidFill>
              </a:rPr>
              <a:t>ale: jedne i drugie opodatkowane podatkiem kapitałowym </a:t>
            </a:r>
            <a:r>
              <a:rPr lang="pl-PL" sz="2200" dirty="0" smtClean="0">
                <a:solidFill>
                  <a:schemeClr val="accent5">
                    <a:lumMod val="50000"/>
                  </a:schemeClr>
                </a:solidFill>
              </a:rPr>
              <a:t>postanowienie WSA w Krakowie z 12.4.2013 r., I SA/Kr 188/13, </a:t>
            </a:r>
            <a:r>
              <a:rPr lang="pl-PL" sz="2200" i="1" dirty="0" smtClean="0">
                <a:solidFill>
                  <a:schemeClr val="accent5">
                    <a:lumMod val="50000"/>
                  </a:schemeClr>
                </a:solidFill>
              </a:rPr>
              <a:t>Drukarnia </a:t>
            </a:r>
            <a:r>
              <a:rPr lang="pl-PL" sz="2200" i="1" dirty="0" err="1" smtClean="0">
                <a:solidFill>
                  <a:schemeClr val="accent5">
                    <a:lumMod val="50000"/>
                  </a:schemeClr>
                </a:solidFill>
              </a:rPr>
              <a:t>Multipress</a:t>
            </a:r>
            <a:r>
              <a:rPr lang="pl-PL" sz="2200" dirty="0" smtClean="0">
                <a:solidFill>
                  <a:schemeClr val="accent5">
                    <a:lumMod val="50000"/>
                  </a:schemeClr>
                </a:solidFill>
              </a:rPr>
              <a:t>:</a:t>
            </a:r>
          </a:p>
          <a:p>
            <a:pPr marL="355600" lvl="1" indent="0">
              <a:buNone/>
            </a:pPr>
            <a:r>
              <a:rPr lang="pl-PL" sz="1800" dirty="0" smtClean="0">
                <a:solidFill>
                  <a:schemeClr val="accent5">
                    <a:lumMod val="50000"/>
                  </a:schemeClr>
                </a:solidFill>
              </a:rPr>
              <a:t>„nie jest jasne, czy art. 9 dyrektywy 2008/7 (…) zezwala państwom członkowskim na wyłączenie pewnych podmiotów spod opodatkowania podatkiem kapitałowym zdefiniowanym w dyrektywie, czy też zezwala na wyłączenie tych podmiotów spod regulacji dyrektywy, a więc przyznaje całkowitą dowolność w opodatkowaniu podatkiem kapitałowym spółek, wobec których skorzystano z możliwości wyłączenia przewidzianej w art. 9 dyrektywy 2008/7”</a:t>
            </a:r>
          </a:p>
          <a:p>
            <a:pPr marL="355600" indent="-355600">
              <a:buFont typeface="Calibri" pitchFamily="34" charset="0"/>
              <a:buChar char="→"/>
            </a:pPr>
            <a:endParaRPr lang="pl-PL" sz="22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141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Symbol zastępczy numeru slajd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3931756-AF22-4180-AE07-32A652EDD728}" type="slidenum">
              <a:rPr lang="pl-PL" altLang="pl-PL" sz="140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pl-PL" altLang="pl-PL" sz="1400" dirty="0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6048672" cy="994122"/>
          </a:xfrm>
        </p:spPr>
        <p:txBody>
          <a:bodyPr>
            <a:normAutofit/>
          </a:bodyPr>
          <a:lstStyle/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Uchwała z 15.05.2017 r., II FPS 1/17</a:t>
            </a:r>
            <a:endParaRPr lang="pl-PL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ymbol zastępczy zawartości 6"/>
          <p:cNvSpPr txBox="1">
            <a:spLocks noGrp="1"/>
          </p:cNvSpPr>
          <p:nvPr>
            <p:ph idx="1"/>
          </p:nvPr>
        </p:nvSpPr>
        <p:spPr>
          <a:xfrm>
            <a:off x="457200" y="1484784"/>
            <a:ext cx="8229600" cy="415498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pl-PL" sz="2200" b="1" dirty="0" smtClean="0">
                <a:solidFill>
                  <a:schemeClr val="accent5">
                    <a:lumMod val="50000"/>
                  </a:schemeClr>
                </a:solidFill>
              </a:rPr>
              <a:t>Uchwała (sedno uzasadnienia):</a:t>
            </a:r>
          </a:p>
          <a:p>
            <a:pPr marL="355600" indent="-355600">
              <a:buFont typeface="Calibri" pitchFamily="34" charset="0"/>
              <a:buChar char="→"/>
            </a:pPr>
            <a:r>
              <a:rPr lang="pl-PL" sz="2200" dirty="0" smtClean="0"/>
              <a:t>ustawodawca Unii nie przesądził o sposobie skorzystania       z „prawa opcji” </a:t>
            </a:r>
          </a:p>
          <a:p>
            <a:pPr marL="355600" indent="-355600">
              <a:buFont typeface="Calibri" pitchFamily="34" charset="0"/>
              <a:buChar char="→"/>
            </a:pPr>
            <a:r>
              <a:rPr lang="pl-PL" sz="2200" dirty="0" smtClean="0"/>
              <a:t>orzecznictwo TS UE (spółka jawna podlega odrębnemu reżimowi prawnemu)</a:t>
            </a:r>
          </a:p>
          <a:p>
            <a:pPr marL="355600" indent="-355600">
              <a:buNone/>
            </a:pPr>
            <a:r>
              <a:rPr lang="pl-PL" sz="2200" dirty="0" smtClean="0"/>
              <a:t>	</a:t>
            </a:r>
            <a:r>
              <a:rPr lang="pl-PL" sz="2200" b="1" dirty="0" smtClean="0">
                <a:solidFill>
                  <a:srgbClr val="00B050"/>
                </a:solidFill>
              </a:rPr>
              <a:t>ale: powołane orzeczenia dotyczą </a:t>
            </a:r>
            <a:r>
              <a:rPr lang="pl-PL" sz="2200" b="1" smtClean="0">
                <a:solidFill>
                  <a:srgbClr val="00B050"/>
                </a:solidFill>
              </a:rPr>
              <a:t>wyłączenia spod </a:t>
            </a:r>
            <a:r>
              <a:rPr lang="pl-PL" sz="2200" b="1" dirty="0" smtClean="0">
                <a:solidFill>
                  <a:srgbClr val="00B050"/>
                </a:solidFill>
              </a:rPr>
              <a:t>opodatkowania pewnych kategorii podmiotów, a nie ich opodatkowania! </a:t>
            </a:r>
          </a:p>
          <a:p>
            <a:pPr marL="355600" indent="-355600">
              <a:buNone/>
            </a:pPr>
            <a:r>
              <a:rPr lang="pl-PL" sz="2200" dirty="0" smtClean="0">
                <a:solidFill>
                  <a:srgbClr val="00B050"/>
                </a:solidFill>
              </a:rPr>
              <a:t>	</a:t>
            </a:r>
            <a:r>
              <a:rPr lang="pl-PL" sz="2200" b="1" dirty="0" smtClean="0">
                <a:solidFill>
                  <a:srgbClr val="00B050"/>
                </a:solidFill>
              </a:rPr>
              <a:t>w świetle Dyrektywy podatek kapitałowy „na cenzurowanym” (kierunek wykładni)</a:t>
            </a:r>
            <a:r>
              <a:rPr lang="pl-PL" sz="2200" b="1" dirty="0" smtClean="0"/>
              <a:t> </a:t>
            </a:r>
          </a:p>
          <a:p>
            <a:pPr marL="355600" indent="-355600">
              <a:buFont typeface="Calibri" pitchFamily="34" charset="0"/>
              <a:buChar char="→"/>
            </a:pPr>
            <a:endParaRPr lang="pl-PL" sz="22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141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Symbol zastępczy numeru slajdu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3931756-AF22-4180-AE07-32A652EDD728}" type="slidenum">
              <a:rPr lang="pl-PL" altLang="pl-PL" sz="140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pl-PL" altLang="pl-PL" sz="1400" dirty="0"/>
          </a:p>
        </p:txBody>
      </p:sp>
      <p:sp>
        <p:nvSpPr>
          <p:cNvPr id="5" name="Tytuł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6048672" cy="994122"/>
          </a:xfrm>
        </p:spPr>
        <p:txBody>
          <a:bodyPr>
            <a:normAutofit/>
          </a:bodyPr>
          <a:lstStyle/>
          <a:p>
            <a:r>
              <a:rPr lang="pl-PL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Uchwała z 15.05.2017 r., II FPS 1/17</a:t>
            </a:r>
            <a:endParaRPr lang="pl-PL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Symbol zastępczy zawartości 6"/>
          <p:cNvSpPr txBox="1">
            <a:spLocks noGrp="1"/>
          </p:cNvSpPr>
          <p:nvPr>
            <p:ph idx="1"/>
          </p:nvPr>
        </p:nvSpPr>
        <p:spPr>
          <a:xfrm>
            <a:off x="457200" y="1412776"/>
            <a:ext cx="8229600" cy="3003899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lvl="0">
              <a:buNone/>
            </a:pPr>
            <a:r>
              <a:rPr lang="pl-PL" sz="2200" b="1" dirty="0" smtClean="0">
                <a:solidFill>
                  <a:schemeClr val="accent5">
                    <a:lumMod val="50000"/>
                  </a:schemeClr>
                </a:solidFill>
              </a:rPr>
              <a:t>Problemy</a:t>
            </a:r>
          </a:p>
          <a:p>
            <a:pPr lvl="0">
              <a:buFont typeface="Calibri" pitchFamily="34" charset="0"/>
              <a:buChar char="→"/>
            </a:pPr>
            <a:r>
              <a:rPr lang="pl-PL" sz="2200" dirty="0" smtClean="0"/>
              <a:t>Czy wobec spółki jawnej Polska skorzystała z uprawnienia przewidzianego w art. 9 Dyrektywy 2008/7/WE? </a:t>
            </a:r>
            <a:r>
              <a:rPr lang="pl-PL" sz="2200" b="1" dirty="0" smtClean="0"/>
              <a:t>TAK (uchwała), ALE…</a:t>
            </a:r>
          </a:p>
          <a:p>
            <a:pPr lvl="0">
              <a:buFont typeface="Calibri" pitchFamily="34" charset="0"/>
              <a:buChar char="→"/>
            </a:pPr>
            <a:r>
              <a:rPr lang="pl-PL" sz="2200" dirty="0" smtClean="0"/>
              <a:t>Cz rozstrzygnięcie problemu wynika z dotychczasowego orzecznictwa TS UE? </a:t>
            </a:r>
            <a:r>
              <a:rPr lang="pl-PL" sz="2200" b="1" dirty="0" smtClean="0"/>
              <a:t>NIE</a:t>
            </a:r>
          </a:p>
          <a:p>
            <a:pPr lvl="0">
              <a:buFont typeface="Calibri" pitchFamily="34" charset="0"/>
              <a:buChar char="→"/>
            </a:pPr>
            <a:r>
              <a:rPr lang="pl-PL" sz="2200" dirty="0" smtClean="0"/>
              <a:t>Czy stanowisko zajęte w uchwale należy odnosić także do innych spółek osobowych (poza </a:t>
            </a:r>
            <a:r>
              <a:rPr lang="pl-PL" sz="2200" dirty="0" err="1" smtClean="0"/>
              <a:t>ska</a:t>
            </a:r>
            <a:r>
              <a:rPr lang="pl-PL" sz="2200" dirty="0" smtClean="0"/>
              <a:t>)? </a:t>
            </a:r>
            <a:r>
              <a:rPr lang="pl-PL" sz="2200" b="1" dirty="0" smtClean="0"/>
              <a:t>NIE/TAK</a:t>
            </a:r>
          </a:p>
        </p:txBody>
      </p:sp>
    </p:spTree>
    <p:extLst>
      <p:ext uri="{BB962C8B-B14F-4D97-AF65-F5344CB8AC3E}">
        <p14:creationId xmlns:p14="http://schemas.microsoft.com/office/powerpoint/2010/main" val="19061415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3600" dirty="0" smtClean="0"/>
              <a:t/>
            </a:r>
            <a:br>
              <a:rPr lang="pl-PL" sz="3600" dirty="0" smtClean="0"/>
            </a:br>
            <a:r>
              <a:rPr lang="pl-PL" sz="3600" dirty="0" smtClean="0"/>
              <a:t/>
            </a:r>
            <a:br>
              <a:rPr lang="pl-PL" sz="3600" dirty="0" smtClean="0"/>
            </a:br>
            <a:endParaRPr lang="pl-PL" sz="3600" dirty="0"/>
          </a:p>
        </p:txBody>
      </p:sp>
      <p:sp>
        <p:nvSpPr>
          <p:cNvPr id="2" name="pole tekstowe 1"/>
          <p:cNvSpPr txBox="1"/>
          <p:nvPr/>
        </p:nvSpPr>
        <p:spPr>
          <a:xfrm>
            <a:off x="2411760" y="1772816"/>
            <a:ext cx="4305409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l-PL" b="1" cap="small" dirty="0" smtClean="0">
                <a:latin typeface="Arial" pitchFamily="34" charset="0"/>
                <a:cs typeface="Arial" pitchFamily="34" charset="0"/>
              </a:rPr>
              <a:t>Kontakt:</a:t>
            </a:r>
          </a:p>
          <a:p>
            <a:pPr algn="ctr">
              <a:lnSpc>
                <a:spcPct val="150000"/>
              </a:lnSpc>
            </a:pPr>
            <a:r>
              <a:rPr lang="pl-PL" b="1" dirty="0" smtClean="0">
                <a:latin typeface="Arial" pitchFamily="34" charset="0"/>
                <a:cs typeface="Arial" pitchFamily="34" charset="0"/>
              </a:rPr>
              <a:t>Hanna Filipczyk, </a:t>
            </a:r>
            <a:r>
              <a:rPr lang="pl-PL" b="1" i="1" dirty="0" smtClean="0">
                <a:latin typeface="Arial" pitchFamily="34" charset="0"/>
                <a:cs typeface="Arial" pitchFamily="34" charset="0"/>
              </a:rPr>
              <a:t>of </a:t>
            </a:r>
            <a:r>
              <a:rPr lang="pl-PL" b="1" i="1" dirty="0" err="1" smtClean="0">
                <a:latin typeface="Arial" pitchFamily="34" charset="0"/>
                <a:cs typeface="Arial" pitchFamily="34" charset="0"/>
              </a:rPr>
              <a:t>counsel</a:t>
            </a:r>
            <a:endParaRPr lang="pl-PL" b="1" i="1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pl-PL" dirty="0" err="1" smtClean="0">
                <a:latin typeface="Arial" pitchFamily="34" charset="0"/>
                <a:cs typeface="Arial" pitchFamily="34" charset="0"/>
              </a:rPr>
              <a:t>Enodo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l-PL" dirty="0" err="1" smtClean="0">
                <a:latin typeface="Arial" pitchFamily="34" charset="0"/>
                <a:cs typeface="Arial" pitchFamily="34" charset="0"/>
              </a:rPr>
              <a:t>Advisors</a:t>
            </a:r>
            <a:r>
              <a:rPr lang="pl-PL" dirty="0" smtClean="0">
                <a:latin typeface="Arial" pitchFamily="34" charset="0"/>
                <a:cs typeface="Arial" pitchFamily="34" charset="0"/>
              </a:rPr>
              <a:t> Sp. z o.o.</a:t>
            </a:r>
          </a:p>
          <a:p>
            <a:pPr algn="ctr">
              <a:lnSpc>
                <a:spcPct val="150000"/>
              </a:lnSpc>
            </a:pPr>
            <a:r>
              <a:rPr lang="pl-PL" dirty="0" smtClean="0">
                <a:latin typeface="Arial" pitchFamily="34" charset="0"/>
                <a:cs typeface="Arial" pitchFamily="34" charset="0"/>
              </a:rPr>
              <a:t>ul. Marszałkowska 111 (Saski Point, I p.)</a:t>
            </a:r>
            <a:br>
              <a:rPr lang="pl-PL" dirty="0" smtClean="0">
                <a:latin typeface="Arial" pitchFamily="34" charset="0"/>
                <a:cs typeface="Arial" pitchFamily="34" charset="0"/>
              </a:rPr>
            </a:br>
            <a:r>
              <a:rPr lang="pl-PL" dirty="0" smtClean="0">
                <a:latin typeface="Arial" pitchFamily="34" charset="0"/>
                <a:cs typeface="Arial" pitchFamily="34" charset="0"/>
              </a:rPr>
              <a:t>00-102 Warszawa</a:t>
            </a:r>
            <a:br>
              <a:rPr lang="pl-PL" dirty="0" smtClean="0">
                <a:latin typeface="Arial" pitchFamily="34" charset="0"/>
                <a:cs typeface="Arial" pitchFamily="34" charset="0"/>
              </a:rPr>
            </a:br>
            <a:r>
              <a:rPr lang="pl-PL" dirty="0" smtClean="0">
                <a:latin typeface="Arial" pitchFamily="34" charset="0"/>
                <a:cs typeface="Arial" pitchFamily="34" charset="0"/>
              </a:rPr>
              <a:t>Office +48 22 223 13 05</a:t>
            </a:r>
            <a:br>
              <a:rPr lang="pl-PL" dirty="0" smtClean="0">
                <a:latin typeface="Arial" pitchFamily="34" charset="0"/>
                <a:cs typeface="Arial" pitchFamily="34" charset="0"/>
              </a:rPr>
            </a:br>
            <a:r>
              <a:rPr lang="pl-PL" dirty="0" err="1" smtClean="0">
                <a:latin typeface="Arial" pitchFamily="34" charset="0"/>
                <a:cs typeface="Arial" pitchFamily="34" charset="0"/>
                <a:hlinkClick r:id="rId2"/>
              </a:rPr>
              <a:t>hanna.filipczyk@enodo.pl</a:t>
            </a:r>
            <a:endParaRPr lang="pl-PL" dirty="0" smtClean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endParaRPr lang="pl-PL" cap="small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3779912" y="5805264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latin typeface="Arial" pitchFamily="34" charset="0"/>
                <a:cs typeface="Arial" pitchFamily="34" charset="0"/>
              </a:rPr>
              <a:t>10 marca 2018 r.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09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10549</TotalTime>
  <Words>580</Words>
  <Application>Microsoft Office PowerPoint</Application>
  <PresentationFormat>Pokaz na ekranie (4:3)</PresentationFormat>
  <Paragraphs>56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3" baseType="lpstr">
      <vt:lpstr>Arial</vt:lpstr>
      <vt:lpstr>Calibri</vt:lpstr>
      <vt:lpstr>Courier New</vt:lpstr>
      <vt:lpstr>Wingdings</vt:lpstr>
      <vt:lpstr>Motyw pakietu Office</vt:lpstr>
      <vt:lpstr>  </vt:lpstr>
      <vt:lpstr>Uchwała z 15.05.2017 r., II FPS 1/17</vt:lpstr>
      <vt:lpstr>Uchwała z 15.05.2017 r., II FPS 1/17</vt:lpstr>
      <vt:lpstr>Uchwała z 15.05.2017 r., II FPS 1/17</vt:lpstr>
      <vt:lpstr>Uchwała z 15.05.2017 r., II FPS 1/17</vt:lpstr>
      <vt:lpstr>Uchwała z 15.05.2017 r., II FPS 1/17</vt:lpstr>
      <vt:lpstr>Uchwała z 15.05.2017 r., II FPS 1/17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Lap02</dc:creator>
  <cp:lastModifiedBy>Wojciech Morawski</cp:lastModifiedBy>
  <cp:revision>656</cp:revision>
  <cp:lastPrinted>2017-01-03T18:52:26Z</cp:lastPrinted>
  <dcterms:created xsi:type="dcterms:W3CDTF">2012-02-13T21:09:59Z</dcterms:created>
  <dcterms:modified xsi:type="dcterms:W3CDTF">2018-03-08T19:48:22Z</dcterms:modified>
</cp:coreProperties>
</file>